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1089" r:id="rId2"/>
    <p:sldId id="1157" r:id="rId3"/>
    <p:sldId id="1226" r:id="rId4"/>
    <p:sldId id="1228" r:id="rId5"/>
    <p:sldId id="1229" r:id="rId6"/>
    <p:sldId id="1230" r:id="rId7"/>
    <p:sldId id="123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i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71AC0DC-02C1-464D-B141-D6291034E618}">
          <p14:sldIdLst>
            <p14:sldId id="1089"/>
            <p14:sldId id="1157"/>
            <p14:sldId id="1226"/>
            <p14:sldId id="1228"/>
            <p14:sldId id="1229"/>
            <p14:sldId id="1230"/>
            <p14:sldId id="123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6F"/>
    <a:srgbClr val="E5E4B0"/>
    <a:srgbClr val="E5E569"/>
    <a:srgbClr val="FF747A"/>
    <a:srgbClr val="98DD93"/>
    <a:srgbClr val="6666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040" y="-80"/>
      </p:cViewPr>
      <p:guideLst>
        <p:guide orient="horz" pos="1449"/>
        <p:guide pos="1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503C9F-D34F-1F44-920F-D15E02C61712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1E4E708-2AAE-FB47-91C0-B1012AE7C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277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2FE2B257-6BF7-B444-AD2B-A9D70540E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932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E2B257-6BF7-B444-AD2B-A9D70540E43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3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A0B0F-02C4-004A-A6C0-6B85527F16CA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 sz="3600"/>
            </a:lvl1pPr>
          </a:lstStyle>
          <a:p>
            <a:pPr>
              <a:defRPr/>
            </a:pPr>
            <a:fld id="{0508F245-FA47-B34F-812D-4D087DBB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34967-D29A-B747-BD99-0855DD496100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64E73-4951-194C-97A6-C32AA018C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0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C80E9-7588-144F-B632-ACB3D4E3C438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9D75D-367D-E740-BBDC-CF53D98DB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2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D8040-CBB6-814E-A5FC-3DDA32BE80C2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6AB01-FE68-0E48-969C-A6C7AA0AA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5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79507-E52A-7344-A1B9-2A9384FD46F1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58AF-52D4-644D-8381-8EB20D7B0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97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46DD9-3FEC-294C-837B-CABD5FED8B1D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CCF23-EB3A-DE4C-955C-628DB1B6A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7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874A9-882A-3F42-B45E-0E8F6FE9C098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B653C-E47E-CE44-9A4D-552437966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0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B77F8-C5E1-B849-94A0-7B131A0D747B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A047B-E642-F942-8E11-BC091D969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9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DB97A-8300-2D48-923B-F59A254ACAA4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E1F6C-FBD7-3A46-85D8-688A3F2D5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2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CC6F-3F2D-B949-AEAC-19F85ED20AFA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D607D-93E1-EC43-B594-C2DCB323C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59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F1B41-0D1A-8E4C-BBA0-C5588B5A81EE}" type="datetime1">
              <a:rPr lang="en-US"/>
              <a:pPr>
                <a:defRPr/>
              </a:pPr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1900" y="6492875"/>
            <a:ext cx="553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80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3945A-2841-6041-BDDF-4A9C18151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2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180"/>
          <p:cNvSpPr>
            <a:spLocks noChangeArrowheads="1"/>
          </p:cNvSpPr>
          <p:nvPr/>
        </p:nvSpPr>
        <p:spPr bwMode="auto">
          <a:xfrm>
            <a:off x="377825" y="6181725"/>
            <a:ext cx="161766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700" b="1" i="0">
              <a:latin typeface="Century Gothic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447800" y="6502400"/>
            <a:ext cx="7251700" cy="1588"/>
          </a:xfrm>
          <a:prstGeom prst="line">
            <a:avLst/>
          </a:prstGeom>
          <a:ln>
            <a:solidFill>
              <a:srgbClr val="D32037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1016000" y="6429375"/>
            <a:ext cx="5397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NASA / Caltech / JPL / Instrument Software and Science Data Systems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2"/>
          </p:nvPr>
        </p:nvSpPr>
        <p:spPr>
          <a:xfrm>
            <a:off x="6413500" y="6416675"/>
            <a:ext cx="17653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1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9280613F-922F-E74F-AF3E-E72DDFBEFC6A}" type="datetime1">
              <a:rPr lang="en-US"/>
              <a:pPr>
                <a:defRPr/>
              </a:pPr>
              <a:t>8/2/17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>
          <a:xfrm>
            <a:off x="8229600" y="64039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1894F6D-6BE5-B248-99BD-A2E1F3764B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3" descr="nasa_logo(220x182).gi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157912"/>
            <a:ext cx="8429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57" r:id="rId1"/>
    <p:sldLayoutId id="2147484258" r:id="rId2"/>
    <p:sldLayoutId id="2147484259" r:id="rId3"/>
    <p:sldLayoutId id="2147484260" r:id="rId4"/>
    <p:sldLayoutId id="2147484261" r:id="rId5"/>
    <p:sldLayoutId id="2147484262" r:id="rId6"/>
    <p:sldLayoutId id="2147484263" r:id="rId7"/>
    <p:sldLayoutId id="2147484264" r:id="rId8"/>
    <p:sldLayoutId id="2147484265" r:id="rId9"/>
    <p:sldLayoutId id="2147484266" r:id="rId10"/>
    <p:sldLayoutId id="2147484267" r:id="rId1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emf"/><Relationship Id="rId12" Type="http://schemas.openxmlformats.org/officeDocument/2006/relationships/image" Target="../media/image13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482600"/>
            <a:ext cx="7810500" cy="25781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latin typeface="Century Gothic" charset="0"/>
                <a:ea typeface="ＭＳ Ｐゴシック" charset="0"/>
                <a:cs typeface="ＭＳ Ｐゴシック" charset="0"/>
              </a:rPr>
              <a:t>ZTF Real-Bogus Vetting</a:t>
            </a:r>
            <a:endParaRPr lang="en-US" sz="3600" cap="none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8429625" y="198438"/>
            <a:ext cx="1714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966" tIns="42483" rIns="84966" bIns="42483">
            <a:spAutoFit/>
          </a:bodyPr>
          <a:lstStyle/>
          <a:p>
            <a:pPr defTabSz="849313"/>
            <a:endParaRPr lang="en-US" sz="2200" i="0">
              <a:latin typeface="Arial" charset="0"/>
            </a:endParaRP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79699E2-3303-3F48-AFFD-7F727AA18102}" type="datetime1">
              <a:rPr lang="en-US" sz="1400" i="0">
                <a:solidFill>
                  <a:srgbClr val="000000"/>
                </a:solidFill>
                <a:latin typeface="Calibri" charset="0"/>
              </a:rPr>
              <a:pPr/>
              <a:t>8/2/17</a:t>
            </a:fld>
            <a:endParaRPr lang="en-US" sz="1400" i="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263600-4C32-704F-97B3-EC982E1508A5}" type="slidenum">
              <a:rPr lang="en-US" sz="1600">
                <a:solidFill>
                  <a:srgbClr val="000000"/>
                </a:solidFill>
                <a:latin typeface="Calibri" charset="0"/>
              </a:rPr>
              <a:pPr/>
              <a:t>1</a:t>
            </a:fld>
            <a:endParaRPr lang="en-US" sz="16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NASA / Caltech / JPL / Instrument Software and Science Data Systems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5100" y="6083300"/>
            <a:ext cx="1282700" cy="774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5369" name="Picture 3" descr="nasa_logo(220x182)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019800"/>
            <a:ext cx="84296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346200" y="5829300"/>
            <a:ext cx="7429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1200" b="1" i="0" dirty="0">
                <a:solidFill>
                  <a:srgbClr val="7F7F7F"/>
                </a:solidFill>
                <a:latin typeface="Calibri" charset="0"/>
              </a:rPr>
              <a:t>Research described in this presentation was carried out at the Jet Propulsion Laboratory under a Research and Technology Development Grant, under contract with the National Aeronautics and Space </a:t>
            </a:r>
            <a:r>
              <a:rPr lang="en-US" sz="1200" b="1" i="0" dirty="0" smtClean="0">
                <a:solidFill>
                  <a:srgbClr val="7F7F7F"/>
                </a:solidFill>
                <a:latin typeface="Calibri" charset="0"/>
              </a:rPr>
              <a:t>Administration.  </a:t>
            </a:r>
            <a:r>
              <a:rPr lang="en-US" sz="1200" b="1" i="0" dirty="0">
                <a:solidFill>
                  <a:srgbClr val="7F7F7F"/>
                </a:solidFill>
                <a:latin typeface="Calibri" charset="0"/>
              </a:rPr>
              <a:t>Copyright </a:t>
            </a:r>
            <a:r>
              <a:rPr lang="en-US" sz="1200" b="1" i="0" dirty="0" smtClean="0">
                <a:solidFill>
                  <a:srgbClr val="7F7F7F"/>
                </a:solidFill>
                <a:latin typeface="Calibri" charset="0"/>
              </a:rPr>
              <a:t>2016 </a:t>
            </a:r>
            <a:r>
              <a:rPr lang="en-US" sz="1200" b="1" i="0" dirty="0">
                <a:solidFill>
                  <a:srgbClr val="7F7F7F"/>
                </a:solidFill>
                <a:latin typeface="Calibri" charset="0"/>
              </a:rPr>
              <a:t>California Institute of Technology.  All Rights Reserved. US Government Support Acknowledged.</a:t>
            </a:r>
            <a:endParaRPr lang="en-US" sz="1200" b="1" i="0" dirty="0">
              <a:solidFill>
                <a:srgbClr val="7F7F7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16800" y="4851400"/>
            <a:ext cx="105449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000" i="0" dirty="0" smtClean="0">
                <a:latin typeface="Century Gothic"/>
                <a:cs typeface="Century Gothic"/>
              </a:rPr>
              <a:t>Courtesy:  PTF</a:t>
            </a:r>
            <a:endParaRPr lang="en-US" sz="1000" i="0" dirty="0">
              <a:latin typeface="Century Gothic"/>
              <a:cs typeface="Century Gothic"/>
            </a:endParaRPr>
          </a:p>
        </p:txBody>
      </p:sp>
      <p:pic>
        <p:nvPicPr>
          <p:cNvPr id="14" name="Picture 13" descr="sotor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990" y="2734492"/>
            <a:ext cx="3243042" cy="2193107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Rectangle 1"/>
          <p:cNvSpPr/>
          <p:nvPr/>
        </p:nvSpPr>
        <p:spPr>
          <a:xfrm>
            <a:off x="482600" y="4206944"/>
            <a:ext cx="4838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eaLnBrk="1" hangingPunct="1">
              <a:spcBef>
                <a:spcPct val="20000"/>
              </a:spcBef>
            </a:pPr>
            <a:r>
              <a:rPr lang="en-US" sz="1400" b="1" i="0" dirty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With </a:t>
            </a:r>
            <a:r>
              <a:rPr lang="en-US" sz="1400" b="1" i="0" dirty="0" smtClean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Brian </a:t>
            </a:r>
            <a:r>
              <a:rPr lang="en-US" sz="1400" b="1" i="0" dirty="0" err="1" smtClean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Bue</a:t>
            </a:r>
            <a:r>
              <a:rPr lang="en-US" sz="1400" b="1" i="0" dirty="0" smtClean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 (JPL), Frank </a:t>
            </a:r>
            <a:r>
              <a:rPr lang="en-US" sz="1400" b="1" i="0" dirty="0" err="1" smtClean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Masci</a:t>
            </a:r>
            <a:r>
              <a:rPr lang="en-US" sz="1400" b="1" i="0" dirty="0" smtClean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 (IPAC/Caltech), </a:t>
            </a:r>
            <a:r>
              <a:rPr lang="en-US" sz="1400" b="1" i="0" dirty="0" err="1" smtClean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Ashish</a:t>
            </a:r>
            <a:r>
              <a:rPr lang="en-US" sz="1400" b="1" i="0" dirty="0" smtClean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 </a:t>
            </a:r>
            <a:r>
              <a:rPr lang="en-US" sz="1400" b="1" i="0" dirty="0" err="1" smtClean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Mahabal</a:t>
            </a:r>
            <a:r>
              <a:rPr lang="en-US" sz="1400" b="1" i="0" dirty="0" smtClean="0">
                <a:solidFill>
                  <a:prstClr val="black">
                    <a:tint val="75000"/>
                  </a:prstClr>
                </a:solidFill>
                <a:latin typeface="Century Gothic"/>
                <a:ea typeface="ＭＳ Ｐゴシック" charset="-128"/>
                <a:cs typeface="ＭＳ Ｐゴシック" charset="-128"/>
              </a:rPr>
              <a:t> (Caltech)</a:t>
            </a:r>
            <a:endParaRPr lang="en-US" sz="1400" b="1" i="0" dirty="0">
              <a:solidFill>
                <a:prstClr val="black">
                  <a:tint val="75000"/>
                </a:prstClr>
              </a:solidFill>
              <a:latin typeface="Century Gothic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809725"/>
            <a:ext cx="4572000" cy="11772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4572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400" b="1" i="0" dirty="0">
                <a:solidFill>
                  <a:prstClr val="black"/>
                </a:solidFill>
                <a:latin typeface="Calibri" charset="0"/>
              </a:rPr>
              <a:t>Umaa Rebbapragada</a:t>
            </a:r>
            <a:endParaRPr lang="en-US" sz="2400" b="1" i="0" baseline="30000" dirty="0">
              <a:solidFill>
                <a:prstClr val="black"/>
              </a:solidFill>
              <a:latin typeface="Calibri" charset="0"/>
            </a:endParaRPr>
          </a:p>
          <a:p>
            <a:pPr lvl="0" defTabSz="457200" eaLnBrk="1" hangingPunct="1">
              <a:lnSpc>
                <a:spcPct val="90000"/>
              </a:lnSpc>
            </a:pPr>
            <a:r>
              <a:rPr lang="en-US" sz="1800" b="1" i="0" dirty="0" smtClean="0">
                <a:solidFill>
                  <a:prstClr val="black"/>
                </a:solidFill>
                <a:latin typeface="Calibri" charset="0"/>
              </a:rPr>
              <a:t>Jet </a:t>
            </a:r>
            <a:r>
              <a:rPr lang="en-US" sz="1800" b="1" i="0" dirty="0" smtClean="0">
                <a:solidFill>
                  <a:prstClr val="black"/>
                </a:solidFill>
                <a:latin typeface="Calibri" charset="0"/>
              </a:rPr>
              <a:t>Propulsion Laboratory</a:t>
            </a:r>
          </a:p>
          <a:p>
            <a:pPr lvl="0" defTabSz="457200" eaLnBrk="1" hangingPunct="1">
              <a:lnSpc>
                <a:spcPct val="90000"/>
              </a:lnSpc>
            </a:pPr>
            <a:r>
              <a:rPr lang="en-US" sz="1800" b="1" i="0" dirty="0" smtClean="0">
                <a:solidFill>
                  <a:prstClr val="black"/>
                </a:solidFill>
                <a:latin typeface="Calibri" charset="0"/>
              </a:rPr>
              <a:t>California Institute of Technology</a:t>
            </a:r>
          </a:p>
          <a:p>
            <a:pPr lvl="0" defTabSz="457200" eaLnBrk="1" hangingPunct="1">
              <a:lnSpc>
                <a:spcPct val="90000"/>
              </a:lnSpc>
            </a:pPr>
            <a:r>
              <a:rPr lang="en-US" sz="1800" b="1" dirty="0" err="1" smtClean="0">
                <a:solidFill>
                  <a:srgbClr val="ED7307"/>
                </a:solidFill>
                <a:latin typeface="Calibri" charset="0"/>
              </a:rPr>
              <a:t>Umaa.D.Rebbapragada</a:t>
            </a:r>
            <a:r>
              <a:rPr lang="en-US" sz="1800" b="1" dirty="0" err="1">
                <a:solidFill>
                  <a:srgbClr val="ED7307"/>
                </a:solidFill>
                <a:latin typeface="Calibri" charset="0"/>
              </a:rPr>
              <a:t>@jpl.nasa.gov</a:t>
            </a:r>
            <a:endParaRPr lang="en-US" sz="1800" b="1" i="0" baseline="30000" dirty="0">
              <a:solidFill>
                <a:prstClr val="black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493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Build Real-Bogus</a:t>
            </a:r>
          </a:p>
          <a:p>
            <a:endParaRPr lang="en-US" dirty="0"/>
          </a:p>
          <a:p>
            <a:r>
              <a:rPr lang="en-US" dirty="0" smtClean="0"/>
              <a:t>Real-Bogus at </a:t>
            </a:r>
            <a:r>
              <a:rPr lang="en-US" dirty="0" err="1" smtClean="0"/>
              <a:t>iPTF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Lessons Learned</a:t>
            </a:r>
          </a:p>
          <a:p>
            <a:endParaRPr lang="en-US" dirty="0"/>
          </a:p>
          <a:p>
            <a:r>
              <a:rPr lang="en-US" dirty="0" smtClean="0"/>
              <a:t>Roadmap to ZTF Real-Bogus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779507-E52A-7344-A1B9-2A9384FD46F1}" type="datetime1">
              <a:rPr lang="en-US" smtClean="0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NASA / Caltech / JPL / Instrument Software and Science Data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058AF-52D4-644D-8381-8EB20D7B0FC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24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Real-</a:t>
            </a:r>
            <a:r>
              <a:rPr lang="en-US" dirty="0" smtClean="0"/>
              <a:t>Bogus in One Slide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NASA / Caltech / JPL / Instrument Software and Science Data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4500" y="1308100"/>
            <a:ext cx="350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0" dirty="0" smtClean="0"/>
              <a:t>1. Generate training data</a:t>
            </a:r>
            <a:endParaRPr lang="en-US" sz="2400" b="1" i="0" dirty="0"/>
          </a:p>
        </p:txBody>
      </p:sp>
      <p:pic>
        <p:nvPicPr>
          <p:cNvPr id="8" name="Content Placeholder 9"/>
          <p:cNvPicPr>
            <a:picLocks noChangeAspect="1"/>
          </p:cNvPicPr>
          <p:nvPr/>
        </p:nvPicPr>
        <p:blipFill rotWithShape="1">
          <a:blip r:embed="rId2"/>
          <a:srcRect l="66512" t="315" b="24"/>
          <a:stretch/>
        </p:blipFill>
        <p:spPr>
          <a:xfrm>
            <a:off x="419100" y="1843490"/>
            <a:ext cx="869625" cy="86161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460500" y="1778000"/>
            <a:ext cx="1879600" cy="1099820"/>
            <a:chOff x="1676400" y="3009900"/>
            <a:chExt cx="5582920" cy="357632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13400" y="3009900"/>
              <a:ext cx="1645920" cy="164592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13400" y="4940300"/>
              <a:ext cx="1645920" cy="164592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57600" y="3016250"/>
              <a:ext cx="1645920" cy="164592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76400" y="4940300"/>
              <a:ext cx="1645920" cy="164592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657600" y="4927600"/>
              <a:ext cx="1645920" cy="164592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676400" y="3009900"/>
              <a:ext cx="1645920" cy="1645920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69900" y="2628900"/>
            <a:ext cx="866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5"/>
                </a:solidFill>
              </a:rPr>
              <a:t>Real</a:t>
            </a:r>
            <a:endParaRPr lang="en-US" sz="2400" b="1" dirty="0">
              <a:solidFill>
                <a:schemeClr val="accent5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49500" y="2730500"/>
            <a:ext cx="1089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Bogus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" y="3352800"/>
            <a:ext cx="2478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0" dirty="0" smtClean="0"/>
              <a:t>2. Define features</a:t>
            </a:r>
            <a:endParaRPr lang="en-US" sz="2400" b="1" i="0" dirty="0"/>
          </a:p>
        </p:txBody>
      </p:sp>
      <p:grpSp>
        <p:nvGrpSpPr>
          <p:cNvPr id="31" name="Group 30"/>
          <p:cNvGrpSpPr/>
          <p:nvPr/>
        </p:nvGrpSpPr>
        <p:grpSpPr>
          <a:xfrm>
            <a:off x="990600" y="3873500"/>
            <a:ext cx="2691897" cy="2864572"/>
            <a:chOff x="2641600" y="2347481"/>
            <a:chExt cx="4470597" cy="4618328"/>
          </a:xfrm>
        </p:grpSpPr>
        <p:pic>
          <p:nvPicPr>
            <p:cNvPr id="19" name="Content Placeholder 9"/>
            <p:cNvPicPr>
              <a:picLocks noChangeAspect="1"/>
            </p:cNvPicPr>
            <p:nvPr/>
          </p:nvPicPr>
          <p:blipFill rotWithShape="1">
            <a:blip r:embed="rId9"/>
            <a:srcRect l="80075" t="40775" r="13783" b="40671"/>
            <a:stretch/>
          </p:blipFill>
          <p:spPr bwMode="auto">
            <a:xfrm>
              <a:off x="2641600" y="2347481"/>
              <a:ext cx="3911600" cy="3951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4102101" y="2425700"/>
              <a:ext cx="2374898" cy="1042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i="0" dirty="0" smtClean="0">
                  <a:solidFill>
                    <a:srgbClr val="FFFFFF"/>
                  </a:solidFill>
                  <a:latin typeface="+mn-lt"/>
                </a:rPr>
                <a:t>Image Level</a:t>
              </a:r>
            </a:p>
            <a:p>
              <a:pPr algn="r"/>
              <a:r>
                <a:rPr lang="en-US" sz="1200" dirty="0" smtClean="0">
                  <a:solidFill>
                    <a:srgbClr val="FFFFFF"/>
                  </a:solidFill>
                </a:rPr>
                <a:t>background statistics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4241800" y="3835400"/>
              <a:ext cx="419100" cy="482600"/>
            </a:xfrm>
            <a:prstGeom prst="straightConnector1">
              <a:avLst/>
            </a:prstGeom>
            <a:ln w="28575" cmpd="sng"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3785024" y="3524936"/>
              <a:ext cx="1458616" cy="4465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rgbClr val="FFFFFF"/>
                  </a:solidFill>
                </a:rPr>
                <a:t>brightness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23" name="Right Brace 22"/>
            <p:cNvSpPr/>
            <p:nvPr/>
          </p:nvSpPr>
          <p:spPr>
            <a:xfrm>
              <a:off x="4978400" y="3924300"/>
              <a:ext cx="228600" cy="698500"/>
            </a:xfrm>
            <a:prstGeom prst="rightBrac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194724" y="3956736"/>
              <a:ext cx="1917473" cy="7443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rgbClr val="FFFFFF"/>
                  </a:solidFill>
                </a:rPr>
                <a:t>eccentricity</a:t>
              </a:r>
            </a:p>
            <a:p>
              <a:r>
                <a:rPr lang="en-US" sz="1200" dirty="0" smtClean="0">
                  <a:solidFill>
                    <a:srgbClr val="FFFFFF"/>
                  </a:solidFill>
                </a:rPr>
                <a:t>of point source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25" name="Right Brace 24"/>
            <p:cNvSpPr/>
            <p:nvPr/>
          </p:nvSpPr>
          <p:spPr>
            <a:xfrm rot="5400000">
              <a:off x="4533900" y="4470400"/>
              <a:ext cx="228600" cy="698500"/>
            </a:xfrm>
            <a:prstGeom prst="rightBrac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99324" y="4896534"/>
              <a:ext cx="1612476" cy="10420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srgbClr val="FFFFFF"/>
                  </a:solidFill>
                </a:rPr>
                <a:t>fit of point spread function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733800" y="3505200"/>
              <a:ext cx="1739900" cy="1473200"/>
            </a:xfrm>
            <a:prstGeom prst="rect">
              <a:avLst/>
            </a:prstGeom>
            <a:noFill/>
            <a:ln w="28575" cmpd="sng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3365500" y="4597400"/>
              <a:ext cx="711200" cy="762000"/>
            </a:xfrm>
            <a:prstGeom prst="straightConnector1">
              <a:avLst/>
            </a:prstGeom>
            <a:ln w="28575" cmpd="sng"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2832524" y="5328334"/>
              <a:ext cx="1612476" cy="16374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srgbClr val="FFFFFF"/>
                  </a:solidFill>
                </a:rPr>
                <a:t>counts of negative pixels in an  n x n window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709336" y="3499535"/>
              <a:ext cx="1165497" cy="7443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200" b="1" i="0" dirty="0" smtClean="0">
                  <a:solidFill>
                    <a:srgbClr val="FFFFFF"/>
                  </a:solidFill>
                  <a:latin typeface="Century Gothic"/>
                </a:rPr>
                <a:t>Source</a:t>
              </a:r>
            </a:p>
            <a:p>
              <a:pPr lvl="0"/>
              <a:r>
                <a:rPr lang="en-US" sz="1200" b="1" i="0" dirty="0" smtClean="0">
                  <a:solidFill>
                    <a:srgbClr val="FFFFFF"/>
                  </a:solidFill>
                  <a:latin typeface="Century Gothic"/>
                </a:rPr>
                <a:t>Level</a:t>
              </a:r>
              <a:endParaRPr lang="en-US" sz="1200" b="1" i="0" dirty="0">
                <a:solidFill>
                  <a:srgbClr val="FFFFFF"/>
                </a:solidFill>
                <a:latin typeface="Century Gothic"/>
              </a:endParaRPr>
            </a:p>
          </p:txBody>
        </p:sp>
      </p:grpSp>
      <p:pic>
        <p:nvPicPr>
          <p:cNvPr id="32" name="Content Placeholder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092" y="2578100"/>
            <a:ext cx="1970616" cy="1477962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4660900" y="1257300"/>
            <a:ext cx="4483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 smtClean="0"/>
              <a:t>3. </a:t>
            </a:r>
            <a:r>
              <a:rPr lang="en-US" sz="2400" b="1" i="0" dirty="0" smtClean="0"/>
              <a:t>Build classifier &amp;</a:t>
            </a:r>
            <a:r>
              <a:rPr lang="en-US" sz="2400" b="1" i="0" dirty="0" smtClean="0"/>
              <a:t> </a:t>
            </a:r>
            <a:r>
              <a:rPr lang="en-US" sz="2400" b="1" i="0" dirty="0" smtClean="0"/>
              <a:t>evaluate </a:t>
            </a:r>
            <a:r>
              <a:rPr lang="en-US" sz="2400" b="1" i="0" dirty="0"/>
              <a:t>p</a:t>
            </a:r>
            <a:r>
              <a:rPr lang="en-US" sz="2400" b="1" i="0" dirty="0" smtClean="0"/>
              <a:t>erformance</a:t>
            </a:r>
            <a:endParaRPr lang="en-US" sz="2400" b="1" i="0" dirty="0"/>
          </a:p>
        </p:txBody>
      </p:sp>
      <p:pic>
        <p:nvPicPr>
          <p:cNvPr id="34" name="Content Placeholder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00" y="2624136"/>
            <a:ext cx="1841500" cy="1381125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008466" y="2019300"/>
            <a:ext cx="39577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i="0" dirty="0" smtClean="0"/>
              <a:t>ROC curves (FPR</a:t>
            </a:r>
            <a:r>
              <a:rPr lang="en-US" sz="1600" i="0" dirty="0"/>
              <a:t> </a:t>
            </a:r>
            <a:r>
              <a:rPr lang="en-US" sz="1600" i="0" dirty="0"/>
              <a:t>v</a:t>
            </a:r>
            <a:r>
              <a:rPr lang="en-US" sz="1600" i="0" dirty="0" smtClean="0"/>
              <a:t> FNR) </a:t>
            </a:r>
            <a:r>
              <a:rPr lang="en-US" sz="1600" i="0" dirty="0" smtClean="0"/>
              <a:t>in cross validation,</a:t>
            </a:r>
          </a:p>
          <a:p>
            <a:pPr algn="r"/>
            <a:r>
              <a:rPr lang="en-US" sz="1600" i="0" dirty="0" smtClean="0"/>
              <a:t>score distributions on </a:t>
            </a:r>
            <a:r>
              <a:rPr lang="en-US" sz="1600" i="0" dirty="0" smtClean="0"/>
              <a:t>independent </a:t>
            </a:r>
            <a:r>
              <a:rPr lang="en-US" sz="1600" i="0" dirty="0" smtClean="0"/>
              <a:t>test sets</a:t>
            </a:r>
            <a:endParaRPr lang="en-US" sz="1600" i="0" dirty="0"/>
          </a:p>
        </p:txBody>
      </p:sp>
      <p:pic>
        <p:nvPicPr>
          <p:cNvPr id="37" name="Content Placeholder 6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9"/>
          <a:stretch/>
        </p:blipFill>
        <p:spPr>
          <a:xfrm>
            <a:off x="5682191" y="4533900"/>
            <a:ext cx="2978525" cy="2133600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V="1">
            <a:off x="7738939" y="4630738"/>
            <a:ext cx="8061" cy="1787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Left Arrow 38"/>
          <p:cNvSpPr/>
          <p:nvPr/>
        </p:nvSpPr>
        <p:spPr>
          <a:xfrm>
            <a:off x="6324600" y="5132078"/>
            <a:ext cx="1333500" cy="46386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99%</a:t>
            </a:r>
          </a:p>
          <a:p>
            <a:pPr algn="ctr"/>
            <a:r>
              <a:rPr lang="en-US" sz="800" dirty="0" smtClean="0"/>
              <a:t>Filtered</a:t>
            </a:r>
            <a:endParaRPr 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5067300" y="4165600"/>
            <a:ext cx="3037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0" dirty="0"/>
              <a:t>4</a:t>
            </a:r>
            <a:r>
              <a:rPr lang="en-US" sz="2400" b="1" i="0" dirty="0" smtClean="0"/>
              <a:t>. Threshold selection</a:t>
            </a:r>
            <a:endParaRPr lang="en-US" sz="2400" b="1" i="0" dirty="0"/>
          </a:p>
        </p:txBody>
      </p:sp>
      <p:sp>
        <p:nvSpPr>
          <p:cNvPr id="3" name="TextBox 2"/>
          <p:cNvSpPr txBox="1"/>
          <p:nvPr/>
        </p:nvSpPr>
        <p:spPr>
          <a:xfrm>
            <a:off x="5259040" y="3886200"/>
            <a:ext cx="1858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Bogus score cum. dist.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7405340" y="3886200"/>
            <a:ext cx="1738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Real score cum. dist.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70586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Real-Bogus at </a:t>
            </a:r>
            <a:r>
              <a:rPr lang="en-US" dirty="0" err="1" smtClean="0"/>
              <a:t>iPTF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6200"/>
            <a:ext cx="8229600" cy="2933699"/>
          </a:xfrm>
        </p:spPr>
        <p:txBody>
          <a:bodyPr>
            <a:normAutofit fontScale="40000" lnSpcReduction="20000"/>
          </a:bodyPr>
          <a:lstStyle/>
          <a:p>
            <a:r>
              <a:rPr lang="en-US" sz="4000" dirty="0" smtClean="0"/>
              <a:t>Required </a:t>
            </a:r>
            <a:r>
              <a:rPr lang="en-US" sz="4000" dirty="0"/>
              <a:t>two </a:t>
            </a:r>
            <a:r>
              <a:rPr lang="en-US" sz="4000" dirty="0" smtClean="0"/>
              <a:t>detections</a:t>
            </a:r>
          </a:p>
          <a:p>
            <a:endParaRPr lang="en-US" sz="4000" dirty="0"/>
          </a:p>
          <a:p>
            <a:r>
              <a:rPr lang="en-US" sz="4000" dirty="0" smtClean="0"/>
              <a:t>Trained in </a:t>
            </a:r>
            <a:r>
              <a:rPr lang="en-US" sz="4000" dirty="0"/>
              <a:t>R-</a:t>
            </a:r>
            <a:r>
              <a:rPr lang="en-US" sz="4000" dirty="0" smtClean="0"/>
              <a:t>band, applied to R- and g-band</a:t>
            </a:r>
            <a:endParaRPr lang="en-US" sz="4000" dirty="0"/>
          </a:p>
          <a:p>
            <a:endParaRPr lang="en-US" sz="4000" dirty="0" smtClean="0"/>
          </a:p>
          <a:p>
            <a:r>
              <a:rPr lang="en-US" sz="4000" dirty="0" err="1" smtClean="0"/>
              <a:t>Reals</a:t>
            </a:r>
            <a:r>
              <a:rPr lang="en-US" sz="4000" dirty="0" smtClean="0"/>
              <a:t> exacted from </a:t>
            </a:r>
            <a:r>
              <a:rPr lang="en-US" sz="4000" dirty="0" err="1"/>
              <a:t>s</a:t>
            </a:r>
            <a:r>
              <a:rPr lang="en-US" sz="4000" dirty="0" err="1" smtClean="0"/>
              <a:t>pectroscopically</a:t>
            </a:r>
            <a:r>
              <a:rPr lang="en-US" sz="4000" dirty="0" smtClean="0"/>
              <a:t> </a:t>
            </a:r>
            <a:r>
              <a:rPr lang="en-US" sz="4000" dirty="0"/>
              <a:t>confirmed transients and variable stars + plus light curve </a:t>
            </a:r>
            <a:r>
              <a:rPr lang="en-US" sz="4000" dirty="0" smtClean="0"/>
              <a:t>observations</a:t>
            </a:r>
          </a:p>
          <a:p>
            <a:endParaRPr lang="en-US" sz="4000" dirty="0"/>
          </a:p>
          <a:p>
            <a:r>
              <a:rPr lang="en-US" sz="4000" dirty="0" smtClean="0"/>
              <a:t>Bogus examples </a:t>
            </a:r>
            <a:r>
              <a:rPr lang="en-US" sz="4000" dirty="0" smtClean="0"/>
              <a:t>are random queries of database</a:t>
            </a:r>
          </a:p>
          <a:p>
            <a:pPr marL="0" indent="0">
              <a:buNone/>
            </a:pPr>
            <a:r>
              <a:rPr lang="en-US" sz="4000" dirty="0" smtClean="0"/>
              <a:t> </a:t>
            </a:r>
            <a:endParaRPr lang="en-US" sz="4000" dirty="0"/>
          </a:p>
          <a:p>
            <a:r>
              <a:rPr lang="en-US" sz="4000" dirty="0" smtClean="0"/>
              <a:t>Trained </a:t>
            </a:r>
            <a:r>
              <a:rPr lang="en-US" sz="4000" dirty="0"/>
              <a:t>once, ran forever</a:t>
            </a:r>
            <a:r>
              <a:rPr lang="en-US" sz="4000" dirty="0" smtClean="0"/>
              <a:t>.</a:t>
            </a:r>
          </a:p>
          <a:p>
            <a:endParaRPr lang="en-US" sz="4000" dirty="0"/>
          </a:p>
          <a:p>
            <a:r>
              <a:rPr lang="en-US" sz="4000" dirty="0" smtClean="0"/>
              <a:t>Classifications stored in database (for NERSC </a:t>
            </a:r>
            <a:r>
              <a:rPr lang="en-US" sz="4000" dirty="0" smtClean="0"/>
              <a:t>pipeline, not IPAC Transients </a:t>
            </a:r>
            <a:r>
              <a:rPr lang="en-US" sz="4000" dirty="0" err="1" smtClean="0"/>
              <a:t>db</a:t>
            </a:r>
            <a:r>
              <a:rPr lang="en-US" sz="4000" dirty="0" smtClean="0"/>
              <a:t>)</a:t>
            </a:r>
            <a:endParaRPr lang="en-US" sz="4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NASA / Caltech / JPL / Instrument Software and Science Data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6656858"/>
              </p:ext>
            </p:extLst>
          </p:nvPr>
        </p:nvGraphicFramePr>
        <p:xfrm>
          <a:off x="457200" y="4445000"/>
          <a:ext cx="8229600" cy="16459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25800"/>
                <a:gridCol w="1612900"/>
                <a:gridCol w="17907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Features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Real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Bogus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Point Source (NERSC)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~ 18,000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~ 18,000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Point Source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(IPAC)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Streaks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(IPAC)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1681</a:t>
                      </a:r>
                    </a:p>
                    <a:p>
                      <a:pPr algn="ctr"/>
                      <a:r>
                        <a:rPr lang="en-US" sz="1100" dirty="0" smtClean="0"/>
                        <a:t>240 </a:t>
                      </a:r>
                      <a:r>
                        <a:rPr lang="en-US" sz="1100" dirty="0" err="1" smtClean="0"/>
                        <a:t>reals</a:t>
                      </a:r>
                      <a:r>
                        <a:rPr lang="en-US" sz="1100" dirty="0" smtClean="0"/>
                        <a:t>, 1441 synthetic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~ 20,000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48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21.pn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/>
          </a:blip>
          <a:srcRect t="-37664" b="-37664"/>
          <a:stretch>
            <a:fillRect/>
          </a:stretch>
        </p:blipFill>
        <p:spPr>
          <a:xfrm>
            <a:off x="2603500" y="3238500"/>
            <a:ext cx="4038600" cy="45259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30499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Performance greatly improved by:</a:t>
            </a:r>
          </a:p>
          <a:p>
            <a:pPr lvl="1"/>
            <a:r>
              <a:rPr lang="en-US" dirty="0"/>
              <a:t>expanding number of examples</a:t>
            </a:r>
          </a:p>
          <a:p>
            <a:pPr lvl="1"/>
            <a:r>
              <a:rPr lang="en-US" dirty="0"/>
              <a:t>reducing training contamination</a:t>
            </a:r>
          </a:p>
          <a:p>
            <a:endParaRPr lang="en-US" dirty="0" smtClean="0"/>
          </a:p>
          <a:p>
            <a:r>
              <a:rPr lang="en-US" dirty="0" smtClean="0"/>
              <a:t>Pipeline </a:t>
            </a:r>
            <a:r>
              <a:rPr lang="en-US" dirty="0" smtClean="0"/>
              <a:t>upgrades, survey changes affect data </a:t>
            </a:r>
            <a:r>
              <a:rPr lang="en-US" dirty="0" smtClean="0"/>
              <a:t>characteristics</a:t>
            </a:r>
          </a:p>
          <a:p>
            <a:endParaRPr lang="en-US" dirty="0"/>
          </a:p>
          <a:p>
            <a:r>
              <a:rPr lang="en-US" dirty="0" smtClean="0"/>
              <a:t>Storage </a:t>
            </a:r>
            <a:r>
              <a:rPr lang="en-US" dirty="0"/>
              <a:t>of training set, </a:t>
            </a:r>
            <a:r>
              <a:rPr lang="en-US" dirty="0" smtClean="0"/>
              <a:t>RB versioning</a:t>
            </a:r>
          </a:p>
          <a:p>
            <a:endParaRPr lang="en-US" dirty="0"/>
          </a:p>
          <a:p>
            <a:r>
              <a:rPr lang="en-US" dirty="0" smtClean="0"/>
              <a:t>Inability to explain missed </a:t>
            </a:r>
            <a:r>
              <a:rPr lang="en-US" dirty="0"/>
              <a:t>detections </a:t>
            </a:r>
            <a:r>
              <a:rPr lang="en-US" dirty="0" smtClean="0"/>
              <a:t>frustrates science team</a:t>
            </a:r>
          </a:p>
          <a:p>
            <a:endParaRPr lang="en-US" dirty="0" smtClean="0"/>
          </a:p>
          <a:p>
            <a:r>
              <a:rPr lang="en-US" dirty="0" smtClean="0"/>
              <a:t>Training set in R-band seemed to work for g-band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NASA / Caltech / JPL / Instrument Software and Science Data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65500" y="5499100"/>
            <a:ext cx="190500" cy="12446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00000"/>
                  <a:shade val="100000"/>
                  <a:satMod val="130000"/>
                  <a:alpha val="18000"/>
                </a:schemeClr>
              </a:gs>
              <a:gs pos="100000">
                <a:schemeClr val="accent4">
                  <a:tint val="50000"/>
                  <a:shade val="100000"/>
                  <a:satMod val="350000"/>
                  <a:alpha val="1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37100" y="5626100"/>
            <a:ext cx="292100" cy="10414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00000"/>
                  <a:shade val="100000"/>
                  <a:satMod val="130000"/>
                  <a:alpha val="18000"/>
                </a:schemeClr>
              </a:gs>
              <a:gs pos="100000">
                <a:schemeClr val="accent4">
                  <a:tint val="50000"/>
                  <a:shade val="100000"/>
                  <a:satMod val="350000"/>
                  <a:alpha val="1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84900" y="5575300"/>
            <a:ext cx="393700" cy="10922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00000"/>
                  <a:shade val="100000"/>
                  <a:satMod val="130000"/>
                  <a:alpha val="18000"/>
                </a:schemeClr>
              </a:gs>
              <a:gs pos="100000">
                <a:schemeClr val="accent4">
                  <a:tint val="50000"/>
                  <a:shade val="100000"/>
                  <a:satMod val="350000"/>
                  <a:alpha val="1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7400" y="4368800"/>
            <a:ext cx="170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0" dirty="0" smtClean="0"/>
              <a:t>correlation between PTF and </a:t>
            </a:r>
            <a:r>
              <a:rPr lang="en-US" sz="1400" i="0" dirty="0" err="1" smtClean="0"/>
              <a:t>iPTF</a:t>
            </a:r>
            <a:r>
              <a:rPr lang="en-US" sz="1400" i="0" dirty="0" smtClean="0"/>
              <a:t> features. </a:t>
            </a:r>
            <a:r>
              <a:rPr lang="en-US" sz="1400" i="0" dirty="0" err="1" smtClean="0"/>
              <a:t>iPTF</a:t>
            </a:r>
            <a:r>
              <a:rPr lang="en-US" sz="1400" i="0" dirty="0" smtClean="0"/>
              <a:t> featured major reference image upgrade.</a:t>
            </a:r>
            <a:endParaRPr lang="en-US" sz="1400" i="0" dirty="0"/>
          </a:p>
        </p:txBody>
      </p:sp>
    </p:spTree>
    <p:extLst>
      <p:ext uri="{BB962C8B-B14F-4D97-AF65-F5344CB8AC3E}">
        <p14:creationId xmlns:p14="http://schemas.microsoft.com/office/powerpoint/2010/main" val="2983105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ZTF RB </a:t>
            </a:r>
            <a:r>
              <a:rPr lang="en-US" dirty="0" smtClean="0"/>
              <a:t>Open Issues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FPR, FNR requirements or guidelines given new data </a:t>
            </a:r>
            <a:r>
              <a:rPr lang="en-US" dirty="0" smtClean="0"/>
              <a:t>rates + </a:t>
            </a:r>
            <a:r>
              <a:rPr lang="en-US" dirty="0" smtClean="0"/>
              <a:t>ZOGY + filters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Training </a:t>
            </a:r>
            <a:r>
              <a:rPr lang="en-US" dirty="0"/>
              <a:t>data </a:t>
            </a:r>
            <a:r>
              <a:rPr lang="en-US" dirty="0" smtClean="0"/>
              <a:t>generation</a:t>
            </a:r>
          </a:p>
          <a:p>
            <a:pPr lvl="1"/>
            <a:r>
              <a:rPr lang="en-US" dirty="0" smtClean="0"/>
              <a:t>use of </a:t>
            </a:r>
            <a:r>
              <a:rPr lang="en-US" dirty="0" err="1" smtClean="0"/>
              <a:t>Zooinverse</a:t>
            </a:r>
            <a:r>
              <a:rPr lang="en-US" dirty="0" smtClean="0"/>
              <a:t> for training data </a:t>
            </a:r>
            <a:r>
              <a:rPr lang="en-US" dirty="0" smtClean="0"/>
              <a:t>generation</a:t>
            </a:r>
          </a:p>
          <a:p>
            <a:pPr lvl="1"/>
            <a:endParaRPr lang="en-US" dirty="0"/>
          </a:p>
          <a:p>
            <a:r>
              <a:rPr lang="en-US" dirty="0"/>
              <a:t>Single RB for g, R, and I?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D46DD9-3FEC-294C-837B-CABD5FED8B1D}" type="datetime1">
              <a:rPr lang="en-US" smtClean="0"/>
              <a:pPr>
                <a:defRPr/>
              </a:pPr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NASA / Caltech / JPL / Instrument Software and Science Data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CCF23-EB3A-DE4C-955C-628DB1B6AA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44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Longer</a:t>
            </a:r>
            <a:r>
              <a:rPr lang="en-US" dirty="0" smtClean="0"/>
              <a:t>-term </a:t>
            </a:r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Upgrades communicated; reprocessing of training set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 drift monitoring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Regular data cleaning with help from science teams</a:t>
            </a:r>
          </a:p>
          <a:p>
            <a:pPr lvl="1"/>
            <a:r>
              <a:rPr lang="en-US" dirty="0" smtClean="0"/>
              <a:t>training data generation interfaces could be repurposed</a:t>
            </a:r>
          </a:p>
          <a:p>
            <a:endParaRPr lang="en-US" dirty="0" smtClean="0"/>
          </a:p>
          <a:p>
            <a:r>
              <a:rPr lang="en-US" dirty="0" smtClean="0"/>
              <a:t>Feedback from distributed </a:t>
            </a:r>
            <a:r>
              <a:rPr lang="en-US" dirty="0" err="1" smtClean="0"/>
              <a:t>marshalls</a:t>
            </a:r>
            <a:r>
              <a:rPr lang="en-US" dirty="0" smtClean="0"/>
              <a:t> to update training data at frequent </a:t>
            </a:r>
            <a:r>
              <a:rPr lang="en-US" dirty="0" smtClean="0"/>
              <a:t>cadence</a:t>
            </a:r>
          </a:p>
          <a:p>
            <a:endParaRPr lang="en-US" dirty="0"/>
          </a:p>
          <a:p>
            <a:r>
              <a:rPr lang="en-US" dirty="0"/>
              <a:t>Move to deep learning; requires postage stamps supplied to RB in real-</a:t>
            </a:r>
            <a:r>
              <a:rPr lang="en-US" dirty="0" smtClean="0"/>
              <a:t>time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Explanation of missed detections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5D8040-CBB6-814E-A5FC-3DDA32BE80C2}" type="datetime1">
              <a:rPr lang="en-US" smtClean="0"/>
              <a:pPr>
                <a:defRPr/>
              </a:pPr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NASA / Caltech / JPL / Instrument Software and Science Data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6AB01-FE68-0E48-969C-A6C7AA0AAE9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3562"/>
      </p:ext>
    </p:extLst>
  </p:cSld>
  <p:clrMapOvr>
    <a:masterClrMapping/>
  </p:clrMapOvr>
</p:sld>
</file>

<file path=ppt/theme/theme1.xml><?xml version="1.0" encoding="utf-8"?>
<a:theme xmlns:a="http://schemas.openxmlformats.org/drawingml/2006/main" name="DRT_Template">
  <a:themeElements>
    <a:clrScheme name="Custom 1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0000"/>
      </a:accent1>
      <a:accent2>
        <a:srgbClr val="FD4B00"/>
      </a:accent2>
      <a:accent3>
        <a:srgbClr val="005EE7"/>
      </a:accent3>
      <a:accent4>
        <a:srgbClr val="BBB800"/>
      </a:accent4>
      <a:accent5>
        <a:srgbClr val="1DBF00"/>
      </a:accent5>
      <a:accent6>
        <a:srgbClr val="ED7307"/>
      </a:accent6>
      <a:hlink>
        <a:srgbClr val="FFAF03"/>
      </a:hlink>
      <a:folHlink>
        <a:srgbClr val="FDE68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DRT_Template.potx</Template>
  <TotalTime>102129</TotalTime>
  <Words>556</Words>
  <Application>Microsoft Macintosh PowerPoint</Application>
  <PresentationFormat>On-screen Show (4:3)</PresentationFormat>
  <Paragraphs>122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DRT_Template</vt:lpstr>
      <vt:lpstr>ZTF Real-Bogus Vetting</vt:lpstr>
      <vt:lpstr>Talk Outline</vt:lpstr>
      <vt:lpstr>Building Real-Bogus in One Slide</vt:lpstr>
      <vt:lpstr>Real-Bogus at iPTF</vt:lpstr>
      <vt:lpstr>Lessons Learned</vt:lpstr>
      <vt:lpstr>ZTF RB Open Issues</vt:lpstr>
      <vt:lpstr>Longer-term Considerations</vt:lpstr>
    </vt:vector>
  </TitlesOfParts>
  <Company>JPL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Umaa Rebbapragada</cp:lastModifiedBy>
  <cp:revision>4751</cp:revision>
  <cp:lastPrinted>2008-09-10T20:19:22Z</cp:lastPrinted>
  <dcterms:created xsi:type="dcterms:W3CDTF">2011-04-29T18:34:27Z</dcterms:created>
  <dcterms:modified xsi:type="dcterms:W3CDTF">2017-08-02T20:59:22Z</dcterms:modified>
</cp:coreProperties>
</file>