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58" r:id="rId3"/>
    <p:sldId id="265" r:id="rId4"/>
    <p:sldId id="264" r:id="rId5"/>
    <p:sldId id="262" r:id="rId6"/>
    <p:sldId id="266" r:id="rId7"/>
    <p:sldId id="267" r:id="rId8"/>
    <p:sldId id="269" r:id="rId9"/>
    <p:sldId id="268" r:id="rId10"/>
    <p:sldId id="273" r:id="rId11"/>
    <p:sldId id="263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065"/>
    <p:restoredTop sz="94715"/>
  </p:normalViewPr>
  <p:slideViewPr>
    <p:cSldViewPr snapToGrid="0" snapToObjects="1">
      <p:cViewPr varScale="1">
        <p:scale>
          <a:sx n="85" d="100"/>
          <a:sy n="85" d="100"/>
        </p:scale>
        <p:origin x="168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35954-A4DA-0647-B501-DC35BBCE1104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1D6C-46A3-BB4E-958E-FF2D6D02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0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+ </a:t>
            </a:r>
            <a:r>
              <a:rPr lang="en-US" smtClean="0"/>
              <a:t>sociological</a:t>
            </a:r>
            <a:r>
              <a:rPr lang="en-US" baseline="0" smtClean="0"/>
              <a:t>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41D6C-46A3-BB4E-958E-FF2D6D024D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data flow more from science perspective (Frank will cover technical</a:t>
            </a:r>
            <a:r>
              <a:rPr lang="en-US" baseline="0" dirty="0" smtClean="0"/>
              <a:t> aspects)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41D6C-46A3-BB4E-958E-FF2D6D024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30s exposure is taken of 47 deg</a:t>
            </a:r>
            <a:r>
              <a:rPr lang="en-US" baseline="30000" dirty="0" smtClean="0"/>
              <a:t>2 </a:t>
            </a:r>
            <a:r>
              <a:rPr lang="en-US" dirty="0" smtClean="0"/>
              <a:t>with 600 million pixels (~1.3 GB image size);</a:t>
            </a:r>
            <a:r>
              <a:rPr lang="en-US" baseline="30000" dirty="0" smtClean="0"/>
              <a:t> </a:t>
            </a:r>
            <a:r>
              <a:rPr lang="en-US" dirty="0" smtClean="0"/>
              <a:t>Mean slew time of 15s between exposures;</a:t>
            </a:r>
          </a:p>
          <a:p>
            <a:r>
              <a:rPr lang="en-US" dirty="0" smtClean="0"/>
              <a:t>95% maximal transfer time of 10 min to IPAC;</a:t>
            </a:r>
            <a:r>
              <a:rPr lang="en-US" baseline="0" dirty="0" smtClean="0"/>
              <a:t> </a:t>
            </a:r>
            <a:r>
              <a:rPr lang="en-US" dirty="0" smtClean="0"/>
              <a:t>Calibration pipeline run pre/post night</a:t>
            </a:r>
          </a:p>
          <a:p>
            <a:pPr marL="0" indent="0">
              <a:buNone/>
            </a:pPr>
            <a:r>
              <a:rPr lang="en-US" dirty="0" smtClean="0"/>
              <a:t>Data products: raw images;</a:t>
            </a:r>
            <a:r>
              <a:rPr lang="en-US" baseline="0" dirty="0" smtClean="0"/>
              <a:t> c</a:t>
            </a:r>
            <a:r>
              <a:rPr lang="en-US" dirty="0" smtClean="0"/>
              <a:t>alibration data </a:t>
            </a:r>
            <a:r>
              <a:rPr lang="mr-IN" dirty="0" smtClean="0"/>
              <a:t>–</a:t>
            </a:r>
            <a:r>
              <a:rPr lang="en-US" dirty="0" smtClean="0"/>
              <a:t> flats, biases,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41D6C-46A3-BB4E-958E-FF2D6D024D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500" y="6375400"/>
            <a:ext cx="2133600" cy="365125"/>
          </a:xfrm>
        </p:spPr>
        <p:txBody>
          <a:bodyPr/>
          <a:lstStyle/>
          <a:p>
            <a:fld id="{6EC36E67-4B1D-E74E-9C92-1A153408DE1C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8450" y="6375400"/>
            <a:ext cx="2133600" cy="365125"/>
          </a:xfrm>
        </p:spPr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creen Shot 2015-01-06 at 4.05.06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9550" y="6356350"/>
            <a:ext cx="2133600" cy="365125"/>
          </a:xfrm>
        </p:spPr>
        <p:txBody>
          <a:bodyPr/>
          <a:lstStyle/>
          <a:p>
            <a:fld id="{6EC36E67-4B1D-E74E-9C92-1A153408DE1C}" type="datetimeFigureOut">
              <a:rPr lang="en-US" smtClean="0"/>
              <a:t>8/2/17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1300" y="6394450"/>
            <a:ext cx="2133600" cy="365125"/>
          </a:xfrm>
        </p:spPr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Screen Shot 2015-01-06 at 4.05.06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4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6E67-4B1D-E74E-9C92-1A153408DE1C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Screen Shot 2015-01-06 at 4.05.06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357032" y="6251857"/>
            <a:ext cx="6364784" cy="530702"/>
            <a:chOff x="1357032" y="6251857"/>
            <a:chExt cx="6364784" cy="530702"/>
          </a:xfrm>
        </p:grpSpPr>
        <p:pic>
          <p:nvPicPr>
            <p:cNvPr id="16" name="Picture 15" descr="cit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032" y="6344775"/>
              <a:ext cx="419660" cy="3829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792" y="6251857"/>
              <a:ext cx="5907024" cy="53070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6E67-4B1D-E74E-9C92-1A153408DE1C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7A10-36F0-D648-A5EA-D4C67207BB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creen Shot 2015-01-06 at 4.05.06 PM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9" y="33866"/>
            <a:ext cx="1062131" cy="656022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339261" y="6216136"/>
            <a:ext cx="84362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1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 of data flow and </a:t>
            </a:r>
            <a:br>
              <a:rPr lang="en-US" dirty="0" smtClean="0"/>
            </a:br>
            <a:r>
              <a:rPr lang="en-US" dirty="0" smtClean="0"/>
              <a:t>data access policy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Matthew J. Graham</a:t>
            </a:r>
          </a:p>
          <a:p>
            <a:r>
              <a:rPr lang="en-US" dirty="0" smtClean="0"/>
              <a:t>Project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Alert system </a:t>
            </a:r>
            <a:r>
              <a:rPr lang="mr-IN" dirty="0" smtClean="0"/>
              <a:t>–</a:t>
            </a:r>
            <a:r>
              <a:rPr lang="en-US" dirty="0" smtClean="0"/>
              <a:t> the bigger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12040"/>
            <a:ext cx="1296220" cy="833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421" y="3047165"/>
            <a:ext cx="1599379" cy="805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924" y="3072688"/>
            <a:ext cx="956145" cy="64380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628611">
            <a:off x="1100834" y="2736790"/>
            <a:ext cx="685800" cy="3934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534962" y="3252941"/>
            <a:ext cx="685800" cy="393468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262494" y="4131007"/>
            <a:ext cx="812389" cy="571500"/>
          </a:xfrm>
          <a:prstGeom prst="ca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717083" y="4465221"/>
            <a:ext cx="812389" cy="571500"/>
          </a:xfrm>
          <a:prstGeom prst="ca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1109733" y="4799351"/>
            <a:ext cx="812389" cy="571500"/>
          </a:xfrm>
          <a:prstGeom prst="ca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775561">
            <a:off x="1045873" y="3726309"/>
            <a:ext cx="685800" cy="2335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8069241">
            <a:off x="1390730" y="4011644"/>
            <a:ext cx="685800" cy="2335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7229037">
            <a:off x="1726022" y="4243525"/>
            <a:ext cx="685800" cy="2080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541231" y="3157129"/>
            <a:ext cx="978408" cy="644827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062256">
            <a:off x="4864410" y="2381054"/>
            <a:ext cx="978408" cy="281760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004" y="4852782"/>
            <a:ext cx="1274021" cy="1036137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3412609">
            <a:off x="4997268" y="4286918"/>
            <a:ext cx="978408" cy="172993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6609892">
            <a:off x="4093825" y="4109409"/>
            <a:ext cx="685800" cy="393468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>
            <a:off x="3759611" y="4799351"/>
            <a:ext cx="812389" cy="571500"/>
          </a:xfrm>
          <a:prstGeom prst="ca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801" y="3130759"/>
            <a:ext cx="785683" cy="785683"/>
          </a:xfrm>
          <a:prstGeom prst="rect">
            <a:avLst/>
          </a:prstGeom>
        </p:spPr>
      </p:pic>
      <p:sp>
        <p:nvSpPr>
          <p:cNvPr id="42" name="Right Arrow 41"/>
          <p:cNvSpPr/>
          <p:nvPr/>
        </p:nvSpPr>
        <p:spPr>
          <a:xfrm rot="3412609">
            <a:off x="7167029" y="4255882"/>
            <a:ext cx="978408" cy="172993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19352753">
            <a:off x="7285396" y="2593689"/>
            <a:ext cx="978408" cy="172993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632" y="4779573"/>
            <a:ext cx="1274021" cy="10361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233" y="1739195"/>
            <a:ext cx="513326" cy="5133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211" y="1743415"/>
            <a:ext cx="690442" cy="1035664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 rot="18328294">
            <a:off x="6296131" y="1487843"/>
            <a:ext cx="279090" cy="104704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20549182">
            <a:off x="6514286" y="1851587"/>
            <a:ext cx="279090" cy="104704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761" y="3496901"/>
            <a:ext cx="293531" cy="4579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070" y="3667121"/>
            <a:ext cx="518463" cy="270032"/>
          </a:xfrm>
          <a:prstGeom prst="rect">
            <a:avLst/>
          </a:prstGeom>
        </p:spPr>
      </p:pic>
      <p:sp>
        <p:nvSpPr>
          <p:cNvPr id="52" name="Right Arrow 51"/>
          <p:cNvSpPr/>
          <p:nvPr/>
        </p:nvSpPr>
        <p:spPr>
          <a:xfrm rot="16200000">
            <a:off x="5890890" y="1408609"/>
            <a:ext cx="279090" cy="104704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4962" y="3027432"/>
            <a:ext cx="630882" cy="19608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462197" y="3289203"/>
            <a:ext cx="80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Broker</a:t>
            </a:r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095855" y="1563573"/>
            <a:ext cx="79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Mini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roker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729909" y="5370850"/>
            <a:ext cx="8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43873" y="5007154"/>
            <a:ext cx="97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Archives</a:t>
            </a:r>
            <a:endParaRPr lang="en-US" dirty="0"/>
          </a:p>
        </p:txBody>
      </p:sp>
      <p:sp>
        <p:nvSpPr>
          <p:cNvPr id="58" name="Can 57"/>
          <p:cNvSpPr/>
          <p:nvPr/>
        </p:nvSpPr>
        <p:spPr>
          <a:xfrm>
            <a:off x="3222220" y="1600988"/>
            <a:ext cx="812389" cy="571500"/>
          </a:xfrm>
          <a:prstGeom prst="ca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3199805">
            <a:off x="3949383" y="2541762"/>
            <a:ext cx="685800" cy="2080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186049" y="2152602"/>
            <a:ext cx="8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Archive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alert stream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6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/>
              <a:t>Sharded</a:t>
            </a:r>
            <a:r>
              <a:rPr lang="en-US" dirty="0"/>
              <a:t> parallel databases provisioned by Kafka streams of </a:t>
            </a:r>
            <a:r>
              <a:rPr lang="en-US" dirty="0" smtClean="0"/>
              <a:t>Avro in </a:t>
            </a:r>
            <a:r>
              <a:rPr lang="en-US" dirty="0"/>
              <a:t>a </a:t>
            </a:r>
            <a:r>
              <a:rPr lang="en-US" dirty="0" err="1"/>
              <a:t>docker</a:t>
            </a:r>
            <a:r>
              <a:rPr lang="en-US" dirty="0"/>
              <a:t> container that is in a </a:t>
            </a:r>
            <a:r>
              <a:rPr lang="en-US" dirty="0" err="1"/>
              <a:t>datastack</a:t>
            </a:r>
            <a:r>
              <a:rPr lang="en-US" dirty="0"/>
              <a:t> cloud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Each (Avro) packet contains (at least):</a:t>
            </a:r>
          </a:p>
          <a:p>
            <a:r>
              <a:rPr lang="en-US" dirty="0" smtClean="0"/>
              <a:t>51 x 51 </a:t>
            </a:r>
            <a:r>
              <a:rPr lang="en-US" dirty="0" err="1" smtClean="0"/>
              <a:t>arcsec</a:t>
            </a:r>
            <a:r>
              <a:rPr lang="en-US" dirty="0" smtClean="0"/>
              <a:t> reference image, observation, and difference image</a:t>
            </a:r>
          </a:p>
          <a:p>
            <a:r>
              <a:rPr lang="en-US" dirty="0" smtClean="0"/>
              <a:t>30 day photometric history</a:t>
            </a:r>
          </a:p>
          <a:p>
            <a:r>
              <a:rPr lang="en-US" dirty="0" smtClean="0"/>
              <a:t>Number of total visits and number of detections</a:t>
            </a:r>
          </a:p>
          <a:p>
            <a:r>
              <a:rPr lang="en-US" dirty="0" smtClean="0"/>
              <a:t>Some associations with external catalogs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Brokers interested in ZTF:</a:t>
            </a:r>
          </a:p>
          <a:p>
            <a:r>
              <a:rPr lang="en-US" dirty="0" smtClean="0"/>
              <a:t>U. Washington</a:t>
            </a:r>
          </a:p>
          <a:p>
            <a:r>
              <a:rPr lang="en-US" dirty="0" smtClean="0"/>
              <a:t>ANTARES (NOAO)</a:t>
            </a:r>
          </a:p>
          <a:p>
            <a:r>
              <a:rPr lang="en-US" dirty="0" err="1" smtClean="0"/>
              <a:t>ALeRCE</a:t>
            </a:r>
            <a:r>
              <a:rPr lang="en-US" dirty="0" smtClean="0"/>
              <a:t> (Chile/Caltech)</a:t>
            </a:r>
          </a:p>
          <a:p>
            <a:r>
              <a:rPr lang="en-US" dirty="0" smtClean="0"/>
              <a:t>U. Edinburgh</a:t>
            </a:r>
          </a:p>
          <a:p>
            <a:r>
              <a:rPr lang="en-US" dirty="0" smtClean="0"/>
              <a:t>...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646" y="4480561"/>
            <a:ext cx="2691530" cy="13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archives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66" y="1257300"/>
            <a:ext cx="6860868" cy="4849813"/>
          </a:xfrm>
        </p:spPr>
      </p:pic>
      <p:sp>
        <p:nvSpPr>
          <p:cNvPr id="18" name="TextBox 1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7" name="Freeform 6"/>
          <p:cNvSpPr/>
          <p:nvPr/>
        </p:nvSpPr>
        <p:spPr>
          <a:xfrm>
            <a:off x="3371161" y="4472848"/>
            <a:ext cx="4340646" cy="1498294"/>
          </a:xfrm>
          <a:custGeom>
            <a:avLst/>
            <a:gdLst>
              <a:gd name="connsiteX0" fmla="*/ 0 w 4340646"/>
              <a:gd name="connsiteY0" fmla="*/ 1487277 h 1498294"/>
              <a:gd name="connsiteX1" fmla="*/ 4340646 w 4340646"/>
              <a:gd name="connsiteY1" fmla="*/ 1498294 h 1498294"/>
              <a:gd name="connsiteX2" fmla="*/ 4285562 w 4340646"/>
              <a:gd name="connsiteY2" fmla="*/ 738130 h 1498294"/>
              <a:gd name="connsiteX3" fmla="*/ 3910988 w 4340646"/>
              <a:gd name="connsiteY3" fmla="*/ 815248 h 1498294"/>
              <a:gd name="connsiteX4" fmla="*/ 3227943 w 4340646"/>
              <a:gd name="connsiteY4" fmla="*/ 804231 h 1498294"/>
              <a:gd name="connsiteX5" fmla="*/ 3238959 w 4340646"/>
              <a:gd name="connsiteY5" fmla="*/ 286439 h 1498294"/>
              <a:gd name="connsiteX6" fmla="*/ 2214391 w 4340646"/>
              <a:gd name="connsiteY6" fmla="*/ 242371 h 1498294"/>
              <a:gd name="connsiteX7" fmla="*/ 1553379 w 4340646"/>
              <a:gd name="connsiteY7" fmla="*/ 0 h 1498294"/>
              <a:gd name="connsiteX8" fmla="*/ 1277957 w 4340646"/>
              <a:gd name="connsiteY8" fmla="*/ 165253 h 1498294"/>
              <a:gd name="connsiteX9" fmla="*/ 1090670 w 4340646"/>
              <a:gd name="connsiteY9" fmla="*/ 132202 h 1498294"/>
              <a:gd name="connsiteX10" fmla="*/ 506776 w 4340646"/>
              <a:gd name="connsiteY10" fmla="*/ 506776 h 1498294"/>
              <a:gd name="connsiteX11" fmla="*/ 517793 w 4340646"/>
              <a:gd name="connsiteY11" fmla="*/ 661012 h 1498294"/>
              <a:gd name="connsiteX12" fmla="*/ 132203 w 4340646"/>
              <a:gd name="connsiteY12" fmla="*/ 672029 h 1498294"/>
              <a:gd name="connsiteX13" fmla="*/ 0 w 4340646"/>
              <a:gd name="connsiteY13" fmla="*/ 1487277 h 149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0646" h="1498294">
                <a:moveTo>
                  <a:pt x="0" y="1487277"/>
                </a:moveTo>
                <a:lnTo>
                  <a:pt x="4340646" y="1498294"/>
                </a:lnTo>
                <a:lnTo>
                  <a:pt x="4285562" y="738130"/>
                </a:lnTo>
                <a:lnTo>
                  <a:pt x="3910988" y="815248"/>
                </a:lnTo>
                <a:lnTo>
                  <a:pt x="3227943" y="804231"/>
                </a:lnTo>
                <a:lnTo>
                  <a:pt x="3238959" y="286439"/>
                </a:lnTo>
                <a:lnTo>
                  <a:pt x="2214391" y="242371"/>
                </a:lnTo>
                <a:lnTo>
                  <a:pt x="1553379" y="0"/>
                </a:lnTo>
                <a:lnTo>
                  <a:pt x="1277957" y="165253"/>
                </a:lnTo>
                <a:lnTo>
                  <a:pt x="1090670" y="132202"/>
                </a:lnTo>
                <a:lnTo>
                  <a:pt x="506776" y="506776"/>
                </a:lnTo>
                <a:lnTo>
                  <a:pt x="517793" y="661012"/>
                </a:lnTo>
                <a:lnTo>
                  <a:pt x="132203" y="672029"/>
                </a:lnTo>
                <a:lnTo>
                  <a:pt x="0" y="1487277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255923" y="1344058"/>
            <a:ext cx="6643171" cy="4671152"/>
          </a:xfrm>
          <a:custGeom>
            <a:avLst/>
            <a:gdLst>
              <a:gd name="connsiteX0" fmla="*/ 1729648 w 6643171"/>
              <a:gd name="connsiteY0" fmla="*/ 4241494 h 4671152"/>
              <a:gd name="connsiteX1" fmla="*/ 1553378 w 6643171"/>
              <a:gd name="connsiteY1" fmla="*/ 4252511 h 4671152"/>
              <a:gd name="connsiteX2" fmla="*/ 1542361 w 6643171"/>
              <a:gd name="connsiteY2" fmla="*/ 4671152 h 4671152"/>
              <a:gd name="connsiteX3" fmla="*/ 22034 w 6643171"/>
              <a:gd name="connsiteY3" fmla="*/ 4671152 h 4671152"/>
              <a:gd name="connsiteX4" fmla="*/ 44067 w 6643171"/>
              <a:gd name="connsiteY4" fmla="*/ 3822853 h 4671152"/>
              <a:gd name="connsiteX5" fmla="*/ 1035585 w 6643171"/>
              <a:gd name="connsiteY5" fmla="*/ 3800819 h 4671152"/>
              <a:gd name="connsiteX6" fmla="*/ 1024569 w 6643171"/>
              <a:gd name="connsiteY6" fmla="*/ 3327094 h 4671152"/>
              <a:gd name="connsiteX7" fmla="*/ 0 w 6643171"/>
              <a:gd name="connsiteY7" fmla="*/ 3305060 h 4671152"/>
              <a:gd name="connsiteX8" fmla="*/ 11017 w 6643171"/>
              <a:gd name="connsiteY8" fmla="*/ 0 h 4671152"/>
              <a:gd name="connsiteX9" fmla="*/ 1090670 w 6643171"/>
              <a:gd name="connsiteY9" fmla="*/ 33050 h 4671152"/>
              <a:gd name="connsiteX10" fmla="*/ 1178805 w 6643171"/>
              <a:gd name="connsiteY10" fmla="*/ 1619479 h 4671152"/>
              <a:gd name="connsiteX11" fmla="*/ 2599981 w 6643171"/>
              <a:gd name="connsiteY11" fmla="*/ 705079 h 4671152"/>
              <a:gd name="connsiteX12" fmla="*/ 3503364 w 6643171"/>
              <a:gd name="connsiteY12" fmla="*/ 782197 h 4671152"/>
              <a:gd name="connsiteX13" fmla="*/ 3437263 w 6643171"/>
              <a:gd name="connsiteY13" fmla="*/ 165253 h 4671152"/>
              <a:gd name="connsiteX14" fmla="*/ 5255046 w 6643171"/>
              <a:gd name="connsiteY14" fmla="*/ 209320 h 4671152"/>
              <a:gd name="connsiteX15" fmla="*/ 6632154 w 6643171"/>
              <a:gd name="connsiteY15" fmla="*/ 958467 h 4671152"/>
              <a:gd name="connsiteX16" fmla="*/ 6643171 w 6643171"/>
              <a:gd name="connsiteY16" fmla="*/ 2831335 h 4671152"/>
              <a:gd name="connsiteX17" fmla="*/ 4274544 w 6643171"/>
              <a:gd name="connsiteY17" fmla="*/ 2798284 h 4671152"/>
              <a:gd name="connsiteX18" fmla="*/ 4296578 w 6643171"/>
              <a:gd name="connsiteY18" fmla="*/ 2258458 h 4671152"/>
              <a:gd name="connsiteX19" fmla="*/ 5453349 w 6643171"/>
              <a:gd name="connsiteY19" fmla="*/ 2258458 h 4671152"/>
              <a:gd name="connsiteX20" fmla="*/ 5442332 w 6643171"/>
              <a:gd name="connsiteY20" fmla="*/ 1773715 h 4671152"/>
              <a:gd name="connsiteX21" fmla="*/ 5343181 w 6643171"/>
              <a:gd name="connsiteY21" fmla="*/ 1773715 h 4671152"/>
              <a:gd name="connsiteX22" fmla="*/ 5354197 w 6643171"/>
              <a:gd name="connsiteY22" fmla="*/ 903383 h 4671152"/>
              <a:gd name="connsiteX23" fmla="*/ 4131325 w 6643171"/>
              <a:gd name="connsiteY23" fmla="*/ 903383 h 4671152"/>
              <a:gd name="connsiteX24" fmla="*/ 4120308 w 6643171"/>
              <a:gd name="connsiteY24" fmla="*/ 1762699 h 4671152"/>
              <a:gd name="connsiteX25" fmla="*/ 4120308 w 6643171"/>
              <a:gd name="connsiteY25" fmla="*/ 1762699 h 4671152"/>
              <a:gd name="connsiteX26" fmla="*/ 4120308 w 6643171"/>
              <a:gd name="connsiteY26" fmla="*/ 1762699 h 4671152"/>
              <a:gd name="connsiteX27" fmla="*/ 4120308 w 6643171"/>
              <a:gd name="connsiteY27" fmla="*/ 1762699 h 4671152"/>
              <a:gd name="connsiteX28" fmla="*/ 4021157 w 6643171"/>
              <a:gd name="connsiteY28" fmla="*/ 1740665 h 4671152"/>
              <a:gd name="connsiteX29" fmla="*/ 4032173 w 6643171"/>
              <a:gd name="connsiteY29" fmla="*/ 2225407 h 4671152"/>
              <a:gd name="connsiteX30" fmla="*/ 4230477 w 6643171"/>
              <a:gd name="connsiteY30" fmla="*/ 2280491 h 4671152"/>
              <a:gd name="connsiteX31" fmla="*/ 4230477 w 6643171"/>
              <a:gd name="connsiteY31" fmla="*/ 2853369 h 4671152"/>
              <a:gd name="connsiteX32" fmla="*/ 3977089 w 6643171"/>
              <a:gd name="connsiteY32" fmla="*/ 2974554 h 4671152"/>
              <a:gd name="connsiteX33" fmla="*/ 3657600 w 6643171"/>
              <a:gd name="connsiteY33" fmla="*/ 2544896 h 4671152"/>
              <a:gd name="connsiteX34" fmla="*/ 2577947 w 6643171"/>
              <a:gd name="connsiteY34" fmla="*/ 2434728 h 4671152"/>
              <a:gd name="connsiteX35" fmla="*/ 2225407 w 6643171"/>
              <a:gd name="connsiteY35" fmla="*/ 3062689 h 4671152"/>
              <a:gd name="connsiteX36" fmla="*/ 1762699 w 6643171"/>
              <a:gd name="connsiteY36" fmla="*/ 3084723 h 4671152"/>
              <a:gd name="connsiteX37" fmla="*/ 1729648 w 6643171"/>
              <a:gd name="connsiteY37" fmla="*/ 4241494 h 467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43171" h="4671152">
                <a:moveTo>
                  <a:pt x="1729648" y="4241494"/>
                </a:moveTo>
                <a:lnTo>
                  <a:pt x="1553378" y="4252511"/>
                </a:lnTo>
                <a:lnTo>
                  <a:pt x="1542361" y="4671152"/>
                </a:lnTo>
                <a:lnTo>
                  <a:pt x="22034" y="4671152"/>
                </a:lnTo>
                <a:lnTo>
                  <a:pt x="44067" y="3822853"/>
                </a:lnTo>
                <a:lnTo>
                  <a:pt x="1035585" y="3800819"/>
                </a:lnTo>
                <a:lnTo>
                  <a:pt x="1024569" y="3327094"/>
                </a:lnTo>
                <a:lnTo>
                  <a:pt x="0" y="3305060"/>
                </a:lnTo>
                <a:cubicBezTo>
                  <a:pt x="3672" y="2203373"/>
                  <a:pt x="7345" y="1101687"/>
                  <a:pt x="11017" y="0"/>
                </a:cubicBezTo>
                <a:lnTo>
                  <a:pt x="1090670" y="33050"/>
                </a:lnTo>
                <a:lnTo>
                  <a:pt x="1178805" y="1619479"/>
                </a:lnTo>
                <a:lnTo>
                  <a:pt x="2599981" y="705079"/>
                </a:lnTo>
                <a:lnTo>
                  <a:pt x="3503364" y="782197"/>
                </a:lnTo>
                <a:lnTo>
                  <a:pt x="3437263" y="165253"/>
                </a:lnTo>
                <a:lnTo>
                  <a:pt x="5255046" y="209320"/>
                </a:lnTo>
                <a:lnTo>
                  <a:pt x="6632154" y="958467"/>
                </a:lnTo>
                <a:cubicBezTo>
                  <a:pt x="6635826" y="1582756"/>
                  <a:pt x="6639499" y="2207046"/>
                  <a:pt x="6643171" y="2831335"/>
                </a:cubicBezTo>
                <a:lnTo>
                  <a:pt x="4274544" y="2798284"/>
                </a:lnTo>
                <a:lnTo>
                  <a:pt x="4296578" y="2258458"/>
                </a:lnTo>
                <a:lnTo>
                  <a:pt x="5453349" y="2258458"/>
                </a:lnTo>
                <a:lnTo>
                  <a:pt x="5442332" y="1773715"/>
                </a:lnTo>
                <a:lnTo>
                  <a:pt x="5343181" y="1773715"/>
                </a:lnTo>
                <a:lnTo>
                  <a:pt x="5354197" y="903383"/>
                </a:lnTo>
                <a:lnTo>
                  <a:pt x="4131325" y="903383"/>
                </a:lnTo>
                <a:lnTo>
                  <a:pt x="4120308" y="1762699"/>
                </a:lnTo>
                <a:lnTo>
                  <a:pt x="4120308" y="1762699"/>
                </a:lnTo>
                <a:lnTo>
                  <a:pt x="4120308" y="1762699"/>
                </a:lnTo>
                <a:lnTo>
                  <a:pt x="4120308" y="1762699"/>
                </a:lnTo>
                <a:lnTo>
                  <a:pt x="4021157" y="1740665"/>
                </a:lnTo>
                <a:lnTo>
                  <a:pt x="4032173" y="2225407"/>
                </a:lnTo>
                <a:lnTo>
                  <a:pt x="4230477" y="2280491"/>
                </a:lnTo>
                <a:lnTo>
                  <a:pt x="4230477" y="2853369"/>
                </a:lnTo>
                <a:lnTo>
                  <a:pt x="3977089" y="2974554"/>
                </a:lnTo>
                <a:lnTo>
                  <a:pt x="3657600" y="2544896"/>
                </a:lnTo>
                <a:lnTo>
                  <a:pt x="2577947" y="2434728"/>
                </a:lnTo>
                <a:lnTo>
                  <a:pt x="2225407" y="3062689"/>
                </a:lnTo>
                <a:lnTo>
                  <a:pt x="1762699" y="3084723"/>
                </a:lnTo>
                <a:lnTo>
                  <a:pt x="1729648" y="4241494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91371" y="3532909"/>
            <a:ext cx="332509" cy="188635"/>
          </a:xfrm>
          <a:custGeom>
            <a:avLst/>
            <a:gdLst>
              <a:gd name="connsiteX0" fmla="*/ 0 w 332509"/>
              <a:gd name="connsiteY0" fmla="*/ 0 h 188635"/>
              <a:gd name="connsiteX1" fmla="*/ 332509 w 332509"/>
              <a:gd name="connsiteY1" fmla="*/ 47958 h 188635"/>
              <a:gd name="connsiteX2" fmla="*/ 332509 w 332509"/>
              <a:gd name="connsiteY2" fmla="*/ 47958 h 188635"/>
              <a:gd name="connsiteX3" fmla="*/ 258973 w 332509"/>
              <a:gd name="connsiteY3" fmla="*/ 70339 h 188635"/>
              <a:gd name="connsiteX4" fmla="*/ 255776 w 332509"/>
              <a:gd name="connsiteY4" fmla="*/ 185438 h 188635"/>
              <a:gd name="connsiteX5" fmla="*/ 195029 w 332509"/>
              <a:gd name="connsiteY5" fmla="*/ 188635 h 188635"/>
              <a:gd name="connsiteX6" fmla="*/ 201423 w 332509"/>
              <a:gd name="connsiteY6" fmla="*/ 86325 h 188635"/>
              <a:gd name="connsiteX7" fmla="*/ 0 w 332509"/>
              <a:gd name="connsiteY7" fmla="*/ 0 h 1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509" h="188635">
                <a:moveTo>
                  <a:pt x="0" y="0"/>
                </a:moveTo>
                <a:lnTo>
                  <a:pt x="332509" y="47958"/>
                </a:lnTo>
                <a:lnTo>
                  <a:pt x="332509" y="47958"/>
                </a:lnTo>
                <a:lnTo>
                  <a:pt x="258973" y="70339"/>
                </a:lnTo>
                <a:cubicBezTo>
                  <a:pt x="257907" y="108705"/>
                  <a:pt x="256842" y="147072"/>
                  <a:pt x="255776" y="185438"/>
                </a:cubicBezTo>
                <a:lnTo>
                  <a:pt x="195029" y="188635"/>
                </a:lnTo>
                <a:lnTo>
                  <a:pt x="201423" y="86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89804" y="3058668"/>
            <a:ext cx="1408176" cy="150876"/>
          </a:xfrm>
          <a:custGeom>
            <a:avLst/>
            <a:gdLst>
              <a:gd name="connsiteX0" fmla="*/ 96012 w 1408176"/>
              <a:gd name="connsiteY0" fmla="*/ 9144 h 150876"/>
              <a:gd name="connsiteX1" fmla="*/ 457200 w 1408176"/>
              <a:gd name="connsiteY1" fmla="*/ 59436 h 150876"/>
              <a:gd name="connsiteX2" fmla="*/ 804672 w 1408176"/>
              <a:gd name="connsiteY2" fmla="*/ 59436 h 150876"/>
              <a:gd name="connsiteX3" fmla="*/ 1293876 w 1408176"/>
              <a:gd name="connsiteY3" fmla="*/ 0 h 150876"/>
              <a:gd name="connsiteX4" fmla="*/ 1298448 w 1408176"/>
              <a:gd name="connsiteY4" fmla="*/ 64008 h 150876"/>
              <a:gd name="connsiteX5" fmla="*/ 1408176 w 1408176"/>
              <a:gd name="connsiteY5" fmla="*/ 68580 h 150876"/>
              <a:gd name="connsiteX6" fmla="*/ 1408176 w 1408176"/>
              <a:gd name="connsiteY6" fmla="*/ 150876 h 150876"/>
              <a:gd name="connsiteX7" fmla="*/ 1143000 w 1408176"/>
              <a:gd name="connsiteY7" fmla="*/ 96012 h 150876"/>
              <a:gd name="connsiteX8" fmla="*/ 726948 w 1408176"/>
              <a:gd name="connsiteY8" fmla="*/ 82296 h 150876"/>
              <a:gd name="connsiteX9" fmla="*/ 329184 w 1408176"/>
              <a:gd name="connsiteY9" fmla="*/ 100584 h 150876"/>
              <a:gd name="connsiteX10" fmla="*/ 0 w 1408176"/>
              <a:gd name="connsiteY10" fmla="*/ 141732 h 150876"/>
              <a:gd name="connsiteX11" fmla="*/ 0 w 1408176"/>
              <a:gd name="connsiteY11" fmla="*/ 41148 h 150876"/>
              <a:gd name="connsiteX12" fmla="*/ 96012 w 1408176"/>
              <a:gd name="connsiteY12" fmla="*/ 9144 h 1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8176" h="150876">
                <a:moveTo>
                  <a:pt x="96012" y="9144"/>
                </a:moveTo>
                <a:lnTo>
                  <a:pt x="457200" y="59436"/>
                </a:lnTo>
                <a:lnTo>
                  <a:pt x="804672" y="59436"/>
                </a:lnTo>
                <a:lnTo>
                  <a:pt x="1293876" y="0"/>
                </a:lnTo>
                <a:lnTo>
                  <a:pt x="1298448" y="64008"/>
                </a:lnTo>
                <a:lnTo>
                  <a:pt x="1408176" y="68580"/>
                </a:lnTo>
                <a:lnTo>
                  <a:pt x="1408176" y="150876"/>
                </a:lnTo>
                <a:lnTo>
                  <a:pt x="1143000" y="96012"/>
                </a:lnTo>
                <a:lnTo>
                  <a:pt x="726948" y="82296"/>
                </a:lnTo>
                <a:lnTo>
                  <a:pt x="329184" y="100584"/>
                </a:lnTo>
                <a:lnTo>
                  <a:pt x="0" y="141732"/>
                </a:lnTo>
                <a:lnTo>
                  <a:pt x="0" y="41148"/>
                </a:lnTo>
                <a:lnTo>
                  <a:pt x="96012" y="9144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Collaboration/Caltech data available in (near) real-time (shortly after archive ingestion)</a:t>
            </a:r>
          </a:p>
          <a:p>
            <a:r>
              <a:rPr lang="en-US" dirty="0" smtClean="0"/>
              <a:t>MSIP data is only available at public release for general access </a:t>
            </a:r>
          </a:p>
          <a:p>
            <a:r>
              <a:rPr lang="en-US" dirty="0" smtClean="0"/>
              <a:t>MSIP alerts will only contain MSIP data (30 day history)</a:t>
            </a:r>
          </a:p>
          <a:p>
            <a:r>
              <a:rPr lang="en-US" dirty="0" smtClean="0"/>
              <a:t>Collaboration/Caltech events will contain unreleased MSIP data (30 day history)</a:t>
            </a:r>
          </a:p>
          <a:p>
            <a:r>
              <a:rPr lang="en-US" dirty="0" smtClean="0"/>
              <a:t>Solar system data products are exempt </a:t>
            </a:r>
            <a:br>
              <a:rPr lang="en-US" dirty="0" smtClean="0"/>
            </a:br>
            <a:r>
              <a:rPr lang="en-US" dirty="0" smtClean="0"/>
              <a:t>(use all data)</a:t>
            </a:r>
          </a:p>
          <a:p>
            <a:r>
              <a:rPr lang="en-US" dirty="0" smtClean="0"/>
              <a:t>Reference images are exempt (use all </a:t>
            </a:r>
            <a:br>
              <a:rPr lang="en-US" dirty="0" smtClean="0"/>
            </a:br>
            <a:r>
              <a:rPr lang="en-US" dirty="0" smtClean="0"/>
              <a:t>data)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5" y="4023678"/>
            <a:ext cx="2102485" cy="21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3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ZTF = 0.1 LSST or </a:t>
            </a:r>
            <a:r>
              <a:rPr lang="en-US" i="1" dirty="0" smtClean="0"/>
              <a:t>x</a:t>
            </a:r>
            <a:r>
              <a:rPr lang="en-US" dirty="0" smtClean="0"/>
              <a:t>0 PTF?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4" y="1422400"/>
            <a:ext cx="7131071" cy="4525963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5429250" y="533400"/>
            <a:ext cx="2114550" cy="60960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I better discover these with ZTF?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8" y="1591845"/>
            <a:ext cx="8229600" cy="4263272"/>
          </a:xfrm>
        </p:spPr>
      </p:pic>
      <p:sp>
        <p:nvSpPr>
          <p:cNvPr id="5" name="TextBox 4"/>
          <p:cNvSpPr txBox="1"/>
          <p:nvPr/>
        </p:nvSpPr>
        <p:spPr>
          <a:xfrm>
            <a:off x="6997700" y="5753100"/>
            <a:ext cx="1576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Graham et al.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08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system software subsystems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66" y="1257300"/>
            <a:ext cx="6860868" cy="4849813"/>
          </a:xfrm>
        </p:spPr>
      </p:pic>
      <p:sp>
        <p:nvSpPr>
          <p:cNvPr id="18" name="TextBox 1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02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6" y="1257300"/>
            <a:ext cx="6860868" cy="4849813"/>
          </a:xfrm>
        </p:spPr>
      </p:pic>
      <p:sp>
        <p:nvSpPr>
          <p:cNvPr id="8" name="TextBox 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16" name="Freeform 15"/>
          <p:cNvSpPr/>
          <p:nvPr/>
        </p:nvSpPr>
        <p:spPr>
          <a:xfrm>
            <a:off x="2872409" y="1540565"/>
            <a:ext cx="5009321" cy="4462670"/>
          </a:xfrm>
          <a:custGeom>
            <a:avLst/>
            <a:gdLst>
              <a:gd name="connsiteX0" fmla="*/ 646043 w 5009321"/>
              <a:gd name="connsiteY0" fmla="*/ 2037522 h 4462670"/>
              <a:gd name="connsiteX1" fmla="*/ 9939 w 5009321"/>
              <a:gd name="connsiteY1" fmla="*/ 2057400 h 4462670"/>
              <a:gd name="connsiteX2" fmla="*/ 0 w 5009321"/>
              <a:gd name="connsiteY2" fmla="*/ 487018 h 4462670"/>
              <a:gd name="connsiteX3" fmla="*/ 1858617 w 5009321"/>
              <a:gd name="connsiteY3" fmla="*/ 487018 h 4462670"/>
              <a:gd name="connsiteX4" fmla="*/ 1858617 w 5009321"/>
              <a:gd name="connsiteY4" fmla="*/ 0 h 4462670"/>
              <a:gd name="connsiteX5" fmla="*/ 4084982 w 5009321"/>
              <a:gd name="connsiteY5" fmla="*/ 59635 h 4462670"/>
              <a:gd name="connsiteX6" fmla="*/ 5009321 w 5009321"/>
              <a:gd name="connsiteY6" fmla="*/ 1053548 h 4462670"/>
              <a:gd name="connsiteX7" fmla="*/ 4899991 w 5009321"/>
              <a:gd name="connsiteY7" fmla="*/ 4462670 h 4462670"/>
              <a:gd name="connsiteX8" fmla="*/ 496956 w 5009321"/>
              <a:gd name="connsiteY8" fmla="*/ 4422913 h 4462670"/>
              <a:gd name="connsiteX9" fmla="*/ 496956 w 5009321"/>
              <a:gd name="connsiteY9" fmla="*/ 3776870 h 4462670"/>
              <a:gd name="connsiteX10" fmla="*/ 109330 w 5009321"/>
              <a:gd name="connsiteY10" fmla="*/ 3796748 h 4462670"/>
              <a:gd name="connsiteX11" fmla="*/ 119269 w 5009321"/>
              <a:gd name="connsiteY11" fmla="*/ 2633870 h 4462670"/>
              <a:gd name="connsiteX12" fmla="*/ 675861 w 5009321"/>
              <a:gd name="connsiteY12" fmla="*/ 2633870 h 4462670"/>
              <a:gd name="connsiteX13" fmla="*/ 646043 w 5009321"/>
              <a:gd name="connsiteY13" fmla="*/ 2037522 h 446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9321" h="4462670">
                <a:moveTo>
                  <a:pt x="646043" y="2037522"/>
                </a:moveTo>
                <a:lnTo>
                  <a:pt x="9939" y="2057400"/>
                </a:lnTo>
                <a:lnTo>
                  <a:pt x="0" y="487018"/>
                </a:lnTo>
                <a:lnTo>
                  <a:pt x="1858617" y="487018"/>
                </a:lnTo>
                <a:lnTo>
                  <a:pt x="1858617" y="0"/>
                </a:lnTo>
                <a:lnTo>
                  <a:pt x="4084982" y="59635"/>
                </a:lnTo>
                <a:lnTo>
                  <a:pt x="5009321" y="1053548"/>
                </a:lnTo>
                <a:lnTo>
                  <a:pt x="4899991" y="4462670"/>
                </a:lnTo>
                <a:lnTo>
                  <a:pt x="496956" y="4422913"/>
                </a:lnTo>
                <a:lnTo>
                  <a:pt x="496956" y="3776870"/>
                </a:lnTo>
                <a:lnTo>
                  <a:pt x="109330" y="3796748"/>
                </a:lnTo>
                <a:lnTo>
                  <a:pt x="119269" y="2633870"/>
                </a:lnTo>
                <a:lnTo>
                  <a:pt x="675861" y="2633870"/>
                </a:lnTo>
                <a:lnTo>
                  <a:pt x="646043" y="203752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epoch images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6" y="1257300"/>
            <a:ext cx="6860868" cy="4849813"/>
          </a:xfrm>
        </p:spPr>
      </p:pic>
      <p:sp>
        <p:nvSpPr>
          <p:cNvPr id="8" name="TextBox 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3" name="Freeform 2"/>
          <p:cNvSpPr/>
          <p:nvPr/>
        </p:nvSpPr>
        <p:spPr>
          <a:xfrm>
            <a:off x="1232452" y="1361661"/>
            <a:ext cx="6629400" cy="4651513"/>
          </a:xfrm>
          <a:custGeom>
            <a:avLst/>
            <a:gdLst>
              <a:gd name="connsiteX0" fmla="*/ 1769165 w 6629400"/>
              <a:gd name="connsiteY0" fmla="*/ 2802835 h 4651513"/>
              <a:gd name="connsiteX1" fmla="*/ 1232452 w 6629400"/>
              <a:gd name="connsiteY1" fmla="*/ 2802835 h 4651513"/>
              <a:gd name="connsiteX2" fmla="*/ 1262270 w 6629400"/>
              <a:gd name="connsiteY2" fmla="*/ 2226365 h 4651513"/>
              <a:gd name="connsiteX3" fmla="*/ 1729409 w 6629400"/>
              <a:gd name="connsiteY3" fmla="*/ 2236304 h 4651513"/>
              <a:gd name="connsiteX4" fmla="*/ 1749287 w 6629400"/>
              <a:gd name="connsiteY4" fmla="*/ 1570382 h 4651513"/>
              <a:gd name="connsiteX5" fmla="*/ 3747052 w 6629400"/>
              <a:gd name="connsiteY5" fmla="*/ 1580322 h 4651513"/>
              <a:gd name="connsiteX6" fmla="*/ 3707296 w 6629400"/>
              <a:gd name="connsiteY6" fmla="*/ 3120887 h 4651513"/>
              <a:gd name="connsiteX7" fmla="*/ 4343400 w 6629400"/>
              <a:gd name="connsiteY7" fmla="*/ 3389243 h 4651513"/>
              <a:gd name="connsiteX8" fmla="*/ 5625548 w 6629400"/>
              <a:gd name="connsiteY8" fmla="*/ 3279913 h 4651513"/>
              <a:gd name="connsiteX9" fmla="*/ 6629400 w 6629400"/>
              <a:gd name="connsiteY9" fmla="*/ 2454965 h 4651513"/>
              <a:gd name="connsiteX10" fmla="*/ 6629400 w 6629400"/>
              <a:gd name="connsiteY10" fmla="*/ 1053548 h 4651513"/>
              <a:gd name="connsiteX11" fmla="*/ 5039139 w 6629400"/>
              <a:gd name="connsiteY11" fmla="*/ 89452 h 4651513"/>
              <a:gd name="connsiteX12" fmla="*/ 3508513 w 6629400"/>
              <a:gd name="connsiteY12" fmla="*/ 248478 h 4651513"/>
              <a:gd name="connsiteX13" fmla="*/ 3429000 w 6629400"/>
              <a:gd name="connsiteY13" fmla="*/ 755374 h 4651513"/>
              <a:gd name="connsiteX14" fmla="*/ 1093305 w 6629400"/>
              <a:gd name="connsiteY14" fmla="*/ 626165 h 4651513"/>
              <a:gd name="connsiteX15" fmla="*/ 1023731 w 6629400"/>
              <a:gd name="connsiteY15" fmla="*/ 0 h 4651513"/>
              <a:gd name="connsiteX16" fmla="*/ 129209 w 6629400"/>
              <a:gd name="connsiteY16" fmla="*/ 0 h 4651513"/>
              <a:gd name="connsiteX17" fmla="*/ 9939 w 6629400"/>
              <a:gd name="connsiteY17" fmla="*/ 1470991 h 4651513"/>
              <a:gd name="connsiteX18" fmla="*/ 0 w 6629400"/>
              <a:gd name="connsiteY18" fmla="*/ 3717235 h 4651513"/>
              <a:gd name="connsiteX19" fmla="*/ 19878 w 6629400"/>
              <a:gd name="connsiteY19" fmla="*/ 4641574 h 4651513"/>
              <a:gd name="connsiteX20" fmla="*/ 2126974 w 6629400"/>
              <a:gd name="connsiteY20" fmla="*/ 4651513 h 4651513"/>
              <a:gd name="connsiteX21" fmla="*/ 2136913 w 6629400"/>
              <a:gd name="connsiteY21" fmla="*/ 3925956 h 4651513"/>
              <a:gd name="connsiteX22" fmla="*/ 1749287 w 6629400"/>
              <a:gd name="connsiteY22" fmla="*/ 3856382 h 4651513"/>
              <a:gd name="connsiteX23" fmla="*/ 1769165 w 6629400"/>
              <a:gd name="connsiteY23" fmla="*/ 2802835 h 465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9400" h="4651513">
                <a:moveTo>
                  <a:pt x="1769165" y="2802835"/>
                </a:moveTo>
                <a:lnTo>
                  <a:pt x="1232452" y="2802835"/>
                </a:lnTo>
                <a:lnTo>
                  <a:pt x="1262270" y="2226365"/>
                </a:lnTo>
                <a:lnTo>
                  <a:pt x="1729409" y="2236304"/>
                </a:lnTo>
                <a:lnTo>
                  <a:pt x="1749287" y="1570382"/>
                </a:lnTo>
                <a:lnTo>
                  <a:pt x="3747052" y="1580322"/>
                </a:lnTo>
                <a:lnTo>
                  <a:pt x="3707296" y="3120887"/>
                </a:lnTo>
                <a:lnTo>
                  <a:pt x="4343400" y="3389243"/>
                </a:lnTo>
                <a:lnTo>
                  <a:pt x="5625548" y="3279913"/>
                </a:lnTo>
                <a:lnTo>
                  <a:pt x="6629400" y="2454965"/>
                </a:lnTo>
                <a:lnTo>
                  <a:pt x="6629400" y="1053548"/>
                </a:lnTo>
                <a:lnTo>
                  <a:pt x="5039139" y="89452"/>
                </a:lnTo>
                <a:lnTo>
                  <a:pt x="3508513" y="248478"/>
                </a:lnTo>
                <a:lnTo>
                  <a:pt x="3429000" y="755374"/>
                </a:lnTo>
                <a:lnTo>
                  <a:pt x="1093305" y="626165"/>
                </a:lnTo>
                <a:lnTo>
                  <a:pt x="1023731" y="0"/>
                </a:lnTo>
                <a:lnTo>
                  <a:pt x="129209" y="0"/>
                </a:lnTo>
                <a:lnTo>
                  <a:pt x="9939" y="1470991"/>
                </a:lnTo>
                <a:lnTo>
                  <a:pt x="0" y="3717235"/>
                </a:lnTo>
                <a:lnTo>
                  <a:pt x="19878" y="4641574"/>
                </a:lnTo>
                <a:lnTo>
                  <a:pt x="2126974" y="4651513"/>
                </a:lnTo>
                <a:lnTo>
                  <a:pt x="2136913" y="3925956"/>
                </a:lnTo>
                <a:lnTo>
                  <a:pt x="1749287" y="3856382"/>
                </a:lnTo>
                <a:lnTo>
                  <a:pt x="1769165" y="2802835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images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6" y="1257300"/>
            <a:ext cx="6860868" cy="4849813"/>
          </a:xfrm>
        </p:spPr>
      </p:pic>
      <p:sp>
        <p:nvSpPr>
          <p:cNvPr id="8" name="TextBox 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3" name="Freeform 2"/>
          <p:cNvSpPr/>
          <p:nvPr/>
        </p:nvSpPr>
        <p:spPr>
          <a:xfrm>
            <a:off x="1232452" y="1361661"/>
            <a:ext cx="6430618" cy="4641574"/>
          </a:xfrm>
          <a:custGeom>
            <a:avLst/>
            <a:gdLst>
              <a:gd name="connsiteX0" fmla="*/ 3568148 w 6430618"/>
              <a:gd name="connsiteY0" fmla="*/ 1570382 h 4641574"/>
              <a:gd name="connsiteX1" fmla="*/ 2554357 w 6430618"/>
              <a:gd name="connsiteY1" fmla="*/ 1580322 h 4641574"/>
              <a:gd name="connsiteX2" fmla="*/ 2554357 w 6430618"/>
              <a:gd name="connsiteY2" fmla="*/ 2176669 h 4641574"/>
              <a:gd name="connsiteX3" fmla="*/ 3419061 w 6430618"/>
              <a:gd name="connsiteY3" fmla="*/ 2186609 h 4641574"/>
              <a:gd name="connsiteX4" fmla="*/ 4094922 w 6430618"/>
              <a:gd name="connsiteY4" fmla="*/ 3329609 h 4641574"/>
              <a:gd name="connsiteX5" fmla="*/ 5337313 w 6430618"/>
              <a:gd name="connsiteY5" fmla="*/ 3349487 h 4641574"/>
              <a:gd name="connsiteX6" fmla="*/ 6420678 w 6430618"/>
              <a:gd name="connsiteY6" fmla="*/ 3260035 h 4641574"/>
              <a:gd name="connsiteX7" fmla="*/ 6430618 w 6430618"/>
              <a:gd name="connsiteY7" fmla="*/ 4641574 h 4641574"/>
              <a:gd name="connsiteX8" fmla="*/ 19878 w 6430618"/>
              <a:gd name="connsiteY8" fmla="*/ 4641574 h 4641574"/>
              <a:gd name="connsiteX9" fmla="*/ 0 w 6430618"/>
              <a:gd name="connsiteY9" fmla="*/ 0 h 4641574"/>
              <a:gd name="connsiteX10" fmla="*/ 1083365 w 6430618"/>
              <a:gd name="connsiteY10" fmla="*/ 9939 h 4641574"/>
              <a:gd name="connsiteX11" fmla="*/ 1311965 w 6430618"/>
              <a:gd name="connsiteY11" fmla="*/ 1540565 h 4641574"/>
              <a:gd name="connsiteX12" fmla="*/ 2435087 w 6430618"/>
              <a:gd name="connsiteY12" fmla="*/ 695739 h 4641574"/>
              <a:gd name="connsiteX13" fmla="*/ 3578087 w 6430618"/>
              <a:gd name="connsiteY13" fmla="*/ 725556 h 4641574"/>
              <a:gd name="connsiteX14" fmla="*/ 3568148 w 6430618"/>
              <a:gd name="connsiteY14" fmla="*/ 1570382 h 464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0618" h="4641574">
                <a:moveTo>
                  <a:pt x="3568148" y="1570382"/>
                </a:moveTo>
                <a:lnTo>
                  <a:pt x="2554357" y="1580322"/>
                </a:lnTo>
                <a:lnTo>
                  <a:pt x="2554357" y="2176669"/>
                </a:lnTo>
                <a:lnTo>
                  <a:pt x="3419061" y="2186609"/>
                </a:lnTo>
                <a:lnTo>
                  <a:pt x="4094922" y="3329609"/>
                </a:lnTo>
                <a:lnTo>
                  <a:pt x="5337313" y="3349487"/>
                </a:lnTo>
                <a:lnTo>
                  <a:pt x="6420678" y="3260035"/>
                </a:lnTo>
                <a:cubicBezTo>
                  <a:pt x="6423991" y="3720548"/>
                  <a:pt x="6427305" y="4181061"/>
                  <a:pt x="6430618" y="4641574"/>
                </a:cubicBezTo>
                <a:lnTo>
                  <a:pt x="19878" y="4641574"/>
                </a:lnTo>
                <a:lnTo>
                  <a:pt x="0" y="0"/>
                </a:lnTo>
                <a:lnTo>
                  <a:pt x="1083365" y="9939"/>
                </a:lnTo>
                <a:lnTo>
                  <a:pt x="1311965" y="1540565"/>
                </a:lnTo>
                <a:lnTo>
                  <a:pt x="2435087" y="695739"/>
                </a:lnTo>
                <a:lnTo>
                  <a:pt x="3578087" y="725556"/>
                </a:lnTo>
                <a:lnTo>
                  <a:pt x="3568148" y="157038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724400" y="1485900"/>
            <a:ext cx="3149600" cy="2692400"/>
          </a:xfrm>
          <a:custGeom>
            <a:avLst/>
            <a:gdLst>
              <a:gd name="connsiteX0" fmla="*/ 76200 w 3149600"/>
              <a:gd name="connsiteY0" fmla="*/ 1447800 h 2692400"/>
              <a:gd name="connsiteX1" fmla="*/ 76200 w 3149600"/>
              <a:gd name="connsiteY1" fmla="*/ 1447800 h 2692400"/>
              <a:gd name="connsiteX2" fmla="*/ 254000 w 3149600"/>
              <a:gd name="connsiteY2" fmla="*/ 1447800 h 2692400"/>
              <a:gd name="connsiteX3" fmla="*/ 254000 w 3149600"/>
              <a:gd name="connsiteY3" fmla="*/ 1968500 h 2692400"/>
              <a:gd name="connsiteX4" fmla="*/ 698500 w 3149600"/>
              <a:gd name="connsiteY4" fmla="*/ 2667000 h 2692400"/>
              <a:gd name="connsiteX5" fmla="*/ 3124200 w 3149600"/>
              <a:gd name="connsiteY5" fmla="*/ 2692400 h 2692400"/>
              <a:gd name="connsiteX6" fmla="*/ 3149600 w 3149600"/>
              <a:gd name="connsiteY6" fmla="*/ 635000 h 2692400"/>
              <a:gd name="connsiteX7" fmla="*/ 1587500 w 3149600"/>
              <a:gd name="connsiteY7" fmla="*/ 0 h 2692400"/>
              <a:gd name="connsiteX8" fmla="*/ 0 w 3149600"/>
              <a:gd name="connsiteY8" fmla="*/ 12700 h 2692400"/>
              <a:gd name="connsiteX9" fmla="*/ 101600 w 3149600"/>
              <a:gd name="connsiteY9" fmla="*/ 736600 h 2692400"/>
              <a:gd name="connsiteX10" fmla="*/ 76200 w 3149600"/>
              <a:gd name="connsiteY10" fmla="*/ 14478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9600" h="2692400">
                <a:moveTo>
                  <a:pt x="76200" y="1447800"/>
                </a:moveTo>
                <a:lnTo>
                  <a:pt x="76200" y="1447800"/>
                </a:lnTo>
                <a:lnTo>
                  <a:pt x="254000" y="1447800"/>
                </a:lnTo>
                <a:lnTo>
                  <a:pt x="254000" y="1968500"/>
                </a:lnTo>
                <a:lnTo>
                  <a:pt x="698500" y="2667000"/>
                </a:lnTo>
                <a:lnTo>
                  <a:pt x="3124200" y="2692400"/>
                </a:lnTo>
                <a:lnTo>
                  <a:pt x="3149600" y="635000"/>
                </a:lnTo>
                <a:lnTo>
                  <a:pt x="1587500" y="0"/>
                </a:lnTo>
                <a:lnTo>
                  <a:pt x="0" y="12700"/>
                </a:lnTo>
                <a:lnTo>
                  <a:pt x="101600" y="736600"/>
                </a:lnTo>
                <a:lnTo>
                  <a:pt x="76200" y="14478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objects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6" y="1257300"/>
            <a:ext cx="6860868" cy="4849813"/>
          </a:xfrm>
        </p:spPr>
      </p:pic>
      <p:sp>
        <p:nvSpPr>
          <p:cNvPr id="8" name="TextBox 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3" name="Freeform 2"/>
          <p:cNvSpPr/>
          <p:nvPr/>
        </p:nvSpPr>
        <p:spPr>
          <a:xfrm>
            <a:off x="1232452" y="1361661"/>
            <a:ext cx="6430618" cy="4641574"/>
          </a:xfrm>
          <a:custGeom>
            <a:avLst/>
            <a:gdLst>
              <a:gd name="connsiteX0" fmla="*/ 3568148 w 6430618"/>
              <a:gd name="connsiteY0" fmla="*/ 1570382 h 4641574"/>
              <a:gd name="connsiteX1" fmla="*/ 2554357 w 6430618"/>
              <a:gd name="connsiteY1" fmla="*/ 1580322 h 4641574"/>
              <a:gd name="connsiteX2" fmla="*/ 2554357 w 6430618"/>
              <a:gd name="connsiteY2" fmla="*/ 2176669 h 4641574"/>
              <a:gd name="connsiteX3" fmla="*/ 3419061 w 6430618"/>
              <a:gd name="connsiteY3" fmla="*/ 2186609 h 4641574"/>
              <a:gd name="connsiteX4" fmla="*/ 4094922 w 6430618"/>
              <a:gd name="connsiteY4" fmla="*/ 3329609 h 4641574"/>
              <a:gd name="connsiteX5" fmla="*/ 5337313 w 6430618"/>
              <a:gd name="connsiteY5" fmla="*/ 3349487 h 4641574"/>
              <a:gd name="connsiteX6" fmla="*/ 6420678 w 6430618"/>
              <a:gd name="connsiteY6" fmla="*/ 3260035 h 4641574"/>
              <a:gd name="connsiteX7" fmla="*/ 6430618 w 6430618"/>
              <a:gd name="connsiteY7" fmla="*/ 4641574 h 4641574"/>
              <a:gd name="connsiteX8" fmla="*/ 19878 w 6430618"/>
              <a:gd name="connsiteY8" fmla="*/ 4641574 h 4641574"/>
              <a:gd name="connsiteX9" fmla="*/ 0 w 6430618"/>
              <a:gd name="connsiteY9" fmla="*/ 0 h 4641574"/>
              <a:gd name="connsiteX10" fmla="*/ 1083365 w 6430618"/>
              <a:gd name="connsiteY10" fmla="*/ 9939 h 4641574"/>
              <a:gd name="connsiteX11" fmla="*/ 1311965 w 6430618"/>
              <a:gd name="connsiteY11" fmla="*/ 1540565 h 4641574"/>
              <a:gd name="connsiteX12" fmla="*/ 2435087 w 6430618"/>
              <a:gd name="connsiteY12" fmla="*/ 695739 h 4641574"/>
              <a:gd name="connsiteX13" fmla="*/ 3578087 w 6430618"/>
              <a:gd name="connsiteY13" fmla="*/ 725556 h 4641574"/>
              <a:gd name="connsiteX14" fmla="*/ 3568148 w 6430618"/>
              <a:gd name="connsiteY14" fmla="*/ 1570382 h 464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0618" h="4641574">
                <a:moveTo>
                  <a:pt x="3568148" y="1570382"/>
                </a:moveTo>
                <a:lnTo>
                  <a:pt x="2554357" y="1580322"/>
                </a:lnTo>
                <a:lnTo>
                  <a:pt x="2554357" y="2176669"/>
                </a:lnTo>
                <a:lnTo>
                  <a:pt x="3419061" y="2186609"/>
                </a:lnTo>
                <a:lnTo>
                  <a:pt x="4094922" y="3329609"/>
                </a:lnTo>
                <a:lnTo>
                  <a:pt x="5337313" y="3349487"/>
                </a:lnTo>
                <a:lnTo>
                  <a:pt x="6420678" y="3260035"/>
                </a:lnTo>
                <a:cubicBezTo>
                  <a:pt x="6423991" y="3720548"/>
                  <a:pt x="6427305" y="4181061"/>
                  <a:pt x="6430618" y="4641574"/>
                </a:cubicBezTo>
                <a:lnTo>
                  <a:pt x="19878" y="4641574"/>
                </a:lnTo>
                <a:lnTo>
                  <a:pt x="0" y="0"/>
                </a:lnTo>
                <a:lnTo>
                  <a:pt x="1083365" y="9939"/>
                </a:lnTo>
                <a:lnTo>
                  <a:pt x="1311965" y="1540565"/>
                </a:lnTo>
                <a:lnTo>
                  <a:pt x="2435087" y="695739"/>
                </a:lnTo>
                <a:lnTo>
                  <a:pt x="3578087" y="725556"/>
                </a:lnTo>
                <a:lnTo>
                  <a:pt x="3568148" y="157038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883085" y="3469064"/>
            <a:ext cx="1772239" cy="1263192"/>
          </a:xfrm>
          <a:custGeom>
            <a:avLst/>
            <a:gdLst>
              <a:gd name="connsiteX0" fmla="*/ 131975 w 1772239"/>
              <a:gd name="connsiteY0" fmla="*/ 0 h 1263192"/>
              <a:gd name="connsiteX1" fmla="*/ 0 w 1772239"/>
              <a:gd name="connsiteY1" fmla="*/ 113122 h 1263192"/>
              <a:gd name="connsiteX2" fmla="*/ 471340 w 1772239"/>
              <a:gd name="connsiteY2" fmla="*/ 1263192 h 1263192"/>
              <a:gd name="connsiteX3" fmla="*/ 1772239 w 1772239"/>
              <a:gd name="connsiteY3" fmla="*/ 1206631 h 1263192"/>
              <a:gd name="connsiteX4" fmla="*/ 1696824 w 1772239"/>
              <a:gd name="connsiteY4" fmla="*/ 716437 h 1263192"/>
              <a:gd name="connsiteX5" fmla="*/ 612742 w 1772239"/>
              <a:gd name="connsiteY5" fmla="*/ 659876 h 1263192"/>
              <a:gd name="connsiteX6" fmla="*/ 131975 w 1772239"/>
              <a:gd name="connsiteY6" fmla="*/ 0 h 126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2239" h="1263192">
                <a:moveTo>
                  <a:pt x="131975" y="0"/>
                </a:moveTo>
                <a:lnTo>
                  <a:pt x="0" y="113122"/>
                </a:lnTo>
                <a:lnTo>
                  <a:pt x="471340" y="1263192"/>
                </a:lnTo>
                <a:lnTo>
                  <a:pt x="1772239" y="1206631"/>
                </a:lnTo>
                <a:lnTo>
                  <a:pt x="1696824" y="716437"/>
                </a:lnTo>
                <a:lnTo>
                  <a:pt x="612742" y="659876"/>
                </a:lnTo>
                <a:lnTo>
                  <a:pt x="131975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6" y="1247361"/>
            <a:ext cx="6860868" cy="4849813"/>
          </a:xfrm>
        </p:spPr>
      </p:pic>
      <p:sp>
        <p:nvSpPr>
          <p:cNvPr id="8" name="TextBox 7"/>
          <p:cNvSpPr txBox="1"/>
          <p:nvPr/>
        </p:nvSpPr>
        <p:spPr>
          <a:xfrm>
            <a:off x="6649277" y="1331844"/>
            <a:ext cx="1269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rom Frank </a:t>
            </a:r>
            <a:r>
              <a:rPr lang="en-US" sz="1200" dirty="0" err="1" smtClean="0"/>
              <a:t>Masci</a:t>
            </a:r>
            <a:endParaRPr lang="en-US" sz="1200" dirty="0"/>
          </a:p>
        </p:txBody>
      </p:sp>
      <p:sp>
        <p:nvSpPr>
          <p:cNvPr id="3" name="Freeform 2"/>
          <p:cNvSpPr/>
          <p:nvPr/>
        </p:nvSpPr>
        <p:spPr>
          <a:xfrm>
            <a:off x="1232452" y="1361661"/>
            <a:ext cx="6659218" cy="4641574"/>
          </a:xfrm>
          <a:custGeom>
            <a:avLst/>
            <a:gdLst>
              <a:gd name="connsiteX0" fmla="*/ 2554357 w 6659218"/>
              <a:gd name="connsiteY0" fmla="*/ 1749287 h 4641574"/>
              <a:gd name="connsiteX1" fmla="*/ 2564296 w 6659218"/>
              <a:gd name="connsiteY1" fmla="*/ 2156791 h 4641574"/>
              <a:gd name="connsiteX2" fmla="*/ 3747052 w 6659218"/>
              <a:gd name="connsiteY2" fmla="*/ 2156791 h 4641574"/>
              <a:gd name="connsiteX3" fmla="*/ 3747052 w 6659218"/>
              <a:gd name="connsiteY3" fmla="*/ 1590261 h 4641574"/>
              <a:gd name="connsiteX4" fmla="*/ 3578087 w 6659218"/>
              <a:gd name="connsiteY4" fmla="*/ 1580322 h 4641574"/>
              <a:gd name="connsiteX5" fmla="*/ 3588026 w 6659218"/>
              <a:gd name="connsiteY5" fmla="*/ 168965 h 4641574"/>
              <a:gd name="connsiteX6" fmla="*/ 6659218 w 6659218"/>
              <a:gd name="connsiteY6" fmla="*/ 238539 h 4641574"/>
              <a:gd name="connsiteX7" fmla="*/ 6589644 w 6659218"/>
              <a:gd name="connsiteY7" fmla="*/ 4631635 h 4641574"/>
              <a:gd name="connsiteX8" fmla="*/ 39757 w 6659218"/>
              <a:gd name="connsiteY8" fmla="*/ 4641574 h 4641574"/>
              <a:gd name="connsiteX9" fmla="*/ 0 w 6659218"/>
              <a:gd name="connsiteY9" fmla="*/ 1202635 h 4641574"/>
              <a:gd name="connsiteX10" fmla="*/ 69574 w 6659218"/>
              <a:gd name="connsiteY10" fmla="*/ 0 h 4641574"/>
              <a:gd name="connsiteX11" fmla="*/ 1063487 w 6659218"/>
              <a:gd name="connsiteY11" fmla="*/ 9939 h 4641574"/>
              <a:gd name="connsiteX12" fmla="*/ 1411357 w 6659218"/>
              <a:gd name="connsiteY12" fmla="*/ 1610139 h 4641574"/>
              <a:gd name="connsiteX13" fmla="*/ 2554357 w 6659218"/>
              <a:gd name="connsiteY13" fmla="*/ 1749287 h 464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59218" h="4641574">
                <a:moveTo>
                  <a:pt x="2554357" y="1749287"/>
                </a:moveTo>
                <a:lnTo>
                  <a:pt x="2564296" y="2156791"/>
                </a:lnTo>
                <a:lnTo>
                  <a:pt x="3747052" y="2156791"/>
                </a:lnTo>
                <a:lnTo>
                  <a:pt x="3747052" y="1590261"/>
                </a:lnTo>
                <a:lnTo>
                  <a:pt x="3578087" y="1580322"/>
                </a:lnTo>
                <a:lnTo>
                  <a:pt x="3588026" y="168965"/>
                </a:lnTo>
                <a:lnTo>
                  <a:pt x="6659218" y="238539"/>
                </a:lnTo>
                <a:lnTo>
                  <a:pt x="6589644" y="4631635"/>
                </a:lnTo>
                <a:lnTo>
                  <a:pt x="39757" y="4641574"/>
                </a:lnTo>
                <a:lnTo>
                  <a:pt x="0" y="1202635"/>
                </a:lnTo>
                <a:lnTo>
                  <a:pt x="69574" y="0"/>
                </a:lnTo>
                <a:lnTo>
                  <a:pt x="1063487" y="9939"/>
                </a:lnTo>
                <a:lnTo>
                  <a:pt x="1411357" y="1610139"/>
                </a:lnTo>
                <a:lnTo>
                  <a:pt x="2554357" y="1749287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300</Words>
  <Application>Microsoft Macintosh PowerPoint</Application>
  <PresentationFormat>On-screen Show (4:3)</PresentationFormat>
  <Paragraphs>57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Mangal</vt:lpstr>
      <vt:lpstr>Arial</vt:lpstr>
      <vt:lpstr>Office Theme</vt:lpstr>
      <vt:lpstr>Overview of data flow and  data access policy</vt:lpstr>
      <vt:lpstr>ZTF = 0.1 LSST or x0 PTF?</vt:lpstr>
      <vt:lpstr>Can I better discover these with ZTF?</vt:lpstr>
      <vt:lpstr>Data system software subsystems</vt:lpstr>
      <vt:lpstr>Raw data</vt:lpstr>
      <vt:lpstr>Single epoch images</vt:lpstr>
      <vt:lpstr>Difference images</vt:lpstr>
      <vt:lpstr>Moving objects</vt:lpstr>
      <vt:lpstr>Alerts</vt:lpstr>
      <vt:lpstr>Alert system – the bigger picture</vt:lpstr>
      <vt:lpstr>The alert stream </vt:lpstr>
      <vt:lpstr>Data archives</vt:lpstr>
      <vt:lpstr>Data access</vt:lpstr>
    </vt:vector>
  </TitlesOfParts>
  <Company>Caltech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Cromer</dc:creator>
  <cp:lastModifiedBy>Microsoft Office User</cp:lastModifiedBy>
  <cp:revision>68</cp:revision>
  <dcterms:created xsi:type="dcterms:W3CDTF">2014-08-04T13:42:34Z</dcterms:created>
  <dcterms:modified xsi:type="dcterms:W3CDTF">2017-08-02T20:46:42Z</dcterms:modified>
</cp:coreProperties>
</file>