
<file path=[Content_Types].xml><?xml version="1.0" encoding="utf-8"?>
<Types xmlns="http://schemas.openxmlformats.org/package/2006/content-types">
  <Default Extension="xml" ContentType="application/xml"/>
  <Default Extension="jpg" ContentType="image/jpeg"/>
  <Default Extension="rels" ContentType="application/vnd.openxmlformats-package.relationships+xml"/>
  <Default Extension="emf" ContentType="image/x-emf"/>
  <Default Extension="vml" ContentType="application/vnd.openxmlformats-officedocument.vmlDrawing"/>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embeddings/oleObject1.bin" ContentType="application/vnd.openxmlformats-officedocument.oleObject"/>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embeddings/oleObject2.bin" ContentType="application/vnd.openxmlformats-officedocument.oleObject"/>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tags/tag8.xml" ContentType="application/vnd.openxmlformats-officedocument.presentationml.tags+xml"/>
  <Override PartName="/ppt/notesSlides/notesSlide9.xml" ContentType="application/vnd.openxmlformats-officedocument.presentationml.notesSlide+xml"/>
  <Override PartName="/ppt/tags/tag9.xml" ContentType="application/vnd.openxmlformats-officedocument.presentationml.tags+xml"/>
  <Override PartName="/ppt/notesSlides/notesSlide10.xml" ContentType="application/vnd.openxmlformats-officedocument.presentationml.notesSlide+xml"/>
  <Override PartName="/ppt/tags/tag10.xml" ContentType="application/vnd.openxmlformats-officedocument.presentationml.tags+xml"/>
  <Override PartName="/ppt/notesSlides/notesSlide11.xml" ContentType="application/vnd.openxmlformats-officedocument.presentationml.notesSlide+xml"/>
  <Override PartName="/ppt/tags/tag11.xml" ContentType="application/vnd.openxmlformats-officedocument.presentationml.tags+xml"/>
  <Override PartName="/ppt/notesSlides/notesSlide12.xml" ContentType="application/vnd.openxmlformats-officedocument.presentationml.notesSlide+xml"/>
  <Override PartName="/ppt/embeddings/oleObject3.bin" ContentType="application/vnd.openxmlformats-officedocument.oleObject"/>
  <Override PartName="/ppt/tags/tag12.xml" ContentType="application/vnd.openxmlformats-officedocument.presentationml.tags+xml"/>
  <Override PartName="/ppt/notesSlides/notesSlide13.xml" ContentType="application/vnd.openxmlformats-officedocument.presentationml.notesSlide+xml"/>
  <Override PartName="/ppt/tags/tag13.xml" ContentType="application/vnd.openxmlformats-officedocument.presentationml.tags+xml"/>
  <Override PartName="/ppt/notesSlides/notesSlide14.xml" ContentType="application/vnd.openxmlformats-officedocument.presentationml.notesSlide+xml"/>
  <Override PartName="/ppt/tags/tag14.xml" ContentType="application/vnd.openxmlformats-officedocument.presentationml.tags+xml"/>
  <Override PartName="/ppt/notesSlides/notesSlide15.xml" ContentType="application/vnd.openxmlformats-officedocument.presentationml.notesSlide+xml"/>
  <Override PartName="/ppt/tags/tag15.xml" ContentType="application/vnd.openxmlformats-officedocument.presentationml.tags+xml"/>
  <Override PartName="/ppt/notesSlides/notesSlide16.xml" ContentType="application/vnd.openxmlformats-officedocument.presentationml.notesSlide+xml"/>
  <Override PartName="/ppt/embeddings/oleObject4.bin" ContentType="application/vnd.openxmlformats-officedocument.oleObject"/>
  <Override PartName="/ppt/tags/tag16.xml" ContentType="application/vnd.openxmlformats-officedocument.presentationml.tags+xml"/>
  <Override PartName="/ppt/notesSlides/notesSlide17.xml" ContentType="application/vnd.openxmlformats-officedocument.presentationml.notesSlide+xml"/>
  <Override PartName="/ppt/tags/tag17.xml" ContentType="application/vnd.openxmlformats-officedocument.presentationml.tags+xml"/>
  <Override PartName="/ppt/notesSlides/notesSlide18.xml" ContentType="application/vnd.openxmlformats-officedocument.presentationml.notesSlide+xml"/>
  <Override PartName="/ppt/tags/tag18.xml" ContentType="application/vnd.openxmlformats-officedocument.presentationml.tags+xml"/>
  <Override PartName="/ppt/notesSlides/notesSlide19.xml" ContentType="application/vnd.openxmlformats-officedocument.presentationml.notesSlide+xml"/>
  <Override PartName="/ppt/tags/tag19.xml" ContentType="application/vnd.openxmlformats-officedocument.presentationml.tags+xml"/>
  <Override PartName="/ppt/notesSlides/notesSlide20.xml" ContentType="application/vnd.openxmlformats-officedocument.presentationml.notesSlide+xml"/>
  <Override PartName="/ppt/tags/tag20.xml" ContentType="application/vnd.openxmlformats-officedocument.presentationml.tags+xml"/>
  <Override PartName="/ppt/notesSlides/notesSlide21.xml" ContentType="application/vnd.openxmlformats-officedocument.presentationml.notesSlide+xml"/>
  <Override PartName="/ppt/tags/tag21.xml" ContentType="application/vnd.openxmlformats-officedocument.presentationml.tags+xml"/>
  <Override PartName="/ppt/notesSlides/notesSlide22.xml" ContentType="application/vnd.openxmlformats-officedocument.presentationml.notesSlide+xml"/>
  <Override PartName="/ppt/tags/tag22.xml" ContentType="application/vnd.openxmlformats-officedocument.presentationml.tags+xml"/>
  <Override PartName="/ppt/notesSlides/notesSlide23.xml" ContentType="application/vnd.openxmlformats-officedocument.presentationml.notesSlide+xml"/>
  <Override PartName="/ppt/tags/tag23.xml" ContentType="application/vnd.openxmlformats-officedocument.presentationml.tags+xml"/>
  <Override PartName="/ppt/notesSlides/notesSlide24.xml" ContentType="application/vnd.openxmlformats-officedocument.presentationml.notesSlide+xml"/>
  <Override PartName="/ppt/tags/tag24.xml" ContentType="application/vnd.openxmlformats-officedocument.presentationml.tags+xml"/>
  <Override PartName="/ppt/notesSlides/notesSlide25.xml" ContentType="application/vnd.openxmlformats-officedocument.presentationml.notesSlide+xml"/>
  <Override PartName="/ppt/tags/tag25.xml" ContentType="application/vnd.openxmlformats-officedocument.presentationml.tags+xml"/>
  <Override PartName="/ppt/notesSlides/notesSlide26.xml" ContentType="application/vnd.openxmlformats-officedocument.presentationml.notesSlide+xml"/>
  <Override PartName="/ppt/tags/tag26.xml" ContentType="application/vnd.openxmlformats-officedocument.presentationml.tags+xml"/>
  <Override PartName="/ppt/notesSlides/notesSlide27.xml" ContentType="application/vnd.openxmlformats-officedocument.presentationml.notesSlide+xml"/>
  <Override PartName="/ppt/tags/tag27.xml" ContentType="application/vnd.openxmlformats-officedocument.presentationml.tags+xml"/>
  <Override PartName="/ppt/notesSlides/notesSlide28.xml" ContentType="application/vnd.openxmlformats-officedocument.presentationml.notesSlide+xml"/>
  <Override PartName="/ppt/tags/tag28.xml" ContentType="application/vnd.openxmlformats-officedocument.presentationml.tags+xml"/>
  <Override PartName="/ppt/notesSlides/notesSlide29.xml" ContentType="application/vnd.openxmlformats-officedocument.presentationml.notesSlide+xml"/>
  <Override PartName="/ppt/tags/tag29.xml" ContentType="application/vnd.openxmlformats-officedocument.presentationml.tags+xml"/>
  <Override PartName="/ppt/notesSlides/notesSlide30.xml" ContentType="application/vnd.openxmlformats-officedocument.presentationml.notesSlide+xml"/>
  <Override PartName="/ppt/tags/tag30.xml" ContentType="application/vnd.openxmlformats-officedocument.presentationml.tags+xml"/>
  <Override PartName="/ppt/notesSlides/notesSlide31.xml" ContentType="application/vnd.openxmlformats-officedocument.presentationml.notesSlide+xml"/>
  <Override PartName="/ppt/tags/tag31.xml" ContentType="application/vnd.openxmlformats-officedocument.presentationml.tags+xml"/>
  <Override PartName="/ppt/notesSlides/notesSlide32.xml" ContentType="application/vnd.openxmlformats-officedocument.presentationml.notesSlide+xml"/>
  <Override PartName="/ppt/tags/tag32.xml" ContentType="application/vnd.openxmlformats-officedocument.presentationml.tags+xml"/>
  <Override PartName="/ppt/notesSlides/notesSlide33.xml" ContentType="application/vnd.openxmlformats-officedocument.presentationml.notesSlide+xml"/>
  <Override PartName="/ppt/tags/tag33.xml" ContentType="application/vnd.openxmlformats-officedocument.presentationml.tags+xml"/>
  <Override PartName="/ppt/notesSlides/notesSlide34.xml" ContentType="application/vnd.openxmlformats-officedocument.presentationml.notesSlide+xml"/>
  <Override PartName="/ppt/tags/tag34.xml" ContentType="application/vnd.openxmlformats-officedocument.presentationml.tags+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handoutMasterIdLst>
    <p:handoutMasterId r:id="rId38"/>
  </p:handoutMasterIdLst>
  <p:sldIdLst>
    <p:sldId id="575" r:id="rId2"/>
    <p:sldId id="610" r:id="rId3"/>
    <p:sldId id="656" r:id="rId4"/>
    <p:sldId id="689" r:id="rId5"/>
    <p:sldId id="658" r:id="rId6"/>
    <p:sldId id="659" r:id="rId7"/>
    <p:sldId id="661" r:id="rId8"/>
    <p:sldId id="699" r:id="rId9"/>
    <p:sldId id="662" r:id="rId10"/>
    <p:sldId id="690" r:id="rId11"/>
    <p:sldId id="664" r:id="rId12"/>
    <p:sldId id="665" r:id="rId13"/>
    <p:sldId id="696" r:id="rId14"/>
    <p:sldId id="668" r:id="rId15"/>
    <p:sldId id="667" r:id="rId16"/>
    <p:sldId id="694" r:id="rId17"/>
    <p:sldId id="670" r:id="rId18"/>
    <p:sldId id="691" r:id="rId19"/>
    <p:sldId id="671" r:id="rId20"/>
    <p:sldId id="672" r:id="rId21"/>
    <p:sldId id="692" r:id="rId22"/>
    <p:sldId id="673" r:id="rId23"/>
    <p:sldId id="674" r:id="rId24"/>
    <p:sldId id="677" r:id="rId25"/>
    <p:sldId id="678" r:id="rId26"/>
    <p:sldId id="679" r:id="rId27"/>
    <p:sldId id="693" r:id="rId28"/>
    <p:sldId id="688" r:id="rId29"/>
    <p:sldId id="684" r:id="rId30"/>
    <p:sldId id="683" r:id="rId31"/>
    <p:sldId id="685" r:id="rId32"/>
    <p:sldId id="686" r:id="rId33"/>
    <p:sldId id="687" r:id="rId34"/>
    <p:sldId id="698" r:id="rId35"/>
    <p:sldId id="680" r:id="rId36"/>
  </p:sldIdLst>
  <p:sldSz cx="9144000" cy="6858000" type="screen4x3"/>
  <p:notesSz cx="7099300"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hiddenSlides="1" frameSlides="1"/>
  <p:clrMru>
    <a:srgbClr val="948A54"/>
    <a:srgbClr val="B17F43"/>
    <a:srgbClr val="E9C9A2"/>
    <a:srgbClr val="4F81BD"/>
    <a:srgbClr val="FFFFCC"/>
    <a:srgbClr val="000000"/>
    <a:srgbClr val="255997"/>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155" autoAdjust="0"/>
    <p:restoredTop sz="98459" autoAdjust="0"/>
  </p:normalViewPr>
  <p:slideViewPr>
    <p:cSldViewPr snapToGrid="0">
      <p:cViewPr varScale="1">
        <p:scale>
          <a:sx n="110" d="100"/>
          <a:sy n="110" d="100"/>
        </p:scale>
        <p:origin x="-232" y="-1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11" d="100"/>
        <a:sy n="111" d="100"/>
      </p:scale>
      <p:origin x="0" y="0"/>
    </p:cViewPr>
  </p:sorterViewPr>
  <p:notesViewPr>
    <p:cSldViewPr snapToGrid="0" snapToObjects="1">
      <p:cViewPr varScale="1">
        <p:scale>
          <a:sx n="10" d="100"/>
          <a:sy n="10" d="100"/>
        </p:scale>
        <p:origin x="-912" y="80"/>
      </p:cViewPr>
      <p:guideLst>
        <p:guide orient="horz" pos="3223"/>
        <p:guide pos="2236"/>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notesMaster" Target="notesMasters/notesMaster1.xml"/><Relationship Id="rId38" Type="http://schemas.openxmlformats.org/officeDocument/2006/relationships/handoutMaster" Target="handoutMasters/handoutMaster1.xml"/><Relationship Id="rId39" Type="http://schemas.openxmlformats.org/officeDocument/2006/relationships/printerSettings" Target="printerSettings/printerSettings1.bin"/><Relationship Id="rId40" Type="http://schemas.openxmlformats.org/officeDocument/2006/relationships/presProps" Target="presProps.xml"/><Relationship Id="rId41" Type="http://schemas.openxmlformats.org/officeDocument/2006/relationships/viewProps" Target="viewProps.xml"/><Relationship Id="rId42" Type="http://schemas.openxmlformats.org/officeDocument/2006/relationships/theme" Target="theme/theme1.xml"/><Relationship Id="rId43"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en-US" dirty="0"/>
          </a:p>
        </p:txBody>
      </p:sp>
      <p:sp>
        <p:nvSpPr>
          <p:cNvPr id="3" name="Date Placeholder 2"/>
          <p:cNvSpPr>
            <a:spLocks noGrp="1"/>
          </p:cNvSpPr>
          <p:nvPr>
            <p:ph type="dt" sz="quarter" idx="1"/>
          </p:nvPr>
        </p:nvSpPr>
        <p:spPr>
          <a:xfrm>
            <a:off x="4021294" y="0"/>
            <a:ext cx="3076363" cy="511731"/>
          </a:xfrm>
          <a:prstGeom prst="rect">
            <a:avLst/>
          </a:prstGeom>
        </p:spPr>
        <p:txBody>
          <a:bodyPr vert="horz" lIns="99048" tIns="49524" rIns="99048" bIns="49524" rtlCol="0"/>
          <a:lstStyle>
            <a:lvl1pPr algn="r">
              <a:defRPr sz="1300"/>
            </a:lvl1pPr>
          </a:lstStyle>
          <a:p>
            <a:fld id="{EB8DC059-2A9E-4985-AC34-29D7FD533BB8}" type="datetimeFigureOut">
              <a:rPr lang="en-US" smtClean="0"/>
              <a:pPr/>
              <a:t>8/8/17</a:t>
            </a:fld>
            <a:endParaRPr lang="en-US"/>
          </a:p>
        </p:txBody>
      </p:sp>
      <p:sp>
        <p:nvSpPr>
          <p:cNvPr id="4" name="Footer Placeholder 3"/>
          <p:cNvSpPr>
            <a:spLocks noGrp="1"/>
          </p:cNvSpPr>
          <p:nvPr>
            <p:ph type="ftr" sz="quarter" idx="2"/>
          </p:nvPr>
        </p:nvSpPr>
        <p:spPr>
          <a:xfrm>
            <a:off x="0" y="9721106"/>
            <a:ext cx="3076363" cy="511731"/>
          </a:xfrm>
          <a:prstGeom prst="rect">
            <a:avLst/>
          </a:prstGeom>
        </p:spPr>
        <p:txBody>
          <a:bodyPr vert="horz" lIns="99048" tIns="49524" rIns="99048" bIns="49524" rtlCol="0" anchor="b"/>
          <a:lstStyle>
            <a:lvl1pPr algn="l">
              <a:defRPr sz="1300"/>
            </a:lvl1pPr>
          </a:lstStyle>
          <a:p>
            <a:endParaRPr lang="en-US"/>
          </a:p>
        </p:txBody>
      </p:sp>
      <p:sp>
        <p:nvSpPr>
          <p:cNvPr id="5" name="Slide Number Placeholder 4"/>
          <p:cNvSpPr>
            <a:spLocks noGrp="1"/>
          </p:cNvSpPr>
          <p:nvPr>
            <p:ph type="sldNum" sz="quarter" idx="3"/>
          </p:nvPr>
        </p:nvSpPr>
        <p:spPr>
          <a:xfrm>
            <a:off x="4021294" y="9721106"/>
            <a:ext cx="3076363" cy="511731"/>
          </a:xfrm>
          <a:prstGeom prst="rect">
            <a:avLst/>
          </a:prstGeom>
        </p:spPr>
        <p:txBody>
          <a:bodyPr vert="horz" lIns="99048" tIns="49524" rIns="99048" bIns="49524" rtlCol="0" anchor="b"/>
          <a:lstStyle>
            <a:lvl1pPr algn="r">
              <a:defRPr sz="1300"/>
            </a:lvl1pPr>
          </a:lstStyle>
          <a:p>
            <a:fld id="{5A3F9970-108B-4D58-8855-D58E6734FBD3}" type="slidenum">
              <a:rPr lang="en-US" smtClean="0"/>
              <a:pPr/>
              <a:t>‹#›</a:t>
            </a:fld>
            <a:endParaRPr lang="en-US"/>
          </a:p>
        </p:txBody>
      </p:sp>
    </p:spTree>
    <p:extLst>
      <p:ext uri="{BB962C8B-B14F-4D97-AF65-F5344CB8AC3E}">
        <p14:creationId xmlns:p14="http://schemas.microsoft.com/office/powerpoint/2010/main" val="29415587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en-US"/>
          </a:p>
        </p:txBody>
      </p:sp>
      <p:sp>
        <p:nvSpPr>
          <p:cNvPr id="3" name="Date Placeholder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vl1pPr>
          </a:lstStyle>
          <a:p>
            <a:fld id="{1FB0660F-4D79-4653-81D5-FAE8ECD523A4}" type="datetimeFigureOut">
              <a:rPr lang="en-US" smtClean="0"/>
              <a:pPr/>
              <a:t>8/8/17</a:t>
            </a:fld>
            <a:endParaRPr lang="en-US"/>
          </a:p>
        </p:txBody>
      </p:sp>
      <p:sp>
        <p:nvSpPr>
          <p:cNvPr id="4" name="Slide Image Placeholder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endParaRPr lang="en-US"/>
          </a:p>
        </p:txBody>
      </p:sp>
      <p:sp>
        <p:nvSpPr>
          <p:cNvPr id="5" name="Notes Placeholder 4"/>
          <p:cNvSpPr>
            <a:spLocks noGrp="1"/>
          </p:cNvSpPr>
          <p:nvPr>
            <p:ph type="body" sz="quarter" idx="3"/>
          </p:nvPr>
        </p:nvSpPr>
        <p:spPr>
          <a:xfrm>
            <a:off x="709930" y="4861441"/>
            <a:ext cx="5679440" cy="4605576"/>
          </a:xfrm>
          <a:prstGeom prst="rect">
            <a:avLst/>
          </a:prstGeom>
        </p:spPr>
        <p:txBody>
          <a:bodyPr vert="horz" lIns="99048" tIns="49524" rIns="99048" bIns="4952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vl1pPr>
          </a:lstStyle>
          <a:p>
            <a:endParaRPr lang="en-US"/>
          </a:p>
        </p:txBody>
      </p:sp>
      <p:sp>
        <p:nvSpPr>
          <p:cNvPr id="7" name="Slide Number Placeholder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vl1pPr>
          </a:lstStyle>
          <a:p>
            <a:fld id="{7B327DDA-3524-4052-9BCA-08AF26937F48}" type="slidenum">
              <a:rPr lang="en-US" smtClean="0"/>
              <a:pPr/>
              <a:t>‹#›</a:t>
            </a:fld>
            <a:endParaRPr lang="en-US"/>
          </a:p>
        </p:txBody>
      </p:sp>
    </p:spTree>
    <p:extLst>
      <p:ext uri="{BB962C8B-B14F-4D97-AF65-F5344CB8AC3E}">
        <p14:creationId xmlns:p14="http://schemas.microsoft.com/office/powerpoint/2010/main" val="33276057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Next I would</a:t>
            </a:r>
            <a:r>
              <a:rPr lang="en-US" baseline="0" dirty="0" smtClean="0"/>
              <a:t> like to cover two topics that as some of you know I am barking about loudly.</a:t>
            </a:r>
          </a:p>
          <a:p>
            <a:r>
              <a:rPr lang="en-US" baseline="0" dirty="0" smtClean="0"/>
              <a:t>And this is how to add and how to subtract.</a:t>
            </a:r>
          </a:p>
          <a:p>
            <a:r>
              <a:rPr lang="en-US" baseline="0" dirty="0" smtClean="0"/>
              <a:t>The main point is that In the past 2 years I realized that I personally don’t know how to add and how to subtract,</a:t>
            </a:r>
          </a:p>
          <a:p>
            <a:r>
              <a:rPr lang="en-US" baseline="0" dirty="0" smtClean="0"/>
              <a:t>And I would like to share with you our results.</a:t>
            </a:r>
          </a:p>
        </p:txBody>
      </p:sp>
      <p:sp>
        <p:nvSpPr>
          <p:cNvPr id="4" name="Slide Number Placeholder 3"/>
          <p:cNvSpPr>
            <a:spLocks noGrp="1"/>
          </p:cNvSpPr>
          <p:nvPr>
            <p:ph type="sldNum" sz="quarter" idx="10"/>
          </p:nvPr>
        </p:nvSpPr>
        <p:spPr/>
        <p:txBody>
          <a:bodyPr/>
          <a:lstStyle/>
          <a:p>
            <a:fld id="{7B327DDA-3524-4052-9BCA-08AF26937F48}" type="slidenum">
              <a:rPr lang="en-US" smtClean="0"/>
              <a:pPr/>
              <a:t>1</a:t>
            </a:fld>
            <a:endParaRPr lang="en-US"/>
          </a:p>
        </p:txBody>
      </p:sp>
    </p:spTree>
    <p:extLst>
      <p:ext uri="{BB962C8B-B14F-4D97-AF65-F5344CB8AC3E}">
        <p14:creationId xmlns:p14="http://schemas.microsoft.com/office/powerpoint/2010/main" val="21466790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In ZTF we care about streaks for two reasons:</a:t>
            </a:r>
          </a:p>
          <a:p>
            <a:r>
              <a:rPr lang="en-US" baseline="0" dirty="0" smtClean="0"/>
              <a:t>The first is that due to their fast motion NEO may appears as faint and long streaks in the images,</a:t>
            </a:r>
          </a:p>
          <a:p>
            <a:r>
              <a:rPr lang="en-US" baseline="0" dirty="0" smtClean="0"/>
              <a:t>And we would like to find them.</a:t>
            </a:r>
          </a:p>
          <a:p>
            <a:r>
              <a:rPr lang="en-US" baseline="0" dirty="0" smtClean="0"/>
              <a:t>Second is that some artifacts like CR and satellites appears as streaks and we would like to flag their position</a:t>
            </a:r>
          </a:p>
          <a:p>
            <a:r>
              <a:rPr lang="en-US" baseline="0" dirty="0" smtClean="0"/>
              <a:t>In order to clean our stream of transient candidates.</a:t>
            </a:r>
          </a:p>
          <a:p>
            <a:endParaRPr lang="en-US" baseline="0" dirty="0" smtClean="0"/>
          </a:p>
        </p:txBody>
      </p:sp>
      <p:sp>
        <p:nvSpPr>
          <p:cNvPr id="4" name="Slide Number Placeholder 3"/>
          <p:cNvSpPr>
            <a:spLocks noGrp="1"/>
          </p:cNvSpPr>
          <p:nvPr>
            <p:ph type="sldNum" sz="quarter" idx="10"/>
          </p:nvPr>
        </p:nvSpPr>
        <p:spPr/>
        <p:txBody>
          <a:bodyPr/>
          <a:lstStyle/>
          <a:p>
            <a:fld id="{7B327DDA-3524-4052-9BCA-08AF26937F48}"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So the idea is simple – since we have an exact model to how streak looks like – which simply a line convolved with the SPF,</a:t>
            </a:r>
          </a:p>
          <a:p>
            <a:r>
              <a:rPr lang="en-US" baseline="0" dirty="0" smtClean="0"/>
              <a:t>We can obtain the optimal statistics for streaks detection.</a:t>
            </a:r>
          </a:p>
          <a:p>
            <a:r>
              <a:rPr lang="en-US" baseline="0" dirty="0" smtClean="0"/>
              <a:t>This is simply to match filter our image with all possible lines.</a:t>
            </a:r>
          </a:p>
          <a:p>
            <a:r>
              <a:rPr lang="en-US" baseline="0" dirty="0" smtClean="0"/>
              <a:t>However, this is expensive computationally as we have to go over all positions, and all line lengths and integrate their flux.</a:t>
            </a:r>
          </a:p>
          <a:p>
            <a:r>
              <a:rPr lang="en-US" baseline="0" dirty="0" smtClean="0"/>
              <a:t>The computational complexity is N^3 to N^4.</a:t>
            </a:r>
          </a:p>
        </p:txBody>
      </p:sp>
      <p:sp>
        <p:nvSpPr>
          <p:cNvPr id="4" name="Slide Number Placeholder 3"/>
          <p:cNvSpPr>
            <a:spLocks noGrp="1"/>
          </p:cNvSpPr>
          <p:nvPr>
            <p:ph type="sldNum" sz="quarter" idx="10"/>
          </p:nvPr>
        </p:nvSpPr>
        <p:spPr/>
        <p:txBody>
          <a:bodyPr/>
          <a:lstStyle/>
          <a:p>
            <a:fld id="{7B327DDA-3524-4052-9BCA-08AF26937F48}"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err="1" smtClean="0"/>
              <a:t>Furtuently</a:t>
            </a:r>
            <a:r>
              <a:rPr lang="en-US" baseline="0" dirty="0" smtClean="0"/>
              <a:t>, many of the summation operations are repeating and we can </a:t>
            </a:r>
            <a:r>
              <a:rPr lang="en-US" baseline="0" dirty="0" err="1" smtClean="0"/>
              <a:t>actulay</a:t>
            </a:r>
            <a:r>
              <a:rPr lang="en-US" baseline="0" dirty="0" smtClean="0"/>
              <a:t> develop an algorithm that do it once.</a:t>
            </a:r>
          </a:p>
          <a:p>
            <a:r>
              <a:rPr lang="en-US" baseline="0" dirty="0" smtClean="0"/>
              <a:t>The </a:t>
            </a:r>
            <a:r>
              <a:rPr lang="en-US" baseline="0" dirty="0" err="1" smtClean="0"/>
              <a:t>comlexity</a:t>
            </a:r>
            <a:r>
              <a:rPr lang="en-US" baseline="0" dirty="0" smtClean="0"/>
              <a:t> of such an algorithm is N^2 log N, and in astronomy alone it was invented at least twice.</a:t>
            </a:r>
          </a:p>
          <a:p>
            <a:r>
              <a:rPr lang="en-US" baseline="0" dirty="0" smtClean="0"/>
              <a:t>We call it the fast Radon transform, because is the fast version of the Radon transform that transfer any line in</a:t>
            </a:r>
          </a:p>
          <a:p>
            <a:r>
              <a:rPr lang="en-US" baseline="0" dirty="0" smtClean="0"/>
              <a:t>An 2D image to the intersection and slope coordinate that describes the line.</a:t>
            </a:r>
          </a:p>
          <a:p>
            <a:endParaRPr lang="en-US" baseline="0" dirty="0" smtClean="0"/>
          </a:p>
          <a:p>
            <a:r>
              <a:rPr lang="en-US" baseline="0" dirty="0" smtClean="0"/>
              <a:t>AN important </a:t>
            </a:r>
            <a:r>
              <a:rPr lang="en-US" baseline="0" dirty="0" err="1" smtClean="0"/>
              <a:t>requirment</a:t>
            </a:r>
            <a:r>
              <a:rPr lang="en-US" baseline="0" dirty="0" smtClean="0"/>
              <a:t> from our algorithm is that it will recover the S/N of the full streak – and here I give this </a:t>
            </a:r>
            <a:r>
              <a:rPr lang="en-US" baseline="0" dirty="0" err="1" smtClean="0"/>
              <a:t>teoretical</a:t>
            </a:r>
            <a:endParaRPr lang="en-US" baseline="0" dirty="0" smtClean="0"/>
          </a:p>
          <a:p>
            <a:r>
              <a:rPr lang="en-US" baseline="0" dirty="0" smtClean="0"/>
              <a:t>S/N for streaks – you can derive this expression in a few lines of algebra.</a:t>
            </a:r>
          </a:p>
        </p:txBody>
      </p:sp>
      <p:sp>
        <p:nvSpPr>
          <p:cNvPr id="4" name="Slide Number Placeholder 3"/>
          <p:cNvSpPr>
            <a:spLocks noGrp="1"/>
          </p:cNvSpPr>
          <p:nvPr>
            <p:ph type="sldNum" sz="quarter" idx="10"/>
          </p:nvPr>
        </p:nvSpPr>
        <p:spPr/>
        <p:txBody>
          <a:bodyPr/>
          <a:lstStyle/>
          <a:p>
            <a:fld id="{7B327DDA-3524-4052-9BCA-08AF26937F48}"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So my student Guy </a:t>
            </a:r>
            <a:r>
              <a:rPr lang="en-US" baseline="0" dirty="0" err="1" smtClean="0"/>
              <a:t>Nir</a:t>
            </a:r>
            <a:r>
              <a:rPr lang="en-US" baseline="0" dirty="0" smtClean="0"/>
              <a:t> here developed a dynamic version of this algorithm that allow us to detect not only a line in an image, but also a partial line and its length.</a:t>
            </a:r>
          </a:p>
          <a:p>
            <a:endParaRPr lang="en-US" baseline="0" dirty="0" smtClean="0"/>
          </a:p>
          <a:p>
            <a:r>
              <a:rPr lang="en-US" baseline="0" dirty="0" smtClean="0"/>
              <a:t>And here you can see a simulated image, and the question is – is there a line in this image?</a:t>
            </a:r>
          </a:p>
          <a:p>
            <a:r>
              <a:rPr lang="en-US" baseline="0" dirty="0" smtClean="0"/>
              <a:t>Do you see anything? Anyone?</a:t>
            </a:r>
          </a:p>
          <a:p>
            <a:r>
              <a:rPr lang="en-US" baseline="0" dirty="0" smtClean="0"/>
              <a:t>Well there is a line here with PSF width of 2 pixels and S/N of 1 per PSF.</a:t>
            </a:r>
          </a:p>
          <a:p>
            <a:endParaRPr lang="en-US" baseline="0" dirty="0" smtClean="0"/>
          </a:p>
          <a:p>
            <a:r>
              <a:rPr lang="en-US" baseline="0" dirty="0" smtClean="0"/>
              <a:t>The reason you don’t see it with your eye is that it is </a:t>
            </a:r>
            <a:r>
              <a:rPr lang="en-US" baseline="0" dirty="0" err="1" smtClean="0"/>
              <a:t>burried</a:t>
            </a:r>
            <a:r>
              <a:rPr lang="en-US" baseline="0" dirty="0" smtClean="0"/>
              <a:t> in the </a:t>
            </a:r>
            <a:r>
              <a:rPr lang="en-US" baseline="0" dirty="0" err="1" smtClean="0"/>
              <a:t>noiss</a:t>
            </a:r>
            <a:r>
              <a:rPr lang="en-US" baseline="0" dirty="0" smtClean="0"/>
              <a:t>…</a:t>
            </a:r>
          </a:p>
        </p:txBody>
      </p:sp>
      <p:sp>
        <p:nvSpPr>
          <p:cNvPr id="4" name="Slide Number Placeholder 3"/>
          <p:cNvSpPr>
            <a:spLocks noGrp="1"/>
          </p:cNvSpPr>
          <p:nvPr>
            <p:ph type="sldNum" sz="quarter" idx="10"/>
          </p:nvPr>
        </p:nvSpPr>
        <p:spPr/>
        <p:txBody>
          <a:bodyPr/>
          <a:lstStyle/>
          <a:p>
            <a:fld id="{7B327DDA-3524-4052-9BCA-08AF26937F48}"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And if you </a:t>
            </a:r>
            <a:r>
              <a:rPr lang="en-US" baseline="0" dirty="0" err="1" smtClean="0"/>
              <a:t>applys</a:t>
            </a:r>
            <a:r>
              <a:rPr lang="en-US" baseline="0" dirty="0" smtClean="0"/>
              <a:t> Guy’s program you will get the Radon Transform, which is shown here,</a:t>
            </a:r>
          </a:p>
          <a:p>
            <a:r>
              <a:rPr lang="en-US" baseline="0" dirty="0" smtClean="0"/>
              <a:t>The X and Y coordinates in the image are interchanged with the slope and intersection coordinates.</a:t>
            </a:r>
          </a:p>
          <a:p>
            <a:r>
              <a:rPr lang="en-US" baseline="0" dirty="0" smtClean="0"/>
              <a:t>And indeed the highest local-maxima in this plot have a S/N of 8 and it corresponds to the line that you don’t see in this image.</a:t>
            </a:r>
          </a:p>
          <a:p>
            <a:endParaRPr lang="en-US" baseline="0" dirty="0" smtClean="0"/>
          </a:p>
        </p:txBody>
      </p:sp>
      <p:sp>
        <p:nvSpPr>
          <p:cNvPr id="4" name="Slide Number Placeholder 3"/>
          <p:cNvSpPr>
            <a:spLocks noGrp="1"/>
          </p:cNvSpPr>
          <p:nvPr>
            <p:ph type="sldNum" sz="quarter" idx="10"/>
          </p:nvPr>
        </p:nvSpPr>
        <p:spPr/>
        <p:txBody>
          <a:bodyPr/>
          <a:lstStyle/>
          <a:p>
            <a:fld id="{7B327DDA-3524-4052-9BCA-08AF26937F48}"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And here is a test on real PTF data – this is PTF subtraction image, and there is a clear streak</a:t>
            </a:r>
          </a:p>
          <a:p>
            <a:r>
              <a:rPr lang="en-US" baseline="0" dirty="0" smtClean="0"/>
              <a:t>Here – I should say that the streak S/N per PSF is below the detection threshold of 5 we use.</a:t>
            </a:r>
          </a:p>
          <a:p>
            <a:r>
              <a:rPr lang="en-US" baseline="0" dirty="0" smtClean="0"/>
              <a:t>This is about 3 to 4.</a:t>
            </a:r>
          </a:p>
          <a:p>
            <a:r>
              <a:rPr lang="en-US" baseline="0" dirty="0" smtClean="0"/>
              <a:t>And here is the Radon Transform – it is detected here with S/N of 96.</a:t>
            </a:r>
          </a:p>
          <a:p>
            <a:endParaRPr lang="en-US" baseline="0" dirty="0" smtClean="0"/>
          </a:p>
          <a:p>
            <a:r>
              <a:rPr lang="en-US" baseline="0" dirty="0" smtClean="0"/>
              <a:t>One important comment about this:</a:t>
            </a:r>
          </a:p>
          <a:p>
            <a:r>
              <a:rPr lang="en-US" baseline="0" dirty="0" err="1" smtClean="0"/>
              <a:t>Altough</a:t>
            </a:r>
            <a:r>
              <a:rPr lang="en-US" baseline="0" dirty="0" smtClean="0"/>
              <a:t> the S/N per PSF here is somewhat below our detection threshold – this event will be found</a:t>
            </a:r>
          </a:p>
          <a:p>
            <a:r>
              <a:rPr lang="en-US" baseline="0" dirty="0" smtClean="0"/>
              <a:t>By our transient detection process – why? Because each PSF size along this line is an independent</a:t>
            </a:r>
          </a:p>
          <a:p>
            <a:r>
              <a:rPr lang="en-US" baseline="0" dirty="0" smtClean="0"/>
              <a:t>Experiment and some will </a:t>
            </a:r>
            <a:r>
              <a:rPr lang="en-US" baseline="0" dirty="0" err="1" smtClean="0"/>
              <a:t>fluctuaute</a:t>
            </a:r>
            <a:r>
              <a:rPr lang="en-US" baseline="0" dirty="0" smtClean="0"/>
              <a:t> above our detection threshold – so our transient detection algorithm</a:t>
            </a:r>
          </a:p>
          <a:p>
            <a:r>
              <a:rPr lang="en-US" baseline="0" dirty="0" smtClean="0"/>
              <a:t>Will peak up some random peaks along this line.</a:t>
            </a:r>
          </a:p>
          <a:p>
            <a:r>
              <a:rPr lang="en-US" baseline="0" dirty="0" smtClean="0"/>
              <a:t>This is another reason why we want to flag the streaks even if they have low S/N.</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7B327DDA-3524-4052-9BCA-08AF26937F48}"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There are two advantages for this method: first it is considerably more sensitive than naïve detection like we used in PTF or we are planning to use in ZTF.</a:t>
            </a:r>
          </a:p>
          <a:p>
            <a:r>
              <a:rPr lang="en-US" baseline="0" dirty="0" smtClean="0"/>
              <a:t>The leading term in improving the sensitivity in magnitude units is given by this expression.</a:t>
            </a:r>
          </a:p>
          <a:p>
            <a:r>
              <a:rPr lang="en-US" baseline="0" dirty="0" smtClean="0"/>
              <a:t>For example, for a line length of 300 pixels, and a PSF of 2 pixels, this method will improve our sensitivity by about 2 magnitude!</a:t>
            </a:r>
          </a:p>
          <a:p>
            <a:r>
              <a:rPr lang="en-US" baseline="0" dirty="0" smtClean="0"/>
              <a:t>This is a lot, and in terms of number of NEOs this may translate to a big factor.</a:t>
            </a:r>
          </a:p>
          <a:p>
            <a:r>
              <a:rPr lang="en-US" baseline="0" dirty="0" smtClean="0"/>
              <a:t>Second advantage is that it is fast – very fast – the runtime is about 3 second per PTF image.</a:t>
            </a:r>
          </a:p>
          <a:p>
            <a:endParaRPr lang="en-US" baseline="0" dirty="0" smtClean="0"/>
          </a:p>
          <a:p>
            <a:r>
              <a:rPr lang="en-US" baseline="0" dirty="0" smtClean="0"/>
              <a:t>Finally, we have some ideas on how to use this scheme to distinguish between NEOs and some satellite streaks.</a:t>
            </a:r>
          </a:p>
          <a:p>
            <a:endParaRPr lang="en-US" baseline="0" dirty="0" smtClean="0"/>
          </a:p>
        </p:txBody>
      </p:sp>
      <p:sp>
        <p:nvSpPr>
          <p:cNvPr id="4" name="Slide Number Placeholder 3"/>
          <p:cNvSpPr>
            <a:spLocks noGrp="1"/>
          </p:cNvSpPr>
          <p:nvPr>
            <p:ph type="sldNum" sz="quarter" idx="10"/>
          </p:nvPr>
        </p:nvSpPr>
        <p:spPr/>
        <p:txBody>
          <a:bodyPr/>
          <a:lstStyle/>
          <a:p>
            <a:fld id="{7B327DDA-3524-4052-9BCA-08AF26937F48}"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Next topic I will briefly discuss is a pipeline for forced photometry on subtraction images.</a:t>
            </a:r>
          </a:p>
          <a:p>
            <a:r>
              <a:rPr lang="en-US" baseline="0" dirty="0" smtClean="0"/>
              <a:t>As you know, this is critical for many </a:t>
            </a:r>
            <a:r>
              <a:rPr lang="en-US" baseline="0" dirty="0" err="1" smtClean="0"/>
              <a:t>sciece</a:t>
            </a:r>
            <a:r>
              <a:rPr lang="en-US" baseline="0" dirty="0" smtClean="0"/>
              <a:t> cases Galactic and extragalactic.</a:t>
            </a:r>
          </a:p>
        </p:txBody>
      </p:sp>
      <p:sp>
        <p:nvSpPr>
          <p:cNvPr id="4" name="Slide Number Placeholder 3"/>
          <p:cNvSpPr>
            <a:spLocks noGrp="1"/>
          </p:cNvSpPr>
          <p:nvPr>
            <p:ph type="sldNum" sz="quarter" idx="10"/>
          </p:nvPr>
        </p:nvSpPr>
        <p:spPr/>
        <p:txBody>
          <a:bodyPr/>
          <a:lstStyle/>
          <a:p>
            <a:fld id="{7B327DDA-3524-4052-9BCA-08AF26937F48}"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I am currently working on a pipeline for image subtraction forced photometry.</a:t>
            </a:r>
          </a:p>
          <a:p>
            <a:r>
              <a:rPr lang="en-US" baseline="0" dirty="0" smtClean="0"/>
              <a:t>My main motivation is that I need a fast tool that can produce high quality light curves</a:t>
            </a:r>
          </a:p>
          <a:p>
            <a:r>
              <a:rPr lang="en-US" baseline="0" dirty="0" smtClean="0"/>
              <a:t>Of transients in near real time after their detection.</a:t>
            </a:r>
          </a:p>
          <a:p>
            <a:r>
              <a:rPr lang="en-US" baseline="0" dirty="0" smtClean="0"/>
              <a:t>Moreover, Inspecting the history of this transients and the light curve rise is important in order to prioritize our follow up resources,</a:t>
            </a:r>
          </a:p>
          <a:p>
            <a:r>
              <a:rPr lang="en-US" baseline="0" dirty="0" smtClean="0"/>
              <a:t>And finally to efficiently generate papers…</a:t>
            </a:r>
          </a:p>
          <a:p>
            <a:endParaRPr lang="en-US" baseline="0" dirty="0" smtClean="0"/>
          </a:p>
          <a:p>
            <a:r>
              <a:rPr lang="en-US" baseline="0" dirty="0" smtClean="0"/>
              <a:t>Furthermore, when ever we detect a transient in ZTF I would like to run this tool also on PTF images – this will allow me to detect</a:t>
            </a:r>
          </a:p>
          <a:p>
            <a:r>
              <a:rPr lang="en-US" baseline="0" dirty="0" smtClean="0"/>
              <a:t>SN </a:t>
            </a:r>
            <a:r>
              <a:rPr lang="en-US" baseline="0" dirty="0" err="1" smtClean="0"/>
              <a:t>precursosrs</a:t>
            </a:r>
            <a:r>
              <a:rPr lang="en-US" baseline="0" dirty="0" smtClean="0"/>
              <a:t> on time scale of 10 years prior to the SN </a:t>
            </a:r>
            <a:r>
              <a:rPr lang="en-US" baseline="0" dirty="0" err="1" smtClean="0"/>
              <a:t>explosiom</a:t>
            </a:r>
            <a:r>
              <a:rPr lang="en-US" baseline="0" dirty="0" smtClean="0"/>
              <a:t>.</a:t>
            </a:r>
          </a:p>
          <a:p>
            <a:endParaRPr lang="en-US" baseline="0" dirty="0" smtClean="0"/>
          </a:p>
          <a:p>
            <a:r>
              <a:rPr lang="en-US" baseline="0" dirty="0" smtClean="0"/>
              <a:t>The pipeline include optionally all the pre-processing steps and it uses the </a:t>
            </a:r>
            <a:r>
              <a:rPr lang="en-US" baseline="0" dirty="0" err="1" smtClean="0"/>
              <a:t>methodogies</a:t>
            </a:r>
            <a:r>
              <a:rPr lang="en-US" baseline="0" dirty="0" smtClean="0"/>
              <a:t> I told you about last year - this means that it can run without modifications on images taken with other telescopes and not only PTF or ZTF images.</a:t>
            </a:r>
          </a:p>
          <a:p>
            <a:endParaRPr lang="en-US" baseline="0" dirty="0" smtClean="0"/>
          </a:p>
        </p:txBody>
      </p:sp>
      <p:sp>
        <p:nvSpPr>
          <p:cNvPr id="4" name="Slide Number Placeholder 3"/>
          <p:cNvSpPr>
            <a:spLocks noGrp="1"/>
          </p:cNvSpPr>
          <p:nvPr>
            <p:ph type="sldNum" sz="quarter" idx="10"/>
          </p:nvPr>
        </p:nvSpPr>
        <p:spPr/>
        <p:txBody>
          <a:bodyPr/>
          <a:lstStyle/>
          <a:p>
            <a:fld id="{7B327DDA-3524-4052-9BCA-08AF26937F48}"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Currently I am testing the pipeline and adding improvements.</a:t>
            </a:r>
          </a:p>
          <a:p>
            <a:r>
              <a:rPr lang="en-US" baseline="0" dirty="0" smtClean="0"/>
              <a:t>For example, the pipeline extract a lot of meta data that can be used to monitor the quality of the results.</a:t>
            </a:r>
          </a:p>
          <a:p>
            <a:endParaRPr lang="en-US" baseline="0" dirty="0" smtClean="0"/>
          </a:p>
          <a:p>
            <a:r>
              <a:rPr lang="en-US" baseline="0" dirty="0" smtClean="0"/>
              <a:t>For those of you who are interested using it, the most important thing for me right now is that you will send me</a:t>
            </a:r>
          </a:p>
          <a:p>
            <a:r>
              <a:rPr lang="en-US" baseline="0" dirty="0" smtClean="0"/>
              <a:t>One or two of your favorite/challenging PTF targets on which I can test it.</a:t>
            </a:r>
          </a:p>
          <a:p>
            <a:r>
              <a:rPr lang="en-US" baseline="0" dirty="0" smtClean="0"/>
              <a:t>A beta version is already available for those who want to help with the development, and my plan is to make it available</a:t>
            </a:r>
          </a:p>
          <a:p>
            <a:r>
              <a:rPr lang="en-US" baseline="0" dirty="0" smtClean="0"/>
              <a:t>To the community by mid September.</a:t>
            </a:r>
          </a:p>
        </p:txBody>
      </p:sp>
      <p:sp>
        <p:nvSpPr>
          <p:cNvPr id="4" name="Slide Number Placeholder 3"/>
          <p:cNvSpPr>
            <a:spLocks noGrp="1"/>
          </p:cNvSpPr>
          <p:nvPr>
            <p:ph type="sldNum" sz="quarter" idx="10"/>
          </p:nvPr>
        </p:nvSpPr>
        <p:spPr/>
        <p:txBody>
          <a:bodyPr/>
          <a:lstStyle/>
          <a:p>
            <a:fld id="{7B327DDA-3524-4052-9BCA-08AF26937F48}"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Hello everyone.</a:t>
            </a:r>
          </a:p>
          <a:p>
            <a:r>
              <a:rPr lang="en-US" baseline="0" dirty="0" smtClean="0"/>
              <a:t>During this talk I would like to tell you about several loosely related topics.</a:t>
            </a:r>
          </a:p>
          <a:p>
            <a:r>
              <a:rPr lang="en-US" baseline="0" dirty="0" smtClean="0"/>
              <a:t>This topics are </a:t>
            </a:r>
            <a:r>
              <a:rPr lang="en-US" baseline="0" dirty="0" err="1" smtClean="0"/>
              <a:t>loosly</a:t>
            </a:r>
            <a:r>
              <a:rPr lang="en-US" baseline="0" dirty="0" smtClean="0"/>
              <a:t> related to ZTF and to each other, and I hope you will find this interesting.</a:t>
            </a:r>
          </a:p>
          <a:p>
            <a:endParaRPr lang="en-US" baseline="0" dirty="0" smtClean="0"/>
          </a:p>
          <a:p>
            <a:r>
              <a:rPr lang="en-US" baseline="0" dirty="0" smtClean="0"/>
              <a:t>The topics I am going to cover are:</a:t>
            </a:r>
          </a:p>
          <a:p>
            <a:r>
              <a:rPr lang="en-US" baseline="0" dirty="0" smtClean="0"/>
              <a:t>- Poisson-noise matched filter which is important for example for X-ray observations, but also for detecting clusters of galaxies and stellar stream.</a:t>
            </a:r>
          </a:p>
          <a:p>
            <a:r>
              <a:rPr lang="en-US" baseline="0" dirty="0" smtClean="0"/>
              <a:t>- How to detect asteroids and satellite streaks.</a:t>
            </a:r>
          </a:p>
          <a:p>
            <a:pPr marL="171450" indent="-171450">
              <a:buFontTx/>
              <a:buChar char="-"/>
            </a:pPr>
            <a:r>
              <a:rPr lang="en-US" baseline="0" dirty="0" smtClean="0"/>
              <a:t>I will very briefly tell you about an image subtraction forced-photometry pipeline I am developing.</a:t>
            </a:r>
          </a:p>
          <a:p>
            <a:pPr marL="171450" indent="-171450">
              <a:buFontTx/>
              <a:buChar char="-"/>
            </a:pPr>
            <a:r>
              <a:rPr lang="en-US" baseline="0" dirty="0" smtClean="0"/>
              <a:t>Related to this, I will tell you about some image subtraction experiments I am did in the past week or so, and the classification and the </a:t>
            </a:r>
            <a:r>
              <a:rPr lang="en-US" baseline="0" dirty="0" err="1" smtClean="0"/>
              <a:t>staistics</a:t>
            </a:r>
            <a:r>
              <a:rPr lang="en-US" baseline="0" dirty="0" smtClean="0"/>
              <a:t> of subtraction artifacts.</a:t>
            </a:r>
          </a:p>
          <a:p>
            <a:pPr marL="171450" indent="-171450">
              <a:buFontTx/>
              <a:buChar char="-"/>
            </a:pPr>
            <a:r>
              <a:rPr lang="en-US" baseline="0" dirty="0" smtClean="0"/>
              <a:t>And finally, I will tell you about a method we are developing for the detection of lensed quasars and measuring </a:t>
            </a:r>
            <a:r>
              <a:rPr lang="en-US" baseline="0" dirty="0" err="1" smtClean="0"/>
              <a:t>thir</a:t>
            </a:r>
            <a:r>
              <a:rPr lang="en-US" baseline="0" dirty="0" smtClean="0"/>
              <a:t> time delay.</a:t>
            </a:r>
          </a:p>
          <a:p>
            <a:pPr marL="171450" indent="-171450">
              <a:buFontTx/>
              <a:buChar char="-"/>
            </a:pPr>
            <a:endParaRPr lang="en-US" baseline="0" dirty="0" smtClean="0"/>
          </a:p>
          <a:p>
            <a:pPr marL="0" indent="0">
              <a:buFontTx/>
              <a:buNone/>
            </a:pPr>
            <a:r>
              <a:rPr lang="en-US" baseline="0" dirty="0" smtClean="0"/>
              <a:t>I should say that I am also working on many other tools related to image analysis, which I will not cover today.</a:t>
            </a:r>
          </a:p>
          <a:p>
            <a:pPr marL="0" indent="0">
              <a:buFontTx/>
              <a:buNone/>
            </a:pPr>
            <a:endParaRPr lang="en-US" baseline="0" dirty="0" smtClean="0"/>
          </a:p>
        </p:txBody>
      </p:sp>
      <p:sp>
        <p:nvSpPr>
          <p:cNvPr id="4" name="Slide Number Placeholder 3"/>
          <p:cNvSpPr>
            <a:spLocks noGrp="1"/>
          </p:cNvSpPr>
          <p:nvPr>
            <p:ph type="sldNum" sz="quarter" idx="10"/>
          </p:nvPr>
        </p:nvSpPr>
        <p:spPr/>
        <p:txBody>
          <a:bodyPr/>
          <a:lstStyle/>
          <a:p>
            <a:fld id="{7B327DDA-3524-4052-9BCA-08AF26937F48}"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So given this pipeline I briefly discussed I was able to do something that many of you asked me before, which is to estimate</a:t>
            </a:r>
          </a:p>
          <a:p>
            <a:r>
              <a:rPr lang="en-US" baseline="0" dirty="0" smtClean="0"/>
              <a:t>the number of candidates I encounter in image subtraction, so now I am switching topic again and I will discuss the statistics and classification of subtraction artifacts.</a:t>
            </a:r>
          </a:p>
        </p:txBody>
      </p:sp>
      <p:sp>
        <p:nvSpPr>
          <p:cNvPr id="4" name="Slide Number Placeholder 3"/>
          <p:cNvSpPr>
            <a:spLocks noGrp="1"/>
          </p:cNvSpPr>
          <p:nvPr>
            <p:ph type="sldNum" sz="quarter" idx="10"/>
          </p:nvPr>
        </p:nvSpPr>
        <p:spPr/>
        <p:txBody>
          <a:bodyPr/>
          <a:lstStyle/>
          <a:p>
            <a:fld id="{7B327DDA-3524-4052-9BCA-08AF26937F48}"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The motivation here is clear – to maximize the return for our large investment in ZTF we need the cleanest possible stream of transients.</a:t>
            </a:r>
          </a:p>
          <a:p>
            <a:endParaRPr lang="en-US" baseline="0" dirty="0" smtClean="0"/>
          </a:p>
          <a:p>
            <a:r>
              <a:rPr lang="en-US" baseline="0" dirty="0" smtClean="0"/>
              <a:t>Our goal here is to separate between astrophysical transients and transients which are instrumental or due to the method we are using.</a:t>
            </a:r>
          </a:p>
          <a:p>
            <a:r>
              <a:rPr lang="en-US" baseline="0" dirty="0" smtClean="0"/>
              <a:t>And we would like to do all this w/o compromising the detection completeness.</a:t>
            </a:r>
          </a:p>
          <a:p>
            <a:r>
              <a:rPr lang="en-US" baseline="0" dirty="0" smtClean="0"/>
              <a:t>The last point is crucial as a very easy method for reducing the number of transients is </a:t>
            </a:r>
            <a:r>
              <a:rPr lang="en-US" baseline="0" dirty="0" err="1" smtClean="0"/>
              <a:t>simpley</a:t>
            </a:r>
            <a:r>
              <a:rPr lang="en-US" baseline="0" dirty="0" smtClean="0"/>
              <a:t> to set a higher threshold.</a:t>
            </a:r>
          </a:p>
          <a:p>
            <a:r>
              <a:rPr lang="en-US" baseline="0" dirty="0" smtClean="0"/>
              <a:t>This can be done either by changing the detection threshold or the real/bogus threshold.</a:t>
            </a:r>
          </a:p>
        </p:txBody>
      </p:sp>
      <p:sp>
        <p:nvSpPr>
          <p:cNvPr id="4" name="Slide Number Placeholder 3"/>
          <p:cNvSpPr>
            <a:spLocks noGrp="1"/>
          </p:cNvSpPr>
          <p:nvPr>
            <p:ph type="sldNum" sz="quarter" idx="10"/>
          </p:nvPr>
        </p:nvSpPr>
        <p:spPr/>
        <p:txBody>
          <a:bodyPr/>
          <a:lstStyle/>
          <a:p>
            <a:fld id="{7B327DDA-3524-4052-9BCA-08AF26937F48}"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So first let me start with some definitions and specifically with the demographics of subtraction </a:t>
            </a:r>
            <a:r>
              <a:rPr lang="en-US" baseline="0" dirty="0" err="1" smtClean="0"/>
              <a:t>artifatcs</a:t>
            </a:r>
            <a:r>
              <a:rPr lang="en-US" baseline="0" dirty="0" smtClean="0"/>
              <a:t>.</a:t>
            </a:r>
          </a:p>
          <a:p>
            <a:r>
              <a:rPr lang="en-US" baseline="0" dirty="0" smtClean="0"/>
              <a:t>These definitions are trivial but there are essential for any clear discussion of this subject.</a:t>
            </a:r>
          </a:p>
          <a:p>
            <a:endParaRPr lang="en-US" baseline="0" dirty="0" smtClean="0"/>
          </a:p>
          <a:p>
            <a:r>
              <a:rPr lang="en-US" baseline="0" dirty="0" smtClean="0"/>
              <a:t>First there are real astrophysical transients and these can be divided into two classes: </a:t>
            </a:r>
          </a:p>
          <a:p>
            <a:r>
              <a:rPr lang="en-US" baseline="0" dirty="0" smtClean="0"/>
              <a:t>First are the </a:t>
            </a:r>
            <a:r>
              <a:rPr lang="en-US" baseline="0" dirty="0" err="1" smtClean="0"/>
              <a:t>singlets</a:t>
            </a:r>
            <a:r>
              <a:rPr lang="en-US" baseline="0" dirty="0" smtClean="0"/>
              <a:t> – transients that appears</a:t>
            </a:r>
          </a:p>
          <a:p>
            <a:r>
              <a:rPr lang="en-US" baseline="0" dirty="0" smtClean="0"/>
              <a:t>In the same position In single images, like asteroids and some flare stars.</a:t>
            </a:r>
          </a:p>
          <a:p>
            <a:r>
              <a:rPr lang="en-US" baseline="0" dirty="0" smtClean="0"/>
              <a:t>Second are </a:t>
            </a:r>
            <a:r>
              <a:rPr lang="en-US" baseline="0" dirty="0" err="1" smtClean="0"/>
              <a:t>Multiplets</a:t>
            </a:r>
            <a:r>
              <a:rPr lang="en-US" baseline="0" dirty="0" smtClean="0"/>
              <a:t> – which are transients that appears in the same position in multiple images, SN for example.</a:t>
            </a:r>
          </a:p>
          <a:p>
            <a:r>
              <a:rPr lang="en-US" baseline="0" dirty="0" smtClean="0"/>
              <a:t>Next there are instrumental transients which may include CR, ghosts, flat fielding, bad pixels etc.</a:t>
            </a:r>
          </a:p>
          <a:p>
            <a:r>
              <a:rPr lang="en-US" baseline="0" dirty="0" smtClean="0"/>
              <a:t>And finally there are statistical transients – for example, there are may be some artifacts due to the method we use for image subtraction, or incorrect error propagation, source noise, </a:t>
            </a:r>
            <a:r>
              <a:rPr lang="en-US" baseline="0" dirty="0" err="1" smtClean="0"/>
              <a:t>astrometric</a:t>
            </a:r>
            <a:r>
              <a:rPr lang="en-US" baseline="0" dirty="0" smtClean="0"/>
              <a:t> noise etc.</a:t>
            </a:r>
          </a:p>
          <a:p>
            <a:r>
              <a:rPr lang="en-US" baseline="0" dirty="0" smtClean="0"/>
              <a:t>One of the advantages of ZOGY is that it treats the error propagation and numerical stability issues.</a:t>
            </a:r>
          </a:p>
        </p:txBody>
      </p:sp>
      <p:sp>
        <p:nvSpPr>
          <p:cNvPr id="4" name="Slide Number Placeholder 3"/>
          <p:cNvSpPr>
            <a:spLocks noGrp="1"/>
          </p:cNvSpPr>
          <p:nvPr>
            <p:ph type="sldNum" sz="quarter" idx="10"/>
          </p:nvPr>
        </p:nvSpPr>
        <p:spPr/>
        <p:txBody>
          <a:bodyPr/>
          <a:lstStyle/>
          <a:p>
            <a:fld id="{7B327DDA-3524-4052-9BCA-08AF26937F48}"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A question that we should ask is how to distinguish between astrophysical transients and other classes of transients.</a:t>
            </a:r>
          </a:p>
          <a:p>
            <a:r>
              <a:rPr lang="en-US" baseline="0" dirty="0" smtClean="0"/>
              <a:t>There are three kind of solutions.</a:t>
            </a:r>
          </a:p>
          <a:p>
            <a:r>
              <a:rPr lang="en-US" baseline="0" dirty="0" smtClean="0"/>
              <a:t>Machine learning, humans and model-based approach.</a:t>
            </a:r>
          </a:p>
          <a:p>
            <a:r>
              <a:rPr lang="en-US" baseline="0" dirty="0" smtClean="0"/>
              <a:t>In PTF we used all three.</a:t>
            </a:r>
          </a:p>
          <a:p>
            <a:endParaRPr lang="en-US" baseline="0" dirty="0" smtClean="0"/>
          </a:p>
          <a:p>
            <a:r>
              <a:rPr lang="en-US" baseline="0" dirty="0" smtClean="0"/>
              <a:t>My point of view is that machine learning and specifically deep learning is extremely powerful technique.</a:t>
            </a:r>
          </a:p>
          <a:p>
            <a:r>
              <a:rPr lang="en-US" baseline="0" dirty="0" smtClean="0"/>
              <a:t>However, I think it is clear that if we have </a:t>
            </a:r>
            <a:r>
              <a:rPr lang="en-US" baseline="0" dirty="0" err="1" smtClean="0"/>
              <a:t>evenan</a:t>
            </a:r>
            <a:r>
              <a:rPr lang="en-US" baseline="0" dirty="0" smtClean="0"/>
              <a:t>  </a:t>
            </a:r>
            <a:r>
              <a:rPr lang="en-US" baseline="0" dirty="0" err="1" smtClean="0"/>
              <a:t>aproximate</a:t>
            </a:r>
            <a:r>
              <a:rPr lang="en-US" baseline="0" dirty="0" smtClean="0"/>
              <a:t>, model, and the number of </a:t>
            </a:r>
            <a:r>
              <a:rPr lang="en-US" baseline="0" dirty="0" err="1" smtClean="0"/>
              <a:t>niuscence</a:t>
            </a:r>
            <a:r>
              <a:rPr lang="en-US" baseline="0" dirty="0" smtClean="0"/>
              <a:t> parameters is small than</a:t>
            </a:r>
          </a:p>
          <a:p>
            <a:r>
              <a:rPr lang="en-US" baseline="0" dirty="0" smtClean="0"/>
              <a:t>Model-based approach is the best, simply because it is well defined and it can be in many cases </a:t>
            </a:r>
            <a:r>
              <a:rPr lang="en-US" baseline="0" dirty="0" err="1" smtClean="0"/>
              <a:t>constricuted</a:t>
            </a:r>
            <a:endParaRPr lang="en-US" baseline="0" dirty="0" smtClean="0"/>
          </a:p>
          <a:p>
            <a:r>
              <a:rPr lang="en-US" baseline="0" dirty="0" smtClean="0"/>
              <a:t>Optimally.</a:t>
            </a:r>
          </a:p>
          <a:p>
            <a:endParaRPr lang="en-US" baseline="0" dirty="0" smtClean="0"/>
          </a:p>
          <a:p>
            <a:r>
              <a:rPr lang="en-US" baseline="0" dirty="0" smtClean="0"/>
              <a:t>My personal lesson is that we should always start with a model-based approach and only if we fail we should go</a:t>
            </a:r>
          </a:p>
          <a:p>
            <a:r>
              <a:rPr lang="en-US" baseline="0" dirty="0" smtClean="0"/>
              <a:t>For ML – the reason is that the failure itself can tell us a lot about which attributes we should use for ML.</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7B327DDA-3524-4052-9BCA-08AF26937F48}"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So now after this introduction, let me describe an experiment I did.</a:t>
            </a:r>
          </a:p>
          <a:p>
            <a:r>
              <a:rPr lang="en-US" baseline="0" dirty="0" smtClean="0"/>
              <a:t>So I used my image subtraction pipeline on large number of PTF images, and I inspected by eye</a:t>
            </a:r>
          </a:p>
          <a:p>
            <a:r>
              <a:rPr lang="en-US" baseline="0" dirty="0" smtClean="0"/>
              <a:t>The results of 50 images each 1k by 1k. The pipeline is based on my own source extraction, registration, PSF estimation,</a:t>
            </a:r>
          </a:p>
          <a:p>
            <a:r>
              <a:rPr lang="en-US" baseline="0" dirty="0" smtClean="0"/>
              <a:t>Flux matching and subtraction code, and it has additional components for model-based artifacts detection.</a:t>
            </a:r>
          </a:p>
          <a:p>
            <a:endParaRPr lang="en-US" baseline="0" dirty="0" smtClean="0"/>
          </a:p>
          <a:p>
            <a:r>
              <a:rPr lang="en-US" baseline="0" dirty="0" smtClean="0"/>
              <a:t>This example is based on analysis of a single field so it is not </a:t>
            </a:r>
            <a:r>
              <a:rPr lang="en-US" baseline="0" dirty="0" err="1" smtClean="0"/>
              <a:t>neceserrly</a:t>
            </a:r>
            <a:r>
              <a:rPr lang="en-US" baseline="0" dirty="0" smtClean="0"/>
              <a:t> </a:t>
            </a:r>
            <a:r>
              <a:rPr lang="en-US" baseline="0" dirty="0" err="1" smtClean="0"/>
              <a:t>representetive</a:t>
            </a:r>
            <a:r>
              <a:rPr lang="en-US" baseline="0" dirty="0" smtClean="0"/>
              <a:t>, but I think it is still very useful,</a:t>
            </a:r>
          </a:p>
          <a:p>
            <a:r>
              <a:rPr lang="en-US" baseline="0" dirty="0" smtClean="0"/>
              <a:t>At least for me, in order to prioritize my efforts.</a:t>
            </a:r>
          </a:p>
          <a:p>
            <a:endParaRPr lang="en-US" baseline="0" dirty="0" smtClean="0"/>
          </a:p>
        </p:txBody>
      </p:sp>
      <p:sp>
        <p:nvSpPr>
          <p:cNvPr id="4" name="Slide Number Placeholder 3"/>
          <p:cNvSpPr>
            <a:spLocks noGrp="1"/>
          </p:cNvSpPr>
          <p:nvPr>
            <p:ph type="sldNum" sz="quarter" idx="10"/>
          </p:nvPr>
        </p:nvSpPr>
        <p:spPr/>
        <p:txBody>
          <a:bodyPr/>
          <a:lstStyle/>
          <a:p>
            <a:fld id="{7B327DDA-3524-4052-9BCA-08AF26937F48}"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And here is the statistics of what I find.</a:t>
            </a:r>
          </a:p>
          <a:p>
            <a:endParaRPr lang="en-US" baseline="0" dirty="0" smtClean="0"/>
          </a:p>
          <a:p>
            <a:r>
              <a:rPr lang="en-US" baseline="0" dirty="0" smtClean="0"/>
              <a:t>There are 4 columns here:</a:t>
            </a:r>
          </a:p>
          <a:p>
            <a:r>
              <a:rPr lang="en-US" baseline="0" dirty="0" smtClean="0"/>
              <a:t>The property, the number of events I detected, there surface density per deg^2, and the status of the filtering.</a:t>
            </a:r>
          </a:p>
          <a:p>
            <a:endParaRPr lang="en-US" baseline="0" dirty="0" smtClean="0"/>
          </a:p>
          <a:p>
            <a:r>
              <a:rPr lang="en-US" baseline="0" dirty="0" smtClean="0"/>
              <a:t>So I am using a 5sigma detection threshold, and at this threshold if the noise is purely Gaussian</a:t>
            </a:r>
          </a:p>
          <a:p>
            <a:r>
              <a:rPr lang="en-US" baseline="0" dirty="0" smtClean="0"/>
              <a:t>And there are no transients of any kind – we expect about 1.2 events per deg^2 – this is for both negative and </a:t>
            </a:r>
            <a:r>
              <a:rPr lang="en-US" baseline="0" dirty="0" err="1" smtClean="0"/>
              <a:t>positove</a:t>
            </a:r>
            <a:r>
              <a:rPr lang="en-US" baseline="0" dirty="0" smtClean="0"/>
              <a:t> transients meaning transients below or above 5 sigma -  just due to statistical fluctuations Above 5 sigma. This is assuming 2.5” seeing.</a:t>
            </a:r>
          </a:p>
          <a:p>
            <a:endParaRPr lang="en-US" baseline="0" dirty="0" smtClean="0"/>
          </a:p>
          <a:p>
            <a:r>
              <a:rPr lang="en-US" baseline="0" dirty="0" smtClean="0"/>
              <a:t>In the field I tested I found about 1.7 confirmed asteroids per deg^2 – this include only asteroids for which I could verify</a:t>
            </a:r>
          </a:p>
          <a:p>
            <a:r>
              <a:rPr lang="en-US" baseline="0" dirty="0" smtClean="0"/>
              <a:t>Their motion in pair of images taken at the same night – not always such a </a:t>
            </a:r>
            <a:r>
              <a:rPr lang="en-US" baseline="0" dirty="0" err="1" smtClean="0"/>
              <a:t>apir</a:t>
            </a:r>
            <a:r>
              <a:rPr lang="en-US" baseline="0" dirty="0" smtClean="0"/>
              <a:t> exist.</a:t>
            </a:r>
          </a:p>
          <a:p>
            <a:r>
              <a:rPr lang="en-US" baseline="0" dirty="0" smtClean="0"/>
              <a:t>Next, I found about 4 transients per deg^2 most of which are </a:t>
            </a:r>
            <a:r>
              <a:rPr lang="en-US" baseline="0" dirty="0" err="1" smtClean="0"/>
              <a:t>multiplets</a:t>
            </a:r>
            <a:r>
              <a:rPr lang="en-US" baseline="0" dirty="0" smtClean="0"/>
              <a:t>, and usually very faint.</a:t>
            </a:r>
          </a:p>
          <a:p>
            <a:endParaRPr lang="en-US" baseline="0" dirty="0" smtClean="0"/>
          </a:p>
          <a:p>
            <a:r>
              <a:rPr lang="en-US" baseline="0" dirty="0" smtClean="0"/>
              <a:t>About 1.7 events per deg^2 due to satellite streaks, but these are fully </a:t>
            </a:r>
            <a:r>
              <a:rPr lang="en-US" baseline="0" dirty="0" err="1" smtClean="0"/>
              <a:t>mitgated</a:t>
            </a:r>
            <a:r>
              <a:rPr lang="en-US" baseline="0" dirty="0" smtClean="0"/>
              <a:t> by our radon transform </a:t>
            </a:r>
            <a:r>
              <a:rPr lang="en-US" baseline="0" dirty="0" err="1" smtClean="0"/>
              <a:t>algotithm</a:t>
            </a:r>
            <a:r>
              <a:rPr lang="en-US" baseline="0" dirty="0" smtClean="0"/>
              <a:t>.</a:t>
            </a:r>
          </a:p>
          <a:p>
            <a:r>
              <a:rPr lang="en-US" baseline="0" dirty="0" smtClean="0"/>
              <a:t>There are of the order of 100 CR and bad pixels per deg^2, but almost all are </a:t>
            </a:r>
            <a:r>
              <a:rPr lang="en-US" baseline="0" dirty="0" err="1" smtClean="0"/>
              <a:t>mitogated</a:t>
            </a:r>
            <a:r>
              <a:rPr lang="en-US" baseline="0" dirty="0" smtClean="0"/>
              <a:t> by our CR detection algorithm.</a:t>
            </a:r>
          </a:p>
          <a:p>
            <a:r>
              <a:rPr lang="en-US" baseline="0" dirty="0" smtClean="0"/>
              <a:t>The number of </a:t>
            </a:r>
            <a:r>
              <a:rPr lang="en-US" baseline="0" dirty="0" err="1" smtClean="0"/>
              <a:t>unflagged</a:t>
            </a:r>
            <a:r>
              <a:rPr lang="en-US" baseline="0" dirty="0" smtClean="0"/>
              <a:t> CR is very low about 0.2 per deg^2, with large </a:t>
            </a:r>
            <a:r>
              <a:rPr lang="en-US" baseline="0" dirty="0" err="1" smtClean="0"/>
              <a:t>uncertanty</a:t>
            </a:r>
            <a:r>
              <a:rPr lang="en-US" baseline="0" dirty="0" smtClean="0"/>
              <a:t>.</a:t>
            </a:r>
          </a:p>
          <a:p>
            <a:r>
              <a:rPr lang="en-US" baseline="0" dirty="0" smtClean="0"/>
              <a:t>Most of CR in PTF images are delta function like.</a:t>
            </a:r>
          </a:p>
          <a:p>
            <a:r>
              <a:rPr lang="en-US" baseline="0" dirty="0" smtClean="0"/>
              <a:t>However some looks like streak. We still didn’t apply our fast radon transform for these, but I am optimistic it will</a:t>
            </a:r>
          </a:p>
          <a:p>
            <a:r>
              <a:rPr lang="en-US" baseline="0" dirty="0" smtClean="0"/>
              <a:t>Work – the rate of these CR streaks is about 0.7 per deg^2.</a:t>
            </a:r>
          </a:p>
          <a:p>
            <a:r>
              <a:rPr lang="en-US" baseline="0" dirty="0" smtClean="0"/>
              <a:t>Ghosts are very common about 8 per deg^2 even at high Galactic latitude. This will be much worse in low Galactic latitude.</a:t>
            </a:r>
          </a:p>
          <a:p>
            <a:r>
              <a:rPr lang="en-US" baseline="0" dirty="0" smtClean="0"/>
              <a:t>We have a simple algorithm to find those, but I think we can improve this for even less trivial cases.</a:t>
            </a:r>
          </a:p>
          <a:p>
            <a:r>
              <a:rPr lang="en-US" baseline="0" dirty="0" smtClean="0"/>
              <a:t>There are some what I call image holes which are due to bad flat fielding – there rate in PTF is very large,</a:t>
            </a:r>
          </a:p>
          <a:p>
            <a:r>
              <a:rPr lang="en-US" baseline="0" dirty="0" smtClean="0"/>
              <a:t>And here I count only those my algorithm didn’t flag.</a:t>
            </a:r>
          </a:p>
          <a:p>
            <a:r>
              <a:rPr lang="en-US" baseline="0" dirty="0" smtClean="0"/>
              <a:t>However, These are always negative + I am sure it can be fixed with better flat fielding.</a:t>
            </a:r>
          </a:p>
          <a:p>
            <a:endParaRPr lang="en-US" baseline="0" dirty="0" smtClean="0"/>
          </a:p>
          <a:p>
            <a:r>
              <a:rPr lang="en-US" baseline="0" dirty="0" smtClean="0"/>
              <a:t>Finally, likely the most problematic artifacts are residuals on top or near bright stars or galaxies.</a:t>
            </a:r>
          </a:p>
          <a:p>
            <a:r>
              <a:rPr lang="en-US" baseline="0" dirty="0" smtClean="0"/>
              <a:t>In total I saw about 13 per deg^2. However, if we remove the two worst images contains most of them,</a:t>
            </a:r>
          </a:p>
          <a:p>
            <a:r>
              <a:rPr lang="en-US" baseline="0" dirty="0" smtClean="0"/>
              <a:t>9 and 37 respectively. And the one with 37 has really bad flat fielding issues.</a:t>
            </a:r>
          </a:p>
          <a:p>
            <a:r>
              <a:rPr lang="en-US" baseline="0" dirty="0" smtClean="0"/>
              <a:t>If you remove these two images the rate drops to 1.5 per deg^2.</a:t>
            </a:r>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baseline="0" dirty="0" smtClean="0"/>
          </a:p>
          <a:p>
            <a:r>
              <a:rPr lang="en-US" baseline="0" dirty="0" smtClean="0"/>
              <a:t>expect to f</a:t>
            </a:r>
          </a:p>
          <a:p>
            <a:r>
              <a:rPr lang="en-US" baseline="0" dirty="0" smtClean="0"/>
              <a:t>So the first entry is the expectation</a:t>
            </a:r>
          </a:p>
        </p:txBody>
      </p:sp>
      <p:sp>
        <p:nvSpPr>
          <p:cNvPr id="4" name="Slide Number Placeholder 3"/>
          <p:cNvSpPr>
            <a:spLocks noGrp="1"/>
          </p:cNvSpPr>
          <p:nvPr>
            <p:ph type="sldNum" sz="quarter" idx="10"/>
          </p:nvPr>
        </p:nvSpPr>
        <p:spPr/>
        <p:txBody>
          <a:bodyPr/>
          <a:lstStyle/>
          <a:p>
            <a:fld id="{7B327DDA-3524-4052-9BCA-08AF26937F48}"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So the last topic I would like to discuss is again very different topic – how can we detected unresolved  lensed quasars and measure their time delays using ZTF and LSST like surveys.</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Also involved in this work are Barak </a:t>
            </a:r>
            <a:r>
              <a:rPr lang="en-US" baseline="0" dirty="0" err="1" smtClean="0"/>
              <a:t>Zcaky</a:t>
            </a:r>
            <a:r>
              <a:rPr lang="en-US" baseline="0" dirty="0" smtClean="0"/>
              <a:t> and Ariel </a:t>
            </a:r>
            <a:r>
              <a:rPr lang="en-US" baseline="0" dirty="0" err="1" smtClean="0"/>
              <a:t>Goobar</a:t>
            </a:r>
            <a:r>
              <a:rPr lang="en-US" baseline="0" dirty="0" smtClean="0"/>
              <a:t>.</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7B327DDA-3524-4052-9BCA-08AF26937F48}"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SO the question is can we detected lensed quasars which </a:t>
            </a:r>
            <a:r>
              <a:rPr lang="en-US" baseline="0" dirty="0" err="1" smtClean="0"/>
              <a:t>separayion</a:t>
            </a:r>
            <a:r>
              <a:rPr lang="en-US" baseline="0" dirty="0" smtClean="0"/>
              <a:t> is much below the seeing FWHM?</a:t>
            </a:r>
          </a:p>
          <a:p>
            <a:r>
              <a:rPr lang="en-US" baseline="0" dirty="0" smtClean="0"/>
              <a:t>If you will think about this a bit you will reach the conclusion that it is maybe possible if you have high S/N and you know the exact PSF.</a:t>
            </a:r>
          </a:p>
          <a:p>
            <a:r>
              <a:rPr lang="en-US" baseline="0" dirty="0" err="1" smtClean="0"/>
              <a:t>Howeber</a:t>
            </a:r>
            <a:r>
              <a:rPr lang="en-US" baseline="0" dirty="0" smtClean="0"/>
              <a:t>, I would like to argue that there is another possibility that doesn’t require almost any assumption on the PSF.</a:t>
            </a:r>
          </a:p>
          <a:p>
            <a:r>
              <a:rPr lang="en-US" baseline="0" dirty="0" smtClean="0"/>
              <a:t>This is </a:t>
            </a:r>
            <a:r>
              <a:rPr lang="en-US" baseline="0" dirty="0" err="1" smtClean="0"/>
              <a:t>astromretric</a:t>
            </a:r>
            <a:r>
              <a:rPr lang="en-US" baseline="0" dirty="0" smtClean="0"/>
              <a:t> shift of the center of light due to the time delayed variability.</a:t>
            </a:r>
          </a:p>
          <a:p>
            <a:endParaRPr lang="en-US" baseline="0" dirty="0" smtClean="0"/>
          </a:p>
        </p:txBody>
      </p:sp>
      <p:sp>
        <p:nvSpPr>
          <p:cNvPr id="4" name="Slide Number Placeholder 3"/>
          <p:cNvSpPr>
            <a:spLocks noGrp="1"/>
          </p:cNvSpPr>
          <p:nvPr>
            <p:ph type="sldNum" sz="quarter" idx="10"/>
          </p:nvPr>
        </p:nvSpPr>
        <p:spPr/>
        <p:txBody>
          <a:bodyPr/>
          <a:lstStyle/>
          <a:p>
            <a:fld id="{7B327DDA-3524-4052-9BCA-08AF26937F48}"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I would like to convince you that gibe the position of the lensed quasar center of light as a function of time, and the total flux as</a:t>
            </a:r>
          </a:p>
          <a:p>
            <a:r>
              <a:rPr lang="en-US" baseline="0" dirty="0" smtClean="0"/>
              <a:t>A function of time, we can recover the flux of the source as a function of time, the time delay and the flux ratio between the images.</a:t>
            </a:r>
          </a:p>
          <a:p>
            <a:r>
              <a:rPr lang="en-US" baseline="0" dirty="0" smtClean="0"/>
              <a:t>Next we didn’t try it yet, we think this can be done also for lensed quasars with more than 2 images.</a:t>
            </a:r>
          </a:p>
          <a:p>
            <a:r>
              <a:rPr lang="en-US" baseline="0" dirty="0" smtClean="0"/>
              <a:t>And finally we derived the optimal </a:t>
            </a:r>
            <a:r>
              <a:rPr lang="en-US" baseline="0" dirty="0" err="1" smtClean="0"/>
              <a:t>staitistics</a:t>
            </a:r>
            <a:r>
              <a:rPr lang="en-US" baseline="0" dirty="0" smtClean="0"/>
              <a:t> for lensed </a:t>
            </a:r>
            <a:r>
              <a:rPr lang="en-US" baseline="0" dirty="0" err="1" smtClean="0"/>
              <a:t>qauasr</a:t>
            </a:r>
            <a:r>
              <a:rPr lang="en-US" baseline="0" dirty="0" smtClean="0"/>
              <a:t> detection and time delay </a:t>
            </a:r>
            <a:r>
              <a:rPr lang="en-US" baseline="0" dirty="0" err="1" smtClean="0"/>
              <a:t>measurments</a:t>
            </a:r>
            <a:r>
              <a:rPr lang="en-US" baseline="0" dirty="0" smtClean="0"/>
              <a:t> in the presence of red power-spectrum light curve.</a:t>
            </a:r>
          </a:p>
        </p:txBody>
      </p:sp>
      <p:sp>
        <p:nvSpPr>
          <p:cNvPr id="4" name="Slide Number Placeholder 3"/>
          <p:cNvSpPr>
            <a:spLocks noGrp="1"/>
          </p:cNvSpPr>
          <p:nvPr>
            <p:ph type="sldNum" sz="quarter" idx="10"/>
          </p:nvPr>
        </p:nvSpPr>
        <p:spPr/>
        <p:txBody>
          <a:bodyPr/>
          <a:lstStyle/>
          <a:p>
            <a:fld id="{7B327DDA-3524-4052-9BCA-08AF26937F48}"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Here is a simple simulated graphical example:</a:t>
            </a:r>
          </a:p>
          <a:p>
            <a:r>
              <a:rPr lang="en-US" baseline="0" dirty="0" smtClean="0"/>
              <a:t>We have a quasar LC – this LC was generated to have a red power spectrum </a:t>
            </a:r>
            <a:r>
              <a:rPr lang="en-US" baseline="0" dirty="0" err="1" smtClean="0"/>
              <a:t>mimicing</a:t>
            </a:r>
            <a:r>
              <a:rPr lang="en-US" baseline="0" dirty="0" smtClean="0"/>
              <a:t> those of quasars + some photometric </a:t>
            </a:r>
            <a:r>
              <a:rPr lang="en-US" baseline="0" dirty="0" err="1" smtClean="0"/>
              <a:t>maeasurment</a:t>
            </a:r>
            <a:r>
              <a:rPr lang="en-US" baseline="0" dirty="0" smtClean="0"/>
              <a:t> noise with 0.03 mag error.</a:t>
            </a:r>
          </a:p>
          <a:p>
            <a:r>
              <a:rPr lang="en-US" baseline="0" dirty="0" smtClean="0"/>
              <a:t>Next we have another image of the same quasar with flux ratio of 1/5 and some time delay of 50 days.</a:t>
            </a:r>
          </a:p>
          <a:p>
            <a:endParaRPr lang="en-US" baseline="0" dirty="0" smtClean="0"/>
          </a:p>
          <a:p>
            <a:r>
              <a:rPr lang="en-US" baseline="0" dirty="0" smtClean="0"/>
              <a:t>The observer measure the total flux of the system – here the red plus blue curves.</a:t>
            </a:r>
          </a:p>
          <a:p>
            <a:endParaRPr lang="en-US" baseline="0" dirty="0" smtClean="0"/>
          </a:p>
        </p:txBody>
      </p:sp>
      <p:sp>
        <p:nvSpPr>
          <p:cNvPr id="4" name="Slide Number Placeholder 3"/>
          <p:cNvSpPr>
            <a:spLocks noGrp="1"/>
          </p:cNvSpPr>
          <p:nvPr>
            <p:ph type="sldNum" sz="quarter" idx="10"/>
          </p:nvPr>
        </p:nvSpPr>
        <p:spPr/>
        <p:txBody>
          <a:bodyPr/>
          <a:lstStyle/>
          <a:p>
            <a:fld id="{7B327DDA-3524-4052-9BCA-08AF26937F48}"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So the first topic is: Detection of sources in the presence of Poisson noise.</a:t>
            </a:r>
          </a:p>
          <a:p>
            <a:r>
              <a:rPr lang="en-US" baseline="0" dirty="0" smtClean="0"/>
              <a:t>In other words we have an image with sources and the number counts are low and therefore Poisson – what is the optimal way to detect sources.</a:t>
            </a:r>
          </a:p>
        </p:txBody>
      </p:sp>
      <p:sp>
        <p:nvSpPr>
          <p:cNvPr id="4" name="Slide Number Placeholder 3"/>
          <p:cNvSpPr>
            <a:spLocks noGrp="1"/>
          </p:cNvSpPr>
          <p:nvPr>
            <p:ph type="sldNum" sz="quarter" idx="10"/>
          </p:nvPr>
        </p:nvSpPr>
        <p:spPr/>
        <p:txBody>
          <a:bodyPr/>
          <a:lstStyle/>
          <a:p>
            <a:fld id="{7B327DDA-3524-4052-9BCA-08AF26937F48}"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In addition we can measure the center of light position shown here.</a:t>
            </a:r>
          </a:p>
          <a:p>
            <a:r>
              <a:rPr lang="en-US" baseline="0" dirty="0" smtClean="0"/>
              <a:t>In this case, the </a:t>
            </a:r>
            <a:r>
              <a:rPr lang="en-US" baseline="0" dirty="0" err="1" smtClean="0"/>
              <a:t>rms</a:t>
            </a:r>
            <a:r>
              <a:rPr lang="en-US" baseline="0" dirty="0" smtClean="0"/>
              <a:t> of the </a:t>
            </a:r>
            <a:r>
              <a:rPr lang="en-US" baseline="0" dirty="0" err="1" smtClean="0"/>
              <a:t>astrometric</a:t>
            </a:r>
            <a:r>
              <a:rPr lang="en-US" baseline="0" dirty="0" smtClean="0"/>
              <a:t> signal is 60 mas – this is only factor of two larger than the </a:t>
            </a:r>
            <a:r>
              <a:rPr lang="en-US" baseline="0" dirty="0" err="1" smtClean="0"/>
              <a:t>scintilation</a:t>
            </a:r>
            <a:r>
              <a:rPr lang="en-US" baseline="0" dirty="0" smtClean="0"/>
              <a:t> noise</a:t>
            </a:r>
          </a:p>
          <a:p>
            <a:r>
              <a:rPr lang="en-US" baseline="0" dirty="0" smtClean="0"/>
              <a:t>And therefore it will be very hard to tell if this </a:t>
            </a:r>
            <a:r>
              <a:rPr lang="en-US" baseline="0" dirty="0" err="1" smtClean="0"/>
              <a:t>astrometric</a:t>
            </a:r>
            <a:r>
              <a:rPr lang="en-US" baseline="0" dirty="0" smtClean="0"/>
              <a:t> shifts are physical or not.</a:t>
            </a:r>
          </a:p>
          <a:p>
            <a:endParaRPr lang="en-US" baseline="0" dirty="0" smtClean="0"/>
          </a:p>
          <a:p>
            <a:r>
              <a:rPr lang="en-US" baseline="0" dirty="0" smtClean="0"/>
              <a:t>However, if this is a lensed quasars than the </a:t>
            </a:r>
            <a:r>
              <a:rPr lang="en-US" baseline="0" dirty="0" err="1" smtClean="0"/>
              <a:t>astrometric</a:t>
            </a:r>
            <a:r>
              <a:rPr lang="en-US" baseline="0" dirty="0" smtClean="0"/>
              <a:t> signature is correlated, in somewhat complicated way,</a:t>
            </a:r>
          </a:p>
          <a:p>
            <a:r>
              <a:rPr lang="en-US" baseline="0" dirty="0" smtClean="0"/>
              <a:t>With the photometric signal, and given we have many observations this allow us to detect even very smaller </a:t>
            </a:r>
            <a:r>
              <a:rPr lang="en-US" baseline="0" dirty="0" err="1" smtClean="0"/>
              <a:t>astrometric</a:t>
            </a:r>
            <a:r>
              <a:rPr lang="en-US" baseline="0" dirty="0" smtClean="0"/>
              <a:t> signatures that are smaller than  The statistical noise.</a:t>
            </a:r>
          </a:p>
        </p:txBody>
      </p:sp>
      <p:sp>
        <p:nvSpPr>
          <p:cNvPr id="4" name="Slide Number Placeholder 3"/>
          <p:cNvSpPr>
            <a:spLocks noGrp="1"/>
          </p:cNvSpPr>
          <p:nvPr>
            <p:ph type="sldNum" sz="quarter" idx="10"/>
          </p:nvPr>
        </p:nvSpPr>
        <p:spPr/>
        <p:txBody>
          <a:bodyPr/>
          <a:lstStyle/>
          <a:p>
            <a:fld id="{7B327DDA-3524-4052-9BCA-08AF26937F48}"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For this specific simulation, I applied a preliminary version of our method and I can easily recover the simulated time delay and flux ratio.</a:t>
            </a:r>
          </a:p>
          <a:p>
            <a:endParaRPr lang="en-US" baseline="0" dirty="0" smtClean="0"/>
          </a:p>
        </p:txBody>
      </p:sp>
      <p:sp>
        <p:nvSpPr>
          <p:cNvPr id="4" name="Slide Number Placeholder 3"/>
          <p:cNvSpPr>
            <a:spLocks noGrp="1"/>
          </p:cNvSpPr>
          <p:nvPr>
            <p:ph type="sldNum" sz="quarter" idx="10"/>
          </p:nvPr>
        </p:nvSpPr>
        <p:spPr/>
        <p:txBody>
          <a:bodyPr/>
          <a:lstStyle/>
          <a:p>
            <a:fld id="{7B327DDA-3524-4052-9BCA-08AF26937F48}"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Here you can see a more elaborate simulation that shows the success rate in measuring the time delay as a function</a:t>
            </a:r>
          </a:p>
          <a:p>
            <a:r>
              <a:rPr lang="en-US" baseline="0" dirty="0" smtClean="0"/>
              <a:t>Of </a:t>
            </a:r>
            <a:r>
              <a:rPr lang="en-US" baseline="0" dirty="0" err="1" smtClean="0"/>
              <a:t>thr</a:t>
            </a:r>
            <a:r>
              <a:rPr lang="en-US" baseline="0" dirty="0" smtClean="0"/>
              <a:t> time delay and flux ratio. This simulation, includes realistic cadence and 5 years of observations, with 200 observations, and you can see that we can recover the time delay over a wide range of the phase space.</a:t>
            </a:r>
          </a:p>
        </p:txBody>
      </p:sp>
      <p:sp>
        <p:nvSpPr>
          <p:cNvPr id="4" name="Slide Number Placeholder 3"/>
          <p:cNvSpPr>
            <a:spLocks noGrp="1"/>
          </p:cNvSpPr>
          <p:nvPr>
            <p:ph type="sldNum" sz="quarter" idx="10"/>
          </p:nvPr>
        </p:nvSpPr>
        <p:spPr/>
        <p:txBody>
          <a:bodyPr/>
          <a:lstStyle/>
          <a:p>
            <a:fld id="{7B327DDA-3524-4052-9BCA-08AF26937F48}"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Finally, just before I  came - I applied this to the lensed quasar with the </a:t>
            </a:r>
            <a:r>
              <a:rPr lang="en-US" baseline="0" dirty="0" err="1" smtClean="0"/>
              <a:t>largerst</a:t>
            </a:r>
            <a:r>
              <a:rPr lang="en-US" baseline="0" dirty="0" smtClean="0"/>
              <a:t> number of observations in PTF – this is FBQS 1633+3134 with image separation of only 0.4”.</a:t>
            </a:r>
          </a:p>
          <a:p>
            <a:r>
              <a:rPr lang="en-US" baseline="0" dirty="0" err="1" smtClean="0"/>
              <a:t>Unfortueently</a:t>
            </a:r>
            <a:r>
              <a:rPr lang="en-US" baseline="0" dirty="0" smtClean="0"/>
              <a:t> the quasar hardly vary, and we had only 200 </a:t>
            </a:r>
            <a:r>
              <a:rPr lang="en-US" baseline="0" dirty="0" err="1" smtClean="0"/>
              <a:t>oservcations</a:t>
            </a:r>
            <a:r>
              <a:rPr lang="en-US" baseline="0" dirty="0" smtClean="0"/>
              <a:t>, but there is some hint for a time delay of 30-40 days.</a:t>
            </a:r>
          </a:p>
          <a:p>
            <a:r>
              <a:rPr lang="en-US" baseline="0" dirty="0" smtClean="0"/>
              <a:t>In this case we know the time delay </a:t>
            </a:r>
            <a:r>
              <a:rPr lang="en-US" baseline="0" dirty="0" err="1" smtClean="0"/>
              <a:t>sgould</a:t>
            </a:r>
            <a:r>
              <a:rPr lang="en-US" baseline="0" dirty="0" smtClean="0"/>
              <a:t> be of the </a:t>
            </a:r>
            <a:r>
              <a:rPr lang="en-US" baseline="0" dirty="0" err="1" smtClean="0"/>
              <a:t>porder</a:t>
            </a:r>
            <a:r>
              <a:rPr lang="en-US" baseline="0" dirty="0" smtClean="0"/>
              <a:t> of 20-30 days.</a:t>
            </a:r>
          </a:p>
          <a:p>
            <a:endParaRPr lang="en-US" baseline="0" dirty="0" smtClean="0"/>
          </a:p>
        </p:txBody>
      </p:sp>
      <p:sp>
        <p:nvSpPr>
          <p:cNvPr id="4" name="Slide Number Placeholder 3"/>
          <p:cNvSpPr>
            <a:spLocks noGrp="1"/>
          </p:cNvSpPr>
          <p:nvPr>
            <p:ph type="sldNum" sz="quarter" idx="10"/>
          </p:nvPr>
        </p:nvSpPr>
        <p:spPr/>
        <p:txBody>
          <a:bodyPr/>
          <a:lstStyle/>
          <a:p>
            <a:fld id="{7B327DDA-3524-4052-9BCA-08AF26937F48}"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Finally, just before I  came - I applied this to the lensed quasar with the </a:t>
            </a:r>
            <a:r>
              <a:rPr lang="en-US" baseline="0" dirty="0" err="1" smtClean="0"/>
              <a:t>largerst</a:t>
            </a:r>
            <a:r>
              <a:rPr lang="en-US" baseline="0" dirty="0" smtClean="0"/>
              <a:t> number of observations in PTF – this is FBQS 1633+3134 with image separation of only 0.4”.</a:t>
            </a:r>
          </a:p>
          <a:p>
            <a:r>
              <a:rPr lang="en-US" baseline="0" dirty="0" err="1" smtClean="0"/>
              <a:t>Unfortueently</a:t>
            </a:r>
            <a:r>
              <a:rPr lang="en-US" baseline="0" dirty="0" smtClean="0"/>
              <a:t> the quasar hardly vary, and we had only 200 </a:t>
            </a:r>
            <a:r>
              <a:rPr lang="en-US" baseline="0" dirty="0" err="1" smtClean="0"/>
              <a:t>oservcations</a:t>
            </a:r>
            <a:r>
              <a:rPr lang="en-US" baseline="0" dirty="0" smtClean="0"/>
              <a:t>, but there is some hint for a time delay of 30-40 days.</a:t>
            </a:r>
          </a:p>
          <a:p>
            <a:r>
              <a:rPr lang="en-US" baseline="0" dirty="0" smtClean="0"/>
              <a:t>In this case we know the time delay </a:t>
            </a:r>
            <a:r>
              <a:rPr lang="en-US" baseline="0" dirty="0" err="1" smtClean="0"/>
              <a:t>sgould</a:t>
            </a:r>
            <a:r>
              <a:rPr lang="en-US" baseline="0" dirty="0" smtClean="0"/>
              <a:t> be of the </a:t>
            </a:r>
            <a:r>
              <a:rPr lang="en-US" baseline="0" dirty="0" err="1" smtClean="0"/>
              <a:t>porder</a:t>
            </a:r>
            <a:r>
              <a:rPr lang="en-US" baseline="0" dirty="0" smtClean="0"/>
              <a:t> of 20-30 days.</a:t>
            </a:r>
          </a:p>
          <a:p>
            <a:endParaRPr lang="en-US" baseline="0" dirty="0" smtClean="0"/>
          </a:p>
        </p:txBody>
      </p:sp>
      <p:sp>
        <p:nvSpPr>
          <p:cNvPr id="4" name="Slide Number Placeholder 3"/>
          <p:cNvSpPr>
            <a:spLocks noGrp="1"/>
          </p:cNvSpPr>
          <p:nvPr>
            <p:ph type="sldNum" sz="quarter" idx="10"/>
          </p:nvPr>
        </p:nvSpPr>
        <p:spPr/>
        <p:txBody>
          <a:bodyPr/>
          <a:lstStyle/>
          <a:p>
            <a:fld id="{7B327DDA-3524-4052-9BCA-08AF26937F48}"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Thank you for your time</a:t>
            </a:r>
            <a:endParaRPr lang="en-US" baseline="0" dirty="0" smtClean="0"/>
          </a:p>
        </p:txBody>
      </p:sp>
      <p:sp>
        <p:nvSpPr>
          <p:cNvPr id="4" name="Slide Number Placeholder 3"/>
          <p:cNvSpPr>
            <a:spLocks noGrp="1"/>
          </p:cNvSpPr>
          <p:nvPr>
            <p:ph type="sldNum" sz="quarter" idx="10"/>
          </p:nvPr>
        </p:nvSpPr>
        <p:spPr/>
        <p:txBody>
          <a:bodyPr/>
          <a:lstStyle/>
          <a:p>
            <a:fld id="{7B327DDA-3524-4052-9BCA-08AF26937F48}" type="slidenum">
              <a:rPr lang="en-US" smtClean="0"/>
              <a:pPr/>
              <a:t>35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Before we talk about source detection in the presence of Poisson noise it is constructive to review the</a:t>
            </a:r>
          </a:p>
          <a:p>
            <a:r>
              <a:rPr lang="en-US" baseline="0" dirty="0" smtClean="0"/>
              <a:t>Simpler case of source detection in the presence of Gaussian noise.</a:t>
            </a:r>
          </a:p>
          <a:p>
            <a:r>
              <a:rPr lang="en-US" baseline="0" dirty="0" smtClean="0"/>
              <a:t>As I hope you know, in the case of a Gaussian noise it is possible to show that if you roughly know what you are looking for,</a:t>
            </a:r>
          </a:p>
          <a:p>
            <a:r>
              <a:rPr lang="en-US" baseline="0" dirty="0" smtClean="0"/>
              <a:t>Or in other words you </a:t>
            </a:r>
            <a:r>
              <a:rPr lang="en-US" baseline="0" dirty="0" err="1" smtClean="0"/>
              <a:t>roghly</a:t>
            </a:r>
            <a:r>
              <a:rPr lang="en-US" baseline="0" dirty="0" smtClean="0"/>
              <a:t> knows the template, or PSF in our case, then the optimal way to find sources is a method called matched filtering.</a:t>
            </a:r>
          </a:p>
          <a:p>
            <a:r>
              <a:rPr lang="en-US" baseline="0" dirty="0" smtClean="0"/>
              <a:t>So in this Gaussian case the optimal statistics is given by convolving the data (image in our case) with the reversal of the template (PSF in our case). This operation is called cross correlation or filtering.</a:t>
            </a:r>
          </a:p>
          <a:p>
            <a:endParaRPr lang="en-US" baseline="0" dirty="0" smtClean="0"/>
          </a:p>
          <a:p>
            <a:r>
              <a:rPr lang="en-US" baseline="0" dirty="0" smtClean="0"/>
              <a:t>Two points I would like to clarify:</a:t>
            </a:r>
          </a:p>
          <a:p>
            <a:r>
              <a:rPr lang="en-US" baseline="0" dirty="0" smtClean="0"/>
              <a:t>First what do I mean by optimal? By optimal I mean that given a false </a:t>
            </a:r>
            <a:r>
              <a:rPr lang="en-US" baseline="0" dirty="0" err="1" smtClean="0"/>
              <a:t>alaram</a:t>
            </a:r>
            <a:r>
              <a:rPr lang="en-US" baseline="0" dirty="0" smtClean="0"/>
              <a:t> probability, the completeness is maximized.</a:t>
            </a:r>
          </a:p>
          <a:p>
            <a:r>
              <a:rPr lang="en-US" baseline="0" dirty="0" smtClean="0"/>
              <a:t>or alternatively given a completeness the false alarm probability is minimized.</a:t>
            </a:r>
          </a:p>
          <a:p>
            <a:r>
              <a:rPr lang="en-US" baseline="0" dirty="0" smtClean="0"/>
              <a:t>It is possible to show that in statistics such an optimum exist.</a:t>
            </a:r>
          </a:p>
          <a:p>
            <a:endParaRPr lang="en-US" baseline="0" dirty="0" smtClean="0"/>
          </a:p>
          <a:p>
            <a:r>
              <a:rPr lang="en-US" baseline="0" dirty="0" smtClean="0"/>
              <a:t>The second issue is how well do we have to know the PSF – well this </a:t>
            </a:r>
            <a:r>
              <a:rPr lang="en-US" baseline="0" dirty="0" err="1" smtClean="0"/>
              <a:t>depands</a:t>
            </a:r>
            <a:r>
              <a:rPr lang="en-US" baseline="0" dirty="0" smtClean="0"/>
              <a:t> on the application, but the short answer is that for stars or transient detection, the loss of information depends </a:t>
            </a:r>
            <a:r>
              <a:rPr lang="en-US" baseline="0" dirty="0" err="1" smtClean="0"/>
              <a:t>quadratically</a:t>
            </a:r>
            <a:r>
              <a:rPr lang="en-US" baseline="0" dirty="0" smtClean="0"/>
              <a:t> on errors in the PSF – this means for example,</a:t>
            </a:r>
          </a:p>
          <a:p>
            <a:r>
              <a:rPr lang="en-US" baseline="0" dirty="0" smtClean="0"/>
              <a:t>That if you have 10% error in the PSF width, the loss of information or survey speed will be degraded by the order of 1%.</a:t>
            </a:r>
          </a:p>
          <a:p>
            <a:endParaRPr lang="en-US" baseline="0" dirty="0" smtClean="0"/>
          </a:p>
          <a:p>
            <a:r>
              <a:rPr lang="en-US" baseline="0" dirty="0" smtClean="0"/>
              <a:t> </a:t>
            </a:r>
          </a:p>
        </p:txBody>
      </p:sp>
      <p:sp>
        <p:nvSpPr>
          <p:cNvPr id="4" name="Slide Number Placeholder 3"/>
          <p:cNvSpPr>
            <a:spLocks noGrp="1"/>
          </p:cNvSpPr>
          <p:nvPr>
            <p:ph type="sldNum" sz="quarter" idx="10"/>
          </p:nvPr>
        </p:nvSpPr>
        <p:spPr/>
        <p:txBody>
          <a:bodyPr/>
          <a:lstStyle/>
          <a:p>
            <a:fld id="{7B327DDA-3524-4052-9BCA-08AF26937F48}"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So what should we do when the noise is Poisson? And why do we care about this?</a:t>
            </a:r>
          </a:p>
          <a:p>
            <a:r>
              <a:rPr lang="en-US" baseline="0" dirty="0" smtClean="0"/>
              <a:t>Well Poisson noise appears in many astronomical setups, from fast imaging to high energy imaging and even in detection of galaxy clusters and stellar streams when we have low-number counts of objects in cells.</a:t>
            </a:r>
          </a:p>
          <a:p>
            <a:r>
              <a:rPr lang="en-US" baseline="0" dirty="0" smtClean="0"/>
              <a:t>In the context of X-ray astronomy, the two main methods for detection of sources are the sliding cell method and the </a:t>
            </a:r>
            <a:r>
              <a:rPr lang="en-US" baseline="0" dirty="0" err="1" smtClean="0"/>
              <a:t>wavedetect</a:t>
            </a:r>
            <a:endParaRPr lang="en-US" baseline="0" dirty="0" smtClean="0"/>
          </a:p>
          <a:p>
            <a:r>
              <a:rPr lang="en-US" baseline="0" dirty="0" smtClean="0"/>
              <a:t>Algorithm. They both are filtering techniques, while in the sliding cell method we simply filter the image with a rectangular top-hat</a:t>
            </a:r>
          </a:p>
          <a:p>
            <a:r>
              <a:rPr lang="en-US" baseline="0" dirty="0" smtClean="0"/>
              <a:t>Function, in </a:t>
            </a:r>
            <a:r>
              <a:rPr lang="en-US" baseline="0" dirty="0" err="1" smtClean="0"/>
              <a:t>wavedetect</a:t>
            </a:r>
            <a:r>
              <a:rPr lang="en-US" baseline="0" dirty="0" smtClean="0"/>
              <a:t> we filter the image with the </a:t>
            </a:r>
            <a:r>
              <a:rPr lang="en-US" baseline="0" dirty="0" err="1" smtClean="0"/>
              <a:t>Maxican</a:t>
            </a:r>
            <a:r>
              <a:rPr lang="en-US" baseline="0" dirty="0" smtClean="0"/>
              <a:t>-Hat filter.</a:t>
            </a:r>
          </a:p>
          <a:p>
            <a:r>
              <a:rPr lang="en-US" baseline="0" dirty="0" smtClean="0"/>
              <a:t>However, this methods lack a robust justification.</a:t>
            </a:r>
          </a:p>
          <a:p>
            <a:endParaRPr lang="en-US" baseline="0" dirty="0" smtClean="0"/>
          </a:p>
          <a:p>
            <a:r>
              <a:rPr lang="en-US" baseline="0" dirty="0" smtClean="0"/>
              <a:t>And the question is can we do something better, or in formal </a:t>
            </a:r>
            <a:r>
              <a:rPr lang="en-US" baseline="0" dirty="0" err="1" smtClean="0"/>
              <a:t>langauge</a:t>
            </a:r>
            <a:r>
              <a:rPr lang="en-US" baseline="0" dirty="0" smtClean="0"/>
              <a:t> can we derive the optimal statistics for source detection?</a:t>
            </a:r>
          </a:p>
        </p:txBody>
      </p:sp>
      <p:sp>
        <p:nvSpPr>
          <p:cNvPr id="4" name="Slide Number Placeholder 3"/>
          <p:cNvSpPr>
            <a:spLocks noGrp="1"/>
          </p:cNvSpPr>
          <p:nvPr>
            <p:ph type="sldNum" sz="quarter" idx="10"/>
          </p:nvPr>
        </p:nvSpPr>
        <p:spPr/>
        <p:txBody>
          <a:bodyPr/>
          <a:lstStyle/>
          <a:p>
            <a:fld id="{7B327DDA-3524-4052-9BCA-08AF26937F48}"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And as you can guess the answer is yes – and this is what we get  this can be derived using a three lines of algebra.</a:t>
            </a:r>
          </a:p>
          <a:p>
            <a:r>
              <a:rPr lang="en-US" baseline="0" dirty="0" smtClean="0"/>
              <a:t>In this case you can see that the optimal filter is a non-linear function of the flux, background and PSF.</a:t>
            </a:r>
          </a:p>
          <a:p>
            <a:endParaRPr lang="en-US" baseline="0" dirty="0" smtClean="0"/>
          </a:p>
        </p:txBody>
      </p:sp>
      <p:sp>
        <p:nvSpPr>
          <p:cNvPr id="4" name="Slide Number Placeholder 3"/>
          <p:cNvSpPr>
            <a:spLocks noGrp="1"/>
          </p:cNvSpPr>
          <p:nvPr>
            <p:ph type="sldNum" sz="quarter" idx="10"/>
          </p:nvPr>
        </p:nvSpPr>
        <p:spPr/>
        <p:txBody>
          <a:bodyPr/>
          <a:lstStyle/>
          <a:p>
            <a:fld id="{7B327DDA-3524-4052-9BCA-08AF26937F48}"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So how much do we gain?</a:t>
            </a:r>
          </a:p>
          <a:p>
            <a:r>
              <a:rPr lang="en-US" baseline="0" dirty="0" smtClean="0"/>
              <a:t>Here are two examples of the completeness curve as a function of flux for a fixed false alarm probability of 10^-3.</a:t>
            </a:r>
          </a:p>
          <a:p>
            <a:r>
              <a:rPr lang="en-US" baseline="0" dirty="0" smtClean="0"/>
              <a:t>There are two plots here for two background levels – low and </a:t>
            </a:r>
            <a:r>
              <a:rPr lang="en-US" baseline="0" dirty="0" err="1" smtClean="0"/>
              <a:t>intermidiate</a:t>
            </a:r>
            <a:r>
              <a:rPr lang="en-US" baseline="0" dirty="0" smtClean="0"/>
              <a:t>.</a:t>
            </a:r>
          </a:p>
          <a:p>
            <a:r>
              <a:rPr lang="en-US" baseline="0" dirty="0" smtClean="0"/>
              <a:t>The black solid line is our new filter, this is the Gaussian-noise filter and the dashed line is </a:t>
            </a:r>
            <a:r>
              <a:rPr lang="en-US" baseline="0" dirty="0" err="1" smtClean="0"/>
              <a:t>wavedetect</a:t>
            </a:r>
            <a:r>
              <a:rPr lang="en-US" baseline="0" dirty="0" smtClean="0"/>
              <a:t>.</a:t>
            </a:r>
          </a:p>
          <a:p>
            <a:r>
              <a:rPr lang="en-US" baseline="0" dirty="0" smtClean="0"/>
              <a:t>IN this case, the completeness </a:t>
            </a:r>
            <a:r>
              <a:rPr lang="en-US" baseline="0" dirty="0" err="1" smtClean="0"/>
              <a:t>imprived</a:t>
            </a:r>
            <a:r>
              <a:rPr lang="en-US" baseline="0" dirty="0" smtClean="0"/>
              <a:t> by about 20%.</a:t>
            </a:r>
          </a:p>
          <a:p>
            <a:r>
              <a:rPr lang="en-US" baseline="0" dirty="0" smtClean="0"/>
              <a:t>However, when the background level is </a:t>
            </a:r>
            <a:r>
              <a:rPr lang="en-US" baseline="0" dirty="0" err="1" smtClean="0"/>
              <a:t>intermidiate</a:t>
            </a:r>
            <a:r>
              <a:rPr lang="en-US" baseline="0" dirty="0" smtClean="0"/>
              <a:t>, the Poisson and Gaussian matched filter converges,</a:t>
            </a:r>
          </a:p>
          <a:p>
            <a:r>
              <a:rPr lang="en-US" baseline="0" dirty="0" smtClean="0"/>
              <a:t>While they are bout a factor of more than 2.5 better than </a:t>
            </a:r>
            <a:r>
              <a:rPr lang="en-US" baseline="0" dirty="0" err="1" smtClean="0"/>
              <a:t>wavedetect</a:t>
            </a:r>
            <a:r>
              <a:rPr lang="en-US" baseline="0" dirty="0" smtClean="0"/>
              <a:t>.</a:t>
            </a:r>
          </a:p>
          <a:p>
            <a:endParaRPr lang="en-US" baseline="0" dirty="0" smtClean="0"/>
          </a:p>
          <a:p>
            <a:r>
              <a:rPr lang="en-US" baseline="0" dirty="0" smtClean="0"/>
              <a:t>I will just say briefly that this can be generalized for flare detections in time and place, so it is very relevant for GRBs and X-ray flare detection.</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7B327DDA-3524-4052-9BCA-08AF26937F48}"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7B327DDA-3524-4052-9BCA-08AF26937F48}"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Next topic is streak detection – to those of you who don’t know – streak detection refers to detection of linear features,</a:t>
            </a:r>
          </a:p>
          <a:p>
            <a:r>
              <a:rPr lang="en-US" baseline="0" dirty="0" smtClean="0"/>
              <a:t>Such as moving asteroids or satellites in images.</a:t>
            </a:r>
          </a:p>
        </p:txBody>
      </p:sp>
      <p:sp>
        <p:nvSpPr>
          <p:cNvPr id="4" name="Slide Number Placeholder 3"/>
          <p:cNvSpPr>
            <a:spLocks noGrp="1"/>
          </p:cNvSpPr>
          <p:nvPr>
            <p:ph type="sldNum" sz="quarter" idx="10"/>
          </p:nvPr>
        </p:nvSpPr>
        <p:spPr/>
        <p:txBody>
          <a:bodyPr/>
          <a:lstStyle/>
          <a:p>
            <a:fld id="{7B327DDA-3524-4052-9BCA-08AF26937F48}"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C9BD932-7562-42F7-88D0-D333411EE8C4}" type="datetimeFigureOut">
              <a:rPr lang="en-US" smtClean="0"/>
              <a:pPr/>
              <a:t>8/8/17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668F45B-1AA1-4F62-8AE5-ED4B156BE75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C9BD932-7562-42F7-88D0-D333411EE8C4}" type="datetimeFigureOut">
              <a:rPr lang="en-US" smtClean="0"/>
              <a:pPr/>
              <a:t>8/8/17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668F45B-1AA1-4F62-8AE5-ED4B156BE75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C9BD932-7562-42F7-88D0-D333411EE8C4}" type="datetimeFigureOut">
              <a:rPr lang="en-US" smtClean="0"/>
              <a:pPr/>
              <a:t>8/8/17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668F45B-1AA1-4F62-8AE5-ED4B156BE75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C9BD932-7562-42F7-88D0-D333411EE8C4}" type="datetimeFigureOut">
              <a:rPr lang="en-US" smtClean="0"/>
              <a:pPr/>
              <a:t>8/8/17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668F45B-1AA1-4F62-8AE5-ED4B156BE75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C9BD932-7562-42F7-88D0-D333411EE8C4}" type="datetimeFigureOut">
              <a:rPr lang="en-US" smtClean="0"/>
              <a:pPr/>
              <a:t>8/8/17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668F45B-1AA1-4F62-8AE5-ED4B156BE75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FC9BD932-7562-42F7-88D0-D333411EE8C4}" type="datetimeFigureOut">
              <a:rPr lang="en-US" smtClean="0"/>
              <a:pPr/>
              <a:t>8/8/17</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1668F45B-1AA1-4F62-8AE5-ED4B156BE75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FC9BD932-7562-42F7-88D0-D333411EE8C4}" type="datetimeFigureOut">
              <a:rPr lang="en-US" smtClean="0"/>
              <a:pPr/>
              <a:t>8/8/17</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1668F45B-1AA1-4F62-8AE5-ED4B156BE75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FC9BD932-7562-42F7-88D0-D333411EE8C4}" type="datetimeFigureOut">
              <a:rPr lang="en-US" smtClean="0"/>
              <a:pPr/>
              <a:t>8/8/17</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1668F45B-1AA1-4F62-8AE5-ED4B156BE75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FC9BD932-7562-42F7-88D0-D333411EE8C4}" type="datetimeFigureOut">
              <a:rPr lang="en-US" smtClean="0"/>
              <a:pPr/>
              <a:t>8/8/17</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1668F45B-1AA1-4F62-8AE5-ED4B156BE75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FC9BD932-7562-42F7-88D0-D333411EE8C4}" type="datetimeFigureOut">
              <a:rPr lang="en-US" smtClean="0"/>
              <a:pPr/>
              <a:t>8/8/17</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1668F45B-1AA1-4F62-8AE5-ED4B156BE75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FC9BD932-7562-42F7-88D0-D333411EE8C4}" type="datetimeFigureOut">
              <a:rPr lang="en-US" smtClean="0"/>
              <a:pPr/>
              <a:t>8/8/17</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1668F45B-1AA1-4F62-8AE5-ED4B156BE75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1" y="0"/>
            <a:ext cx="4641273" cy="381000"/>
          </a:xfrm>
          <a:prstGeom prst="rect">
            <a:avLst/>
          </a:prstGeom>
          <a:solidFill>
            <a:srgbClr val="4F81BD"/>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rIns="0" rtlCol="0" anchor="ctr"/>
          <a:lstStyle/>
          <a:p>
            <a:r>
              <a:rPr lang="en-US" sz="1800" dirty="0" smtClean="0">
                <a:solidFill>
                  <a:schemeClr val="bg1"/>
                </a:solidFill>
                <a:latin typeface="Chalkboard"/>
                <a:cs typeface="Chalkboard"/>
              </a:rPr>
              <a:t>Algorithms</a:t>
            </a:r>
            <a:endParaRPr lang="en-US" sz="1800" dirty="0">
              <a:solidFill>
                <a:schemeClr val="bg1"/>
              </a:solidFill>
              <a:latin typeface="Chalkboard"/>
              <a:cs typeface="Chalkboard"/>
            </a:endParaRPr>
          </a:p>
        </p:txBody>
      </p:sp>
      <p:sp>
        <p:nvSpPr>
          <p:cNvPr id="8" name="Rectangle 7"/>
          <p:cNvSpPr/>
          <p:nvPr userDrawn="1"/>
        </p:nvSpPr>
        <p:spPr>
          <a:xfrm>
            <a:off x="4267200" y="0"/>
            <a:ext cx="4876800" cy="3810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rIns="0" rtlCol="0" anchor="ctr"/>
          <a:lstStyle/>
          <a:p>
            <a:endParaRPr lang="en-US" sz="1400" dirty="0">
              <a:solidFill>
                <a:schemeClr val="bg1"/>
              </a:solidFill>
              <a:latin typeface="Arial" pitchFamily="34" charset="0"/>
              <a:cs typeface="Arial" pitchFamily="34" charset="0"/>
            </a:endParaRPr>
          </a:p>
        </p:txBody>
      </p:sp>
      <p:sp>
        <p:nvSpPr>
          <p:cNvPr id="10" name="Rectangle 9"/>
          <p:cNvSpPr/>
          <p:nvPr userDrawn="1"/>
        </p:nvSpPr>
        <p:spPr>
          <a:xfrm>
            <a:off x="119742" y="1066800"/>
            <a:ext cx="7848600" cy="27432"/>
          </a:xfrm>
          <a:prstGeom prst="rect">
            <a:avLst/>
          </a:prstGeom>
          <a:gradFill flip="none" rotWithShape="1">
            <a:gsLst>
              <a:gs pos="0">
                <a:schemeClr val="bg2">
                  <a:lumMod val="50000"/>
                </a:schemeClr>
              </a:gs>
              <a:gs pos="39999">
                <a:schemeClr val="bg2">
                  <a:lumMod val="75000"/>
                </a:schemeClr>
              </a:gs>
              <a:gs pos="70000">
                <a:schemeClr val="bg2">
                  <a:lumMod val="60000"/>
                  <a:lumOff val="40000"/>
                </a:schemeClr>
              </a:gs>
              <a:gs pos="88000">
                <a:schemeClr val="bg2">
                  <a:lumMod val="40000"/>
                  <a:lumOff val="60000"/>
                </a:schemeClr>
              </a:gs>
              <a:gs pos="100000">
                <a:schemeClr val="bg2">
                  <a:lumMod val="20000"/>
                  <a:lumOff val="8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1"/>
          <p:cNvSpPr>
            <a:spLocks noGrp="1"/>
          </p:cNvSpPr>
          <p:nvPr userDrawn="1"/>
        </p:nvSpPr>
        <p:spPr>
          <a:xfrm>
            <a:off x="43542" y="1143000"/>
            <a:ext cx="9100458" cy="5410200"/>
          </a:xfrm>
          <a:prstGeom prst="rect">
            <a:avLst/>
          </a:prstGeom>
        </p:spPr>
        <p:txBody>
          <a:bodyPr vert="horz">
            <a:normAutofit/>
          </a:bodyPr>
          <a:lstStyle>
            <a:lvl1pPr marL="274320" indent="-274320" algn="l" rtl="0" eaLnBrk="1" latinLnBrk="0" hangingPunct="1">
              <a:spcBef>
                <a:spcPts val="600"/>
              </a:spcBef>
              <a:buClr>
                <a:schemeClr val="accent2"/>
              </a:buClr>
              <a:buSzPct val="85000"/>
              <a:buFont typeface="Wingdings 2"/>
              <a:buChar char=""/>
              <a:defRPr kumimoji="0" sz="2600" kern="1200">
                <a:solidFill>
                  <a:schemeClr val="bg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bg1"/>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bg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bg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bg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a:lstStyle>
          <a:p>
            <a:pPr marL="0" indent="0">
              <a:buClr>
                <a:schemeClr val="bg2">
                  <a:lumMod val="40000"/>
                  <a:lumOff val="60000"/>
                </a:schemeClr>
              </a:buClr>
              <a:buNone/>
            </a:pPr>
            <a:endParaRPr lang="en-US" sz="3600" dirty="0" smtClean="0">
              <a:solidFill>
                <a:schemeClr val="bg2">
                  <a:lumMod val="20000"/>
                  <a:lumOff val="80000"/>
                </a:schemeClr>
              </a:solidFill>
            </a:endParaRPr>
          </a:p>
        </p:txBody>
      </p:sp>
      <p:grpSp>
        <p:nvGrpSpPr>
          <p:cNvPr id="12" name="Group 28"/>
          <p:cNvGrpSpPr/>
          <p:nvPr userDrawn="1"/>
        </p:nvGrpSpPr>
        <p:grpSpPr>
          <a:xfrm>
            <a:off x="0" y="6553200"/>
            <a:ext cx="9144000" cy="304800"/>
            <a:chOff x="0" y="5715000"/>
            <a:chExt cx="9144000" cy="304800"/>
          </a:xfrm>
        </p:grpSpPr>
        <p:sp>
          <p:nvSpPr>
            <p:cNvPr id="13" name="Rectangle 12"/>
            <p:cNvSpPr/>
            <p:nvPr/>
          </p:nvSpPr>
          <p:spPr>
            <a:xfrm>
              <a:off x="0" y="5715000"/>
              <a:ext cx="9144000" cy="304800"/>
            </a:xfrm>
            <a:prstGeom prst="rect">
              <a:avLst/>
            </a:prstGeom>
            <a:gradFill>
              <a:gsLst>
                <a:gs pos="0">
                  <a:schemeClr val="bg2">
                    <a:lumMod val="60000"/>
                    <a:lumOff val="40000"/>
                  </a:schemeClr>
                </a:gs>
                <a:gs pos="39999">
                  <a:schemeClr val="bg2">
                    <a:lumMod val="60000"/>
                    <a:lumOff val="40000"/>
                  </a:schemeClr>
                </a:gs>
                <a:gs pos="70000">
                  <a:schemeClr val="bg2">
                    <a:lumMod val="50000"/>
                  </a:schemeClr>
                </a:gs>
                <a:gs pos="100000">
                  <a:schemeClr val="bg2">
                    <a:lumMod val="5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5715000"/>
              <a:ext cx="42672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rIns="0" rtlCol="0" anchor="ctr"/>
            <a:lstStyle/>
            <a:p>
              <a:r>
                <a:rPr lang="en-US" sz="1800" dirty="0" err="1" smtClean="0">
                  <a:solidFill>
                    <a:schemeClr val="bg2">
                      <a:lumMod val="20000"/>
                      <a:lumOff val="80000"/>
                    </a:schemeClr>
                  </a:solidFill>
                  <a:latin typeface="Chalkboard"/>
                  <a:cs typeface="Chalkboard"/>
                </a:rPr>
                <a:t>Eran</a:t>
              </a:r>
              <a:r>
                <a:rPr lang="en-US" sz="1800" dirty="0" smtClean="0">
                  <a:solidFill>
                    <a:schemeClr val="bg2">
                      <a:lumMod val="20000"/>
                      <a:lumOff val="80000"/>
                    </a:schemeClr>
                  </a:solidFill>
                  <a:latin typeface="Chalkboard"/>
                  <a:cs typeface="Chalkboard"/>
                </a:rPr>
                <a:t> </a:t>
              </a:r>
              <a:r>
                <a:rPr lang="en-US" sz="1800" dirty="0" err="1" smtClean="0">
                  <a:solidFill>
                    <a:schemeClr val="bg2">
                      <a:lumMod val="20000"/>
                      <a:lumOff val="80000"/>
                    </a:schemeClr>
                  </a:solidFill>
                  <a:latin typeface="Chalkboard"/>
                  <a:cs typeface="Chalkboard"/>
                </a:rPr>
                <a:t>Ofek</a:t>
              </a:r>
              <a:endParaRPr lang="en-US" sz="1800" dirty="0">
                <a:solidFill>
                  <a:schemeClr val="bg2">
                    <a:lumMod val="20000"/>
                    <a:lumOff val="80000"/>
                  </a:schemeClr>
                </a:solidFill>
                <a:latin typeface="Chalkboard"/>
                <a:cs typeface="Chalkboard"/>
              </a:endParaRPr>
            </a:p>
          </p:txBody>
        </p:sp>
        <p:sp>
          <p:nvSpPr>
            <p:cNvPr id="15" name="Rectangle 14"/>
            <p:cNvSpPr/>
            <p:nvPr/>
          </p:nvSpPr>
          <p:spPr>
            <a:xfrm>
              <a:off x="4267200" y="5715000"/>
              <a:ext cx="48768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91440" rtlCol="0" anchor="ctr"/>
            <a:lstStyle/>
            <a:p>
              <a:pPr algn="r"/>
              <a:r>
                <a:rPr lang="en-US" sz="1800" baseline="0" dirty="0" smtClean="0">
                  <a:solidFill>
                    <a:schemeClr val="bg1"/>
                  </a:solidFill>
                  <a:latin typeface="Chalkboard"/>
                  <a:cs typeface="Chalkboard"/>
                </a:rPr>
                <a:t>ZTF meeting    Aug, 2017</a:t>
              </a:r>
              <a:endParaRPr lang="en-US" sz="1800" dirty="0">
                <a:solidFill>
                  <a:schemeClr val="bg1"/>
                </a:solidFill>
                <a:latin typeface="Chalkboard"/>
                <a:cs typeface="Chalkboard"/>
              </a:endParaRPr>
            </a:p>
          </p:txBody>
        </p:sp>
      </p:grpSp>
      <p:sp>
        <p:nvSpPr>
          <p:cNvPr id="18" name="TextBox 17"/>
          <p:cNvSpPr txBox="1"/>
          <p:nvPr userDrawn="1"/>
        </p:nvSpPr>
        <p:spPr>
          <a:xfrm>
            <a:off x="3492500" y="4940300"/>
            <a:ext cx="3274245" cy="523220"/>
          </a:xfrm>
          <a:prstGeom prst="rect">
            <a:avLst/>
          </a:prstGeom>
          <a:noFill/>
        </p:spPr>
        <p:txBody>
          <a:bodyPr wrap="none" rtlCol="0">
            <a:spAutoFit/>
          </a:bodyPr>
          <a:lstStyle/>
          <a:p>
            <a:r>
              <a:rPr lang="en-US" sz="2800" dirty="0" smtClean="0">
                <a:solidFill>
                  <a:schemeClr val="bg1"/>
                </a:solidFill>
                <a:latin typeface="Symbol" charset="2"/>
                <a:cs typeface="Symbol" charset="2"/>
              </a:rPr>
              <a:t>W</a:t>
            </a:r>
            <a:r>
              <a:rPr lang="en-US" sz="2800" baseline="-25000" dirty="0" smtClean="0">
                <a:solidFill>
                  <a:schemeClr val="bg1"/>
                </a:solidFill>
              </a:rPr>
              <a:t>B</a:t>
            </a:r>
            <a:r>
              <a:rPr lang="en-US" sz="2800" dirty="0" smtClean="0">
                <a:solidFill>
                  <a:schemeClr val="bg1"/>
                </a:solidFill>
              </a:rPr>
              <a:t> = 0.0447 ± 0.0016</a:t>
            </a:r>
            <a:endParaRPr lang="en-US" sz="2800" dirty="0">
              <a:solidFill>
                <a:schemeClr val="bg1"/>
              </a:solidFill>
            </a:endParaRPr>
          </a:p>
        </p:txBody>
      </p:sp>
      <p:sp>
        <p:nvSpPr>
          <p:cNvPr id="19" name="Rectangle 18"/>
          <p:cNvSpPr/>
          <p:nvPr userDrawn="1"/>
        </p:nvSpPr>
        <p:spPr>
          <a:xfrm>
            <a:off x="2227318" y="2329934"/>
            <a:ext cx="1154996" cy="369332"/>
          </a:xfrm>
          <a:prstGeom prst="rect">
            <a:avLst/>
          </a:prstGeom>
        </p:spPr>
        <p:txBody>
          <a:bodyPr wrap="none">
            <a:spAutoFit/>
          </a:bodyPr>
          <a:lstStyle/>
          <a:p>
            <a:r>
              <a:rPr lang="en-US" dirty="0" smtClean="0">
                <a:solidFill>
                  <a:srgbClr val="000000"/>
                </a:solidFill>
              </a:rPr>
              <a:t>Larson+10</a:t>
            </a:r>
            <a:endParaRPr lang="en-US" dirty="0">
              <a:solidFill>
                <a:srgbClr val="000000"/>
              </a:solidFill>
            </a:endParaRP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4" Type="http://schemas.openxmlformats.org/officeDocument/2006/relationships/image" Target="../media/image1.gif"/><Relationship Id="rId1" Type="http://schemas.openxmlformats.org/officeDocument/2006/relationships/tags" Target="../tags/tag9.xml"/><Relationship Id="rId2"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4" Type="http://schemas.openxmlformats.org/officeDocument/2006/relationships/image" Target="../media/image1.gif"/><Relationship Id="rId1" Type="http://schemas.openxmlformats.org/officeDocument/2006/relationships/tags" Target="../tags/tag10.xml"/><Relationship Id="rId2"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xml"/><Relationship Id="rId4" Type="http://schemas.openxmlformats.org/officeDocument/2006/relationships/notesSlide" Target="../notesSlides/notesSlide12.xml"/><Relationship Id="rId5" Type="http://schemas.openxmlformats.org/officeDocument/2006/relationships/image" Target="../media/image1.gif"/><Relationship Id="rId6" Type="http://schemas.openxmlformats.org/officeDocument/2006/relationships/oleObject" Target="../embeddings/oleObject3.bin"/><Relationship Id="rId7" Type="http://schemas.openxmlformats.org/officeDocument/2006/relationships/image" Target="../media/image6.emf"/><Relationship Id="rId1" Type="http://schemas.openxmlformats.org/officeDocument/2006/relationships/vmlDrawing" Target="../drawings/vmlDrawing3.vml"/><Relationship Id="rId2" Type="http://schemas.openxmlformats.org/officeDocument/2006/relationships/tags" Target="../tags/tag11.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4" Type="http://schemas.openxmlformats.org/officeDocument/2006/relationships/image" Target="../media/image1.gif"/><Relationship Id="rId5" Type="http://schemas.openxmlformats.org/officeDocument/2006/relationships/image" Target="../media/image7.png"/><Relationship Id="rId6" Type="http://schemas.openxmlformats.org/officeDocument/2006/relationships/image" Target="../media/image8.jpg"/><Relationship Id="rId1" Type="http://schemas.openxmlformats.org/officeDocument/2006/relationships/tags" Target="../tags/tag12.xml"/><Relationship Id="rId2"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4" Type="http://schemas.openxmlformats.org/officeDocument/2006/relationships/image" Target="../media/image1.gif"/><Relationship Id="rId5" Type="http://schemas.openxmlformats.org/officeDocument/2006/relationships/image" Target="../media/image7.png"/><Relationship Id="rId6" Type="http://schemas.openxmlformats.org/officeDocument/2006/relationships/image" Target="../media/image8.jpg"/><Relationship Id="rId1" Type="http://schemas.openxmlformats.org/officeDocument/2006/relationships/tags" Target="../tags/tag13.xml"/><Relationship Id="rId2"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4" Type="http://schemas.openxmlformats.org/officeDocument/2006/relationships/image" Target="../media/image1.gif"/><Relationship Id="rId5" Type="http://schemas.openxmlformats.org/officeDocument/2006/relationships/image" Target="../media/image9.png"/><Relationship Id="rId1" Type="http://schemas.openxmlformats.org/officeDocument/2006/relationships/tags" Target="../tags/tag14.xml"/><Relationship Id="rId2"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xml"/><Relationship Id="rId4" Type="http://schemas.openxmlformats.org/officeDocument/2006/relationships/notesSlide" Target="../notesSlides/notesSlide16.xml"/><Relationship Id="rId5" Type="http://schemas.openxmlformats.org/officeDocument/2006/relationships/image" Target="../media/image1.gif"/><Relationship Id="rId6" Type="http://schemas.openxmlformats.org/officeDocument/2006/relationships/oleObject" Target="../embeddings/oleObject4.bin"/><Relationship Id="rId7" Type="http://schemas.openxmlformats.org/officeDocument/2006/relationships/image" Target="../media/image10.emf"/><Relationship Id="rId1" Type="http://schemas.openxmlformats.org/officeDocument/2006/relationships/vmlDrawing" Target="../drawings/vmlDrawing4.vml"/><Relationship Id="rId2" Type="http://schemas.openxmlformats.org/officeDocument/2006/relationships/tags" Target="../tags/tag15.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4" Type="http://schemas.openxmlformats.org/officeDocument/2006/relationships/image" Target="../media/image1.gif"/><Relationship Id="rId1" Type="http://schemas.openxmlformats.org/officeDocument/2006/relationships/tags" Target="../tags/tag16.xml"/><Relationship Id="rId2"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4" Type="http://schemas.openxmlformats.org/officeDocument/2006/relationships/image" Target="../media/image1.gif"/><Relationship Id="rId1" Type="http://schemas.openxmlformats.org/officeDocument/2006/relationships/tags" Target="../tags/tag17.xml"/><Relationship Id="rId2"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4" Type="http://schemas.openxmlformats.org/officeDocument/2006/relationships/image" Target="../media/image1.gif"/><Relationship Id="rId1" Type="http://schemas.openxmlformats.org/officeDocument/2006/relationships/tags" Target="../tags/tag18.xml"/><Relationship Id="rId2"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4" Type="http://schemas.openxmlformats.org/officeDocument/2006/relationships/image" Target="../media/image1.gif"/><Relationship Id="rId1" Type="http://schemas.openxmlformats.org/officeDocument/2006/relationships/tags" Target="../tags/tag1.xml"/><Relationship Id="rId2"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4" Type="http://schemas.openxmlformats.org/officeDocument/2006/relationships/image" Target="../media/image1.gif"/><Relationship Id="rId1" Type="http://schemas.openxmlformats.org/officeDocument/2006/relationships/tags" Target="../tags/tag19.xml"/><Relationship Id="rId2"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4" Type="http://schemas.openxmlformats.org/officeDocument/2006/relationships/image" Target="../media/image1.gif"/><Relationship Id="rId1" Type="http://schemas.openxmlformats.org/officeDocument/2006/relationships/tags" Target="../tags/tag20.xml"/><Relationship Id="rId2"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4" Type="http://schemas.openxmlformats.org/officeDocument/2006/relationships/image" Target="../media/image1.gif"/><Relationship Id="rId1" Type="http://schemas.openxmlformats.org/officeDocument/2006/relationships/tags" Target="../tags/tag21.xml"/><Relationship Id="rId2"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4" Type="http://schemas.openxmlformats.org/officeDocument/2006/relationships/image" Target="../media/image1.gif"/><Relationship Id="rId1" Type="http://schemas.openxmlformats.org/officeDocument/2006/relationships/tags" Target="../tags/tag22.xml"/><Relationship Id="rId2"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4" Type="http://schemas.openxmlformats.org/officeDocument/2006/relationships/image" Target="../media/image1.gif"/><Relationship Id="rId1" Type="http://schemas.openxmlformats.org/officeDocument/2006/relationships/tags" Target="../tags/tag23.xml"/><Relationship Id="rId2"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4" Type="http://schemas.openxmlformats.org/officeDocument/2006/relationships/image" Target="../media/image1.gif"/><Relationship Id="rId1" Type="http://schemas.openxmlformats.org/officeDocument/2006/relationships/tags" Target="../tags/tag24.xml"/><Relationship Id="rId2"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4" Type="http://schemas.openxmlformats.org/officeDocument/2006/relationships/image" Target="../media/image1.gif"/><Relationship Id="rId1" Type="http://schemas.openxmlformats.org/officeDocument/2006/relationships/tags" Target="../tags/tag25.xml"/><Relationship Id="rId2"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4" Type="http://schemas.openxmlformats.org/officeDocument/2006/relationships/image" Target="../media/image1.gif"/><Relationship Id="rId1" Type="http://schemas.openxmlformats.org/officeDocument/2006/relationships/tags" Target="../tags/tag26.xml"/><Relationship Id="rId2"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4" Type="http://schemas.openxmlformats.org/officeDocument/2006/relationships/image" Target="../media/image1.gif"/><Relationship Id="rId1" Type="http://schemas.openxmlformats.org/officeDocument/2006/relationships/tags" Target="../tags/tag27.xml"/><Relationship Id="rId2"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4" Type="http://schemas.openxmlformats.org/officeDocument/2006/relationships/image" Target="../media/image1.gif"/><Relationship Id="rId5" Type="http://schemas.openxmlformats.org/officeDocument/2006/relationships/image" Target="../media/image11.jpg"/><Relationship Id="rId1" Type="http://schemas.openxmlformats.org/officeDocument/2006/relationships/tags" Target="../tags/tag28.xml"/><Relationship Id="rId2"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4" Type="http://schemas.openxmlformats.org/officeDocument/2006/relationships/image" Target="../media/image1.gif"/><Relationship Id="rId1" Type="http://schemas.openxmlformats.org/officeDocument/2006/relationships/tags" Target="../tags/tag2.xml"/><Relationship Id="rId2"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4" Type="http://schemas.openxmlformats.org/officeDocument/2006/relationships/image" Target="../media/image1.gif"/><Relationship Id="rId5" Type="http://schemas.openxmlformats.org/officeDocument/2006/relationships/image" Target="../media/image12.jpg"/><Relationship Id="rId1" Type="http://schemas.openxmlformats.org/officeDocument/2006/relationships/tags" Target="../tags/tag29.xml"/><Relationship Id="rId2"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4" Type="http://schemas.openxmlformats.org/officeDocument/2006/relationships/image" Target="../media/image1.gif"/><Relationship Id="rId5" Type="http://schemas.openxmlformats.org/officeDocument/2006/relationships/image" Target="../media/image13.jpg"/><Relationship Id="rId1" Type="http://schemas.openxmlformats.org/officeDocument/2006/relationships/tags" Target="../tags/tag30.xml"/><Relationship Id="rId2"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4" Type="http://schemas.openxmlformats.org/officeDocument/2006/relationships/image" Target="../media/image1.gif"/><Relationship Id="rId5" Type="http://schemas.openxmlformats.org/officeDocument/2006/relationships/image" Target="../media/image14.jpg"/><Relationship Id="rId1" Type="http://schemas.openxmlformats.org/officeDocument/2006/relationships/tags" Target="../tags/tag31.xml"/><Relationship Id="rId2"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4" Type="http://schemas.openxmlformats.org/officeDocument/2006/relationships/image" Target="../media/image1.gif"/><Relationship Id="rId5" Type="http://schemas.openxmlformats.org/officeDocument/2006/relationships/image" Target="../media/image15.jpg"/><Relationship Id="rId1" Type="http://schemas.openxmlformats.org/officeDocument/2006/relationships/tags" Target="../tags/tag32.xml"/><Relationship Id="rId2"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4" Type="http://schemas.openxmlformats.org/officeDocument/2006/relationships/image" Target="../media/image1.gif"/><Relationship Id="rId1" Type="http://schemas.openxmlformats.org/officeDocument/2006/relationships/tags" Target="../tags/tag33.xml"/><Relationship Id="rId2"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tags" Target="../tags/tag34.xml"/><Relationship Id="rId2" Type="http://schemas.openxmlformats.org/officeDocument/2006/relationships/slideLayout" Target="../slideLayouts/slideLayout1.xml"/><Relationship Id="rId3" Type="http://schemas.openxmlformats.org/officeDocument/2006/relationships/notesSlide" Target="../notesSlides/notesSlide35.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xml"/><Relationship Id="rId4" Type="http://schemas.openxmlformats.org/officeDocument/2006/relationships/notesSlide" Target="../notesSlides/notesSlide4.xml"/><Relationship Id="rId5" Type="http://schemas.openxmlformats.org/officeDocument/2006/relationships/image" Target="../media/image1.gif"/><Relationship Id="rId6" Type="http://schemas.openxmlformats.org/officeDocument/2006/relationships/oleObject" Target="../embeddings/oleObject1.bin"/><Relationship Id="rId7" Type="http://schemas.openxmlformats.org/officeDocument/2006/relationships/image" Target="../media/image2.emf"/><Relationship Id="rId1" Type="http://schemas.openxmlformats.org/officeDocument/2006/relationships/vmlDrawing" Target="../drawings/vmlDrawing1.vml"/><Relationship Id="rId2" Type="http://schemas.openxmlformats.org/officeDocument/2006/relationships/tags" Target="../tags/tag3.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image" Target="../media/image1.gif"/><Relationship Id="rId1" Type="http://schemas.openxmlformats.org/officeDocument/2006/relationships/tags" Target="../tags/tag4.xml"/><Relationship Id="rId2"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xml"/><Relationship Id="rId4" Type="http://schemas.openxmlformats.org/officeDocument/2006/relationships/notesSlide" Target="../notesSlides/notesSlide6.xml"/><Relationship Id="rId5" Type="http://schemas.openxmlformats.org/officeDocument/2006/relationships/image" Target="../media/image1.gif"/><Relationship Id="rId6" Type="http://schemas.openxmlformats.org/officeDocument/2006/relationships/oleObject" Target="../embeddings/oleObject2.bin"/><Relationship Id="rId7" Type="http://schemas.openxmlformats.org/officeDocument/2006/relationships/image" Target="../media/image3.emf"/><Relationship Id="rId1" Type="http://schemas.openxmlformats.org/officeDocument/2006/relationships/vmlDrawing" Target="../drawings/vmlDrawing2.vml"/><Relationship Id="rId2" Type="http://schemas.openxmlformats.org/officeDocument/2006/relationships/tags" Target="../tags/tag5.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4" Type="http://schemas.openxmlformats.org/officeDocument/2006/relationships/image" Target="../media/image1.gif"/><Relationship Id="rId5" Type="http://schemas.openxmlformats.org/officeDocument/2006/relationships/image" Target="../media/image4.jpg"/><Relationship Id="rId6" Type="http://schemas.openxmlformats.org/officeDocument/2006/relationships/image" Target="../media/image5.jpg"/><Relationship Id="rId1" Type="http://schemas.openxmlformats.org/officeDocument/2006/relationships/tags" Target="../tags/tag6.xml"/><Relationship Id="rId2"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4" Type="http://schemas.openxmlformats.org/officeDocument/2006/relationships/image" Target="../media/image1.gif"/><Relationship Id="rId1" Type="http://schemas.openxmlformats.org/officeDocument/2006/relationships/tags" Target="../tags/tag7.xml"/><Relationship Id="rId2"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4" Type="http://schemas.openxmlformats.org/officeDocument/2006/relationships/image" Target="../media/image1.gif"/><Relationship Id="rId1" Type="http://schemas.openxmlformats.org/officeDocument/2006/relationships/tags" Target="../tags/tag8.xml"/><Relationship Id="rId2"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9538"/>
            <a:ext cx="9144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Subtitle 1"/>
          <p:cNvSpPr>
            <a:spLocks noGrp="1"/>
          </p:cNvSpPr>
          <p:nvPr>
            <p:ph type="subTitle" idx="1"/>
          </p:nvPr>
        </p:nvSpPr>
        <p:spPr>
          <a:xfrm>
            <a:off x="457200" y="4477689"/>
            <a:ext cx="8305800" cy="1840083"/>
          </a:xfrm>
        </p:spPr>
        <p:txBody>
          <a:bodyPr>
            <a:normAutofit/>
          </a:bodyPr>
          <a:lstStyle/>
          <a:p>
            <a:r>
              <a:rPr lang="en-US" sz="4400" dirty="0" err="1" smtClean="0">
                <a:solidFill>
                  <a:schemeClr val="bg2">
                    <a:lumMod val="20000"/>
                    <a:lumOff val="80000"/>
                  </a:schemeClr>
                </a:solidFill>
                <a:latin typeface="Constantia" pitchFamily="18" charset="0"/>
              </a:rPr>
              <a:t>Eran</a:t>
            </a:r>
            <a:r>
              <a:rPr lang="en-US" sz="4400" dirty="0" smtClean="0">
                <a:solidFill>
                  <a:schemeClr val="bg2">
                    <a:lumMod val="20000"/>
                    <a:lumOff val="80000"/>
                  </a:schemeClr>
                </a:solidFill>
                <a:latin typeface="Constantia" pitchFamily="18" charset="0"/>
              </a:rPr>
              <a:t> </a:t>
            </a:r>
            <a:r>
              <a:rPr lang="en-US" sz="4400" dirty="0" err="1" smtClean="0">
                <a:solidFill>
                  <a:schemeClr val="bg2">
                    <a:lumMod val="20000"/>
                    <a:lumOff val="80000"/>
                  </a:schemeClr>
                </a:solidFill>
                <a:latin typeface="Constantia" pitchFamily="18" charset="0"/>
              </a:rPr>
              <a:t>Ofek</a:t>
            </a:r>
            <a:endParaRPr lang="en-US" sz="2400" dirty="0" smtClean="0">
              <a:solidFill>
                <a:schemeClr val="bg2">
                  <a:lumMod val="20000"/>
                  <a:lumOff val="80000"/>
                </a:schemeClr>
              </a:solidFill>
              <a:latin typeface="Constantia" pitchFamily="18" charset="0"/>
            </a:endParaRPr>
          </a:p>
          <a:p>
            <a:r>
              <a:rPr lang="en-US" sz="2400" dirty="0" smtClean="0">
                <a:solidFill>
                  <a:schemeClr val="bg2">
                    <a:lumMod val="20000"/>
                    <a:lumOff val="80000"/>
                  </a:schemeClr>
                </a:solidFill>
                <a:latin typeface="Constantia" pitchFamily="18" charset="0"/>
              </a:rPr>
              <a:t>Weizmann Institute of Science</a:t>
            </a:r>
          </a:p>
          <a:p>
            <a:endParaRPr lang="en-US" sz="4000" dirty="0" smtClean="0">
              <a:solidFill>
                <a:schemeClr val="bg2">
                  <a:lumMod val="20000"/>
                  <a:lumOff val="80000"/>
                </a:schemeClr>
              </a:solidFill>
              <a:latin typeface="Constantia" pitchFamily="18" charset="0"/>
            </a:endParaRPr>
          </a:p>
          <a:p>
            <a:endParaRPr lang="en-US" dirty="0">
              <a:solidFill>
                <a:schemeClr val="bg2">
                  <a:lumMod val="20000"/>
                  <a:lumOff val="80000"/>
                </a:schemeClr>
              </a:solidFill>
              <a:latin typeface="Constantia" pitchFamily="18" charset="0"/>
            </a:endParaRPr>
          </a:p>
        </p:txBody>
      </p:sp>
      <p:sp>
        <p:nvSpPr>
          <p:cNvPr id="53" name="Title 2"/>
          <p:cNvSpPr>
            <a:spLocks noGrp="1"/>
          </p:cNvSpPr>
          <p:nvPr>
            <p:ph type="ctrTitle"/>
          </p:nvPr>
        </p:nvSpPr>
        <p:spPr>
          <a:xfrm>
            <a:off x="0" y="641826"/>
            <a:ext cx="9144000" cy="2533658"/>
          </a:xfrm>
        </p:spPr>
        <p:txBody>
          <a:bodyPr>
            <a:noAutofit/>
          </a:bodyPr>
          <a:lstStyle/>
          <a:p>
            <a:r>
              <a:rPr lang="en-US" sz="4800" dirty="0" smtClean="0">
                <a:solidFill>
                  <a:schemeClr val="bg2">
                    <a:lumMod val="20000"/>
                    <a:lumOff val="80000"/>
                  </a:schemeClr>
                </a:solidFill>
                <a:effectLst>
                  <a:outerShdw blurRad="50800" dist="38100" dir="18900000" algn="bl" rotWithShape="0">
                    <a:schemeClr val="bg1">
                      <a:lumMod val="50000"/>
                      <a:lumOff val="50000"/>
                      <a:alpha val="40000"/>
                    </a:schemeClr>
                  </a:outerShdw>
                </a:effectLst>
                <a:latin typeface="Constantia" pitchFamily="18" charset="0"/>
              </a:rPr>
              <a:t>ZTF related</a:t>
            </a:r>
            <a:br>
              <a:rPr lang="en-US" sz="4800" dirty="0" smtClean="0">
                <a:solidFill>
                  <a:schemeClr val="bg2">
                    <a:lumMod val="20000"/>
                    <a:lumOff val="80000"/>
                  </a:schemeClr>
                </a:solidFill>
                <a:effectLst>
                  <a:outerShdw blurRad="50800" dist="38100" dir="18900000" algn="bl" rotWithShape="0">
                    <a:schemeClr val="bg1">
                      <a:lumMod val="50000"/>
                      <a:lumOff val="50000"/>
                      <a:alpha val="40000"/>
                    </a:schemeClr>
                  </a:outerShdw>
                </a:effectLst>
                <a:latin typeface="Constantia" pitchFamily="18" charset="0"/>
              </a:rPr>
            </a:br>
            <a:r>
              <a:rPr lang="en-US" sz="4800" dirty="0" smtClean="0">
                <a:solidFill>
                  <a:schemeClr val="bg2">
                    <a:lumMod val="20000"/>
                    <a:lumOff val="80000"/>
                  </a:schemeClr>
                </a:solidFill>
                <a:effectLst>
                  <a:outerShdw blurRad="50800" dist="38100" dir="18900000" algn="bl" rotWithShape="0">
                    <a:schemeClr val="bg1">
                      <a:lumMod val="50000"/>
                      <a:lumOff val="50000"/>
                      <a:alpha val="40000"/>
                    </a:schemeClr>
                  </a:outerShdw>
                </a:effectLst>
                <a:latin typeface="Constantia" pitchFamily="18" charset="0"/>
              </a:rPr>
              <a:t>random topics</a:t>
            </a:r>
            <a:endParaRPr lang="en-US" sz="4800" dirty="0">
              <a:solidFill>
                <a:schemeClr val="bg2">
                  <a:lumMod val="20000"/>
                  <a:lumOff val="80000"/>
                </a:schemeClr>
              </a:solidFill>
              <a:effectLst>
                <a:outerShdw blurRad="50800" dist="38100" dir="18900000" algn="bl" rotWithShape="0">
                  <a:schemeClr val="bg1">
                    <a:lumMod val="50000"/>
                    <a:lumOff val="50000"/>
                    <a:alpha val="40000"/>
                  </a:schemeClr>
                </a:outerShdw>
              </a:effectLst>
              <a:latin typeface="Constantia" pitchFamily="18" charset="0"/>
            </a:endParaRPr>
          </a:p>
        </p:txBody>
      </p:sp>
      <p:cxnSp>
        <p:nvCxnSpPr>
          <p:cNvPr id="54" name="Straight Connector 53"/>
          <p:cNvCxnSpPr/>
          <p:nvPr/>
        </p:nvCxnSpPr>
        <p:spPr>
          <a:xfrm>
            <a:off x="1463626" y="3896521"/>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4708574" y="3896521"/>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56" name="Oval 55"/>
          <p:cNvSpPr/>
          <p:nvPr/>
        </p:nvSpPr>
        <p:spPr>
          <a:xfrm>
            <a:off x="4540348" y="3872697"/>
            <a:ext cx="45720" cy="45720"/>
          </a:xfrm>
          <a:prstGeom prst="ellipse">
            <a:avLst/>
          </a:prstGeom>
          <a:solidFill>
            <a:schemeClr val="bg2">
              <a:lumMod val="40000"/>
              <a:lumOff val="60000"/>
            </a:schemeClr>
          </a:solidFill>
          <a:ln>
            <a:solidFill>
              <a:schemeClr val="accent1"/>
            </a:solidFill>
          </a:ln>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Tree>
    <p:extLst>
      <p:ext uri="{BB962C8B-B14F-4D97-AF65-F5344CB8AC3E}">
        <p14:creationId xmlns:p14="http://schemas.microsoft.com/office/powerpoint/2010/main" val="111627497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34013" y="429588"/>
            <a:ext cx="4065542" cy="707886"/>
          </a:xfrm>
          <a:prstGeom prst="rect">
            <a:avLst/>
          </a:prstGeom>
          <a:noFill/>
        </p:spPr>
        <p:txBody>
          <a:bodyPr wrap="none" rtlCol="0">
            <a:spAutoFit/>
            <a:scene3d>
              <a:camera prst="orthographicFront"/>
              <a:lightRig rig="threePt" dir="t"/>
            </a:scene3d>
            <a:sp3d extrusionH="57150">
              <a:bevelT w="82550" h="38100" prst="coolSlant"/>
            </a:sp3d>
          </a:bodyPr>
          <a:lstStyle/>
          <a:p>
            <a:r>
              <a:rPr lang="en-US" sz="4000" dirty="0" smtClean="0">
                <a:solidFill>
                  <a:schemeClr val="bg2">
                    <a:lumMod val="20000"/>
                    <a:lumOff val="80000"/>
                  </a:schemeClr>
                </a:solidFill>
                <a:latin typeface="Chalkboard"/>
                <a:cs typeface="Chalkboard"/>
              </a:rPr>
              <a:t>Streak detection</a:t>
            </a:r>
            <a:endParaRPr lang="en-US" sz="4000" dirty="0">
              <a:solidFill>
                <a:schemeClr val="bg2">
                  <a:lumMod val="20000"/>
                  <a:lumOff val="80000"/>
                </a:schemeClr>
              </a:solidFill>
              <a:effectLst/>
              <a:latin typeface="Chalkboard"/>
              <a:cs typeface="Chalkboard"/>
            </a:endParaRPr>
          </a:p>
        </p:txBody>
      </p:sp>
      <p:sp>
        <p:nvSpPr>
          <p:cNvPr id="16" name="Content Placeholder 1"/>
          <p:cNvSpPr>
            <a:spLocks noGrp="1"/>
          </p:cNvSpPr>
          <p:nvPr/>
        </p:nvSpPr>
        <p:spPr>
          <a:xfrm>
            <a:off x="43542" y="1143000"/>
            <a:ext cx="9100458" cy="5410200"/>
          </a:xfrm>
          <a:prstGeom prst="rect">
            <a:avLst/>
          </a:prstGeom>
        </p:spPr>
        <p:txBody>
          <a:bodyPr vert="horz">
            <a:normAutofit/>
          </a:bodyPr>
          <a:lstStyle>
            <a:lvl1pPr marL="274320" indent="-274320" algn="l" rtl="0" eaLnBrk="1" latinLnBrk="0" hangingPunct="1">
              <a:spcBef>
                <a:spcPts val="600"/>
              </a:spcBef>
              <a:buClr>
                <a:schemeClr val="accent2"/>
              </a:buClr>
              <a:buSzPct val="85000"/>
              <a:buFont typeface="Wingdings 2"/>
              <a:buChar char=""/>
              <a:defRPr kumimoji="0" sz="2600" kern="1200">
                <a:solidFill>
                  <a:schemeClr val="bg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bg1"/>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bg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bg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bg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a:lstStyle>
          <a:p>
            <a:pPr>
              <a:buClr>
                <a:schemeClr val="bg2">
                  <a:lumMod val="40000"/>
                  <a:lumOff val="60000"/>
                </a:schemeClr>
              </a:buClr>
              <a:buBlip>
                <a:blip r:embed="rId4"/>
              </a:buBlip>
            </a:pPr>
            <a:r>
              <a:rPr lang="en-US" sz="3600" dirty="0" smtClean="0">
                <a:solidFill>
                  <a:schemeClr val="bg2">
                    <a:lumMod val="20000"/>
                    <a:lumOff val="80000"/>
                  </a:schemeClr>
                </a:solidFill>
                <a:latin typeface="Chalkboard"/>
                <a:cs typeface="Chalkboard"/>
              </a:rPr>
              <a:t> Why do we care about streaks in images:</a:t>
            </a:r>
          </a:p>
          <a:p>
            <a:pPr lvl="1">
              <a:buClr>
                <a:schemeClr val="bg2">
                  <a:lumMod val="40000"/>
                  <a:lumOff val="60000"/>
                </a:schemeClr>
              </a:buClr>
              <a:buBlip>
                <a:blip r:embed="rId4"/>
              </a:buBlip>
            </a:pPr>
            <a:r>
              <a:rPr lang="en-US" sz="3400" dirty="0">
                <a:solidFill>
                  <a:schemeClr val="bg2">
                    <a:lumMod val="20000"/>
                    <a:lumOff val="80000"/>
                  </a:schemeClr>
                </a:solidFill>
                <a:latin typeface="Chalkboard"/>
                <a:cs typeface="Chalkboard"/>
              </a:rPr>
              <a:t> </a:t>
            </a:r>
            <a:r>
              <a:rPr lang="en-US" sz="3400" dirty="0" smtClean="0">
                <a:solidFill>
                  <a:schemeClr val="bg2">
                    <a:lumMod val="20000"/>
                    <a:lumOff val="80000"/>
                  </a:schemeClr>
                </a:solidFill>
                <a:latin typeface="Chalkboard"/>
                <a:cs typeface="Chalkboard"/>
              </a:rPr>
              <a:t>Asteroids</a:t>
            </a:r>
          </a:p>
          <a:p>
            <a:pPr lvl="1">
              <a:buClr>
                <a:schemeClr val="bg2">
                  <a:lumMod val="40000"/>
                  <a:lumOff val="60000"/>
                </a:schemeClr>
              </a:buClr>
              <a:buBlip>
                <a:blip r:embed="rId4"/>
              </a:buBlip>
            </a:pPr>
            <a:r>
              <a:rPr lang="en-US" sz="3400" dirty="0" smtClean="0">
                <a:solidFill>
                  <a:schemeClr val="bg2">
                    <a:lumMod val="20000"/>
                    <a:lumOff val="80000"/>
                  </a:schemeClr>
                </a:solidFill>
                <a:latin typeface="Chalkboard"/>
                <a:cs typeface="Chalkboard"/>
              </a:rPr>
              <a:t> Satellite streaks</a:t>
            </a:r>
          </a:p>
          <a:p>
            <a:pPr lvl="1">
              <a:buClr>
                <a:schemeClr val="bg2">
                  <a:lumMod val="40000"/>
                  <a:lumOff val="60000"/>
                </a:schemeClr>
              </a:buClr>
              <a:buBlip>
                <a:blip r:embed="rId4"/>
              </a:buBlip>
            </a:pPr>
            <a:r>
              <a:rPr lang="en-US" sz="3400" dirty="0" smtClean="0">
                <a:solidFill>
                  <a:schemeClr val="bg2">
                    <a:lumMod val="20000"/>
                    <a:lumOff val="80000"/>
                  </a:schemeClr>
                </a:solidFill>
                <a:latin typeface="Chalkboard"/>
                <a:cs typeface="Chalkboard"/>
              </a:rPr>
              <a:t> Cosmic ray streaks</a:t>
            </a:r>
          </a:p>
          <a:p>
            <a:pPr marL="0" indent="0">
              <a:buClr>
                <a:schemeClr val="bg2">
                  <a:lumMod val="40000"/>
                  <a:lumOff val="60000"/>
                </a:schemeClr>
              </a:buClr>
              <a:buNone/>
            </a:pPr>
            <a:endParaRPr lang="en-US" sz="3600" dirty="0" smtClean="0">
              <a:solidFill>
                <a:schemeClr val="bg2">
                  <a:lumMod val="20000"/>
                  <a:lumOff val="80000"/>
                </a:schemeClr>
              </a:solidFill>
              <a:latin typeface="Chalkboard"/>
              <a:cs typeface="Chalkboard"/>
            </a:endParaRPr>
          </a:p>
          <a:p>
            <a:pPr>
              <a:buClr>
                <a:schemeClr val="bg2">
                  <a:lumMod val="40000"/>
                  <a:lumOff val="60000"/>
                </a:schemeClr>
              </a:buClr>
              <a:buBlip>
                <a:blip r:embed="rId4"/>
              </a:buBlip>
            </a:pPr>
            <a:endParaRPr lang="en-US" sz="3600" dirty="0">
              <a:solidFill>
                <a:schemeClr val="bg2">
                  <a:lumMod val="20000"/>
                  <a:lumOff val="80000"/>
                </a:schemeClr>
              </a:solidFill>
              <a:latin typeface="Chalkboard"/>
              <a:cs typeface="Chalkboard"/>
            </a:endParaRPr>
          </a:p>
          <a:p>
            <a:pPr>
              <a:buClr>
                <a:schemeClr val="bg2">
                  <a:lumMod val="40000"/>
                  <a:lumOff val="60000"/>
                </a:schemeClr>
              </a:buClr>
              <a:buBlip>
                <a:blip r:embed="rId4"/>
              </a:buBlip>
            </a:pPr>
            <a:endParaRPr lang="en-US" sz="3600" dirty="0" smtClean="0">
              <a:solidFill>
                <a:schemeClr val="bg2">
                  <a:lumMod val="20000"/>
                  <a:lumOff val="80000"/>
                </a:schemeClr>
              </a:solidFill>
              <a:latin typeface="Chalkboard"/>
              <a:cs typeface="Chalkboard"/>
            </a:endParaRPr>
          </a:p>
          <a:p>
            <a:pPr>
              <a:buClr>
                <a:schemeClr val="bg2">
                  <a:lumMod val="40000"/>
                  <a:lumOff val="60000"/>
                </a:schemeClr>
              </a:buClr>
              <a:buBlip>
                <a:blip r:embed="rId4"/>
              </a:buBlip>
            </a:pPr>
            <a:endParaRPr lang="en-US" sz="3600" dirty="0">
              <a:solidFill>
                <a:schemeClr val="bg2">
                  <a:lumMod val="20000"/>
                  <a:lumOff val="80000"/>
                </a:schemeClr>
              </a:solidFill>
              <a:latin typeface="Chalkboard"/>
              <a:cs typeface="Chalkboard"/>
            </a:endParaRPr>
          </a:p>
          <a:p>
            <a:pPr marL="0" indent="0">
              <a:buClr>
                <a:schemeClr val="bg2">
                  <a:lumMod val="40000"/>
                  <a:lumOff val="60000"/>
                </a:schemeClr>
              </a:buClr>
              <a:buNone/>
            </a:pPr>
            <a:endParaRPr lang="en-US" sz="3600" dirty="0" smtClean="0">
              <a:solidFill>
                <a:schemeClr val="bg2">
                  <a:lumMod val="20000"/>
                  <a:lumOff val="80000"/>
                </a:schemeClr>
              </a:solidFill>
              <a:latin typeface="Chalkboard"/>
              <a:cs typeface="Chalkboard"/>
            </a:endParaRPr>
          </a:p>
          <a:p>
            <a:pPr marL="0" indent="0">
              <a:buClr>
                <a:schemeClr val="bg2">
                  <a:lumMod val="40000"/>
                  <a:lumOff val="60000"/>
                </a:schemeClr>
              </a:buClr>
              <a:buNone/>
            </a:pPr>
            <a:endParaRPr lang="en-US" sz="3600" dirty="0" smtClean="0">
              <a:solidFill>
                <a:schemeClr val="bg2">
                  <a:lumMod val="20000"/>
                  <a:lumOff val="80000"/>
                </a:schemeClr>
              </a:solidFill>
              <a:latin typeface="Chalkboard"/>
              <a:cs typeface="Chalkboard"/>
            </a:endParaRPr>
          </a:p>
        </p:txBody>
      </p:sp>
    </p:spTree>
    <p:custDataLst>
      <p:tags r:id="rId1"/>
    </p:custDataLst>
    <p:extLst>
      <p:ext uri="{BB962C8B-B14F-4D97-AF65-F5344CB8AC3E}">
        <p14:creationId xmlns:p14="http://schemas.microsoft.com/office/powerpoint/2010/main" val="19668996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34013" y="429588"/>
            <a:ext cx="4065542" cy="707886"/>
          </a:xfrm>
          <a:prstGeom prst="rect">
            <a:avLst/>
          </a:prstGeom>
          <a:noFill/>
        </p:spPr>
        <p:txBody>
          <a:bodyPr wrap="none" rtlCol="0">
            <a:spAutoFit/>
            <a:scene3d>
              <a:camera prst="orthographicFront"/>
              <a:lightRig rig="threePt" dir="t"/>
            </a:scene3d>
            <a:sp3d extrusionH="57150">
              <a:bevelT w="82550" h="38100" prst="coolSlant"/>
            </a:sp3d>
          </a:bodyPr>
          <a:lstStyle/>
          <a:p>
            <a:r>
              <a:rPr lang="en-US" sz="4000" dirty="0" smtClean="0">
                <a:solidFill>
                  <a:schemeClr val="bg2">
                    <a:lumMod val="20000"/>
                    <a:lumOff val="80000"/>
                  </a:schemeClr>
                </a:solidFill>
                <a:latin typeface="Chalkboard"/>
                <a:cs typeface="Chalkboard"/>
              </a:rPr>
              <a:t>Streak detection</a:t>
            </a:r>
            <a:endParaRPr lang="en-US" sz="4000" dirty="0">
              <a:solidFill>
                <a:schemeClr val="bg2">
                  <a:lumMod val="20000"/>
                  <a:lumOff val="80000"/>
                </a:schemeClr>
              </a:solidFill>
              <a:effectLst/>
              <a:latin typeface="Chalkboard"/>
              <a:cs typeface="Chalkboard"/>
            </a:endParaRPr>
          </a:p>
        </p:txBody>
      </p:sp>
      <p:sp>
        <p:nvSpPr>
          <p:cNvPr id="16" name="Content Placeholder 1"/>
          <p:cNvSpPr>
            <a:spLocks noGrp="1"/>
          </p:cNvSpPr>
          <p:nvPr/>
        </p:nvSpPr>
        <p:spPr>
          <a:xfrm>
            <a:off x="43542" y="1143000"/>
            <a:ext cx="9100458" cy="5410200"/>
          </a:xfrm>
          <a:prstGeom prst="rect">
            <a:avLst/>
          </a:prstGeom>
        </p:spPr>
        <p:txBody>
          <a:bodyPr vert="horz">
            <a:normAutofit/>
          </a:bodyPr>
          <a:lstStyle>
            <a:lvl1pPr marL="274320" indent="-274320" algn="l" rtl="0" eaLnBrk="1" latinLnBrk="0" hangingPunct="1">
              <a:spcBef>
                <a:spcPts val="600"/>
              </a:spcBef>
              <a:buClr>
                <a:schemeClr val="accent2"/>
              </a:buClr>
              <a:buSzPct val="85000"/>
              <a:buFont typeface="Wingdings 2"/>
              <a:buChar char=""/>
              <a:defRPr kumimoji="0" sz="2600" kern="1200">
                <a:solidFill>
                  <a:schemeClr val="bg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bg1"/>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bg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bg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bg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a:lstStyle>
          <a:p>
            <a:pPr>
              <a:buClr>
                <a:schemeClr val="bg2">
                  <a:lumMod val="40000"/>
                  <a:lumOff val="60000"/>
                </a:schemeClr>
              </a:buClr>
              <a:buBlip>
                <a:blip r:embed="rId4"/>
              </a:buBlip>
            </a:pPr>
            <a:r>
              <a:rPr lang="en-US" sz="3600" dirty="0" smtClean="0">
                <a:solidFill>
                  <a:schemeClr val="bg2">
                    <a:lumMod val="20000"/>
                    <a:lumOff val="80000"/>
                  </a:schemeClr>
                </a:solidFill>
                <a:latin typeface="Chalkboard"/>
                <a:cs typeface="Chalkboard"/>
              </a:rPr>
              <a:t> Methodology:</a:t>
            </a:r>
          </a:p>
          <a:p>
            <a:pPr>
              <a:buClr>
                <a:schemeClr val="bg2">
                  <a:lumMod val="40000"/>
                  <a:lumOff val="60000"/>
                </a:schemeClr>
              </a:buClr>
              <a:buBlip>
                <a:blip r:embed="rId4"/>
              </a:buBlip>
            </a:pPr>
            <a:r>
              <a:rPr lang="en-US" sz="3600" dirty="0">
                <a:solidFill>
                  <a:schemeClr val="bg2">
                    <a:lumMod val="20000"/>
                    <a:lumOff val="80000"/>
                  </a:schemeClr>
                </a:solidFill>
                <a:latin typeface="Chalkboard"/>
                <a:cs typeface="Chalkboard"/>
              </a:rPr>
              <a:t> </a:t>
            </a:r>
            <a:r>
              <a:rPr lang="en-US" sz="3600" dirty="0" smtClean="0">
                <a:solidFill>
                  <a:schemeClr val="bg2">
                    <a:lumMod val="20000"/>
                    <a:lumOff val="80000"/>
                  </a:schemeClr>
                </a:solidFill>
                <a:latin typeface="Chalkboard"/>
                <a:cs typeface="Chalkboard"/>
              </a:rPr>
              <a:t>We have a simple model:</a:t>
            </a:r>
          </a:p>
          <a:p>
            <a:pPr>
              <a:buClr>
                <a:schemeClr val="bg2">
                  <a:lumMod val="40000"/>
                  <a:lumOff val="60000"/>
                </a:schemeClr>
              </a:buClr>
              <a:buBlip>
                <a:blip r:embed="rId4"/>
              </a:buBlip>
            </a:pPr>
            <a:r>
              <a:rPr lang="en-US" sz="3600" dirty="0" smtClean="0">
                <a:solidFill>
                  <a:schemeClr val="bg2">
                    <a:lumMod val="20000"/>
                    <a:lumOff val="80000"/>
                  </a:schemeClr>
                </a:solidFill>
                <a:latin typeface="Chalkboard"/>
                <a:cs typeface="Chalkboard"/>
              </a:rPr>
              <a:t> A line (convolved with the PSF)</a:t>
            </a:r>
          </a:p>
          <a:p>
            <a:pPr>
              <a:buClr>
                <a:schemeClr val="bg2">
                  <a:lumMod val="40000"/>
                  <a:lumOff val="60000"/>
                </a:schemeClr>
              </a:buClr>
              <a:buBlip>
                <a:blip r:embed="rId4"/>
              </a:buBlip>
            </a:pPr>
            <a:r>
              <a:rPr lang="en-US" sz="3600" dirty="0">
                <a:solidFill>
                  <a:schemeClr val="bg2">
                    <a:lumMod val="20000"/>
                    <a:lumOff val="80000"/>
                  </a:schemeClr>
                </a:solidFill>
                <a:latin typeface="Chalkboard"/>
                <a:cs typeface="Chalkboard"/>
              </a:rPr>
              <a:t> </a:t>
            </a:r>
            <a:r>
              <a:rPr lang="en-US" sz="3600" dirty="0" smtClean="0">
                <a:solidFill>
                  <a:schemeClr val="bg2">
                    <a:lumMod val="20000"/>
                    <a:lumOff val="80000"/>
                  </a:schemeClr>
                </a:solidFill>
                <a:latin typeface="Chalkboard"/>
                <a:cs typeface="Chalkboard"/>
              </a:rPr>
              <a:t>We can “fit” all possible lines to data (i.e., matched filter).</a:t>
            </a:r>
          </a:p>
          <a:p>
            <a:pPr>
              <a:buClr>
                <a:schemeClr val="bg2">
                  <a:lumMod val="40000"/>
                  <a:lumOff val="60000"/>
                </a:schemeClr>
              </a:buClr>
              <a:buBlip>
                <a:blip r:embed="rId4"/>
              </a:buBlip>
            </a:pPr>
            <a:r>
              <a:rPr lang="en-US" sz="3600" dirty="0">
                <a:solidFill>
                  <a:schemeClr val="bg2">
                    <a:lumMod val="20000"/>
                    <a:lumOff val="80000"/>
                  </a:schemeClr>
                </a:solidFill>
                <a:latin typeface="Chalkboard"/>
                <a:cs typeface="Chalkboard"/>
              </a:rPr>
              <a:t> </a:t>
            </a:r>
            <a:r>
              <a:rPr lang="en-US" sz="3600" dirty="0" smtClean="0">
                <a:solidFill>
                  <a:schemeClr val="bg2">
                    <a:lumMod val="20000"/>
                    <a:lumOff val="80000"/>
                  </a:schemeClr>
                </a:solidFill>
                <a:latin typeface="Chalkboard"/>
                <a:cs typeface="Chalkboard"/>
              </a:rPr>
              <a:t>Complexity: O(N</a:t>
            </a:r>
            <a:r>
              <a:rPr lang="en-US" sz="3600" baseline="30000" dirty="0" smtClean="0">
                <a:solidFill>
                  <a:schemeClr val="bg2">
                    <a:lumMod val="20000"/>
                    <a:lumOff val="80000"/>
                  </a:schemeClr>
                </a:solidFill>
                <a:latin typeface="Chalkboard"/>
                <a:cs typeface="Chalkboard"/>
              </a:rPr>
              <a:t>2</a:t>
            </a:r>
            <a:r>
              <a:rPr lang="en-US" sz="3600" dirty="0" smtClean="0">
                <a:solidFill>
                  <a:schemeClr val="bg2">
                    <a:lumMod val="20000"/>
                    <a:lumOff val="80000"/>
                  </a:schemeClr>
                </a:solidFill>
                <a:latin typeface="Chalkboard"/>
                <a:cs typeface="Chalkboard"/>
              </a:rPr>
              <a:t> * N * N)</a:t>
            </a:r>
          </a:p>
          <a:p>
            <a:pPr>
              <a:buClr>
                <a:schemeClr val="bg2">
                  <a:lumMod val="40000"/>
                  <a:lumOff val="60000"/>
                </a:schemeClr>
              </a:buClr>
              <a:buBlip>
                <a:blip r:embed="rId4"/>
              </a:buBlip>
            </a:pPr>
            <a:endParaRPr lang="en-US" sz="3600" dirty="0">
              <a:solidFill>
                <a:schemeClr val="bg2">
                  <a:lumMod val="20000"/>
                  <a:lumOff val="80000"/>
                </a:schemeClr>
              </a:solidFill>
              <a:latin typeface="Chalkboard"/>
              <a:cs typeface="Chalkboard"/>
            </a:endParaRPr>
          </a:p>
          <a:p>
            <a:pPr>
              <a:buClr>
                <a:schemeClr val="bg2">
                  <a:lumMod val="40000"/>
                  <a:lumOff val="60000"/>
                </a:schemeClr>
              </a:buClr>
              <a:buBlip>
                <a:blip r:embed="rId4"/>
              </a:buBlip>
            </a:pPr>
            <a:endParaRPr lang="en-US" sz="3600" dirty="0" smtClean="0">
              <a:solidFill>
                <a:schemeClr val="bg2">
                  <a:lumMod val="20000"/>
                  <a:lumOff val="80000"/>
                </a:schemeClr>
              </a:solidFill>
              <a:latin typeface="Chalkboard"/>
              <a:cs typeface="Chalkboard"/>
            </a:endParaRPr>
          </a:p>
          <a:p>
            <a:pPr>
              <a:buClr>
                <a:schemeClr val="bg2">
                  <a:lumMod val="40000"/>
                  <a:lumOff val="60000"/>
                </a:schemeClr>
              </a:buClr>
              <a:buBlip>
                <a:blip r:embed="rId4"/>
              </a:buBlip>
            </a:pPr>
            <a:endParaRPr lang="en-US" sz="3600" dirty="0">
              <a:solidFill>
                <a:schemeClr val="bg2">
                  <a:lumMod val="20000"/>
                  <a:lumOff val="80000"/>
                </a:schemeClr>
              </a:solidFill>
              <a:latin typeface="Chalkboard"/>
              <a:cs typeface="Chalkboard"/>
            </a:endParaRPr>
          </a:p>
          <a:p>
            <a:pPr marL="0" indent="0">
              <a:buClr>
                <a:schemeClr val="bg2">
                  <a:lumMod val="40000"/>
                  <a:lumOff val="60000"/>
                </a:schemeClr>
              </a:buClr>
              <a:buNone/>
            </a:pPr>
            <a:endParaRPr lang="en-US" sz="3600" dirty="0" smtClean="0">
              <a:solidFill>
                <a:schemeClr val="bg2">
                  <a:lumMod val="20000"/>
                  <a:lumOff val="80000"/>
                </a:schemeClr>
              </a:solidFill>
              <a:latin typeface="Chalkboard"/>
              <a:cs typeface="Chalkboard"/>
            </a:endParaRPr>
          </a:p>
          <a:p>
            <a:pPr marL="0" indent="0">
              <a:buClr>
                <a:schemeClr val="bg2">
                  <a:lumMod val="40000"/>
                  <a:lumOff val="60000"/>
                </a:schemeClr>
              </a:buClr>
              <a:buNone/>
            </a:pPr>
            <a:endParaRPr lang="en-US" sz="3600" dirty="0" smtClean="0">
              <a:solidFill>
                <a:schemeClr val="bg2">
                  <a:lumMod val="20000"/>
                  <a:lumOff val="80000"/>
                </a:schemeClr>
              </a:solidFill>
              <a:latin typeface="Chalkboard"/>
              <a:cs typeface="Chalkboard"/>
            </a:endParaRPr>
          </a:p>
        </p:txBody>
      </p:sp>
      <p:sp>
        <p:nvSpPr>
          <p:cNvPr id="4" name="TextBox 3"/>
          <p:cNvSpPr txBox="1"/>
          <p:nvPr/>
        </p:nvSpPr>
        <p:spPr>
          <a:xfrm>
            <a:off x="512925" y="5065068"/>
            <a:ext cx="2327305" cy="646331"/>
          </a:xfrm>
          <a:prstGeom prst="rect">
            <a:avLst/>
          </a:prstGeom>
          <a:noFill/>
        </p:spPr>
        <p:txBody>
          <a:bodyPr wrap="none" rtlCol="0">
            <a:spAutoFit/>
          </a:bodyPr>
          <a:lstStyle/>
          <a:p>
            <a:r>
              <a:rPr lang="en-US" sz="3600" dirty="0" smtClean="0">
                <a:solidFill>
                  <a:srgbClr val="FF0000"/>
                </a:solidFill>
              </a:rPr>
              <a:t>dimensions</a:t>
            </a:r>
            <a:endParaRPr lang="en-US" sz="3600" dirty="0">
              <a:solidFill>
                <a:srgbClr val="FF0000"/>
              </a:solidFill>
            </a:endParaRPr>
          </a:p>
        </p:txBody>
      </p:sp>
      <p:cxnSp>
        <p:nvCxnSpPr>
          <p:cNvPr id="5" name="Straight Arrow Connector 4"/>
          <p:cNvCxnSpPr/>
          <p:nvPr/>
        </p:nvCxnSpPr>
        <p:spPr>
          <a:xfrm flipV="1">
            <a:off x="2842163" y="4870907"/>
            <a:ext cx="381437" cy="54594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2381787" y="5747825"/>
            <a:ext cx="3032876" cy="646331"/>
          </a:xfrm>
          <a:prstGeom prst="rect">
            <a:avLst/>
          </a:prstGeom>
          <a:noFill/>
        </p:spPr>
        <p:txBody>
          <a:bodyPr wrap="none" rtlCol="0">
            <a:spAutoFit/>
          </a:bodyPr>
          <a:lstStyle/>
          <a:p>
            <a:r>
              <a:rPr lang="en-US" sz="3600" dirty="0" smtClean="0">
                <a:solidFill>
                  <a:srgbClr val="FF0000"/>
                </a:solidFill>
              </a:rPr>
              <a:t>Integrating line</a:t>
            </a:r>
            <a:endParaRPr lang="en-US" sz="3600" dirty="0">
              <a:solidFill>
                <a:srgbClr val="FF0000"/>
              </a:solidFill>
            </a:endParaRPr>
          </a:p>
        </p:txBody>
      </p:sp>
      <p:cxnSp>
        <p:nvCxnSpPr>
          <p:cNvPr id="8" name="Straight Arrow Connector 7"/>
          <p:cNvCxnSpPr/>
          <p:nvPr/>
        </p:nvCxnSpPr>
        <p:spPr>
          <a:xfrm flipV="1">
            <a:off x="3552762" y="4870907"/>
            <a:ext cx="633732" cy="100539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5214648" y="5245382"/>
            <a:ext cx="2929858" cy="646331"/>
          </a:xfrm>
          <a:prstGeom prst="rect">
            <a:avLst/>
          </a:prstGeom>
          <a:noFill/>
        </p:spPr>
        <p:txBody>
          <a:bodyPr wrap="none" rtlCol="0">
            <a:spAutoFit/>
          </a:bodyPr>
          <a:lstStyle/>
          <a:p>
            <a:r>
              <a:rPr lang="en-US" sz="3600" dirty="0" smtClean="0">
                <a:solidFill>
                  <a:srgbClr val="FF0000"/>
                </a:solidFill>
              </a:rPr>
              <a:t>All line lengths</a:t>
            </a:r>
            <a:endParaRPr lang="en-US" sz="3600" dirty="0">
              <a:solidFill>
                <a:srgbClr val="FF0000"/>
              </a:solidFill>
            </a:endParaRPr>
          </a:p>
        </p:txBody>
      </p:sp>
      <p:cxnSp>
        <p:nvCxnSpPr>
          <p:cNvPr id="11" name="Straight Arrow Connector 10"/>
          <p:cNvCxnSpPr/>
          <p:nvPr/>
        </p:nvCxnSpPr>
        <p:spPr>
          <a:xfrm flipH="1" flipV="1">
            <a:off x="5330802" y="4856950"/>
            <a:ext cx="886256" cy="50182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custDataLst>
      <p:tags r:id="rId1"/>
    </p:custDataLst>
    <p:extLst>
      <p:ext uri="{BB962C8B-B14F-4D97-AF65-F5344CB8AC3E}">
        <p14:creationId xmlns:p14="http://schemas.microsoft.com/office/powerpoint/2010/main" val="32071932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34013" y="429588"/>
            <a:ext cx="4065542" cy="707886"/>
          </a:xfrm>
          <a:prstGeom prst="rect">
            <a:avLst/>
          </a:prstGeom>
          <a:noFill/>
        </p:spPr>
        <p:txBody>
          <a:bodyPr wrap="none" rtlCol="0">
            <a:spAutoFit/>
            <a:scene3d>
              <a:camera prst="orthographicFront"/>
              <a:lightRig rig="threePt" dir="t"/>
            </a:scene3d>
            <a:sp3d extrusionH="57150">
              <a:bevelT w="82550" h="38100" prst="coolSlant"/>
            </a:sp3d>
          </a:bodyPr>
          <a:lstStyle/>
          <a:p>
            <a:r>
              <a:rPr lang="en-US" sz="4000" dirty="0" smtClean="0">
                <a:solidFill>
                  <a:schemeClr val="bg2">
                    <a:lumMod val="20000"/>
                    <a:lumOff val="80000"/>
                  </a:schemeClr>
                </a:solidFill>
                <a:latin typeface="Chalkboard"/>
                <a:cs typeface="Chalkboard"/>
              </a:rPr>
              <a:t>Streak detection</a:t>
            </a:r>
            <a:endParaRPr lang="en-US" sz="4000" dirty="0">
              <a:solidFill>
                <a:schemeClr val="bg2">
                  <a:lumMod val="20000"/>
                  <a:lumOff val="80000"/>
                </a:schemeClr>
              </a:solidFill>
              <a:effectLst/>
              <a:latin typeface="Chalkboard"/>
              <a:cs typeface="Chalkboard"/>
            </a:endParaRPr>
          </a:p>
        </p:txBody>
      </p:sp>
      <p:sp>
        <p:nvSpPr>
          <p:cNvPr id="16" name="Content Placeholder 1"/>
          <p:cNvSpPr>
            <a:spLocks noGrp="1"/>
          </p:cNvSpPr>
          <p:nvPr/>
        </p:nvSpPr>
        <p:spPr>
          <a:xfrm>
            <a:off x="43542" y="1143000"/>
            <a:ext cx="9100458" cy="5410200"/>
          </a:xfrm>
          <a:prstGeom prst="rect">
            <a:avLst/>
          </a:prstGeom>
        </p:spPr>
        <p:txBody>
          <a:bodyPr vert="horz">
            <a:normAutofit/>
          </a:bodyPr>
          <a:lstStyle>
            <a:lvl1pPr marL="274320" indent="-274320" algn="l" rtl="0" eaLnBrk="1" latinLnBrk="0" hangingPunct="1">
              <a:spcBef>
                <a:spcPts val="600"/>
              </a:spcBef>
              <a:buClr>
                <a:schemeClr val="accent2"/>
              </a:buClr>
              <a:buSzPct val="85000"/>
              <a:buFont typeface="Wingdings 2"/>
              <a:buChar char=""/>
              <a:defRPr kumimoji="0" sz="2600" kern="1200">
                <a:solidFill>
                  <a:schemeClr val="bg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bg1"/>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bg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bg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bg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a:lstStyle>
          <a:p>
            <a:pPr>
              <a:buClr>
                <a:schemeClr val="bg2">
                  <a:lumMod val="40000"/>
                  <a:lumOff val="60000"/>
                </a:schemeClr>
              </a:buClr>
              <a:buBlip>
                <a:blip r:embed="rId5"/>
              </a:buBlip>
            </a:pPr>
            <a:r>
              <a:rPr lang="en-US" sz="3600" dirty="0" smtClean="0">
                <a:solidFill>
                  <a:schemeClr val="bg2">
                    <a:lumMod val="20000"/>
                    <a:lumOff val="80000"/>
                  </a:schemeClr>
                </a:solidFill>
                <a:latin typeface="Chalkboard"/>
                <a:cs typeface="Chalkboard"/>
              </a:rPr>
              <a:t> But, we can do it in N</a:t>
            </a:r>
            <a:r>
              <a:rPr lang="en-US" sz="3600" baseline="30000" dirty="0" smtClean="0">
                <a:solidFill>
                  <a:schemeClr val="bg2">
                    <a:lumMod val="20000"/>
                    <a:lumOff val="80000"/>
                  </a:schemeClr>
                </a:solidFill>
                <a:latin typeface="Chalkboard"/>
                <a:cs typeface="Chalkboard"/>
              </a:rPr>
              <a:t>2</a:t>
            </a:r>
            <a:r>
              <a:rPr lang="en-US" sz="3600" dirty="0" smtClean="0">
                <a:solidFill>
                  <a:schemeClr val="bg2">
                    <a:lumMod val="20000"/>
                    <a:lumOff val="80000"/>
                  </a:schemeClr>
                </a:solidFill>
                <a:latin typeface="Chalkboard"/>
                <a:cs typeface="Chalkboard"/>
              </a:rPr>
              <a:t> log(N)</a:t>
            </a:r>
          </a:p>
          <a:p>
            <a:pPr>
              <a:buClr>
                <a:schemeClr val="bg2">
                  <a:lumMod val="40000"/>
                  <a:lumOff val="60000"/>
                </a:schemeClr>
              </a:buClr>
              <a:buBlip>
                <a:blip r:embed="rId5"/>
              </a:buBlip>
            </a:pPr>
            <a:r>
              <a:rPr lang="en-US" sz="3600" dirty="0">
                <a:solidFill>
                  <a:schemeClr val="bg2">
                    <a:lumMod val="20000"/>
                    <a:lumOff val="80000"/>
                  </a:schemeClr>
                </a:solidFill>
                <a:latin typeface="Chalkboard"/>
                <a:cs typeface="Chalkboard"/>
              </a:rPr>
              <a:t> </a:t>
            </a:r>
            <a:r>
              <a:rPr lang="en-US" sz="3600" dirty="0" err="1" smtClean="0">
                <a:solidFill>
                  <a:schemeClr val="bg2">
                    <a:lumMod val="20000"/>
                    <a:lumOff val="80000"/>
                  </a:schemeClr>
                </a:solidFill>
                <a:latin typeface="Chalkboard"/>
                <a:cs typeface="Chalkboard"/>
              </a:rPr>
              <a:t>e.k.a</a:t>
            </a:r>
            <a:r>
              <a:rPr lang="en-US" sz="3600" dirty="0" smtClean="0">
                <a:solidFill>
                  <a:schemeClr val="bg2">
                    <a:lumMod val="20000"/>
                    <a:lumOff val="80000"/>
                  </a:schemeClr>
                </a:solidFill>
                <a:latin typeface="Chalkboard"/>
                <a:cs typeface="Chalkboard"/>
              </a:rPr>
              <a:t>., Fast Radon Transform</a:t>
            </a:r>
          </a:p>
          <a:p>
            <a:pPr>
              <a:buClr>
                <a:schemeClr val="bg2">
                  <a:lumMod val="40000"/>
                  <a:lumOff val="60000"/>
                </a:schemeClr>
              </a:buClr>
              <a:buBlip>
                <a:blip r:embed="rId5"/>
              </a:buBlip>
            </a:pPr>
            <a:r>
              <a:rPr lang="en-US" sz="3600" dirty="0">
                <a:solidFill>
                  <a:schemeClr val="bg2">
                    <a:lumMod val="20000"/>
                    <a:lumOff val="80000"/>
                  </a:schemeClr>
                </a:solidFill>
                <a:latin typeface="Chalkboard"/>
                <a:cs typeface="Chalkboard"/>
              </a:rPr>
              <a:t> S</a:t>
            </a:r>
            <a:r>
              <a:rPr lang="en-US" sz="3600" dirty="0" smtClean="0">
                <a:solidFill>
                  <a:schemeClr val="bg2">
                    <a:lumMod val="20000"/>
                    <a:lumOff val="80000"/>
                  </a:schemeClr>
                </a:solidFill>
                <a:latin typeface="Chalkboard"/>
                <a:cs typeface="Chalkboard"/>
              </a:rPr>
              <a:t>imilar to FFT or FDMT </a:t>
            </a:r>
            <a:r>
              <a:rPr lang="en-US" sz="2800" dirty="0" smtClean="0">
                <a:solidFill>
                  <a:schemeClr val="bg2">
                    <a:lumMod val="20000"/>
                    <a:lumOff val="80000"/>
                  </a:schemeClr>
                </a:solidFill>
                <a:latin typeface="Chalkboard"/>
                <a:cs typeface="Chalkboard"/>
              </a:rPr>
              <a:t>(</a:t>
            </a:r>
            <a:r>
              <a:rPr lang="en-US" sz="2800" dirty="0" err="1" smtClean="0">
                <a:solidFill>
                  <a:schemeClr val="bg2">
                    <a:lumMod val="20000"/>
                    <a:lumOff val="80000"/>
                  </a:schemeClr>
                </a:solidFill>
                <a:latin typeface="Chalkboard"/>
                <a:cs typeface="Chalkboard"/>
              </a:rPr>
              <a:t>Zackay+Ofek</a:t>
            </a:r>
            <a:r>
              <a:rPr lang="en-US" sz="2800" dirty="0" smtClean="0">
                <a:solidFill>
                  <a:schemeClr val="bg2">
                    <a:lumMod val="20000"/>
                    <a:lumOff val="80000"/>
                  </a:schemeClr>
                </a:solidFill>
                <a:latin typeface="Chalkboard"/>
                <a:cs typeface="Chalkboard"/>
              </a:rPr>
              <a:t> 2017)</a:t>
            </a:r>
          </a:p>
          <a:p>
            <a:pPr>
              <a:buClr>
                <a:schemeClr val="bg2">
                  <a:lumMod val="40000"/>
                  <a:lumOff val="60000"/>
                </a:schemeClr>
              </a:buClr>
              <a:buBlip>
                <a:blip r:embed="rId5"/>
              </a:buBlip>
            </a:pPr>
            <a:endParaRPr lang="en-US" sz="2800" dirty="0">
              <a:solidFill>
                <a:schemeClr val="bg2">
                  <a:lumMod val="20000"/>
                  <a:lumOff val="80000"/>
                </a:schemeClr>
              </a:solidFill>
              <a:latin typeface="Chalkboard"/>
              <a:cs typeface="Chalkboard"/>
            </a:endParaRPr>
          </a:p>
          <a:p>
            <a:pPr>
              <a:buClr>
                <a:schemeClr val="bg2">
                  <a:lumMod val="40000"/>
                  <a:lumOff val="60000"/>
                </a:schemeClr>
              </a:buClr>
              <a:buBlip>
                <a:blip r:embed="rId5"/>
              </a:buBlip>
            </a:pPr>
            <a:r>
              <a:rPr lang="en-US" sz="2800" dirty="0" smtClean="0">
                <a:solidFill>
                  <a:schemeClr val="bg2">
                    <a:lumMod val="20000"/>
                    <a:lumOff val="80000"/>
                  </a:schemeClr>
                </a:solidFill>
                <a:latin typeface="Chalkboard"/>
                <a:cs typeface="Chalkboard"/>
              </a:rPr>
              <a:t> Requirement: recovers the theoretical streak S/N:</a:t>
            </a:r>
          </a:p>
          <a:p>
            <a:pPr marL="0" indent="0">
              <a:buClr>
                <a:schemeClr val="bg2">
                  <a:lumMod val="40000"/>
                  <a:lumOff val="60000"/>
                </a:schemeClr>
              </a:buClr>
              <a:buNone/>
            </a:pPr>
            <a:endParaRPr lang="en-US" sz="2800" dirty="0">
              <a:solidFill>
                <a:schemeClr val="bg2">
                  <a:lumMod val="20000"/>
                  <a:lumOff val="80000"/>
                </a:schemeClr>
              </a:solidFill>
              <a:latin typeface="Chalkboard"/>
              <a:cs typeface="Chalkboard"/>
            </a:endParaRPr>
          </a:p>
          <a:p>
            <a:pPr>
              <a:buClr>
                <a:schemeClr val="bg2">
                  <a:lumMod val="40000"/>
                  <a:lumOff val="60000"/>
                </a:schemeClr>
              </a:buClr>
              <a:buBlip>
                <a:blip r:embed="rId5"/>
              </a:buBlip>
            </a:pPr>
            <a:endParaRPr lang="en-US" sz="3600" dirty="0" smtClean="0">
              <a:solidFill>
                <a:schemeClr val="bg2">
                  <a:lumMod val="20000"/>
                  <a:lumOff val="80000"/>
                </a:schemeClr>
              </a:solidFill>
              <a:latin typeface="Chalkboard"/>
              <a:cs typeface="Chalkboard"/>
            </a:endParaRPr>
          </a:p>
          <a:p>
            <a:pPr marL="0" indent="0">
              <a:buClr>
                <a:schemeClr val="bg2">
                  <a:lumMod val="40000"/>
                  <a:lumOff val="60000"/>
                </a:schemeClr>
              </a:buClr>
              <a:buNone/>
            </a:pPr>
            <a:endParaRPr lang="en-US" sz="3600" dirty="0">
              <a:solidFill>
                <a:schemeClr val="bg2">
                  <a:lumMod val="20000"/>
                  <a:lumOff val="80000"/>
                </a:schemeClr>
              </a:solidFill>
              <a:latin typeface="Chalkboard"/>
              <a:cs typeface="Chalkboard"/>
            </a:endParaRPr>
          </a:p>
          <a:p>
            <a:pPr marL="0" indent="0">
              <a:buClr>
                <a:schemeClr val="bg2">
                  <a:lumMod val="40000"/>
                  <a:lumOff val="60000"/>
                </a:schemeClr>
              </a:buClr>
              <a:buNone/>
            </a:pPr>
            <a:endParaRPr lang="en-US" sz="3600" dirty="0" smtClean="0">
              <a:solidFill>
                <a:schemeClr val="bg2">
                  <a:lumMod val="20000"/>
                  <a:lumOff val="80000"/>
                </a:schemeClr>
              </a:solidFill>
              <a:latin typeface="Chalkboard"/>
              <a:cs typeface="Chalkboard"/>
            </a:endParaRPr>
          </a:p>
          <a:p>
            <a:pPr marL="0" indent="0">
              <a:buClr>
                <a:schemeClr val="bg2">
                  <a:lumMod val="40000"/>
                  <a:lumOff val="60000"/>
                </a:schemeClr>
              </a:buClr>
              <a:buNone/>
            </a:pPr>
            <a:endParaRPr lang="en-US" sz="3600" dirty="0" smtClean="0">
              <a:solidFill>
                <a:schemeClr val="bg2">
                  <a:lumMod val="20000"/>
                  <a:lumOff val="80000"/>
                </a:schemeClr>
              </a:solidFill>
              <a:latin typeface="Chalkboard"/>
              <a:cs typeface="Chalkboard"/>
            </a:endParaRPr>
          </a:p>
        </p:txBody>
      </p:sp>
      <p:sp>
        <p:nvSpPr>
          <p:cNvPr id="4" name="Rectangle 3"/>
          <p:cNvSpPr/>
          <p:nvPr/>
        </p:nvSpPr>
        <p:spPr>
          <a:xfrm>
            <a:off x="2670599" y="4351026"/>
            <a:ext cx="6105342" cy="1906526"/>
          </a:xfrm>
          <a:prstGeom prst="rect">
            <a:avLst/>
          </a:prstGeom>
          <a:solidFill>
            <a:schemeClr val="bg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2961683486"/>
              </p:ext>
            </p:extLst>
          </p:nvPr>
        </p:nvGraphicFramePr>
        <p:xfrm>
          <a:off x="3240088" y="4514850"/>
          <a:ext cx="4702175" cy="1597025"/>
        </p:xfrm>
        <a:graphic>
          <a:graphicData uri="http://schemas.openxmlformats.org/presentationml/2006/ole">
            <mc:AlternateContent xmlns:mc="http://schemas.openxmlformats.org/markup-compatibility/2006">
              <mc:Choice xmlns:v="urn:schemas-microsoft-com:vml" Requires="v">
                <p:oleObj spid="_x0000_s237649" name="Equation" r:id="rId6" imgW="1295400" imgH="444500" progId="Equation.3">
                  <p:embed/>
                </p:oleObj>
              </mc:Choice>
              <mc:Fallback>
                <p:oleObj name="Equation" r:id="rId6" imgW="1295400" imgH="444500" progId="Equation.3">
                  <p:embed/>
                  <p:pic>
                    <p:nvPicPr>
                      <p:cNvPr id="0" name=""/>
                      <p:cNvPicPr/>
                      <p:nvPr/>
                    </p:nvPicPr>
                    <p:blipFill>
                      <a:blip r:embed="rId7"/>
                      <a:stretch>
                        <a:fillRect/>
                      </a:stretch>
                    </p:blipFill>
                    <p:spPr>
                      <a:xfrm>
                        <a:off x="3240088" y="4514850"/>
                        <a:ext cx="4702175" cy="1597025"/>
                      </a:xfrm>
                      <a:prstGeom prst="rect">
                        <a:avLst/>
                      </a:prstGeom>
                    </p:spPr>
                  </p:pic>
                </p:oleObj>
              </mc:Fallback>
            </mc:AlternateContent>
          </a:graphicData>
        </a:graphic>
      </p:graphicFrame>
    </p:spTree>
    <p:custDataLst>
      <p:tags r:id="rId2"/>
    </p:custDataLst>
    <p:extLst>
      <p:ext uri="{BB962C8B-B14F-4D97-AF65-F5344CB8AC3E}">
        <p14:creationId xmlns:p14="http://schemas.microsoft.com/office/powerpoint/2010/main" val="24625856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34013" y="429588"/>
            <a:ext cx="4065542" cy="707886"/>
          </a:xfrm>
          <a:prstGeom prst="rect">
            <a:avLst/>
          </a:prstGeom>
          <a:noFill/>
        </p:spPr>
        <p:txBody>
          <a:bodyPr wrap="none" rtlCol="0">
            <a:spAutoFit/>
            <a:scene3d>
              <a:camera prst="orthographicFront"/>
              <a:lightRig rig="threePt" dir="t"/>
            </a:scene3d>
            <a:sp3d extrusionH="57150">
              <a:bevelT w="82550" h="38100" prst="coolSlant"/>
            </a:sp3d>
          </a:bodyPr>
          <a:lstStyle/>
          <a:p>
            <a:r>
              <a:rPr lang="en-US" sz="4000" dirty="0" smtClean="0">
                <a:solidFill>
                  <a:schemeClr val="bg2">
                    <a:lumMod val="20000"/>
                    <a:lumOff val="80000"/>
                  </a:schemeClr>
                </a:solidFill>
                <a:latin typeface="Chalkboard"/>
                <a:cs typeface="Chalkboard"/>
              </a:rPr>
              <a:t>Streak detection</a:t>
            </a:r>
            <a:endParaRPr lang="en-US" sz="4000" dirty="0">
              <a:solidFill>
                <a:schemeClr val="bg2">
                  <a:lumMod val="20000"/>
                  <a:lumOff val="80000"/>
                </a:schemeClr>
              </a:solidFill>
              <a:effectLst/>
              <a:latin typeface="Chalkboard"/>
              <a:cs typeface="Chalkboard"/>
            </a:endParaRPr>
          </a:p>
        </p:txBody>
      </p:sp>
      <p:sp>
        <p:nvSpPr>
          <p:cNvPr id="16" name="Content Placeholder 1"/>
          <p:cNvSpPr>
            <a:spLocks noGrp="1"/>
          </p:cNvSpPr>
          <p:nvPr/>
        </p:nvSpPr>
        <p:spPr>
          <a:xfrm>
            <a:off x="43542" y="1143000"/>
            <a:ext cx="9100458" cy="5410200"/>
          </a:xfrm>
          <a:prstGeom prst="rect">
            <a:avLst/>
          </a:prstGeom>
        </p:spPr>
        <p:txBody>
          <a:bodyPr vert="horz">
            <a:normAutofit/>
          </a:bodyPr>
          <a:lstStyle>
            <a:lvl1pPr marL="274320" indent="-274320" algn="l" rtl="0" eaLnBrk="1" latinLnBrk="0" hangingPunct="1">
              <a:spcBef>
                <a:spcPts val="600"/>
              </a:spcBef>
              <a:buClr>
                <a:schemeClr val="accent2"/>
              </a:buClr>
              <a:buSzPct val="85000"/>
              <a:buFont typeface="Wingdings 2"/>
              <a:buChar char=""/>
              <a:defRPr kumimoji="0" sz="2600" kern="1200">
                <a:solidFill>
                  <a:schemeClr val="bg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bg1"/>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bg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bg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bg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a:lstStyle>
          <a:p>
            <a:pPr>
              <a:buClr>
                <a:schemeClr val="bg2">
                  <a:lumMod val="40000"/>
                  <a:lumOff val="60000"/>
                </a:schemeClr>
              </a:buClr>
              <a:buBlip>
                <a:blip r:embed="rId4"/>
              </a:buBlip>
            </a:pPr>
            <a:r>
              <a:rPr lang="en-US" sz="3600" dirty="0" smtClean="0">
                <a:solidFill>
                  <a:schemeClr val="bg2">
                    <a:lumMod val="20000"/>
                    <a:lumOff val="80000"/>
                  </a:schemeClr>
                </a:solidFill>
                <a:latin typeface="Chalkboard"/>
                <a:cs typeface="Chalkboard"/>
              </a:rPr>
              <a:t> Algorithm (</a:t>
            </a:r>
            <a:r>
              <a:rPr lang="en-US" sz="3600" dirty="0" err="1" smtClean="0">
                <a:solidFill>
                  <a:schemeClr val="bg2">
                    <a:lumMod val="20000"/>
                    <a:lumOff val="80000"/>
                  </a:schemeClr>
                </a:solidFill>
                <a:latin typeface="Chalkboard"/>
                <a:cs typeface="Chalkboard"/>
              </a:rPr>
              <a:t>Nir</a:t>
            </a:r>
            <a:r>
              <a:rPr lang="en-US" sz="3600" dirty="0" smtClean="0">
                <a:solidFill>
                  <a:schemeClr val="bg2">
                    <a:lumMod val="20000"/>
                    <a:lumOff val="80000"/>
                  </a:schemeClr>
                </a:solidFill>
                <a:latin typeface="Chalkboard"/>
                <a:cs typeface="Chalkboard"/>
              </a:rPr>
              <a:t>+</a:t>
            </a:r>
            <a:r>
              <a:rPr lang="en-US" sz="3600" dirty="0">
                <a:solidFill>
                  <a:schemeClr val="bg2">
                    <a:lumMod val="20000"/>
                    <a:lumOff val="80000"/>
                  </a:schemeClr>
                </a:solidFill>
                <a:latin typeface="Chalkboard"/>
                <a:cs typeface="Chalkboard"/>
              </a:rPr>
              <a:t> </a:t>
            </a:r>
            <a:r>
              <a:rPr lang="en-US" sz="3600" dirty="0" smtClean="0">
                <a:solidFill>
                  <a:schemeClr val="bg2">
                    <a:lumMod val="20000"/>
                    <a:lumOff val="80000"/>
                  </a:schemeClr>
                </a:solidFill>
                <a:latin typeface="Chalkboard"/>
                <a:cs typeface="Chalkboard"/>
              </a:rPr>
              <a:t>in prep.)</a:t>
            </a:r>
          </a:p>
          <a:p>
            <a:pPr>
              <a:buClr>
                <a:schemeClr val="bg2">
                  <a:lumMod val="40000"/>
                  <a:lumOff val="60000"/>
                </a:schemeClr>
              </a:buClr>
              <a:buBlip>
                <a:blip r:embed="rId4"/>
              </a:buBlip>
            </a:pPr>
            <a:r>
              <a:rPr lang="en-US" sz="3600" dirty="0">
                <a:solidFill>
                  <a:schemeClr val="bg2">
                    <a:lumMod val="20000"/>
                    <a:lumOff val="80000"/>
                  </a:schemeClr>
                </a:solidFill>
                <a:latin typeface="Chalkboard"/>
                <a:cs typeface="Chalkboard"/>
              </a:rPr>
              <a:t> </a:t>
            </a:r>
            <a:r>
              <a:rPr lang="en-US" sz="3600" dirty="0" smtClean="0">
                <a:solidFill>
                  <a:schemeClr val="bg2">
                    <a:lumMod val="20000"/>
                    <a:lumOff val="80000"/>
                  </a:schemeClr>
                </a:solidFill>
                <a:latin typeface="Chalkboard"/>
                <a:cs typeface="Chalkboard"/>
              </a:rPr>
              <a:t>Details…</a:t>
            </a:r>
          </a:p>
          <a:p>
            <a:pPr>
              <a:buClr>
                <a:schemeClr val="bg2">
                  <a:lumMod val="40000"/>
                  <a:lumOff val="60000"/>
                </a:schemeClr>
              </a:buClr>
              <a:buBlip>
                <a:blip r:embed="rId4"/>
              </a:buBlip>
            </a:pPr>
            <a:endParaRPr lang="en-US" sz="3600" dirty="0">
              <a:solidFill>
                <a:schemeClr val="bg2">
                  <a:lumMod val="20000"/>
                  <a:lumOff val="80000"/>
                </a:schemeClr>
              </a:solidFill>
              <a:latin typeface="Chalkboard"/>
              <a:cs typeface="Chalkboard"/>
            </a:endParaRPr>
          </a:p>
          <a:p>
            <a:pPr>
              <a:buClr>
                <a:schemeClr val="bg2">
                  <a:lumMod val="40000"/>
                  <a:lumOff val="60000"/>
                </a:schemeClr>
              </a:buClr>
              <a:buBlip>
                <a:blip r:embed="rId4"/>
              </a:buBlip>
            </a:pPr>
            <a:r>
              <a:rPr lang="en-US" sz="3600" dirty="0" smtClean="0">
                <a:solidFill>
                  <a:schemeClr val="bg2">
                    <a:lumMod val="20000"/>
                    <a:lumOff val="80000"/>
                  </a:schemeClr>
                </a:solidFill>
                <a:latin typeface="Chalkboard"/>
                <a:cs typeface="Chalkboard"/>
              </a:rPr>
              <a:t> Is there a streak?</a:t>
            </a:r>
          </a:p>
          <a:p>
            <a:pPr marL="0" indent="0">
              <a:buClr>
                <a:schemeClr val="bg2">
                  <a:lumMod val="40000"/>
                  <a:lumOff val="60000"/>
                </a:schemeClr>
              </a:buClr>
              <a:buNone/>
            </a:pPr>
            <a:endParaRPr lang="en-US" sz="3600" dirty="0">
              <a:solidFill>
                <a:schemeClr val="bg2">
                  <a:lumMod val="20000"/>
                  <a:lumOff val="80000"/>
                </a:schemeClr>
              </a:solidFill>
              <a:latin typeface="Chalkboard"/>
              <a:cs typeface="Chalkboard"/>
            </a:endParaRPr>
          </a:p>
          <a:p>
            <a:pPr marL="0" indent="0">
              <a:buClr>
                <a:schemeClr val="bg2">
                  <a:lumMod val="40000"/>
                  <a:lumOff val="60000"/>
                </a:schemeClr>
              </a:buClr>
              <a:buNone/>
            </a:pPr>
            <a:endParaRPr lang="en-US" sz="3600" dirty="0" smtClean="0">
              <a:solidFill>
                <a:schemeClr val="bg2">
                  <a:lumMod val="20000"/>
                  <a:lumOff val="80000"/>
                </a:schemeClr>
              </a:solidFill>
              <a:latin typeface="Chalkboard"/>
              <a:cs typeface="Chalkboard"/>
            </a:endParaRPr>
          </a:p>
          <a:p>
            <a:pPr marL="0" indent="0">
              <a:buClr>
                <a:schemeClr val="bg2">
                  <a:lumMod val="40000"/>
                  <a:lumOff val="60000"/>
                </a:schemeClr>
              </a:buClr>
              <a:buNone/>
            </a:pPr>
            <a:endParaRPr lang="en-US" sz="3600" dirty="0" smtClean="0">
              <a:solidFill>
                <a:schemeClr val="bg2">
                  <a:lumMod val="20000"/>
                  <a:lumOff val="80000"/>
                </a:schemeClr>
              </a:solidFill>
              <a:latin typeface="Chalkboard"/>
              <a:cs typeface="Chalkboard"/>
            </a:endParaRPr>
          </a:p>
        </p:txBody>
      </p:sp>
      <p:pic>
        <p:nvPicPr>
          <p:cNvPr id="3" name="Picture 2" descr="demo1.png"/>
          <p:cNvPicPr>
            <a:picLocks noChangeAspect="1"/>
          </p:cNvPicPr>
          <p:nvPr/>
        </p:nvPicPr>
        <p:blipFill rotWithShape="1">
          <a:blip r:embed="rId5">
            <a:extLst>
              <a:ext uri="{28A0092B-C50C-407E-A947-70E740481C1C}">
                <a14:useLocalDpi xmlns:a14="http://schemas.microsoft.com/office/drawing/2010/main" val="0"/>
              </a:ext>
            </a:extLst>
          </a:blip>
          <a:srcRect r="60931"/>
          <a:stretch/>
        </p:blipFill>
        <p:spPr>
          <a:xfrm>
            <a:off x="4535369" y="2172273"/>
            <a:ext cx="4381864" cy="4308896"/>
          </a:xfrm>
          <a:prstGeom prst="rect">
            <a:avLst/>
          </a:prstGeom>
        </p:spPr>
      </p:pic>
      <p:pic>
        <p:nvPicPr>
          <p:cNvPr id="6" name="Picture 5" descr="GuyNir.jpg"/>
          <p:cNvPicPr>
            <a:picLocks noChangeAspect="1"/>
          </p:cNvPicPr>
          <p:nvPr/>
        </p:nvPicPr>
        <p:blipFill rotWithShape="1">
          <a:blip r:embed="rId6">
            <a:extLst>
              <a:ext uri="{28A0092B-C50C-407E-A947-70E740481C1C}">
                <a14:useLocalDpi xmlns:a14="http://schemas.microsoft.com/office/drawing/2010/main" val="0"/>
              </a:ext>
            </a:extLst>
          </a:blip>
          <a:srcRect t="6072" r="29444" b="35646"/>
          <a:stretch/>
        </p:blipFill>
        <p:spPr>
          <a:xfrm>
            <a:off x="8092199" y="464672"/>
            <a:ext cx="933246" cy="1154312"/>
          </a:xfrm>
          <a:prstGeom prst="rect">
            <a:avLst/>
          </a:prstGeom>
        </p:spPr>
      </p:pic>
    </p:spTree>
    <p:custDataLst>
      <p:tags r:id="rId1"/>
    </p:custDataLst>
    <p:extLst>
      <p:ext uri="{BB962C8B-B14F-4D97-AF65-F5344CB8AC3E}">
        <p14:creationId xmlns:p14="http://schemas.microsoft.com/office/powerpoint/2010/main" val="674455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34013" y="429588"/>
            <a:ext cx="4065542" cy="707886"/>
          </a:xfrm>
          <a:prstGeom prst="rect">
            <a:avLst/>
          </a:prstGeom>
          <a:noFill/>
        </p:spPr>
        <p:txBody>
          <a:bodyPr wrap="none" rtlCol="0">
            <a:spAutoFit/>
            <a:scene3d>
              <a:camera prst="orthographicFront"/>
              <a:lightRig rig="threePt" dir="t"/>
            </a:scene3d>
            <a:sp3d extrusionH="57150">
              <a:bevelT w="82550" h="38100" prst="coolSlant"/>
            </a:sp3d>
          </a:bodyPr>
          <a:lstStyle/>
          <a:p>
            <a:r>
              <a:rPr lang="en-US" sz="4000" dirty="0" smtClean="0">
                <a:solidFill>
                  <a:schemeClr val="bg2">
                    <a:lumMod val="20000"/>
                    <a:lumOff val="80000"/>
                  </a:schemeClr>
                </a:solidFill>
                <a:latin typeface="Chalkboard"/>
                <a:cs typeface="Chalkboard"/>
              </a:rPr>
              <a:t>Streak detection</a:t>
            </a:r>
            <a:endParaRPr lang="en-US" sz="4000" dirty="0">
              <a:solidFill>
                <a:schemeClr val="bg2">
                  <a:lumMod val="20000"/>
                  <a:lumOff val="80000"/>
                </a:schemeClr>
              </a:solidFill>
              <a:effectLst/>
              <a:latin typeface="Chalkboard"/>
              <a:cs typeface="Chalkboard"/>
            </a:endParaRPr>
          </a:p>
        </p:txBody>
      </p:sp>
      <p:sp>
        <p:nvSpPr>
          <p:cNvPr id="16" name="Content Placeholder 1"/>
          <p:cNvSpPr>
            <a:spLocks noGrp="1"/>
          </p:cNvSpPr>
          <p:nvPr/>
        </p:nvSpPr>
        <p:spPr>
          <a:xfrm>
            <a:off x="43542" y="1143000"/>
            <a:ext cx="9100458" cy="5410200"/>
          </a:xfrm>
          <a:prstGeom prst="rect">
            <a:avLst/>
          </a:prstGeom>
        </p:spPr>
        <p:txBody>
          <a:bodyPr vert="horz">
            <a:normAutofit/>
          </a:bodyPr>
          <a:lstStyle>
            <a:lvl1pPr marL="274320" indent="-274320" algn="l" rtl="0" eaLnBrk="1" latinLnBrk="0" hangingPunct="1">
              <a:spcBef>
                <a:spcPts val="600"/>
              </a:spcBef>
              <a:buClr>
                <a:schemeClr val="accent2"/>
              </a:buClr>
              <a:buSzPct val="85000"/>
              <a:buFont typeface="Wingdings 2"/>
              <a:buChar char=""/>
              <a:defRPr kumimoji="0" sz="2600" kern="1200">
                <a:solidFill>
                  <a:schemeClr val="bg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bg1"/>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bg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bg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bg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a:lstStyle>
          <a:p>
            <a:pPr>
              <a:buClr>
                <a:schemeClr val="bg2">
                  <a:lumMod val="40000"/>
                  <a:lumOff val="60000"/>
                </a:schemeClr>
              </a:buClr>
              <a:buBlip>
                <a:blip r:embed="rId4"/>
              </a:buBlip>
            </a:pPr>
            <a:r>
              <a:rPr lang="en-US" sz="3600" dirty="0" smtClean="0">
                <a:solidFill>
                  <a:schemeClr val="bg2">
                    <a:lumMod val="20000"/>
                    <a:lumOff val="80000"/>
                  </a:schemeClr>
                </a:solidFill>
                <a:latin typeface="Chalkboard"/>
                <a:cs typeface="Chalkboard"/>
              </a:rPr>
              <a:t> Algorithm (</a:t>
            </a:r>
            <a:r>
              <a:rPr lang="en-US" sz="3600" dirty="0" err="1" smtClean="0">
                <a:solidFill>
                  <a:schemeClr val="bg2">
                    <a:lumMod val="20000"/>
                    <a:lumOff val="80000"/>
                  </a:schemeClr>
                </a:solidFill>
                <a:latin typeface="Chalkboard"/>
                <a:cs typeface="Chalkboard"/>
              </a:rPr>
              <a:t>Nir</a:t>
            </a:r>
            <a:r>
              <a:rPr lang="en-US" sz="3600" dirty="0" smtClean="0">
                <a:solidFill>
                  <a:schemeClr val="bg2">
                    <a:lumMod val="20000"/>
                    <a:lumOff val="80000"/>
                  </a:schemeClr>
                </a:solidFill>
                <a:latin typeface="Chalkboard"/>
                <a:cs typeface="Chalkboard"/>
              </a:rPr>
              <a:t>+</a:t>
            </a:r>
            <a:r>
              <a:rPr lang="en-US" sz="3600" dirty="0">
                <a:solidFill>
                  <a:schemeClr val="bg2">
                    <a:lumMod val="20000"/>
                    <a:lumOff val="80000"/>
                  </a:schemeClr>
                </a:solidFill>
                <a:latin typeface="Chalkboard"/>
                <a:cs typeface="Chalkboard"/>
              </a:rPr>
              <a:t> </a:t>
            </a:r>
            <a:r>
              <a:rPr lang="en-US" sz="3600" dirty="0" smtClean="0">
                <a:solidFill>
                  <a:schemeClr val="bg2">
                    <a:lumMod val="20000"/>
                    <a:lumOff val="80000"/>
                  </a:schemeClr>
                </a:solidFill>
                <a:latin typeface="Chalkboard"/>
                <a:cs typeface="Chalkboard"/>
              </a:rPr>
              <a:t>in prep.)</a:t>
            </a:r>
            <a:endParaRPr lang="en-US" sz="3600" dirty="0">
              <a:solidFill>
                <a:schemeClr val="bg2">
                  <a:lumMod val="20000"/>
                  <a:lumOff val="80000"/>
                </a:schemeClr>
              </a:solidFill>
              <a:latin typeface="Chalkboard"/>
              <a:cs typeface="Chalkboard"/>
            </a:endParaRPr>
          </a:p>
          <a:p>
            <a:pPr>
              <a:buClr>
                <a:schemeClr val="bg2">
                  <a:lumMod val="40000"/>
                  <a:lumOff val="60000"/>
                </a:schemeClr>
              </a:buClr>
              <a:buBlip>
                <a:blip r:embed="rId4"/>
              </a:buBlip>
            </a:pPr>
            <a:r>
              <a:rPr lang="en-US" sz="3600" dirty="0" smtClean="0">
                <a:solidFill>
                  <a:schemeClr val="bg2">
                    <a:lumMod val="20000"/>
                    <a:lumOff val="80000"/>
                  </a:schemeClr>
                </a:solidFill>
                <a:latin typeface="Chalkboard"/>
                <a:cs typeface="Chalkboard"/>
              </a:rPr>
              <a:t> Detected with S/N~8 </a:t>
            </a:r>
            <a:r>
              <a:rPr lang="en-US" sz="2800" dirty="0" smtClean="0">
                <a:solidFill>
                  <a:schemeClr val="bg2">
                    <a:lumMod val="20000"/>
                    <a:lumOff val="80000"/>
                  </a:schemeClr>
                </a:solidFill>
                <a:latin typeface="Chalkboard"/>
                <a:cs typeface="Chalkboard"/>
              </a:rPr>
              <a:t>(but looks else-where effect: threshold S/N 4.5-&gt;6)</a:t>
            </a:r>
            <a:endParaRPr lang="en-US" sz="2800" dirty="0">
              <a:solidFill>
                <a:schemeClr val="bg2">
                  <a:lumMod val="20000"/>
                  <a:lumOff val="80000"/>
                </a:schemeClr>
              </a:solidFill>
              <a:latin typeface="Chalkboard"/>
              <a:cs typeface="Chalkboard"/>
            </a:endParaRPr>
          </a:p>
          <a:p>
            <a:pPr marL="0" indent="0">
              <a:buClr>
                <a:schemeClr val="bg2">
                  <a:lumMod val="40000"/>
                  <a:lumOff val="60000"/>
                </a:schemeClr>
              </a:buClr>
              <a:buNone/>
            </a:pPr>
            <a:endParaRPr lang="en-US" sz="3600" dirty="0" smtClean="0">
              <a:solidFill>
                <a:schemeClr val="bg2">
                  <a:lumMod val="20000"/>
                  <a:lumOff val="80000"/>
                </a:schemeClr>
              </a:solidFill>
              <a:latin typeface="Chalkboard"/>
              <a:cs typeface="Chalkboard"/>
            </a:endParaRPr>
          </a:p>
          <a:p>
            <a:pPr marL="0" indent="0">
              <a:buClr>
                <a:schemeClr val="bg2">
                  <a:lumMod val="40000"/>
                  <a:lumOff val="60000"/>
                </a:schemeClr>
              </a:buClr>
              <a:buNone/>
            </a:pPr>
            <a:endParaRPr lang="en-US" sz="3600" dirty="0" smtClean="0">
              <a:solidFill>
                <a:schemeClr val="bg2">
                  <a:lumMod val="20000"/>
                  <a:lumOff val="80000"/>
                </a:schemeClr>
              </a:solidFill>
              <a:latin typeface="Chalkboard"/>
              <a:cs typeface="Chalkboard"/>
            </a:endParaRPr>
          </a:p>
        </p:txBody>
      </p:sp>
      <p:pic>
        <p:nvPicPr>
          <p:cNvPr id="3" name="Picture 2" descr="demo1.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3345015"/>
            <a:ext cx="9144000" cy="3512985"/>
          </a:xfrm>
          <a:prstGeom prst="rect">
            <a:avLst/>
          </a:prstGeom>
        </p:spPr>
      </p:pic>
      <p:pic>
        <p:nvPicPr>
          <p:cNvPr id="6" name="Picture 5" descr="GuyNir.jpg"/>
          <p:cNvPicPr>
            <a:picLocks noChangeAspect="1"/>
          </p:cNvPicPr>
          <p:nvPr/>
        </p:nvPicPr>
        <p:blipFill rotWithShape="1">
          <a:blip r:embed="rId6">
            <a:extLst>
              <a:ext uri="{28A0092B-C50C-407E-A947-70E740481C1C}">
                <a14:useLocalDpi xmlns:a14="http://schemas.microsoft.com/office/drawing/2010/main" val="0"/>
              </a:ext>
            </a:extLst>
          </a:blip>
          <a:srcRect t="6072" r="29444" b="35646"/>
          <a:stretch/>
        </p:blipFill>
        <p:spPr>
          <a:xfrm>
            <a:off x="8110589" y="464672"/>
            <a:ext cx="933246" cy="1154312"/>
          </a:xfrm>
          <a:prstGeom prst="rect">
            <a:avLst/>
          </a:prstGeom>
        </p:spPr>
      </p:pic>
    </p:spTree>
    <p:custDataLst>
      <p:tags r:id="rId1"/>
    </p:custDataLst>
    <p:extLst>
      <p:ext uri="{BB962C8B-B14F-4D97-AF65-F5344CB8AC3E}">
        <p14:creationId xmlns:p14="http://schemas.microsoft.com/office/powerpoint/2010/main" val="34677717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34013" y="429588"/>
            <a:ext cx="4065542" cy="707886"/>
          </a:xfrm>
          <a:prstGeom prst="rect">
            <a:avLst/>
          </a:prstGeom>
          <a:noFill/>
        </p:spPr>
        <p:txBody>
          <a:bodyPr wrap="none" rtlCol="0">
            <a:spAutoFit/>
            <a:scene3d>
              <a:camera prst="orthographicFront"/>
              <a:lightRig rig="threePt" dir="t"/>
            </a:scene3d>
            <a:sp3d extrusionH="57150">
              <a:bevelT w="82550" h="38100" prst="coolSlant"/>
            </a:sp3d>
          </a:bodyPr>
          <a:lstStyle/>
          <a:p>
            <a:r>
              <a:rPr lang="en-US" sz="4000" dirty="0" smtClean="0">
                <a:solidFill>
                  <a:schemeClr val="bg2">
                    <a:lumMod val="20000"/>
                    <a:lumOff val="80000"/>
                  </a:schemeClr>
                </a:solidFill>
                <a:latin typeface="Chalkboard"/>
                <a:cs typeface="Chalkboard"/>
              </a:rPr>
              <a:t>Streak detection</a:t>
            </a:r>
            <a:endParaRPr lang="en-US" sz="4000" dirty="0">
              <a:solidFill>
                <a:schemeClr val="bg2">
                  <a:lumMod val="20000"/>
                  <a:lumOff val="80000"/>
                </a:schemeClr>
              </a:solidFill>
              <a:effectLst/>
              <a:latin typeface="Chalkboard"/>
              <a:cs typeface="Chalkboard"/>
            </a:endParaRPr>
          </a:p>
        </p:txBody>
      </p:sp>
      <p:sp>
        <p:nvSpPr>
          <p:cNvPr id="16" name="Content Placeholder 1"/>
          <p:cNvSpPr>
            <a:spLocks noGrp="1"/>
          </p:cNvSpPr>
          <p:nvPr/>
        </p:nvSpPr>
        <p:spPr>
          <a:xfrm>
            <a:off x="43542" y="1143000"/>
            <a:ext cx="9100458" cy="5410200"/>
          </a:xfrm>
          <a:prstGeom prst="rect">
            <a:avLst/>
          </a:prstGeom>
        </p:spPr>
        <p:txBody>
          <a:bodyPr vert="horz">
            <a:normAutofit/>
          </a:bodyPr>
          <a:lstStyle>
            <a:lvl1pPr marL="274320" indent="-274320" algn="l" rtl="0" eaLnBrk="1" latinLnBrk="0" hangingPunct="1">
              <a:spcBef>
                <a:spcPts val="600"/>
              </a:spcBef>
              <a:buClr>
                <a:schemeClr val="accent2"/>
              </a:buClr>
              <a:buSzPct val="85000"/>
              <a:buFont typeface="Wingdings 2"/>
              <a:buChar char=""/>
              <a:defRPr kumimoji="0" sz="2600" kern="1200">
                <a:solidFill>
                  <a:schemeClr val="bg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bg1"/>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bg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bg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bg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a:lstStyle>
          <a:p>
            <a:pPr>
              <a:buClr>
                <a:schemeClr val="bg2">
                  <a:lumMod val="40000"/>
                  <a:lumOff val="60000"/>
                </a:schemeClr>
              </a:buClr>
              <a:buBlip>
                <a:blip r:embed="rId4"/>
              </a:buBlip>
            </a:pPr>
            <a:r>
              <a:rPr lang="en-US" sz="3600" dirty="0" smtClean="0">
                <a:solidFill>
                  <a:schemeClr val="bg2">
                    <a:lumMod val="20000"/>
                    <a:lumOff val="80000"/>
                  </a:schemeClr>
                </a:solidFill>
                <a:latin typeface="Chalkboard"/>
                <a:cs typeface="Chalkboard"/>
              </a:rPr>
              <a:t> And real data from PTF…</a:t>
            </a:r>
            <a:endParaRPr lang="en-US" sz="2800" dirty="0">
              <a:solidFill>
                <a:schemeClr val="bg2">
                  <a:lumMod val="20000"/>
                  <a:lumOff val="80000"/>
                </a:schemeClr>
              </a:solidFill>
              <a:latin typeface="Chalkboard"/>
              <a:cs typeface="Chalkboard"/>
            </a:endParaRPr>
          </a:p>
          <a:p>
            <a:pPr marL="0" indent="0">
              <a:buClr>
                <a:schemeClr val="bg2">
                  <a:lumMod val="40000"/>
                  <a:lumOff val="60000"/>
                </a:schemeClr>
              </a:buClr>
              <a:buNone/>
            </a:pPr>
            <a:endParaRPr lang="en-US" sz="3600" dirty="0" smtClean="0">
              <a:solidFill>
                <a:schemeClr val="bg2">
                  <a:lumMod val="20000"/>
                  <a:lumOff val="80000"/>
                </a:schemeClr>
              </a:solidFill>
              <a:latin typeface="Chalkboard"/>
              <a:cs typeface="Chalkboard"/>
            </a:endParaRPr>
          </a:p>
          <a:p>
            <a:pPr marL="0" indent="0">
              <a:buClr>
                <a:schemeClr val="bg2">
                  <a:lumMod val="40000"/>
                  <a:lumOff val="60000"/>
                </a:schemeClr>
              </a:buClr>
              <a:buNone/>
            </a:pPr>
            <a:endParaRPr lang="en-US" sz="3600" dirty="0">
              <a:solidFill>
                <a:schemeClr val="bg2">
                  <a:lumMod val="20000"/>
                  <a:lumOff val="80000"/>
                </a:schemeClr>
              </a:solidFill>
              <a:latin typeface="Chalkboard"/>
              <a:cs typeface="Chalkboard"/>
            </a:endParaRPr>
          </a:p>
          <a:p>
            <a:pPr marL="0" indent="0">
              <a:buClr>
                <a:schemeClr val="bg2">
                  <a:lumMod val="40000"/>
                  <a:lumOff val="60000"/>
                </a:schemeClr>
              </a:buClr>
              <a:buNone/>
            </a:pPr>
            <a:endParaRPr lang="en-US" sz="3600" dirty="0" smtClean="0">
              <a:solidFill>
                <a:schemeClr val="bg2">
                  <a:lumMod val="20000"/>
                  <a:lumOff val="80000"/>
                </a:schemeClr>
              </a:solidFill>
              <a:latin typeface="Chalkboard"/>
              <a:cs typeface="Chalkboard"/>
            </a:endParaRPr>
          </a:p>
          <a:p>
            <a:pPr marL="0" indent="0">
              <a:buClr>
                <a:schemeClr val="bg2">
                  <a:lumMod val="40000"/>
                  <a:lumOff val="60000"/>
                </a:schemeClr>
              </a:buClr>
              <a:buNone/>
            </a:pPr>
            <a:endParaRPr lang="en-US" sz="3600" dirty="0" smtClean="0">
              <a:solidFill>
                <a:schemeClr val="bg2">
                  <a:lumMod val="20000"/>
                  <a:lumOff val="80000"/>
                </a:schemeClr>
              </a:solidFill>
              <a:latin typeface="Chalkboard"/>
              <a:cs typeface="Chalkboard"/>
            </a:endParaRPr>
          </a:p>
        </p:txBody>
      </p:sp>
      <p:pic>
        <p:nvPicPr>
          <p:cNvPr id="2" name="Picture 1" descr="ptf_streak.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3069562"/>
            <a:ext cx="9144000" cy="3443111"/>
          </a:xfrm>
          <a:prstGeom prst="rect">
            <a:avLst/>
          </a:prstGeom>
        </p:spPr>
      </p:pic>
      <p:sp>
        <p:nvSpPr>
          <p:cNvPr id="5" name="TextBox 4"/>
          <p:cNvSpPr txBox="1"/>
          <p:nvPr/>
        </p:nvSpPr>
        <p:spPr>
          <a:xfrm>
            <a:off x="153506" y="2540129"/>
            <a:ext cx="3852337" cy="369332"/>
          </a:xfrm>
          <a:prstGeom prst="rect">
            <a:avLst/>
          </a:prstGeom>
          <a:noFill/>
        </p:spPr>
        <p:txBody>
          <a:bodyPr wrap="none" rtlCol="0">
            <a:spAutoFit/>
          </a:bodyPr>
          <a:lstStyle/>
          <a:p>
            <a:r>
              <a:rPr lang="en-US" dirty="0" smtClean="0"/>
              <a:t>PTF image with a streak: S/N~3 per PSF</a:t>
            </a:r>
            <a:endParaRPr lang="en-US" dirty="0"/>
          </a:p>
        </p:txBody>
      </p:sp>
    </p:spTree>
    <p:custDataLst>
      <p:tags r:id="rId1"/>
    </p:custDataLst>
    <p:extLst>
      <p:ext uri="{BB962C8B-B14F-4D97-AF65-F5344CB8AC3E}">
        <p14:creationId xmlns:p14="http://schemas.microsoft.com/office/powerpoint/2010/main" val="33416416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34013" y="429588"/>
            <a:ext cx="4065542" cy="707886"/>
          </a:xfrm>
          <a:prstGeom prst="rect">
            <a:avLst/>
          </a:prstGeom>
          <a:noFill/>
        </p:spPr>
        <p:txBody>
          <a:bodyPr wrap="none" rtlCol="0">
            <a:spAutoFit/>
            <a:scene3d>
              <a:camera prst="orthographicFront"/>
              <a:lightRig rig="threePt" dir="t"/>
            </a:scene3d>
            <a:sp3d extrusionH="57150">
              <a:bevelT w="82550" h="38100" prst="coolSlant"/>
            </a:sp3d>
          </a:bodyPr>
          <a:lstStyle/>
          <a:p>
            <a:r>
              <a:rPr lang="en-US" sz="4000" dirty="0" smtClean="0">
                <a:solidFill>
                  <a:schemeClr val="bg2">
                    <a:lumMod val="20000"/>
                    <a:lumOff val="80000"/>
                  </a:schemeClr>
                </a:solidFill>
                <a:latin typeface="Chalkboard"/>
                <a:cs typeface="Chalkboard"/>
              </a:rPr>
              <a:t>Streak detection</a:t>
            </a:r>
            <a:endParaRPr lang="en-US" sz="4000" dirty="0">
              <a:solidFill>
                <a:schemeClr val="bg2">
                  <a:lumMod val="20000"/>
                  <a:lumOff val="80000"/>
                </a:schemeClr>
              </a:solidFill>
              <a:effectLst/>
              <a:latin typeface="Chalkboard"/>
              <a:cs typeface="Chalkboard"/>
            </a:endParaRPr>
          </a:p>
        </p:txBody>
      </p:sp>
      <p:sp>
        <p:nvSpPr>
          <p:cNvPr id="16" name="Content Placeholder 1"/>
          <p:cNvSpPr>
            <a:spLocks noGrp="1"/>
          </p:cNvSpPr>
          <p:nvPr/>
        </p:nvSpPr>
        <p:spPr>
          <a:xfrm>
            <a:off x="43542" y="1143000"/>
            <a:ext cx="9100458" cy="5410200"/>
          </a:xfrm>
          <a:prstGeom prst="rect">
            <a:avLst/>
          </a:prstGeom>
        </p:spPr>
        <p:txBody>
          <a:bodyPr vert="horz">
            <a:normAutofit/>
          </a:bodyPr>
          <a:lstStyle>
            <a:lvl1pPr marL="274320" indent="-274320" algn="l" rtl="0" eaLnBrk="1" latinLnBrk="0" hangingPunct="1">
              <a:spcBef>
                <a:spcPts val="600"/>
              </a:spcBef>
              <a:buClr>
                <a:schemeClr val="accent2"/>
              </a:buClr>
              <a:buSzPct val="85000"/>
              <a:buFont typeface="Wingdings 2"/>
              <a:buChar char=""/>
              <a:defRPr kumimoji="0" sz="2600" kern="1200">
                <a:solidFill>
                  <a:schemeClr val="bg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bg1"/>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bg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bg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bg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a:lstStyle>
          <a:p>
            <a:pPr>
              <a:buClr>
                <a:schemeClr val="bg2">
                  <a:lumMod val="40000"/>
                  <a:lumOff val="60000"/>
                </a:schemeClr>
              </a:buClr>
              <a:buBlip>
                <a:blip r:embed="rId5"/>
              </a:buBlip>
            </a:pPr>
            <a:r>
              <a:rPr lang="en-US" sz="3600" dirty="0">
                <a:solidFill>
                  <a:schemeClr val="bg2">
                    <a:lumMod val="20000"/>
                    <a:lumOff val="80000"/>
                  </a:schemeClr>
                </a:solidFill>
                <a:latin typeface="Chalkboard"/>
                <a:cs typeface="Chalkboard"/>
              </a:rPr>
              <a:t> </a:t>
            </a:r>
            <a:r>
              <a:rPr lang="en-US" sz="3600" dirty="0" smtClean="0">
                <a:solidFill>
                  <a:schemeClr val="bg2">
                    <a:lumMod val="20000"/>
                    <a:lumOff val="80000"/>
                  </a:schemeClr>
                </a:solidFill>
                <a:latin typeface="Chalkboard"/>
                <a:cs typeface="Chalkboard"/>
              </a:rPr>
              <a:t>Sensitivity improvement over naïve detection:</a:t>
            </a:r>
          </a:p>
          <a:p>
            <a:pPr>
              <a:buClr>
                <a:schemeClr val="bg2">
                  <a:lumMod val="40000"/>
                  <a:lumOff val="60000"/>
                </a:schemeClr>
              </a:buClr>
              <a:buBlip>
                <a:blip r:embed="rId5"/>
              </a:buBlip>
            </a:pPr>
            <a:endParaRPr lang="en-US" sz="3600" dirty="0">
              <a:solidFill>
                <a:schemeClr val="bg2">
                  <a:lumMod val="20000"/>
                  <a:lumOff val="80000"/>
                </a:schemeClr>
              </a:solidFill>
              <a:latin typeface="Chalkboard"/>
              <a:cs typeface="Chalkboard"/>
            </a:endParaRPr>
          </a:p>
          <a:p>
            <a:pPr marL="0" indent="0">
              <a:buClr>
                <a:schemeClr val="bg2">
                  <a:lumMod val="40000"/>
                  <a:lumOff val="60000"/>
                </a:schemeClr>
              </a:buClr>
              <a:buNone/>
            </a:pPr>
            <a:endParaRPr lang="en-US" sz="3600" dirty="0">
              <a:solidFill>
                <a:schemeClr val="bg2">
                  <a:lumMod val="20000"/>
                  <a:lumOff val="80000"/>
                </a:schemeClr>
              </a:solidFill>
              <a:latin typeface="Chalkboard"/>
              <a:cs typeface="Chalkboard"/>
            </a:endParaRPr>
          </a:p>
          <a:p>
            <a:pPr>
              <a:buClr>
                <a:schemeClr val="bg2">
                  <a:lumMod val="40000"/>
                  <a:lumOff val="60000"/>
                </a:schemeClr>
              </a:buClr>
              <a:buBlip>
                <a:blip r:embed="rId5"/>
              </a:buBlip>
            </a:pPr>
            <a:r>
              <a:rPr lang="en-US" sz="3600" dirty="0" smtClean="0">
                <a:solidFill>
                  <a:schemeClr val="bg2">
                    <a:lumMod val="20000"/>
                    <a:lumOff val="80000"/>
                  </a:schemeClr>
                </a:solidFill>
                <a:latin typeface="Chalkboard"/>
                <a:cs typeface="Chalkboard"/>
              </a:rPr>
              <a:t> It is fast</a:t>
            </a:r>
          </a:p>
          <a:p>
            <a:pPr>
              <a:buClr>
                <a:schemeClr val="bg2">
                  <a:lumMod val="40000"/>
                  <a:lumOff val="60000"/>
                </a:schemeClr>
              </a:buClr>
              <a:buBlip>
                <a:blip r:embed="rId5"/>
              </a:buBlip>
            </a:pPr>
            <a:r>
              <a:rPr lang="en-US" sz="3600" dirty="0">
                <a:solidFill>
                  <a:schemeClr val="bg2">
                    <a:lumMod val="20000"/>
                    <a:lumOff val="80000"/>
                  </a:schemeClr>
                </a:solidFill>
                <a:latin typeface="Chalkboard"/>
                <a:cs typeface="Chalkboard"/>
              </a:rPr>
              <a:t> </a:t>
            </a:r>
            <a:r>
              <a:rPr lang="en-US" sz="3600" dirty="0" smtClean="0">
                <a:solidFill>
                  <a:schemeClr val="bg2">
                    <a:lumMod val="20000"/>
                    <a:lumOff val="80000"/>
                  </a:schemeClr>
                </a:solidFill>
                <a:latin typeface="Chalkboard"/>
                <a:cs typeface="Chalkboard"/>
              </a:rPr>
              <a:t>How to distinguish between satellite and asteroid?</a:t>
            </a:r>
            <a:endParaRPr lang="en-US" sz="2800" dirty="0">
              <a:solidFill>
                <a:schemeClr val="bg2">
                  <a:lumMod val="20000"/>
                  <a:lumOff val="80000"/>
                </a:schemeClr>
              </a:solidFill>
              <a:latin typeface="Chalkboard"/>
              <a:cs typeface="Chalkboard"/>
            </a:endParaRPr>
          </a:p>
          <a:p>
            <a:pPr marL="0" indent="0">
              <a:buClr>
                <a:schemeClr val="bg2">
                  <a:lumMod val="40000"/>
                  <a:lumOff val="60000"/>
                </a:schemeClr>
              </a:buClr>
              <a:buNone/>
            </a:pPr>
            <a:endParaRPr lang="en-US" sz="3600" dirty="0" smtClean="0">
              <a:solidFill>
                <a:schemeClr val="bg2">
                  <a:lumMod val="20000"/>
                  <a:lumOff val="80000"/>
                </a:schemeClr>
              </a:solidFill>
              <a:latin typeface="Chalkboard"/>
              <a:cs typeface="Chalkboard"/>
            </a:endParaRPr>
          </a:p>
          <a:p>
            <a:pPr marL="0" indent="0">
              <a:buClr>
                <a:schemeClr val="bg2">
                  <a:lumMod val="40000"/>
                  <a:lumOff val="60000"/>
                </a:schemeClr>
              </a:buClr>
              <a:buNone/>
            </a:pPr>
            <a:endParaRPr lang="en-US" sz="3600" dirty="0">
              <a:solidFill>
                <a:schemeClr val="bg2">
                  <a:lumMod val="20000"/>
                  <a:lumOff val="80000"/>
                </a:schemeClr>
              </a:solidFill>
              <a:latin typeface="Chalkboard"/>
              <a:cs typeface="Chalkboard"/>
            </a:endParaRPr>
          </a:p>
          <a:p>
            <a:pPr marL="0" indent="0">
              <a:buClr>
                <a:schemeClr val="bg2">
                  <a:lumMod val="40000"/>
                  <a:lumOff val="60000"/>
                </a:schemeClr>
              </a:buClr>
              <a:buNone/>
            </a:pPr>
            <a:endParaRPr lang="en-US" sz="3600" dirty="0" smtClean="0">
              <a:solidFill>
                <a:schemeClr val="bg2">
                  <a:lumMod val="20000"/>
                  <a:lumOff val="80000"/>
                </a:schemeClr>
              </a:solidFill>
              <a:latin typeface="Chalkboard"/>
              <a:cs typeface="Chalkboard"/>
            </a:endParaRPr>
          </a:p>
          <a:p>
            <a:pPr marL="0" indent="0">
              <a:buClr>
                <a:schemeClr val="bg2">
                  <a:lumMod val="40000"/>
                  <a:lumOff val="60000"/>
                </a:schemeClr>
              </a:buClr>
              <a:buNone/>
            </a:pPr>
            <a:endParaRPr lang="en-US" sz="3600" dirty="0" smtClean="0">
              <a:solidFill>
                <a:schemeClr val="bg2">
                  <a:lumMod val="20000"/>
                  <a:lumOff val="80000"/>
                </a:schemeClr>
              </a:solidFill>
              <a:latin typeface="Chalkboard"/>
              <a:cs typeface="Chalkboard"/>
            </a:endParaRPr>
          </a:p>
        </p:txBody>
      </p:sp>
      <p:sp>
        <p:nvSpPr>
          <p:cNvPr id="7" name="Rectangle 6"/>
          <p:cNvSpPr/>
          <p:nvPr/>
        </p:nvSpPr>
        <p:spPr>
          <a:xfrm>
            <a:off x="2540256" y="1877264"/>
            <a:ext cx="6401354" cy="1380343"/>
          </a:xfrm>
          <a:prstGeom prst="rect">
            <a:avLst/>
          </a:prstGeom>
          <a:solidFill>
            <a:schemeClr val="bg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aphicFrame>
        <p:nvGraphicFramePr>
          <p:cNvPr id="6" name="Object 5"/>
          <p:cNvGraphicFramePr>
            <a:graphicFrameLocks noChangeAspect="1"/>
          </p:cNvGraphicFramePr>
          <p:nvPr>
            <p:extLst>
              <p:ext uri="{D42A27DB-BD31-4B8C-83A1-F6EECF244321}">
                <p14:modId xmlns:p14="http://schemas.microsoft.com/office/powerpoint/2010/main" val="3064625130"/>
              </p:ext>
            </p:extLst>
          </p:nvPr>
        </p:nvGraphicFramePr>
        <p:xfrm>
          <a:off x="2790456" y="2116643"/>
          <a:ext cx="5938838" cy="858838"/>
        </p:xfrm>
        <a:graphic>
          <a:graphicData uri="http://schemas.openxmlformats.org/presentationml/2006/ole">
            <mc:AlternateContent xmlns:mc="http://schemas.openxmlformats.org/markup-compatibility/2006">
              <mc:Choice xmlns:v="urn:schemas-microsoft-com:vml" Requires="v">
                <p:oleObj spid="_x0000_s221298" name="Equation" r:id="rId6" imgW="1739900" imgH="254000" progId="Equation.3">
                  <p:embed/>
                </p:oleObj>
              </mc:Choice>
              <mc:Fallback>
                <p:oleObj name="Equation" r:id="rId6" imgW="1739900" imgH="254000" progId="Equation.3">
                  <p:embed/>
                  <p:pic>
                    <p:nvPicPr>
                      <p:cNvPr id="0" name=""/>
                      <p:cNvPicPr/>
                      <p:nvPr/>
                    </p:nvPicPr>
                    <p:blipFill>
                      <a:blip r:embed="rId7"/>
                      <a:stretch>
                        <a:fillRect/>
                      </a:stretch>
                    </p:blipFill>
                    <p:spPr>
                      <a:xfrm>
                        <a:off x="2790456" y="2116643"/>
                        <a:ext cx="5938838" cy="858838"/>
                      </a:xfrm>
                      <a:prstGeom prst="rect">
                        <a:avLst/>
                      </a:prstGeom>
                    </p:spPr>
                  </p:pic>
                </p:oleObj>
              </mc:Fallback>
            </mc:AlternateContent>
          </a:graphicData>
        </a:graphic>
      </p:graphicFrame>
    </p:spTree>
    <p:custDataLst>
      <p:tags r:id="rId2"/>
    </p:custDataLst>
    <p:extLst>
      <p:ext uri="{BB962C8B-B14F-4D97-AF65-F5344CB8AC3E}">
        <p14:creationId xmlns:p14="http://schemas.microsoft.com/office/powerpoint/2010/main" val="5406455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34013" y="429588"/>
            <a:ext cx="7850614" cy="707886"/>
          </a:xfrm>
          <a:prstGeom prst="rect">
            <a:avLst/>
          </a:prstGeom>
          <a:noFill/>
        </p:spPr>
        <p:txBody>
          <a:bodyPr wrap="none" rtlCol="0">
            <a:spAutoFit/>
            <a:scene3d>
              <a:camera prst="orthographicFront"/>
              <a:lightRig rig="threePt" dir="t"/>
            </a:scene3d>
            <a:sp3d extrusionH="57150">
              <a:bevelT w="82550" h="38100" prst="coolSlant"/>
            </a:sp3d>
          </a:bodyPr>
          <a:lstStyle/>
          <a:p>
            <a:r>
              <a:rPr lang="en-US" sz="4000" dirty="0" smtClean="0">
                <a:solidFill>
                  <a:schemeClr val="bg2">
                    <a:lumMod val="20000"/>
                    <a:lumOff val="80000"/>
                  </a:schemeClr>
                </a:solidFill>
                <a:latin typeface="Chalkboard"/>
                <a:cs typeface="Chalkboard"/>
              </a:rPr>
              <a:t>A pipeline for forced photometry</a:t>
            </a:r>
            <a:endParaRPr lang="en-US" sz="4000" dirty="0">
              <a:solidFill>
                <a:schemeClr val="bg2">
                  <a:lumMod val="20000"/>
                  <a:lumOff val="80000"/>
                </a:schemeClr>
              </a:solidFill>
              <a:effectLst/>
              <a:latin typeface="Chalkboard"/>
              <a:cs typeface="Chalkboard"/>
            </a:endParaRPr>
          </a:p>
        </p:txBody>
      </p:sp>
      <p:sp>
        <p:nvSpPr>
          <p:cNvPr id="16" name="Content Placeholder 1"/>
          <p:cNvSpPr>
            <a:spLocks noGrp="1"/>
          </p:cNvSpPr>
          <p:nvPr/>
        </p:nvSpPr>
        <p:spPr>
          <a:xfrm>
            <a:off x="43542" y="1143000"/>
            <a:ext cx="9100458" cy="5410200"/>
          </a:xfrm>
          <a:prstGeom prst="rect">
            <a:avLst/>
          </a:prstGeom>
        </p:spPr>
        <p:txBody>
          <a:bodyPr vert="horz">
            <a:normAutofit/>
          </a:bodyPr>
          <a:lstStyle>
            <a:lvl1pPr marL="274320" indent="-274320" algn="l" rtl="0" eaLnBrk="1" latinLnBrk="0" hangingPunct="1">
              <a:spcBef>
                <a:spcPts val="600"/>
              </a:spcBef>
              <a:buClr>
                <a:schemeClr val="accent2"/>
              </a:buClr>
              <a:buSzPct val="85000"/>
              <a:buFont typeface="Wingdings 2"/>
              <a:buChar char=""/>
              <a:defRPr kumimoji="0" sz="2600" kern="1200">
                <a:solidFill>
                  <a:schemeClr val="bg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bg1"/>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bg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bg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bg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a:lstStyle>
          <a:p>
            <a:pPr>
              <a:buClr>
                <a:schemeClr val="bg2">
                  <a:lumMod val="40000"/>
                  <a:lumOff val="60000"/>
                </a:schemeClr>
              </a:buClr>
              <a:buBlip>
                <a:blip r:embed="rId4"/>
              </a:buBlip>
            </a:pPr>
            <a:r>
              <a:rPr lang="en-US" sz="3600" dirty="0" smtClean="0">
                <a:solidFill>
                  <a:schemeClr val="bg2">
                    <a:lumMod val="20000"/>
                    <a:lumOff val="80000"/>
                  </a:schemeClr>
                </a:solidFill>
                <a:latin typeface="Chalkboard"/>
                <a:cs typeface="Chalkboard"/>
              </a:rPr>
              <a:t> </a:t>
            </a:r>
          </a:p>
          <a:p>
            <a:pPr marL="0" indent="0">
              <a:buClr>
                <a:schemeClr val="bg2">
                  <a:lumMod val="40000"/>
                  <a:lumOff val="60000"/>
                </a:schemeClr>
              </a:buClr>
              <a:buNone/>
            </a:pPr>
            <a:endParaRPr lang="en-US" sz="3600" dirty="0">
              <a:solidFill>
                <a:schemeClr val="bg2">
                  <a:lumMod val="20000"/>
                  <a:lumOff val="80000"/>
                </a:schemeClr>
              </a:solidFill>
              <a:latin typeface="Chalkboard"/>
              <a:cs typeface="Chalkboard"/>
            </a:endParaRPr>
          </a:p>
          <a:p>
            <a:pPr marL="0" indent="0">
              <a:buClr>
                <a:schemeClr val="bg2">
                  <a:lumMod val="40000"/>
                  <a:lumOff val="60000"/>
                </a:schemeClr>
              </a:buClr>
              <a:buNone/>
            </a:pPr>
            <a:endParaRPr lang="en-US" sz="3600" dirty="0" smtClean="0">
              <a:solidFill>
                <a:schemeClr val="bg2">
                  <a:lumMod val="20000"/>
                  <a:lumOff val="80000"/>
                </a:schemeClr>
              </a:solidFill>
              <a:latin typeface="Chalkboard"/>
              <a:cs typeface="Chalkboard"/>
            </a:endParaRPr>
          </a:p>
          <a:p>
            <a:pPr marL="0" indent="0">
              <a:buClr>
                <a:schemeClr val="bg2">
                  <a:lumMod val="40000"/>
                  <a:lumOff val="60000"/>
                </a:schemeClr>
              </a:buClr>
              <a:buNone/>
            </a:pPr>
            <a:endParaRPr lang="en-US" sz="3600" dirty="0" smtClean="0">
              <a:solidFill>
                <a:schemeClr val="bg2">
                  <a:lumMod val="20000"/>
                  <a:lumOff val="80000"/>
                </a:schemeClr>
              </a:solidFill>
              <a:latin typeface="Chalkboard"/>
              <a:cs typeface="Chalkboard"/>
            </a:endParaRPr>
          </a:p>
        </p:txBody>
      </p:sp>
    </p:spTree>
    <p:custDataLst>
      <p:tags r:id="rId1"/>
    </p:custDataLst>
    <p:extLst>
      <p:ext uri="{BB962C8B-B14F-4D97-AF65-F5344CB8AC3E}">
        <p14:creationId xmlns:p14="http://schemas.microsoft.com/office/powerpoint/2010/main" val="34171520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34013" y="429588"/>
            <a:ext cx="7850614" cy="707886"/>
          </a:xfrm>
          <a:prstGeom prst="rect">
            <a:avLst/>
          </a:prstGeom>
          <a:noFill/>
        </p:spPr>
        <p:txBody>
          <a:bodyPr wrap="none" rtlCol="0">
            <a:spAutoFit/>
            <a:scene3d>
              <a:camera prst="orthographicFront"/>
              <a:lightRig rig="threePt" dir="t"/>
            </a:scene3d>
            <a:sp3d extrusionH="57150">
              <a:bevelT w="82550" h="38100" prst="coolSlant"/>
            </a:sp3d>
          </a:bodyPr>
          <a:lstStyle/>
          <a:p>
            <a:r>
              <a:rPr lang="en-US" sz="4000" dirty="0" smtClean="0">
                <a:solidFill>
                  <a:schemeClr val="bg2">
                    <a:lumMod val="20000"/>
                    <a:lumOff val="80000"/>
                  </a:schemeClr>
                </a:solidFill>
                <a:latin typeface="Chalkboard"/>
                <a:cs typeface="Chalkboard"/>
              </a:rPr>
              <a:t>A pipeline for forced photometry</a:t>
            </a:r>
            <a:endParaRPr lang="en-US" sz="4000" dirty="0">
              <a:solidFill>
                <a:schemeClr val="bg2">
                  <a:lumMod val="20000"/>
                  <a:lumOff val="80000"/>
                </a:schemeClr>
              </a:solidFill>
              <a:effectLst/>
              <a:latin typeface="Chalkboard"/>
              <a:cs typeface="Chalkboard"/>
            </a:endParaRPr>
          </a:p>
        </p:txBody>
      </p:sp>
      <p:sp>
        <p:nvSpPr>
          <p:cNvPr id="16" name="Content Placeholder 1"/>
          <p:cNvSpPr>
            <a:spLocks noGrp="1"/>
          </p:cNvSpPr>
          <p:nvPr/>
        </p:nvSpPr>
        <p:spPr>
          <a:xfrm>
            <a:off x="43542" y="1143000"/>
            <a:ext cx="9100458" cy="5410200"/>
          </a:xfrm>
          <a:prstGeom prst="rect">
            <a:avLst/>
          </a:prstGeom>
        </p:spPr>
        <p:txBody>
          <a:bodyPr vert="horz">
            <a:normAutofit lnSpcReduction="10000"/>
          </a:bodyPr>
          <a:lstStyle>
            <a:lvl1pPr marL="274320" indent="-274320" algn="l" rtl="0" eaLnBrk="1" latinLnBrk="0" hangingPunct="1">
              <a:spcBef>
                <a:spcPts val="600"/>
              </a:spcBef>
              <a:buClr>
                <a:schemeClr val="accent2"/>
              </a:buClr>
              <a:buSzPct val="85000"/>
              <a:buFont typeface="Wingdings 2"/>
              <a:buChar char=""/>
              <a:defRPr kumimoji="0" sz="2600" kern="1200">
                <a:solidFill>
                  <a:schemeClr val="bg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bg1"/>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bg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bg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bg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a:lstStyle>
          <a:p>
            <a:pPr>
              <a:buClr>
                <a:schemeClr val="bg2">
                  <a:lumMod val="40000"/>
                  <a:lumOff val="60000"/>
                </a:schemeClr>
              </a:buClr>
              <a:buBlip>
                <a:blip r:embed="rId4"/>
              </a:buBlip>
            </a:pPr>
            <a:r>
              <a:rPr lang="en-US" sz="3600" dirty="0" smtClean="0">
                <a:solidFill>
                  <a:schemeClr val="bg2">
                    <a:lumMod val="20000"/>
                    <a:lumOff val="80000"/>
                  </a:schemeClr>
                </a:solidFill>
                <a:latin typeface="Chalkboard"/>
                <a:cs typeface="Chalkboard"/>
              </a:rPr>
              <a:t> Why: We need high-quality light curves</a:t>
            </a:r>
          </a:p>
          <a:p>
            <a:pPr lvl="1">
              <a:buClr>
                <a:schemeClr val="bg2">
                  <a:lumMod val="40000"/>
                  <a:lumOff val="60000"/>
                </a:schemeClr>
              </a:buClr>
              <a:buBlip>
                <a:blip r:embed="rId4"/>
              </a:buBlip>
            </a:pPr>
            <a:r>
              <a:rPr lang="en-US" sz="3400" dirty="0" smtClean="0">
                <a:solidFill>
                  <a:schemeClr val="bg2">
                    <a:lumMod val="20000"/>
                    <a:lumOff val="80000"/>
                  </a:schemeClr>
                </a:solidFill>
                <a:latin typeface="Chalkboard"/>
                <a:cs typeface="Chalkboard"/>
              </a:rPr>
              <a:t> e.g., near real time follow-up prioritization; </a:t>
            </a:r>
            <a:r>
              <a:rPr lang="en-US" sz="3400" dirty="0" err="1" smtClean="0">
                <a:solidFill>
                  <a:schemeClr val="bg2">
                    <a:lumMod val="20000"/>
                    <a:lumOff val="80000"/>
                  </a:schemeClr>
                </a:solidFill>
                <a:latin typeface="Chalkboard"/>
                <a:cs typeface="Chalkboard"/>
              </a:rPr>
              <a:t>coaddition</a:t>
            </a:r>
            <a:r>
              <a:rPr lang="en-US" sz="3400" dirty="0" smtClean="0">
                <a:solidFill>
                  <a:schemeClr val="bg2">
                    <a:lumMod val="20000"/>
                    <a:lumOff val="80000"/>
                  </a:schemeClr>
                </a:solidFill>
                <a:latin typeface="Chalkboard"/>
                <a:cs typeface="Chalkboard"/>
              </a:rPr>
              <a:t> for rise-time/precursors; papers</a:t>
            </a:r>
          </a:p>
          <a:p>
            <a:pPr marL="365760" lvl="1" indent="0">
              <a:buClr>
                <a:schemeClr val="bg2">
                  <a:lumMod val="40000"/>
                  <a:lumOff val="60000"/>
                </a:schemeClr>
              </a:buClr>
              <a:buNone/>
            </a:pPr>
            <a:endParaRPr lang="en-US" sz="3400" dirty="0" smtClean="0">
              <a:solidFill>
                <a:schemeClr val="bg2">
                  <a:lumMod val="20000"/>
                  <a:lumOff val="80000"/>
                </a:schemeClr>
              </a:solidFill>
              <a:latin typeface="Chalkboard"/>
              <a:cs typeface="Chalkboard"/>
            </a:endParaRPr>
          </a:p>
          <a:p>
            <a:pPr>
              <a:buClr>
                <a:schemeClr val="bg2">
                  <a:lumMod val="40000"/>
                  <a:lumOff val="60000"/>
                </a:schemeClr>
              </a:buClr>
              <a:buBlip>
                <a:blip r:embed="rId4"/>
              </a:buBlip>
            </a:pPr>
            <a:r>
              <a:rPr lang="en-US" sz="3600" dirty="0">
                <a:solidFill>
                  <a:schemeClr val="bg2">
                    <a:lumMod val="20000"/>
                    <a:lumOff val="80000"/>
                  </a:schemeClr>
                </a:solidFill>
                <a:latin typeface="Chalkboard"/>
                <a:cs typeface="Chalkboard"/>
              </a:rPr>
              <a:t> </a:t>
            </a:r>
            <a:r>
              <a:rPr lang="en-US" sz="3600" dirty="0" smtClean="0">
                <a:solidFill>
                  <a:schemeClr val="bg2">
                    <a:lumMod val="20000"/>
                    <a:lumOff val="80000"/>
                  </a:schemeClr>
                </a:solidFill>
                <a:latin typeface="Chalkboard"/>
                <a:cs typeface="Chalkboard"/>
              </a:rPr>
              <a:t>How: Pre processing + ZOGY</a:t>
            </a:r>
          </a:p>
          <a:p>
            <a:pPr>
              <a:buClr>
                <a:schemeClr val="bg2">
                  <a:lumMod val="40000"/>
                  <a:lumOff val="60000"/>
                </a:schemeClr>
              </a:buClr>
              <a:buBlip>
                <a:blip r:embed="rId4"/>
              </a:buBlip>
            </a:pPr>
            <a:r>
              <a:rPr lang="en-US" sz="3600" dirty="0">
                <a:solidFill>
                  <a:schemeClr val="bg2">
                    <a:lumMod val="20000"/>
                    <a:lumOff val="80000"/>
                  </a:schemeClr>
                </a:solidFill>
                <a:latin typeface="Chalkboard"/>
                <a:cs typeface="Chalkboard"/>
              </a:rPr>
              <a:t> </a:t>
            </a:r>
            <a:r>
              <a:rPr lang="en-US" sz="3600" dirty="0" smtClean="0">
                <a:solidFill>
                  <a:schemeClr val="bg2">
                    <a:lumMod val="20000"/>
                    <a:lumOff val="80000"/>
                  </a:schemeClr>
                </a:solidFill>
                <a:latin typeface="Chalkboard"/>
                <a:cs typeface="Chalkboard"/>
              </a:rPr>
              <a:t>Basic features: source extraction, astrometry, registration, mask generation, subtraction, cleaning, flux measurement's, calibration</a:t>
            </a:r>
            <a:endParaRPr lang="en-US" sz="2800" dirty="0">
              <a:solidFill>
                <a:schemeClr val="bg2">
                  <a:lumMod val="20000"/>
                  <a:lumOff val="80000"/>
                </a:schemeClr>
              </a:solidFill>
              <a:latin typeface="Chalkboard"/>
              <a:cs typeface="Chalkboard"/>
            </a:endParaRPr>
          </a:p>
          <a:p>
            <a:pPr marL="0" indent="0">
              <a:buClr>
                <a:schemeClr val="bg2">
                  <a:lumMod val="40000"/>
                  <a:lumOff val="60000"/>
                </a:schemeClr>
              </a:buClr>
              <a:buNone/>
            </a:pPr>
            <a:endParaRPr lang="en-US" sz="3600" dirty="0" smtClean="0">
              <a:solidFill>
                <a:schemeClr val="bg2">
                  <a:lumMod val="20000"/>
                  <a:lumOff val="80000"/>
                </a:schemeClr>
              </a:solidFill>
              <a:latin typeface="Chalkboard"/>
              <a:cs typeface="Chalkboard"/>
            </a:endParaRPr>
          </a:p>
          <a:p>
            <a:pPr marL="0" indent="0">
              <a:buClr>
                <a:schemeClr val="bg2">
                  <a:lumMod val="40000"/>
                  <a:lumOff val="60000"/>
                </a:schemeClr>
              </a:buClr>
              <a:buNone/>
            </a:pPr>
            <a:endParaRPr lang="en-US" sz="3600" dirty="0">
              <a:solidFill>
                <a:schemeClr val="bg2">
                  <a:lumMod val="20000"/>
                  <a:lumOff val="80000"/>
                </a:schemeClr>
              </a:solidFill>
              <a:latin typeface="Chalkboard"/>
              <a:cs typeface="Chalkboard"/>
            </a:endParaRPr>
          </a:p>
          <a:p>
            <a:pPr marL="0" indent="0">
              <a:buClr>
                <a:schemeClr val="bg2">
                  <a:lumMod val="40000"/>
                  <a:lumOff val="60000"/>
                </a:schemeClr>
              </a:buClr>
              <a:buNone/>
            </a:pPr>
            <a:endParaRPr lang="en-US" sz="3600" dirty="0" smtClean="0">
              <a:solidFill>
                <a:schemeClr val="bg2">
                  <a:lumMod val="20000"/>
                  <a:lumOff val="80000"/>
                </a:schemeClr>
              </a:solidFill>
              <a:latin typeface="Chalkboard"/>
              <a:cs typeface="Chalkboard"/>
            </a:endParaRPr>
          </a:p>
          <a:p>
            <a:pPr marL="0" indent="0">
              <a:buClr>
                <a:schemeClr val="bg2">
                  <a:lumMod val="40000"/>
                  <a:lumOff val="60000"/>
                </a:schemeClr>
              </a:buClr>
              <a:buNone/>
            </a:pPr>
            <a:endParaRPr lang="en-US" sz="3600" dirty="0" smtClean="0">
              <a:solidFill>
                <a:schemeClr val="bg2">
                  <a:lumMod val="20000"/>
                  <a:lumOff val="80000"/>
                </a:schemeClr>
              </a:solidFill>
              <a:latin typeface="Chalkboard"/>
              <a:cs typeface="Chalkboard"/>
            </a:endParaRPr>
          </a:p>
        </p:txBody>
      </p:sp>
    </p:spTree>
    <p:custDataLst>
      <p:tags r:id="rId1"/>
    </p:custDataLst>
    <p:extLst>
      <p:ext uri="{BB962C8B-B14F-4D97-AF65-F5344CB8AC3E}">
        <p14:creationId xmlns:p14="http://schemas.microsoft.com/office/powerpoint/2010/main" val="20014993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34013" y="429588"/>
            <a:ext cx="7850614" cy="707886"/>
          </a:xfrm>
          <a:prstGeom prst="rect">
            <a:avLst/>
          </a:prstGeom>
          <a:noFill/>
        </p:spPr>
        <p:txBody>
          <a:bodyPr wrap="none" rtlCol="0">
            <a:spAutoFit/>
            <a:scene3d>
              <a:camera prst="orthographicFront"/>
              <a:lightRig rig="threePt" dir="t"/>
            </a:scene3d>
            <a:sp3d extrusionH="57150">
              <a:bevelT w="82550" h="38100" prst="coolSlant"/>
            </a:sp3d>
          </a:bodyPr>
          <a:lstStyle/>
          <a:p>
            <a:r>
              <a:rPr lang="en-US" sz="4000" dirty="0" smtClean="0">
                <a:solidFill>
                  <a:schemeClr val="bg2">
                    <a:lumMod val="20000"/>
                    <a:lumOff val="80000"/>
                  </a:schemeClr>
                </a:solidFill>
                <a:latin typeface="Chalkboard"/>
                <a:cs typeface="Chalkboard"/>
              </a:rPr>
              <a:t>A pipeline for forced photometry</a:t>
            </a:r>
            <a:endParaRPr lang="en-US" sz="4000" dirty="0">
              <a:solidFill>
                <a:schemeClr val="bg2">
                  <a:lumMod val="20000"/>
                  <a:lumOff val="80000"/>
                </a:schemeClr>
              </a:solidFill>
              <a:effectLst/>
              <a:latin typeface="Chalkboard"/>
              <a:cs typeface="Chalkboard"/>
            </a:endParaRPr>
          </a:p>
        </p:txBody>
      </p:sp>
      <p:sp>
        <p:nvSpPr>
          <p:cNvPr id="16" name="Content Placeholder 1"/>
          <p:cNvSpPr>
            <a:spLocks noGrp="1"/>
          </p:cNvSpPr>
          <p:nvPr/>
        </p:nvSpPr>
        <p:spPr>
          <a:xfrm>
            <a:off x="43542" y="1143000"/>
            <a:ext cx="9100458" cy="5410200"/>
          </a:xfrm>
          <a:prstGeom prst="rect">
            <a:avLst/>
          </a:prstGeom>
        </p:spPr>
        <p:txBody>
          <a:bodyPr vert="horz">
            <a:normAutofit/>
          </a:bodyPr>
          <a:lstStyle>
            <a:lvl1pPr marL="274320" indent="-274320" algn="l" rtl="0" eaLnBrk="1" latinLnBrk="0" hangingPunct="1">
              <a:spcBef>
                <a:spcPts val="600"/>
              </a:spcBef>
              <a:buClr>
                <a:schemeClr val="accent2"/>
              </a:buClr>
              <a:buSzPct val="85000"/>
              <a:buFont typeface="Wingdings 2"/>
              <a:buChar char=""/>
              <a:defRPr kumimoji="0" sz="2600" kern="1200">
                <a:solidFill>
                  <a:schemeClr val="bg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bg1"/>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bg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bg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bg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a:lstStyle>
          <a:p>
            <a:pPr>
              <a:buClr>
                <a:schemeClr val="bg2">
                  <a:lumMod val="40000"/>
                  <a:lumOff val="60000"/>
                </a:schemeClr>
              </a:buClr>
              <a:buBlip>
                <a:blip r:embed="rId4"/>
              </a:buBlip>
            </a:pPr>
            <a:r>
              <a:rPr lang="en-US" sz="3600" dirty="0" smtClean="0">
                <a:solidFill>
                  <a:schemeClr val="bg2">
                    <a:lumMod val="20000"/>
                    <a:lumOff val="80000"/>
                  </a:schemeClr>
                </a:solidFill>
                <a:latin typeface="Chalkboard"/>
                <a:cs typeface="Chalkboard"/>
              </a:rPr>
              <a:t> Status: Being tested – send your favorite targets</a:t>
            </a:r>
          </a:p>
          <a:p>
            <a:pPr marL="0" indent="0">
              <a:buClr>
                <a:schemeClr val="bg2">
                  <a:lumMod val="40000"/>
                  <a:lumOff val="60000"/>
                </a:schemeClr>
              </a:buClr>
              <a:buNone/>
            </a:pPr>
            <a:r>
              <a:rPr lang="en-US" sz="3600" dirty="0" smtClean="0">
                <a:solidFill>
                  <a:schemeClr val="bg2">
                    <a:lumMod val="20000"/>
                    <a:lumOff val="80000"/>
                  </a:schemeClr>
                </a:solidFill>
                <a:latin typeface="Chalkboard"/>
                <a:cs typeface="Chalkboard"/>
              </a:rPr>
              <a:t> </a:t>
            </a:r>
            <a:endParaRPr lang="en-US" sz="2800" dirty="0">
              <a:solidFill>
                <a:schemeClr val="bg2">
                  <a:lumMod val="20000"/>
                  <a:lumOff val="80000"/>
                </a:schemeClr>
              </a:solidFill>
              <a:latin typeface="Chalkboard"/>
              <a:cs typeface="Chalkboard"/>
            </a:endParaRPr>
          </a:p>
          <a:p>
            <a:pPr marL="0" indent="0">
              <a:buClr>
                <a:schemeClr val="bg2">
                  <a:lumMod val="40000"/>
                  <a:lumOff val="60000"/>
                </a:schemeClr>
              </a:buClr>
              <a:buNone/>
            </a:pPr>
            <a:endParaRPr lang="en-US" sz="3600" dirty="0" smtClean="0">
              <a:solidFill>
                <a:schemeClr val="bg2">
                  <a:lumMod val="20000"/>
                  <a:lumOff val="80000"/>
                </a:schemeClr>
              </a:solidFill>
              <a:latin typeface="Chalkboard"/>
              <a:cs typeface="Chalkboard"/>
            </a:endParaRPr>
          </a:p>
          <a:p>
            <a:pPr marL="0" indent="0">
              <a:buClr>
                <a:schemeClr val="bg2">
                  <a:lumMod val="40000"/>
                  <a:lumOff val="60000"/>
                </a:schemeClr>
              </a:buClr>
              <a:buNone/>
            </a:pPr>
            <a:endParaRPr lang="en-US" sz="3600" dirty="0">
              <a:solidFill>
                <a:schemeClr val="bg2">
                  <a:lumMod val="20000"/>
                  <a:lumOff val="80000"/>
                </a:schemeClr>
              </a:solidFill>
              <a:latin typeface="Chalkboard"/>
              <a:cs typeface="Chalkboard"/>
            </a:endParaRPr>
          </a:p>
          <a:p>
            <a:pPr marL="0" indent="0">
              <a:buClr>
                <a:schemeClr val="bg2">
                  <a:lumMod val="40000"/>
                  <a:lumOff val="60000"/>
                </a:schemeClr>
              </a:buClr>
              <a:buNone/>
            </a:pPr>
            <a:endParaRPr lang="en-US" sz="3600" dirty="0" smtClean="0">
              <a:solidFill>
                <a:schemeClr val="bg2">
                  <a:lumMod val="20000"/>
                  <a:lumOff val="80000"/>
                </a:schemeClr>
              </a:solidFill>
              <a:latin typeface="Chalkboard"/>
              <a:cs typeface="Chalkboard"/>
            </a:endParaRPr>
          </a:p>
          <a:p>
            <a:pPr marL="0" indent="0">
              <a:buClr>
                <a:schemeClr val="bg2">
                  <a:lumMod val="40000"/>
                  <a:lumOff val="60000"/>
                </a:schemeClr>
              </a:buClr>
              <a:buNone/>
            </a:pPr>
            <a:endParaRPr lang="en-US" sz="3600" dirty="0" smtClean="0">
              <a:solidFill>
                <a:schemeClr val="bg2">
                  <a:lumMod val="20000"/>
                  <a:lumOff val="80000"/>
                </a:schemeClr>
              </a:solidFill>
              <a:latin typeface="Chalkboard"/>
              <a:cs typeface="Chalkboard"/>
            </a:endParaRPr>
          </a:p>
        </p:txBody>
      </p:sp>
    </p:spTree>
    <p:custDataLst>
      <p:tags r:id="rId1"/>
    </p:custDataLst>
    <p:extLst>
      <p:ext uri="{BB962C8B-B14F-4D97-AF65-F5344CB8AC3E}">
        <p14:creationId xmlns:p14="http://schemas.microsoft.com/office/powerpoint/2010/main" val="39987002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34013" y="429588"/>
            <a:ext cx="1830643" cy="707886"/>
          </a:xfrm>
          <a:prstGeom prst="rect">
            <a:avLst/>
          </a:prstGeom>
          <a:noFill/>
        </p:spPr>
        <p:txBody>
          <a:bodyPr wrap="none" rtlCol="0">
            <a:spAutoFit/>
            <a:scene3d>
              <a:camera prst="orthographicFront"/>
              <a:lightRig rig="threePt" dir="t"/>
            </a:scene3d>
            <a:sp3d extrusionH="57150">
              <a:bevelT w="82550" h="38100" prst="coolSlant"/>
            </a:sp3d>
          </a:bodyPr>
          <a:lstStyle/>
          <a:p>
            <a:r>
              <a:rPr lang="en-US" sz="4000" dirty="0" smtClean="0">
                <a:solidFill>
                  <a:schemeClr val="bg2">
                    <a:lumMod val="20000"/>
                    <a:lumOff val="80000"/>
                  </a:schemeClr>
                </a:solidFill>
                <a:latin typeface="Chalkboard"/>
                <a:cs typeface="Chalkboard"/>
              </a:rPr>
              <a:t>Outline</a:t>
            </a:r>
            <a:endParaRPr lang="en-US" sz="4000" dirty="0">
              <a:solidFill>
                <a:schemeClr val="bg2">
                  <a:lumMod val="20000"/>
                  <a:lumOff val="80000"/>
                </a:schemeClr>
              </a:solidFill>
              <a:effectLst/>
              <a:latin typeface="Chalkboard"/>
              <a:cs typeface="Chalkboard"/>
            </a:endParaRPr>
          </a:p>
        </p:txBody>
      </p:sp>
      <p:sp>
        <p:nvSpPr>
          <p:cNvPr id="16" name="Content Placeholder 1"/>
          <p:cNvSpPr>
            <a:spLocks noGrp="1"/>
          </p:cNvSpPr>
          <p:nvPr/>
        </p:nvSpPr>
        <p:spPr>
          <a:xfrm>
            <a:off x="43542" y="1143000"/>
            <a:ext cx="9100458" cy="5410200"/>
          </a:xfrm>
          <a:prstGeom prst="rect">
            <a:avLst/>
          </a:prstGeom>
        </p:spPr>
        <p:txBody>
          <a:bodyPr vert="horz">
            <a:normAutofit/>
          </a:bodyPr>
          <a:lstStyle>
            <a:lvl1pPr marL="274320" indent="-274320" algn="l" rtl="0" eaLnBrk="1" latinLnBrk="0" hangingPunct="1">
              <a:spcBef>
                <a:spcPts val="600"/>
              </a:spcBef>
              <a:buClr>
                <a:schemeClr val="accent2"/>
              </a:buClr>
              <a:buSzPct val="85000"/>
              <a:buFont typeface="Wingdings 2"/>
              <a:buChar char=""/>
              <a:defRPr kumimoji="0" sz="2600" kern="1200">
                <a:solidFill>
                  <a:schemeClr val="bg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bg1"/>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bg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bg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bg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a:lstStyle>
          <a:p>
            <a:pPr>
              <a:buClr>
                <a:schemeClr val="bg2">
                  <a:lumMod val="40000"/>
                  <a:lumOff val="60000"/>
                </a:schemeClr>
              </a:buClr>
              <a:buBlip>
                <a:blip r:embed="rId4"/>
              </a:buBlip>
            </a:pPr>
            <a:r>
              <a:rPr lang="en-US" sz="3600" dirty="0" smtClean="0">
                <a:solidFill>
                  <a:schemeClr val="bg2">
                    <a:lumMod val="20000"/>
                    <a:lumOff val="80000"/>
                  </a:schemeClr>
                </a:solidFill>
                <a:latin typeface="Chalkboard"/>
                <a:cs typeface="Chalkboard"/>
              </a:rPr>
              <a:t> Poisson-noise matched filter (X-ray)</a:t>
            </a:r>
          </a:p>
          <a:p>
            <a:pPr>
              <a:buClr>
                <a:schemeClr val="bg2">
                  <a:lumMod val="40000"/>
                  <a:lumOff val="60000"/>
                </a:schemeClr>
              </a:buClr>
              <a:buBlip>
                <a:blip r:embed="rId4"/>
              </a:buBlip>
            </a:pPr>
            <a:r>
              <a:rPr lang="en-US" sz="3600" dirty="0">
                <a:solidFill>
                  <a:schemeClr val="bg2">
                    <a:lumMod val="20000"/>
                    <a:lumOff val="80000"/>
                  </a:schemeClr>
                </a:solidFill>
                <a:latin typeface="Chalkboard"/>
                <a:cs typeface="Chalkboard"/>
              </a:rPr>
              <a:t> </a:t>
            </a:r>
            <a:r>
              <a:rPr lang="en-US" sz="3600" dirty="0" smtClean="0">
                <a:solidFill>
                  <a:schemeClr val="bg2">
                    <a:lumMod val="20000"/>
                    <a:lumOff val="80000"/>
                  </a:schemeClr>
                </a:solidFill>
                <a:latin typeface="Chalkboard"/>
                <a:cs typeface="Chalkboard"/>
              </a:rPr>
              <a:t>Streak detection</a:t>
            </a:r>
          </a:p>
          <a:p>
            <a:pPr>
              <a:buClr>
                <a:schemeClr val="bg2">
                  <a:lumMod val="40000"/>
                  <a:lumOff val="60000"/>
                </a:schemeClr>
              </a:buClr>
              <a:buBlip>
                <a:blip r:embed="rId4"/>
              </a:buBlip>
            </a:pPr>
            <a:r>
              <a:rPr lang="en-US" sz="3600" dirty="0" smtClean="0">
                <a:solidFill>
                  <a:schemeClr val="bg2">
                    <a:lumMod val="20000"/>
                    <a:lumOff val="80000"/>
                  </a:schemeClr>
                </a:solidFill>
                <a:latin typeface="Chalkboard"/>
                <a:cs typeface="Chalkboard"/>
              </a:rPr>
              <a:t> A </a:t>
            </a:r>
            <a:r>
              <a:rPr lang="en-US" sz="3600" dirty="0">
                <a:solidFill>
                  <a:schemeClr val="bg2">
                    <a:lumMod val="20000"/>
                    <a:lumOff val="80000"/>
                  </a:schemeClr>
                </a:solidFill>
                <a:latin typeface="Chalkboard"/>
                <a:cs typeface="Chalkboard"/>
              </a:rPr>
              <a:t>pipeline for forced-photometry </a:t>
            </a:r>
            <a:endParaRPr lang="en-US" sz="3600" dirty="0" smtClean="0">
              <a:solidFill>
                <a:schemeClr val="bg2">
                  <a:lumMod val="20000"/>
                  <a:lumOff val="80000"/>
                </a:schemeClr>
              </a:solidFill>
              <a:latin typeface="Chalkboard"/>
              <a:cs typeface="Chalkboard"/>
            </a:endParaRPr>
          </a:p>
          <a:p>
            <a:pPr>
              <a:buClr>
                <a:schemeClr val="bg2">
                  <a:lumMod val="40000"/>
                  <a:lumOff val="60000"/>
                </a:schemeClr>
              </a:buClr>
              <a:buBlip>
                <a:blip r:embed="rId4"/>
              </a:buBlip>
            </a:pPr>
            <a:r>
              <a:rPr lang="en-US" sz="3600" dirty="0">
                <a:solidFill>
                  <a:schemeClr val="bg2">
                    <a:lumMod val="20000"/>
                    <a:lumOff val="80000"/>
                  </a:schemeClr>
                </a:solidFill>
                <a:latin typeface="Chalkboard"/>
                <a:cs typeface="Chalkboard"/>
              </a:rPr>
              <a:t> </a:t>
            </a:r>
            <a:r>
              <a:rPr lang="en-US" sz="3600" dirty="0" smtClean="0">
                <a:solidFill>
                  <a:schemeClr val="bg2">
                    <a:lumMod val="20000"/>
                    <a:lumOff val="80000"/>
                  </a:schemeClr>
                </a:solidFill>
                <a:latin typeface="Chalkboard"/>
                <a:cs typeface="Chalkboard"/>
              </a:rPr>
              <a:t>Image subtraction artifact classification and statistics</a:t>
            </a:r>
          </a:p>
          <a:p>
            <a:pPr>
              <a:buClr>
                <a:schemeClr val="bg2">
                  <a:lumMod val="40000"/>
                  <a:lumOff val="60000"/>
                </a:schemeClr>
              </a:buClr>
              <a:buBlip>
                <a:blip r:embed="rId4"/>
              </a:buBlip>
            </a:pPr>
            <a:r>
              <a:rPr lang="en-US" sz="3600" dirty="0">
                <a:solidFill>
                  <a:schemeClr val="bg2">
                    <a:lumMod val="20000"/>
                    <a:lumOff val="80000"/>
                  </a:schemeClr>
                </a:solidFill>
                <a:latin typeface="Chalkboard"/>
                <a:cs typeface="Chalkboard"/>
              </a:rPr>
              <a:t> </a:t>
            </a:r>
            <a:r>
              <a:rPr lang="en-US" sz="3600" dirty="0" smtClean="0">
                <a:solidFill>
                  <a:schemeClr val="bg2">
                    <a:lumMod val="20000"/>
                    <a:lumOff val="80000"/>
                  </a:schemeClr>
                </a:solidFill>
                <a:latin typeface="Chalkboard"/>
                <a:cs typeface="Chalkboard"/>
              </a:rPr>
              <a:t>Lensed quasars detection and time delay measurement</a:t>
            </a:r>
          </a:p>
          <a:p>
            <a:pPr>
              <a:buClr>
                <a:schemeClr val="bg2">
                  <a:lumMod val="40000"/>
                  <a:lumOff val="60000"/>
                </a:schemeClr>
              </a:buClr>
              <a:buBlip>
                <a:blip r:embed="rId4"/>
              </a:buBlip>
            </a:pPr>
            <a:r>
              <a:rPr lang="en-US" sz="3600" dirty="0">
                <a:solidFill>
                  <a:schemeClr val="bg2">
                    <a:lumMod val="20000"/>
                    <a:lumOff val="80000"/>
                  </a:schemeClr>
                </a:solidFill>
                <a:latin typeface="Chalkboard"/>
                <a:cs typeface="Chalkboard"/>
              </a:rPr>
              <a:t> </a:t>
            </a:r>
            <a:r>
              <a:rPr lang="en-US" sz="3600" dirty="0" smtClean="0">
                <a:solidFill>
                  <a:srgbClr val="E9C9A2"/>
                </a:solidFill>
                <a:latin typeface="Chalkboard"/>
                <a:cs typeface="Chalkboard"/>
              </a:rPr>
              <a:t>Other tools (not discussed here)</a:t>
            </a:r>
          </a:p>
        </p:txBody>
      </p:sp>
    </p:spTree>
    <p:custDataLst>
      <p:tags r:id="rId1"/>
    </p:custDataLst>
    <p:extLst>
      <p:ext uri="{BB962C8B-B14F-4D97-AF65-F5344CB8AC3E}">
        <p14:creationId xmlns:p14="http://schemas.microsoft.com/office/powerpoint/2010/main" val="37989895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34013" y="429588"/>
            <a:ext cx="8878805" cy="707886"/>
          </a:xfrm>
          <a:prstGeom prst="rect">
            <a:avLst/>
          </a:prstGeom>
          <a:noFill/>
        </p:spPr>
        <p:txBody>
          <a:bodyPr wrap="none" rtlCol="0">
            <a:spAutoFit/>
            <a:scene3d>
              <a:camera prst="orthographicFront"/>
              <a:lightRig rig="threePt" dir="t"/>
            </a:scene3d>
            <a:sp3d extrusionH="57150">
              <a:bevelT w="82550" h="38100" prst="coolSlant"/>
            </a:sp3d>
          </a:bodyPr>
          <a:lstStyle/>
          <a:p>
            <a:r>
              <a:rPr lang="en-US" sz="4000" dirty="0" smtClean="0">
                <a:solidFill>
                  <a:schemeClr val="bg2">
                    <a:lumMod val="20000"/>
                    <a:lumOff val="80000"/>
                  </a:schemeClr>
                </a:solidFill>
                <a:latin typeface="Chalkboard"/>
                <a:cs typeface="Chalkboard"/>
              </a:rPr>
              <a:t>The statistics of subtraction artifacts</a:t>
            </a:r>
            <a:endParaRPr lang="en-US" sz="4000" dirty="0">
              <a:solidFill>
                <a:schemeClr val="bg2">
                  <a:lumMod val="20000"/>
                  <a:lumOff val="80000"/>
                </a:schemeClr>
              </a:solidFill>
              <a:effectLst/>
              <a:latin typeface="Chalkboard"/>
              <a:cs typeface="Chalkboard"/>
            </a:endParaRPr>
          </a:p>
        </p:txBody>
      </p:sp>
      <p:sp>
        <p:nvSpPr>
          <p:cNvPr id="16" name="Content Placeholder 1"/>
          <p:cNvSpPr>
            <a:spLocks noGrp="1"/>
          </p:cNvSpPr>
          <p:nvPr/>
        </p:nvSpPr>
        <p:spPr>
          <a:xfrm>
            <a:off x="43542" y="1143000"/>
            <a:ext cx="9100458" cy="5410200"/>
          </a:xfrm>
          <a:prstGeom prst="rect">
            <a:avLst/>
          </a:prstGeom>
        </p:spPr>
        <p:txBody>
          <a:bodyPr vert="horz">
            <a:normAutofit/>
          </a:bodyPr>
          <a:lstStyle>
            <a:lvl1pPr marL="274320" indent="-274320" algn="l" rtl="0" eaLnBrk="1" latinLnBrk="0" hangingPunct="1">
              <a:spcBef>
                <a:spcPts val="600"/>
              </a:spcBef>
              <a:buClr>
                <a:schemeClr val="accent2"/>
              </a:buClr>
              <a:buSzPct val="85000"/>
              <a:buFont typeface="Wingdings 2"/>
              <a:buChar char=""/>
              <a:defRPr kumimoji="0" sz="2600" kern="1200">
                <a:solidFill>
                  <a:schemeClr val="bg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bg1"/>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bg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bg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bg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a:lstStyle>
          <a:p>
            <a:pPr>
              <a:buClr>
                <a:schemeClr val="bg2">
                  <a:lumMod val="40000"/>
                  <a:lumOff val="60000"/>
                </a:schemeClr>
              </a:buClr>
              <a:buBlip>
                <a:blip r:embed="rId4"/>
              </a:buBlip>
            </a:pPr>
            <a:r>
              <a:rPr lang="en-US" sz="3600" dirty="0" smtClean="0">
                <a:solidFill>
                  <a:schemeClr val="bg2">
                    <a:lumMod val="20000"/>
                    <a:lumOff val="80000"/>
                  </a:schemeClr>
                </a:solidFill>
                <a:latin typeface="Chalkboard"/>
                <a:cs typeface="Chalkboard"/>
              </a:rPr>
              <a:t> </a:t>
            </a:r>
            <a:endParaRPr lang="en-US" sz="3600" dirty="0">
              <a:solidFill>
                <a:schemeClr val="bg2">
                  <a:lumMod val="20000"/>
                  <a:lumOff val="80000"/>
                </a:schemeClr>
              </a:solidFill>
              <a:latin typeface="Chalkboard"/>
              <a:cs typeface="Chalkboard"/>
            </a:endParaRPr>
          </a:p>
          <a:p>
            <a:pPr marL="0" indent="0">
              <a:buClr>
                <a:schemeClr val="bg2">
                  <a:lumMod val="40000"/>
                  <a:lumOff val="60000"/>
                </a:schemeClr>
              </a:buClr>
              <a:buNone/>
            </a:pPr>
            <a:endParaRPr lang="en-US" sz="3600" dirty="0" smtClean="0">
              <a:solidFill>
                <a:schemeClr val="bg2">
                  <a:lumMod val="20000"/>
                  <a:lumOff val="80000"/>
                </a:schemeClr>
              </a:solidFill>
              <a:latin typeface="Chalkboard"/>
              <a:cs typeface="Chalkboard"/>
            </a:endParaRPr>
          </a:p>
          <a:p>
            <a:pPr marL="0" indent="0">
              <a:buClr>
                <a:schemeClr val="bg2">
                  <a:lumMod val="40000"/>
                  <a:lumOff val="60000"/>
                </a:schemeClr>
              </a:buClr>
              <a:buNone/>
            </a:pPr>
            <a:endParaRPr lang="en-US" sz="3600" dirty="0" smtClean="0">
              <a:solidFill>
                <a:schemeClr val="bg2">
                  <a:lumMod val="20000"/>
                  <a:lumOff val="80000"/>
                </a:schemeClr>
              </a:solidFill>
              <a:latin typeface="Chalkboard"/>
              <a:cs typeface="Chalkboard"/>
            </a:endParaRPr>
          </a:p>
        </p:txBody>
      </p:sp>
    </p:spTree>
    <p:custDataLst>
      <p:tags r:id="rId1"/>
    </p:custDataLst>
    <p:extLst>
      <p:ext uri="{BB962C8B-B14F-4D97-AF65-F5344CB8AC3E}">
        <p14:creationId xmlns:p14="http://schemas.microsoft.com/office/powerpoint/2010/main" val="2639993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34013" y="429588"/>
            <a:ext cx="8878805" cy="707886"/>
          </a:xfrm>
          <a:prstGeom prst="rect">
            <a:avLst/>
          </a:prstGeom>
          <a:noFill/>
        </p:spPr>
        <p:txBody>
          <a:bodyPr wrap="none" rtlCol="0">
            <a:spAutoFit/>
            <a:scene3d>
              <a:camera prst="orthographicFront"/>
              <a:lightRig rig="threePt" dir="t"/>
            </a:scene3d>
            <a:sp3d extrusionH="57150">
              <a:bevelT w="82550" h="38100" prst="coolSlant"/>
            </a:sp3d>
          </a:bodyPr>
          <a:lstStyle/>
          <a:p>
            <a:r>
              <a:rPr lang="en-US" sz="4000" dirty="0" smtClean="0">
                <a:solidFill>
                  <a:schemeClr val="bg2">
                    <a:lumMod val="20000"/>
                    <a:lumOff val="80000"/>
                  </a:schemeClr>
                </a:solidFill>
                <a:latin typeface="Chalkboard"/>
                <a:cs typeface="Chalkboard"/>
              </a:rPr>
              <a:t>The statistics of subtraction artifacts</a:t>
            </a:r>
            <a:endParaRPr lang="en-US" sz="4000" dirty="0">
              <a:solidFill>
                <a:schemeClr val="bg2">
                  <a:lumMod val="20000"/>
                  <a:lumOff val="80000"/>
                </a:schemeClr>
              </a:solidFill>
              <a:effectLst/>
              <a:latin typeface="Chalkboard"/>
              <a:cs typeface="Chalkboard"/>
            </a:endParaRPr>
          </a:p>
        </p:txBody>
      </p:sp>
      <p:sp>
        <p:nvSpPr>
          <p:cNvPr id="16" name="Content Placeholder 1"/>
          <p:cNvSpPr>
            <a:spLocks noGrp="1"/>
          </p:cNvSpPr>
          <p:nvPr/>
        </p:nvSpPr>
        <p:spPr>
          <a:xfrm>
            <a:off x="43542" y="1143000"/>
            <a:ext cx="9100458" cy="5410200"/>
          </a:xfrm>
          <a:prstGeom prst="rect">
            <a:avLst/>
          </a:prstGeom>
        </p:spPr>
        <p:txBody>
          <a:bodyPr vert="horz">
            <a:normAutofit/>
          </a:bodyPr>
          <a:lstStyle>
            <a:lvl1pPr marL="274320" indent="-274320" algn="l" rtl="0" eaLnBrk="1" latinLnBrk="0" hangingPunct="1">
              <a:spcBef>
                <a:spcPts val="600"/>
              </a:spcBef>
              <a:buClr>
                <a:schemeClr val="accent2"/>
              </a:buClr>
              <a:buSzPct val="85000"/>
              <a:buFont typeface="Wingdings 2"/>
              <a:buChar char=""/>
              <a:defRPr kumimoji="0" sz="2600" kern="1200">
                <a:solidFill>
                  <a:schemeClr val="bg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bg1"/>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bg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bg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bg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a:lstStyle>
          <a:p>
            <a:pPr>
              <a:buClr>
                <a:schemeClr val="bg2">
                  <a:lumMod val="40000"/>
                  <a:lumOff val="60000"/>
                </a:schemeClr>
              </a:buClr>
              <a:buBlip>
                <a:blip r:embed="rId4"/>
              </a:buBlip>
            </a:pPr>
            <a:r>
              <a:rPr lang="en-US" sz="3600" dirty="0" smtClean="0">
                <a:solidFill>
                  <a:schemeClr val="bg2">
                    <a:lumMod val="20000"/>
                    <a:lumOff val="80000"/>
                  </a:schemeClr>
                </a:solidFill>
                <a:latin typeface="Chalkboard"/>
                <a:cs typeface="Chalkboard"/>
              </a:rPr>
              <a:t> Why? Maximize science return -&gt; We need a clean stream of transients (x15 the PTF problem)</a:t>
            </a:r>
          </a:p>
          <a:p>
            <a:pPr marL="0" indent="0">
              <a:buClr>
                <a:schemeClr val="bg2">
                  <a:lumMod val="40000"/>
                  <a:lumOff val="60000"/>
                </a:schemeClr>
              </a:buClr>
              <a:buNone/>
            </a:pPr>
            <a:endParaRPr lang="en-US" sz="3600" dirty="0" smtClean="0">
              <a:solidFill>
                <a:schemeClr val="bg2">
                  <a:lumMod val="20000"/>
                  <a:lumOff val="80000"/>
                </a:schemeClr>
              </a:solidFill>
              <a:latin typeface="Chalkboard"/>
              <a:cs typeface="Chalkboard"/>
            </a:endParaRPr>
          </a:p>
          <a:p>
            <a:pPr>
              <a:buClr>
                <a:schemeClr val="bg2">
                  <a:lumMod val="40000"/>
                  <a:lumOff val="60000"/>
                </a:schemeClr>
              </a:buClr>
              <a:buBlip>
                <a:blip r:embed="rId4"/>
              </a:buBlip>
            </a:pPr>
            <a:r>
              <a:rPr lang="en-US" sz="3600" dirty="0">
                <a:solidFill>
                  <a:schemeClr val="bg2">
                    <a:lumMod val="20000"/>
                    <a:lumOff val="80000"/>
                  </a:schemeClr>
                </a:solidFill>
                <a:latin typeface="Chalkboard"/>
                <a:cs typeface="Chalkboard"/>
              </a:rPr>
              <a:t> S</a:t>
            </a:r>
            <a:r>
              <a:rPr lang="en-US" sz="3600" dirty="0" smtClean="0">
                <a:solidFill>
                  <a:schemeClr val="bg2">
                    <a:lumMod val="20000"/>
                    <a:lumOff val="80000"/>
                  </a:schemeClr>
                </a:solidFill>
                <a:latin typeface="Chalkboard"/>
                <a:cs typeface="Chalkboard"/>
              </a:rPr>
              <a:t>eparate between astrophysical transients and instrumental/method transients</a:t>
            </a:r>
          </a:p>
          <a:p>
            <a:pPr>
              <a:buClr>
                <a:schemeClr val="bg2">
                  <a:lumMod val="40000"/>
                  <a:lumOff val="60000"/>
                </a:schemeClr>
              </a:buClr>
              <a:buBlip>
                <a:blip r:embed="rId4"/>
              </a:buBlip>
            </a:pPr>
            <a:r>
              <a:rPr lang="en-US" sz="3600" dirty="0">
                <a:solidFill>
                  <a:schemeClr val="bg2">
                    <a:lumMod val="20000"/>
                    <a:lumOff val="80000"/>
                  </a:schemeClr>
                </a:solidFill>
                <a:latin typeface="Chalkboard"/>
                <a:cs typeface="Chalkboard"/>
              </a:rPr>
              <a:t> </a:t>
            </a:r>
            <a:r>
              <a:rPr lang="en-US" sz="3600" dirty="0" smtClean="0">
                <a:solidFill>
                  <a:schemeClr val="bg2">
                    <a:lumMod val="20000"/>
                    <a:lumOff val="80000"/>
                  </a:schemeClr>
                </a:solidFill>
                <a:latin typeface="Chalkboard"/>
                <a:cs typeface="Chalkboard"/>
              </a:rPr>
              <a:t>w/o compromising the completeness</a:t>
            </a:r>
          </a:p>
          <a:p>
            <a:pPr marL="0" indent="0">
              <a:buClr>
                <a:schemeClr val="bg2">
                  <a:lumMod val="40000"/>
                  <a:lumOff val="60000"/>
                </a:schemeClr>
              </a:buClr>
              <a:buNone/>
            </a:pPr>
            <a:endParaRPr lang="en-US" sz="3600" dirty="0" smtClean="0">
              <a:solidFill>
                <a:schemeClr val="bg2">
                  <a:lumMod val="20000"/>
                  <a:lumOff val="80000"/>
                </a:schemeClr>
              </a:solidFill>
              <a:latin typeface="Chalkboard"/>
              <a:cs typeface="Chalkboard"/>
            </a:endParaRPr>
          </a:p>
          <a:p>
            <a:pPr marL="0" indent="0">
              <a:buClr>
                <a:schemeClr val="bg2">
                  <a:lumMod val="40000"/>
                  <a:lumOff val="60000"/>
                </a:schemeClr>
              </a:buClr>
              <a:buNone/>
            </a:pPr>
            <a:endParaRPr lang="en-US" sz="3600" dirty="0">
              <a:solidFill>
                <a:schemeClr val="bg2">
                  <a:lumMod val="20000"/>
                  <a:lumOff val="80000"/>
                </a:schemeClr>
              </a:solidFill>
              <a:latin typeface="Chalkboard"/>
              <a:cs typeface="Chalkboard"/>
            </a:endParaRPr>
          </a:p>
          <a:p>
            <a:pPr marL="0" indent="0">
              <a:buClr>
                <a:schemeClr val="bg2">
                  <a:lumMod val="40000"/>
                  <a:lumOff val="60000"/>
                </a:schemeClr>
              </a:buClr>
              <a:buNone/>
            </a:pPr>
            <a:endParaRPr lang="en-US" sz="3600" dirty="0" smtClean="0">
              <a:solidFill>
                <a:schemeClr val="bg2">
                  <a:lumMod val="20000"/>
                  <a:lumOff val="80000"/>
                </a:schemeClr>
              </a:solidFill>
              <a:latin typeface="Chalkboard"/>
              <a:cs typeface="Chalkboard"/>
            </a:endParaRPr>
          </a:p>
          <a:p>
            <a:pPr marL="0" indent="0">
              <a:buClr>
                <a:schemeClr val="bg2">
                  <a:lumMod val="40000"/>
                  <a:lumOff val="60000"/>
                </a:schemeClr>
              </a:buClr>
              <a:buNone/>
            </a:pPr>
            <a:endParaRPr lang="en-US" sz="3600" dirty="0" smtClean="0">
              <a:solidFill>
                <a:schemeClr val="bg2">
                  <a:lumMod val="20000"/>
                  <a:lumOff val="80000"/>
                </a:schemeClr>
              </a:solidFill>
              <a:latin typeface="Chalkboard"/>
              <a:cs typeface="Chalkboard"/>
            </a:endParaRPr>
          </a:p>
        </p:txBody>
      </p:sp>
    </p:spTree>
    <p:custDataLst>
      <p:tags r:id="rId1"/>
    </p:custDataLst>
    <p:extLst>
      <p:ext uri="{BB962C8B-B14F-4D97-AF65-F5344CB8AC3E}">
        <p14:creationId xmlns:p14="http://schemas.microsoft.com/office/powerpoint/2010/main" val="16291552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34013" y="429588"/>
            <a:ext cx="8878805" cy="707886"/>
          </a:xfrm>
          <a:prstGeom prst="rect">
            <a:avLst/>
          </a:prstGeom>
          <a:noFill/>
        </p:spPr>
        <p:txBody>
          <a:bodyPr wrap="none" rtlCol="0">
            <a:spAutoFit/>
            <a:scene3d>
              <a:camera prst="orthographicFront"/>
              <a:lightRig rig="threePt" dir="t"/>
            </a:scene3d>
            <a:sp3d extrusionH="57150">
              <a:bevelT w="82550" h="38100" prst="coolSlant"/>
            </a:sp3d>
          </a:bodyPr>
          <a:lstStyle/>
          <a:p>
            <a:r>
              <a:rPr lang="en-US" sz="4000" dirty="0" smtClean="0">
                <a:solidFill>
                  <a:schemeClr val="bg2">
                    <a:lumMod val="20000"/>
                    <a:lumOff val="80000"/>
                  </a:schemeClr>
                </a:solidFill>
                <a:latin typeface="Chalkboard"/>
                <a:cs typeface="Chalkboard"/>
              </a:rPr>
              <a:t>The statistics of subtraction artifacts</a:t>
            </a:r>
            <a:endParaRPr lang="en-US" sz="4000" dirty="0">
              <a:solidFill>
                <a:schemeClr val="bg2">
                  <a:lumMod val="20000"/>
                  <a:lumOff val="80000"/>
                </a:schemeClr>
              </a:solidFill>
              <a:effectLst/>
              <a:latin typeface="Chalkboard"/>
              <a:cs typeface="Chalkboard"/>
            </a:endParaRPr>
          </a:p>
        </p:txBody>
      </p:sp>
      <p:sp>
        <p:nvSpPr>
          <p:cNvPr id="16" name="Content Placeholder 1"/>
          <p:cNvSpPr>
            <a:spLocks noGrp="1"/>
          </p:cNvSpPr>
          <p:nvPr/>
        </p:nvSpPr>
        <p:spPr>
          <a:xfrm>
            <a:off x="43542" y="1143000"/>
            <a:ext cx="9100458" cy="5410200"/>
          </a:xfrm>
          <a:prstGeom prst="rect">
            <a:avLst/>
          </a:prstGeom>
        </p:spPr>
        <p:txBody>
          <a:bodyPr vert="horz">
            <a:normAutofit/>
          </a:bodyPr>
          <a:lstStyle>
            <a:lvl1pPr marL="274320" indent="-274320" algn="l" rtl="0" eaLnBrk="1" latinLnBrk="0" hangingPunct="1">
              <a:spcBef>
                <a:spcPts val="600"/>
              </a:spcBef>
              <a:buClr>
                <a:schemeClr val="accent2"/>
              </a:buClr>
              <a:buSzPct val="85000"/>
              <a:buFont typeface="Wingdings 2"/>
              <a:buChar char=""/>
              <a:defRPr kumimoji="0" sz="2600" kern="1200">
                <a:solidFill>
                  <a:schemeClr val="bg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bg1"/>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bg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bg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bg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a:lstStyle>
          <a:p>
            <a:pPr>
              <a:buClr>
                <a:schemeClr val="bg2">
                  <a:lumMod val="40000"/>
                  <a:lumOff val="60000"/>
                </a:schemeClr>
              </a:buClr>
              <a:buBlip>
                <a:blip r:embed="rId4"/>
              </a:buBlip>
            </a:pPr>
            <a:r>
              <a:rPr lang="en-US" sz="3600" dirty="0" smtClean="0">
                <a:solidFill>
                  <a:schemeClr val="bg2">
                    <a:lumMod val="20000"/>
                    <a:lumOff val="80000"/>
                  </a:schemeClr>
                </a:solidFill>
                <a:latin typeface="Chalkboard"/>
                <a:cs typeface="Chalkboard"/>
              </a:rPr>
              <a:t> </a:t>
            </a:r>
            <a:r>
              <a:rPr lang="en-US" sz="3600" dirty="0" smtClean="0">
                <a:solidFill>
                  <a:srgbClr val="FF6600"/>
                </a:solidFill>
                <a:latin typeface="Chalkboard"/>
                <a:cs typeface="Chalkboard"/>
              </a:rPr>
              <a:t>Demographics</a:t>
            </a:r>
            <a:r>
              <a:rPr lang="en-US" sz="3600" dirty="0" smtClean="0">
                <a:solidFill>
                  <a:schemeClr val="bg2">
                    <a:lumMod val="20000"/>
                    <a:lumOff val="80000"/>
                  </a:schemeClr>
                </a:solidFill>
                <a:latin typeface="Chalkboard"/>
                <a:cs typeface="Chalkboard"/>
              </a:rPr>
              <a:t>:</a:t>
            </a:r>
          </a:p>
          <a:p>
            <a:pPr>
              <a:buClr>
                <a:schemeClr val="bg2">
                  <a:lumMod val="40000"/>
                  <a:lumOff val="60000"/>
                </a:schemeClr>
              </a:buClr>
              <a:buBlip>
                <a:blip r:embed="rId4"/>
              </a:buBlip>
            </a:pPr>
            <a:r>
              <a:rPr lang="en-US" sz="3600" dirty="0">
                <a:solidFill>
                  <a:schemeClr val="bg2">
                    <a:lumMod val="20000"/>
                    <a:lumOff val="80000"/>
                  </a:schemeClr>
                </a:solidFill>
                <a:latin typeface="Chalkboard"/>
                <a:cs typeface="Chalkboard"/>
              </a:rPr>
              <a:t> </a:t>
            </a:r>
            <a:r>
              <a:rPr lang="en-US" sz="3600" dirty="0" smtClean="0">
                <a:solidFill>
                  <a:schemeClr val="bg2">
                    <a:lumMod val="20000"/>
                    <a:lumOff val="80000"/>
                  </a:schemeClr>
                </a:solidFill>
                <a:latin typeface="Chalkboard"/>
                <a:cs typeface="Chalkboard"/>
              </a:rPr>
              <a:t>Transients</a:t>
            </a:r>
          </a:p>
          <a:p>
            <a:pPr lvl="1">
              <a:buClr>
                <a:schemeClr val="bg2">
                  <a:lumMod val="40000"/>
                  <a:lumOff val="60000"/>
                </a:schemeClr>
              </a:buClr>
              <a:buBlip>
                <a:blip r:embed="rId4"/>
              </a:buBlip>
            </a:pPr>
            <a:r>
              <a:rPr lang="en-US" sz="3400" dirty="0" smtClean="0">
                <a:solidFill>
                  <a:schemeClr val="bg2">
                    <a:lumMod val="20000"/>
                    <a:lumOff val="80000"/>
                  </a:schemeClr>
                </a:solidFill>
                <a:latin typeface="Chalkboard"/>
                <a:cs typeface="Chalkboard"/>
              </a:rPr>
              <a:t> </a:t>
            </a:r>
            <a:r>
              <a:rPr lang="en-US" sz="3400" dirty="0" err="1" smtClean="0">
                <a:solidFill>
                  <a:schemeClr val="bg2">
                    <a:lumMod val="20000"/>
                    <a:lumOff val="80000"/>
                  </a:schemeClr>
                </a:solidFill>
                <a:latin typeface="Chalkboard"/>
                <a:cs typeface="Chalkboard"/>
              </a:rPr>
              <a:t>Singlets</a:t>
            </a:r>
            <a:r>
              <a:rPr lang="en-US" sz="3400" dirty="0" smtClean="0">
                <a:solidFill>
                  <a:schemeClr val="bg2">
                    <a:lumMod val="20000"/>
                    <a:lumOff val="80000"/>
                  </a:schemeClr>
                </a:solidFill>
                <a:latin typeface="Chalkboard"/>
                <a:cs typeface="Chalkboard"/>
              </a:rPr>
              <a:t> (asteroids, satellites, flare stars)</a:t>
            </a:r>
          </a:p>
          <a:p>
            <a:pPr lvl="1">
              <a:buClr>
                <a:schemeClr val="bg2">
                  <a:lumMod val="40000"/>
                  <a:lumOff val="60000"/>
                </a:schemeClr>
              </a:buClr>
              <a:buBlip>
                <a:blip r:embed="rId4"/>
              </a:buBlip>
            </a:pPr>
            <a:r>
              <a:rPr lang="en-US" sz="3400" dirty="0">
                <a:solidFill>
                  <a:schemeClr val="bg2">
                    <a:lumMod val="20000"/>
                    <a:lumOff val="80000"/>
                  </a:schemeClr>
                </a:solidFill>
                <a:latin typeface="Chalkboard"/>
                <a:cs typeface="Chalkboard"/>
              </a:rPr>
              <a:t> </a:t>
            </a:r>
            <a:r>
              <a:rPr lang="en-US" sz="3400" dirty="0" err="1" smtClean="0">
                <a:solidFill>
                  <a:schemeClr val="bg2">
                    <a:lumMod val="20000"/>
                    <a:lumOff val="80000"/>
                  </a:schemeClr>
                </a:solidFill>
                <a:latin typeface="Chalkboard"/>
                <a:cs typeface="Chalkboard"/>
              </a:rPr>
              <a:t>Multiplets</a:t>
            </a:r>
            <a:r>
              <a:rPr lang="en-US" sz="3400" dirty="0" smtClean="0">
                <a:solidFill>
                  <a:schemeClr val="bg2">
                    <a:lumMod val="20000"/>
                    <a:lumOff val="80000"/>
                  </a:schemeClr>
                </a:solidFill>
                <a:latin typeface="Chalkboard"/>
                <a:cs typeface="Chalkboard"/>
              </a:rPr>
              <a:t> (SN, AGN, variability)</a:t>
            </a:r>
          </a:p>
          <a:p>
            <a:pPr>
              <a:buClr>
                <a:schemeClr val="bg2">
                  <a:lumMod val="40000"/>
                  <a:lumOff val="60000"/>
                </a:schemeClr>
              </a:buClr>
              <a:buBlip>
                <a:blip r:embed="rId4"/>
              </a:buBlip>
            </a:pPr>
            <a:r>
              <a:rPr lang="en-US" sz="3600" dirty="0">
                <a:solidFill>
                  <a:schemeClr val="bg2">
                    <a:lumMod val="20000"/>
                    <a:lumOff val="80000"/>
                  </a:schemeClr>
                </a:solidFill>
                <a:latin typeface="Chalkboard"/>
                <a:cs typeface="Chalkboard"/>
              </a:rPr>
              <a:t> </a:t>
            </a:r>
            <a:r>
              <a:rPr lang="en-US" sz="3600" dirty="0" smtClean="0">
                <a:solidFill>
                  <a:schemeClr val="bg2">
                    <a:lumMod val="20000"/>
                    <a:lumOff val="80000"/>
                  </a:schemeClr>
                </a:solidFill>
                <a:latin typeface="Chalkboard"/>
                <a:cs typeface="Chalkboard"/>
              </a:rPr>
              <a:t>Instrumental (CR, ghosts, bad flat,…)</a:t>
            </a:r>
          </a:p>
          <a:p>
            <a:pPr>
              <a:buClr>
                <a:schemeClr val="bg2">
                  <a:lumMod val="40000"/>
                  <a:lumOff val="60000"/>
                </a:schemeClr>
              </a:buClr>
              <a:buBlip>
                <a:blip r:embed="rId4"/>
              </a:buBlip>
            </a:pPr>
            <a:r>
              <a:rPr lang="en-US" sz="3600" dirty="0">
                <a:solidFill>
                  <a:schemeClr val="bg2">
                    <a:lumMod val="20000"/>
                    <a:lumOff val="80000"/>
                  </a:schemeClr>
                </a:solidFill>
                <a:latin typeface="Chalkboard"/>
                <a:cs typeface="Chalkboard"/>
              </a:rPr>
              <a:t> </a:t>
            </a:r>
            <a:r>
              <a:rPr lang="en-US" sz="3600" dirty="0" smtClean="0">
                <a:solidFill>
                  <a:schemeClr val="bg2">
                    <a:lumMod val="20000"/>
                    <a:lumOff val="80000"/>
                  </a:schemeClr>
                </a:solidFill>
                <a:latin typeface="Chalkboard"/>
                <a:cs typeface="Chalkboard"/>
              </a:rPr>
              <a:t>Statistical (source noise, </a:t>
            </a:r>
            <a:r>
              <a:rPr lang="en-US" sz="3600" dirty="0" err="1" smtClean="0">
                <a:solidFill>
                  <a:schemeClr val="bg2">
                    <a:lumMod val="20000"/>
                    <a:lumOff val="80000"/>
                  </a:schemeClr>
                </a:solidFill>
                <a:latin typeface="Chalkboard"/>
                <a:cs typeface="Chalkboard"/>
              </a:rPr>
              <a:t>astrometric</a:t>
            </a:r>
            <a:r>
              <a:rPr lang="en-US" sz="3600" dirty="0" smtClean="0">
                <a:solidFill>
                  <a:schemeClr val="bg2">
                    <a:lumMod val="20000"/>
                    <a:lumOff val="80000"/>
                  </a:schemeClr>
                </a:solidFill>
                <a:latin typeface="Chalkboard"/>
                <a:cs typeface="Chalkboard"/>
              </a:rPr>
              <a:t> noise, error propagation, division by 0) [treated by ZOGY]</a:t>
            </a:r>
            <a:endParaRPr lang="en-US" sz="2800" dirty="0">
              <a:solidFill>
                <a:schemeClr val="bg2">
                  <a:lumMod val="20000"/>
                  <a:lumOff val="80000"/>
                </a:schemeClr>
              </a:solidFill>
              <a:latin typeface="Chalkboard"/>
              <a:cs typeface="Chalkboard"/>
            </a:endParaRPr>
          </a:p>
          <a:p>
            <a:pPr marL="0" indent="0">
              <a:buClr>
                <a:schemeClr val="bg2">
                  <a:lumMod val="40000"/>
                  <a:lumOff val="60000"/>
                </a:schemeClr>
              </a:buClr>
              <a:buNone/>
            </a:pPr>
            <a:endParaRPr lang="en-US" sz="3600" dirty="0" smtClean="0">
              <a:solidFill>
                <a:schemeClr val="bg2">
                  <a:lumMod val="20000"/>
                  <a:lumOff val="80000"/>
                </a:schemeClr>
              </a:solidFill>
              <a:latin typeface="Chalkboard"/>
              <a:cs typeface="Chalkboard"/>
            </a:endParaRPr>
          </a:p>
          <a:p>
            <a:pPr marL="0" indent="0">
              <a:buClr>
                <a:schemeClr val="bg2">
                  <a:lumMod val="40000"/>
                  <a:lumOff val="60000"/>
                </a:schemeClr>
              </a:buClr>
              <a:buNone/>
            </a:pPr>
            <a:endParaRPr lang="en-US" sz="3600" dirty="0">
              <a:solidFill>
                <a:schemeClr val="bg2">
                  <a:lumMod val="20000"/>
                  <a:lumOff val="80000"/>
                </a:schemeClr>
              </a:solidFill>
              <a:latin typeface="Chalkboard"/>
              <a:cs typeface="Chalkboard"/>
            </a:endParaRPr>
          </a:p>
          <a:p>
            <a:pPr marL="0" indent="0">
              <a:buClr>
                <a:schemeClr val="bg2">
                  <a:lumMod val="40000"/>
                  <a:lumOff val="60000"/>
                </a:schemeClr>
              </a:buClr>
              <a:buNone/>
            </a:pPr>
            <a:endParaRPr lang="en-US" sz="3600" dirty="0" smtClean="0">
              <a:solidFill>
                <a:schemeClr val="bg2">
                  <a:lumMod val="20000"/>
                  <a:lumOff val="80000"/>
                </a:schemeClr>
              </a:solidFill>
              <a:latin typeface="Chalkboard"/>
              <a:cs typeface="Chalkboard"/>
            </a:endParaRPr>
          </a:p>
          <a:p>
            <a:pPr marL="0" indent="0">
              <a:buClr>
                <a:schemeClr val="bg2">
                  <a:lumMod val="40000"/>
                  <a:lumOff val="60000"/>
                </a:schemeClr>
              </a:buClr>
              <a:buNone/>
            </a:pPr>
            <a:endParaRPr lang="en-US" sz="3600" dirty="0" smtClean="0">
              <a:solidFill>
                <a:schemeClr val="bg2">
                  <a:lumMod val="20000"/>
                  <a:lumOff val="80000"/>
                </a:schemeClr>
              </a:solidFill>
              <a:latin typeface="Chalkboard"/>
              <a:cs typeface="Chalkboard"/>
            </a:endParaRPr>
          </a:p>
        </p:txBody>
      </p:sp>
    </p:spTree>
    <p:custDataLst>
      <p:tags r:id="rId1"/>
    </p:custDataLst>
    <p:extLst>
      <p:ext uri="{BB962C8B-B14F-4D97-AF65-F5344CB8AC3E}">
        <p14:creationId xmlns:p14="http://schemas.microsoft.com/office/powerpoint/2010/main" val="17173349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34013" y="429588"/>
            <a:ext cx="8878805" cy="707886"/>
          </a:xfrm>
          <a:prstGeom prst="rect">
            <a:avLst/>
          </a:prstGeom>
          <a:noFill/>
        </p:spPr>
        <p:txBody>
          <a:bodyPr wrap="none" rtlCol="0">
            <a:spAutoFit/>
            <a:scene3d>
              <a:camera prst="orthographicFront"/>
              <a:lightRig rig="threePt" dir="t"/>
            </a:scene3d>
            <a:sp3d extrusionH="57150">
              <a:bevelT w="82550" h="38100" prst="coolSlant"/>
            </a:sp3d>
          </a:bodyPr>
          <a:lstStyle/>
          <a:p>
            <a:r>
              <a:rPr lang="en-US" sz="4000" dirty="0" smtClean="0">
                <a:solidFill>
                  <a:schemeClr val="bg2">
                    <a:lumMod val="20000"/>
                    <a:lumOff val="80000"/>
                  </a:schemeClr>
                </a:solidFill>
                <a:latin typeface="Chalkboard"/>
                <a:cs typeface="Chalkboard"/>
              </a:rPr>
              <a:t>The statistics of subtraction artifacts</a:t>
            </a:r>
            <a:endParaRPr lang="en-US" sz="4000" dirty="0">
              <a:solidFill>
                <a:schemeClr val="bg2">
                  <a:lumMod val="20000"/>
                  <a:lumOff val="80000"/>
                </a:schemeClr>
              </a:solidFill>
              <a:effectLst/>
              <a:latin typeface="Chalkboard"/>
              <a:cs typeface="Chalkboard"/>
            </a:endParaRPr>
          </a:p>
        </p:txBody>
      </p:sp>
      <p:sp>
        <p:nvSpPr>
          <p:cNvPr id="16" name="Content Placeholder 1"/>
          <p:cNvSpPr>
            <a:spLocks noGrp="1"/>
          </p:cNvSpPr>
          <p:nvPr/>
        </p:nvSpPr>
        <p:spPr>
          <a:xfrm>
            <a:off x="43542" y="1143000"/>
            <a:ext cx="9100458" cy="5410200"/>
          </a:xfrm>
          <a:prstGeom prst="rect">
            <a:avLst/>
          </a:prstGeom>
        </p:spPr>
        <p:txBody>
          <a:bodyPr vert="horz">
            <a:normAutofit fontScale="92500" lnSpcReduction="20000"/>
          </a:bodyPr>
          <a:lstStyle>
            <a:lvl1pPr marL="274320" indent="-274320" algn="l" rtl="0" eaLnBrk="1" latinLnBrk="0" hangingPunct="1">
              <a:spcBef>
                <a:spcPts val="600"/>
              </a:spcBef>
              <a:buClr>
                <a:schemeClr val="accent2"/>
              </a:buClr>
              <a:buSzPct val="85000"/>
              <a:buFont typeface="Wingdings 2"/>
              <a:buChar char=""/>
              <a:defRPr kumimoji="0" sz="2600" kern="1200">
                <a:solidFill>
                  <a:schemeClr val="bg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bg1"/>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bg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bg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bg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a:lstStyle>
          <a:p>
            <a:pPr>
              <a:buClr>
                <a:schemeClr val="bg2">
                  <a:lumMod val="40000"/>
                  <a:lumOff val="60000"/>
                </a:schemeClr>
              </a:buClr>
              <a:buBlip>
                <a:blip r:embed="rId4"/>
              </a:buBlip>
            </a:pPr>
            <a:r>
              <a:rPr lang="en-US" sz="3600" dirty="0" smtClean="0">
                <a:solidFill>
                  <a:schemeClr val="bg2">
                    <a:lumMod val="20000"/>
                    <a:lumOff val="80000"/>
                  </a:schemeClr>
                </a:solidFill>
                <a:latin typeface="Chalkboard"/>
                <a:cs typeface="Chalkboard"/>
              </a:rPr>
              <a:t> How to treat them?</a:t>
            </a:r>
          </a:p>
          <a:p>
            <a:pPr>
              <a:buClr>
                <a:schemeClr val="bg2">
                  <a:lumMod val="40000"/>
                  <a:lumOff val="60000"/>
                </a:schemeClr>
              </a:buClr>
              <a:buBlip>
                <a:blip r:embed="rId4"/>
              </a:buBlip>
            </a:pPr>
            <a:r>
              <a:rPr lang="en-US" sz="3600" dirty="0">
                <a:solidFill>
                  <a:schemeClr val="bg2">
                    <a:lumMod val="20000"/>
                    <a:lumOff val="80000"/>
                  </a:schemeClr>
                </a:solidFill>
                <a:latin typeface="Chalkboard"/>
                <a:cs typeface="Chalkboard"/>
              </a:rPr>
              <a:t> </a:t>
            </a:r>
            <a:r>
              <a:rPr lang="en-US" sz="3600" dirty="0" smtClean="0">
                <a:solidFill>
                  <a:schemeClr val="bg2">
                    <a:lumMod val="20000"/>
                    <a:lumOff val="80000"/>
                  </a:schemeClr>
                </a:solidFill>
                <a:latin typeface="Chalkboard"/>
                <a:cs typeface="Chalkboard"/>
              </a:rPr>
              <a:t>Three options:</a:t>
            </a:r>
          </a:p>
          <a:p>
            <a:pPr lvl="1">
              <a:buClr>
                <a:schemeClr val="bg2">
                  <a:lumMod val="40000"/>
                  <a:lumOff val="60000"/>
                </a:schemeClr>
              </a:buClr>
              <a:buBlip>
                <a:blip r:embed="rId4"/>
              </a:buBlip>
            </a:pPr>
            <a:r>
              <a:rPr lang="en-US" sz="3400" dirty="0" smtClean="0">
                <a:solidFill>
                  <a:schemeClr val="bg2">
                    <a:lumMod val="20000"/>
                    <a:lumOff val="80000"/>
                  </a:schemeClr>
                </a:solidFill>
                <a:latin typeface="Chalkboard"/>
                <a:cs typeface="Chalkboard"/>
              </a:rPr>
              <a:t> </a:t>
            </a:r>
            <a:r>
              <a:rPr lang="en-US" sz="3400" dirty="0">
                <a:solidFill>
                  <a:schemeClr val="bg2">
                    <a:lumMod val="20000"/>
                    <a:lumOff val="80000"/>
                  </a:schemeClr>
                </a:solidFill>
                <a:latin typeface="Chalkboard"/>
                <a:cs typeface="Chalkboard"/>
              </a:rPr>
              <a:t>Model-based </a:t>
            </a:r>
            <a:r>
              <a:rPr lang="en-US" sz="3400" dirty="0" smtClean="0">
                <a:solidFill>
                  <a:schemeClr val="bg2">
                    <a:lumMod val="20000"/>
                    <a:lumOff val="80000"/>
                  </a:schemeClr>
                </a:solidFill>
                <a:latin typeface="Chalkboard"/>
                <a:cs typeface="Chalkboard"/>
              </a:rPr>
              <a:t>approach</a:t>
            </a:r>
          </a:p>
          <a:p>
            <a:pPr lvl="1">
              <a:buClr>
                <a:schemeClr val="bg2">
                  <a:lumMod val="40000"/>
                  <a:lumOff val="60000"/>
                </a:schemeClr>
              </a:buClr>
              <a:buBlip>
                <a:blip r:embed="rId4"/>
              </a:buBlip>
            </a:pPr>
            <a:r>
              <a:rPr lang="en-US" sz="3400" dirty="0">
                <a:solidFill>
                  <a:schemeClr val="bg2">
                    <a:lumMod val="20000"/>
                    <a:lumOff val="80000"/>
                  </a:schemeClr>
                </a:solidFill>
                <a:latin typeface="Chalkboard"/>
                <a:cs typeface="Chalkboard"/>
              </a:rPr>
              <a:t> </a:t>
            </a:r>
            <a:r>
              <a:rPr lang="en-US" sz="3400" dirty="0" smtClean="0">
                <a:solidFill>
                  <a:schemeClr val="bg2">
                    <a:lumMod val="20000"/>
                    <a:lumOff val="80000"/>
                  </a:schemeClr>
                </a:solidFill>
                <a:latin typeface="Chalkboard"/>
                <a:cs typeface="Chalkboard"/>
              </a:rPr>
              <a:t>ML</a:t>
            </a:r>
          </a:p>
          <a:p>
            <a:pPr lvl="1">
              <a:buClr>
                <a:schemeClr val="bg2">
                  <a:lumMod val="40000"/>
                  <a:lumOff val="60000"/>
                </a:schemeClr>
              </a:buClr>
              <a:buBlip>
                <a:blip r:embed="rId4"/>
              </a:buBlip>
            </a:pPr>
            <a:r>
              <a:rPr lang="en-US" sz="3400" dirty="0">
                <a:solidFill>
                  <a:schemeClr val="bg2">
                    <a:lumMod val="20000"/>
                    <a:lumOff val="80000"/>
                  </a:schemeClr>
                </a:solidFill>
                <a:latin typeface="Chalkboard"/>
                <a:cs typeface="Chalkboard"/>
              </a:rPr>
              <a:t> </a:t>
            </a:r>
            <a:r>
              <a:rPr lang="en-US" sz="3400" dirty="0" smtClean="0">
                <a:solidFill>
                  <a:schemeClr val="bg2">
                    <a:lumMod val="20000"/>
                    <a:lumOff val="80000"/>
                  </a:schemeClr>
                </a:solidFill>
                <a:latin typeface="Chalkboard"/>
                <a:cs typeface="Chalkboard"/>
              </a:rPr>
              <a:t>Humans</a:t>
            </a:r>
          </a:p>
          <a:p>
            <a:pPr marL="365760" lvl="1" indent="0">
              <a:buClr>
                <a:schemeClr val="bg2">
                  <a:lumMod val="40000"/>
                  <a:lumOff val="60000"/>
                </a:schemeClr>
              </a:buClr>
              <a:buNone/>
            </a:pPr>
            <a:endParaRPr lang="en-US" sz="3400" dirty="0" smtClean="0">
              <a:solidFill>
                <a:schemeClr val="bg2">
                  <a:lumMod val="20000"/>
                  <a:lumOff val="80000"/>
                </a:schemeClr>
              </a:solidFill>
              <a:latin typeface="Chalkboard"/>
              <a:cs typeface="Chalkboard"/>
            </a:endParaRPr>
          </a:p>
          <a:p>
            <a:pPr>
              <a:buClr>
                <a:schemeClr val="bg2">
                  <a:lumMod val="40000"/>
                  <a:lumOff val="60000"/>
                </a:schemeClr>
              </a:buClr>
              <a:buBlip>
                <a:blip r:embed="rId4"/>
              </a:buBlip>
            </a:pPr>
            <a:r>
              <a:rPr lang="en-US" sz="3600" dirty="0" smtClean="0">
                <a:solidFill>
                  <a:schemeClr val="bg2">
                    <a:lumMod val="20000"/>
                    <a:lumOff val="80000"/>
                  </a:schemeClr>
                </a:solidFill>
                <a:latin typeface="Chalkboard"/>
                <a:cs typeface="Chalkboard"/>
              </a:rPr>
              <a:t> If we have reasonable model, and the number of nuisance parameters is small then model-based approach is the safest approach.</a:t>
            </a:r>
          </a:p>
          <a:p>
            <a:pPr>
              <a:buClr>
                <a:schemeClr val="bg2">
                  <a:lumMod val="40000"/>
                  <a:lumOff val="60000"/>
                </a:schemeClr>
              </a:buClr>
              <a:buBlip>
                <a:blip r:embed="rId4"/>
              </a:buBlip>
            </a:pPr>
            <a:r>
              <a:rPr lang="en-US" sz="3600" dirty="0" smtClean="0">
                <a:solidFill>
                  <a:schemeClr val="bg2">
                    <a:lumMod val="20000"/>
                    <a:lumOff val="80000"/>
                  </a:schemeClr>
                </a:solidFill>
                <a:latin typeface="Chalkboard"/>
                <a:cs typeface="Chalkboard"/>
              </a:rPr>
              <a:t> If failed: at least you will know which attributes do you need for deep learning.</a:t>
            </a:r>
          </a:p>
          <a:p>
            <a:pPr marL="0" indent="0">
              <a:buClr>
                <a:schemeClr val="bg2">
                  <a:lumMod val="40000"/>
                  <a:lumOff val="60000"/>
                </a:schemeClr>
              </a:buClr>
              <a:buNone/>
            </a:pPr>
            <a:endParaRPr lang="en-US" sz="3600" dirty="0" smtClean="0">
              <a:solidFill>
                <a:schemeClr val="bg2">
                  <a:lumMod val="20000"/>
                  <a:lumOff val="80000"/>
                </a:schemeClr>
              </a:solidFill>
              <a:latin typeface="Chalkboard"/>
              <a:cs typeface="Chalkboard"/>
            </a:endParaRPr>
          </a:p>
          <a:p>
            <a:pPr marL="0" indent="0">
              <a:buClr>
                <a:schemeClr val="bg2">
                  <a:lumMod val="40000"/>
                  <a:lumOff val="60000"/>
                </a:schemeClr>
              </a:buClr>
              <a:buNone/>
            </a:pPr>
            <a:endParaRPr lang="en-US" sz="3600" dirty="0">
              <a:solidFill>
                <a:schemeClr val="bg2">
                  <a:lumMod val="20000"/>
                  <a:lumOff val="80000"/>
                </a:schemeClr>
              </a:solidFill>
              <a:latin typeface="Chalkboard"/>
              <a:cs typeface="Chalkboard"/>
            </a:endParaRPr>
          </a:p>
          <a:p>
            <a:pPr marL="0" indent="0">
              <a:buClr>
                <a:schemeClr val="bg2">
                  <a:lumMod val="40000"/>
                  <a:lumOff val="60000"/>
                </a:schemeClr>
              </a:buClr>
              <a:buNone/>
            </a:pPr>
            <a:endParaRPr lang="en-US" sz="3600" dirty="0" smtClean="0">
              <a:solidFill>
                <a:schemeClr val="bg2">
                  <a:lumMod val="20000"/>
                  <a:lumOff val="80000"/>
                </a:schemeClr>
              </a:solidFill>
              <a:latin typeface="Chalkboard"/>
              <a:cs typeface="Chalkboard"/>
            </a:endParaRPr>
          </a:p>
          <a:p>
            <a:pPr marL="0" indent="0">
              <a:buClr>
                <a:schemeClr val="bg2">
                  <a:lumMod val="40000"/>
                  <a:lumOff val="60000"/>
                </a:schemeClr>
              </a:buClr>
              <a:buNone/>
            </a:pPr>
            <a:endParaRPr lang="en-US" sz="3600" dirty="0" smtClean="0">
              <a:solidFill>
                <a:schemeClr val="bg2">
                  <a:lumMod val="20000"/>
                  <a:lumOff val="80000"/>
                </a:schemeClr>
              </a:solidFill>
              <a:latin typeface="Chalkboard"/>
              <a:cs typeface="Chalkboard"/>
            </a:endParaRPr>
          </a:p>
        </p:txBody>
      </p:sp>
    </p:spTree>
    <p:custDataLst>
      <p:tags r:id="rId1"/>
    </p:custDataLst>
    <p:extLst>
      <p:ext uri="{BB962C8B-B14F-4D97-AF65-F5344CB8AC3E}">
        <p14:creationId xmlns:p14="http://schemas.microsoft.com/office/powerpoint/2010/main" val="32153208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34013" y="429588"/>
            <a:ext cx="8878805" cy="707886"/>
          </a:xfrm>
          <a:prstGeom prst="rect">
            <a:avLst/>
          </a:prstGeom>
          <a:noFill/>
        </p:spPr>
        <p:txBody>
          <a:bodyPr wrap="none" rtlCol="0">
            <a:spAutoFit/>
            <a:scene3d>
              <a:camera prst="orthographicFront"/>
              <a:lightRig rig="threePt" dir="t"/>
            </a:scene3d>
            <a:sp3d extrusionH="57150">
              <a:bevelT w="82550" h="38100" prst="coolSlant"/>
            </a:sp3d>
          </a:bodyPr>
          <a:lstStyle/>
          <a:p>
            <a:r>
              <a:rPr lang="en-US" sz="4000" dirty="0" smtClean="0">
                <a:solidFill>
                  <a:schemeClr val="bg2">
                    <a:lumMod val="20000"/>
                    <a:lumOff val="80000"/>
                  </a:schemeClr>
                </a:solidFill>
                <a:latin typeface="Chalkboard"/>
                <a:cs typeface="Chalkboard"/>
              </a:rPr>
              <a:t>The statistics of subtraction artifacts</a:t>
            </a:r>
            <a:endParaRPr lang="en-US" sz="4000" dirty="0">
              <a:solidFill>
                <a:schemeClr val="bg2">
                  <a:lumMod val="20000"/>
                  <a:lumOff val="80000"/>
                </a:schemeClr>
              </a:solidFill>
              <a:effectLst/>
              <a:latin typeface="Chalkboard"/>
              <a:cs typeface="Chalkboard"/>
            </a:endParaRPr>
          </a:p>
        </p:txBody>
      </p:sp>
      <p:sp>
        <p:nvSpPr>
          <p:cNvPr id="16" name="Content Placeholder 1"/>
          <p:cNvSpPr>
            <a:spLocks noGrp="1"/>
          </p:cNvSpPr>
          <p:nvPr/>
        </p:nvSpPr>
        <p:spPr>
          <a:xfrm>
            <a:off x="43542" y="1143000"/>
            <a:ext cx="9100458" cy="5410200"/>
          </a:xfrm>
          <a:prstGeom prst="rect">
            <a:avLst/>
          </a:prstGeom>
        </p:spPr>
        <p:txBody>
          <a:bodyPr vert="horz">
            <a:normAutofit/>
          </a:bodyPr>
          <a:lstStyle>
            <a:lvl1pPr marL="274320" indent="-274320" algn="l" rtl="0" eaLnBrk="1" latinLnBrk="0" hangingPunct="1">
              <a:spcBef>
                <a:spcPts val="600"/>
              </a:spcBef>
              <a:buClr>
                <a:schemeClr val="accent2"/>
              </a:buClr>
              <a:buSzPct val="85000"/>
              <a:buFont typeface="Wingdings 2"/>
              <a:buChar char=""/>
              <a:defRPr kumimoji="0" sz="2600" kern="1200">
                <a:solidFill>
                  <a:schemeClr val="bg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bg1"/>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bg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bg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bg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a:lstStyle>
          <a:p>
            <a:pPr>
              <a:buClr>
                <a:schemeClr val="bg2">
                  <a:lumMod val="40000"/>
                  <a:lumOff val="60000"/>
                </a:schemeClr>
              </a:buClr>
              <a:buBlip>
                <a:blip r:embed="rId4"/>
              </a:buBlip>
            </a:pPr>
            <a:r>
              <a:rPr lang="en-US" sz="3600" dirty="0" smtClean="0">
                <a:solidFill>
                  <a:schemeClr val="bg2">
                    <a:lumMod val="20000"/>
                    <a:lumOff val="80000"/>
                  </a:schemeClr>
                </a:solidFill>
                <a:latin typeface="Chalkboard"/>
                <a:cs typeface="Chalkboard"/>
              </a:rPr>
              <a:t> A test on 50 1024</a:t>
            </a:r>
            <a:r>
              <a:rPr lang="en-US" sz="3600" baseline="30000" dirty="0" smtClean="0">
                <a:solidFill>
                  <a:schemeClr val="bg2">
                    <a:lumMod val="20000"/>
                    <a:lumOff val="80000"/>
                  </a:schemeClr>
                </a:solidFill>
                <a:latin typeface="Chalkboard"/>
                <a:cs typeface="Chalkboard"/>
              </a:rPr>
              <a:t>2</a:t>
            </a:r>
            <a:r>
              <a:rPr lang="en-US" sz="3600" dirty="0" smtClean="0">
                <a:solidFill>
                  <a:schemeClr val="bg2">
                    <a:lumMod val="20000"/>
                    <a:lumOff val="80000"/>
                  </a:schemeClr>
                </a:solidFill>
                <a:latin typeface="Chalkboard"/>
                <a:cs typeface="Chalkboard"/>
              </a:rPr>
              <a:t> PTF g-band images</a:t>
            </a:r>
          </a:p>
          <a:p>
            <a:pPr>
              <a:buClr>
                <a:schemeClr val="bg2">
                  <a:lumMod val="40000"/>
                  <a:lumOff val="60000"/>
                </a:schemeClr>
              </a:buClr>
              <a:buBlip>
                <a:blip r:embed="rId4"/>
              </a:buBlip>
            </a:pPr>
            <a:r>
              <a:rPr lang="en-US" sz="3600" dirty="0">
                <a:solidFill>
                  <a:schemeClr val="bg2">
                    <a:lumMod val="20000"/>
                    <a:lumOff val="80000"/>
                  </a:schemeClr>
                </a:solidFill>
                <a:latin typeface="Chalkboard"/>
                <a:cs typeface="Chalkboard"/>
              </a:rPr>
              <a:t> </a:t>
            </a:r>
            <a:r>
              <a:rPr lang="en-US" sz="3600" dirty="0" smtClean="0">
                <a:solidFill>
                  <a:schemeClr val="bg2">
                    <a:lumMod val="20000"/>
                    <a:lumOff val="80000"/>
                  </a:schemeClr>
                </a:solidFill>
                <a:latin typeface="Chalkboard"/>
                <a:cs typeface="Chalkboard"/>
              </a:rPr>
              <a:t>Full subtraction pipeline: </a:t>
            </a:r>
            <a:r>
              <a:rPr lang="en-US" sz="3600" dirty="0" err="1" smtClean="0">
                <a:solidFill>
                  <a:schemeClr val="bg2">
                    <a:lumMod val="20000"/>
                    <a:lumOff val="80000"/>
                  </a:schemeClr>
                </a:solidFill>
                <a:latin typeface="Chalkboard"/>
                <a:cs typeface="Chalkboard"/>
              </a:rPr>
              <a:t>ZOGY+preprocessing</a:t>
            </a:r>
            <a:endParaRPr lang="en-US" sz="3600" dirty="0" smtClean="0">
              <a:solidFill>
                <a:schemeClr val="bg2">
                  <a:lumMod val="20000"/>
                  <a:lumOff val="80000"/>
                </a:schemeClr>
              </a:solidFill>
              <a:latin typeface="Chalkboard"/>
              <a:cs typeface="Chalkboard"/>
            </a:endParaRPr>
          </a:p>
          <a:p>
            <a:pPr lvl="1">
              <a:buClr>
                <a:schemeClr val="bg2">
                  <a:lumMod val="40000"/>
                  <a:lumOff val="60000"/>
                </a:schemeClr>
              </a:buClr>
              <a:buBlip>
                <a:blip r:embed="rId4"/>
              </a:buBlip>
            </a:pPr>
            <a:r>
              <a:rPr lang="en-US" sz="3400" dirty="0">
                <a:solidFill>
                  <a:schemeClr val="bg2">
                    <a:lumMod val="20000"/>
                    <a:lumOff val="80000"/>
                  </a:schemeClr>
                </a:solidFill>
                <a:latin typeface="Chalkboard"/>
                <a:cs typeface="Chalkboard"/>
              </a:rPr>
              <a:t> </a:t>
            </a:r>
            <a:r>
              <a:rPr lang="en-US" sz="3400" dirty="0" smtClean="0">
                <a:solidFill>
                  <a:schemeClr val="bg2">
                    <a:lumMod val="20000"/>
                    <a:lumOff val="80000"/>
                  </a:schemeClr>
                </a:solidFill>
                <a:latin typeface="Chalkboard"/>
                <a:cs typeface="Chalkboard"/>
              </a:rPr>
              <a:t>Model based approach artifacts detection (CR, ghosts)</a:t>
            </a:r>
          </a:p>
          <a:p>
            <a:pPr>
              <a:buClr>
                <a:schemeClr val="bg2">
                  <a:lumMod val="40000"/>
                  <a:lumOff val="60000"/>
                </a:schemeClr>
              </a:buClr>
              <a:buBlip>
                <a:blip r:embed="rId4"/>
              </a:buBlip>
            </a:pPr>
            <a:r>
              <a:rPr lang="en-US" sz="3600" dirty="0">
                <a:solidFill>
                  <a:schemeClr val="bg2">
                    <a:lumMod val="20000"/>
                    <a:lumOff val="80000"/>
                  </a:schemeClr>
                </a:solidFill>
                <a:latin typeface="Chalkboard"/>
                <a:cs typeface="Chalkboard"/>
              </a:rPr>
              <a:t> </a:t>
            </a:r>
            <a:r>
              <a:rPr lang="en-US" sz="3600" dirty="0" smtClean="0">
                <a:solidFill>
                  <a:schemeClr val="bg2">
                    <a:lumMod val="20000"/>
                    <a:lumOff val="80000"/>
                  </a:schemeClr>
                </a:solidFill>
                <a:latin typeface="Chalkboard"/>
                <a:cs typeface="Chalkboard"/>
              </a:rPr>
              <a:t>Not necessarily representative</a:t>
            </a:r>
          </a:p>
          <a:p>
            <a:pPr>
              <a:buClr>
                <a:schemeClr val="bg2">
                  <a:lumMod val="40000"/>
                  <a:lumOff val="60000"/>
                </a:schemeClr>
              </a:buClr>
              <a:buBlip>
                <a:blip r:embed="rId4"/>
              </a:buBlip>
            </a:pPr>
            <a:r>
              <a:rPr lang="en-US" sz="3600" dirty="0">
                <a:solidFill>
                  <a:schemeClr val="bg2">
                    <a:lumMod val="20000"/>
                    <a:lumOff val="80000"/>
                  </a:schemeClr>
                </a:solidFill>
                <a:latin typeface="Chalkboard"/>
                <a:cs typeface="Chalkboard"/>
              </a:rPr>
              <a:t> </a:t>
            </a:r>
            <a:r>
              <a:rPr lang="en-US" sz="3600" dirty="0" smtClean="0">
                <a:solidFill>
                  <a:schemeClr val="bg2">
                    <a:lumMod val="20000"/>
                    <a:lumOff val="80000"/>
                  </a:schemeClr>
                </a:solidFill>
                <a:latin typeface="Chalkboard"/>
                <a:cs typeface="Chalkboard"/>
              </a:rPr>
              <a:t>but helpful for prioritization</a:t>
            </a:r>
          </a:p>
          <a:p>
            <a:pPr marL="0" indent="0">
              <a:buClr>
                <a:schemeClr val="bg2">
                  <a:lumMod val="40000"/>
                  <a:lumOff val="60000"/>
                </a:schemeClr>
              </a:buClr>
              <a:buNone/>
            </a:pPr>
            <a:endParaRPr lang="en-US" sz="3600" dirty="0">
              <a:solidFill>
                <a:schemeClr val="bg2">
                  <a:lumMod val="20000"/>
                  <a:lumOff val="80000"/>
                </a:schemeClr>
              </a:solidFill>
              <a:latin typeface="Chalkboard"/>
              <a:cs typeface="Chalkboard"/>
            </a:endParaRPr>
          </a:p>
          <a:p>
            <a:pPr marL="0" indent="0">
              <a:buClr>
                <a:schemeClr val="bg2">
                  <a:lumMod val="40000"/>
                  <a:lumOff val="60000"/>
                </a:schemeClr>
              </a:buClr>
              <a:buNone/>
            </a:pPr>
            <a:endParaRPr lang="en-US" sz="3600" dirty="0" smtClean="0">
              <a:solidFill>
                <a:schemeClr val="bg2">
                  <a:lumMod val="20000"/>
                  <a:lumOff val="80000"/>
                </a:schemeClr>
              </a:solidFill>
              <a:latin typeface="Chalkboard"/>
              <a:cs typeface="Chalkboard"/>
            </a:endParaRPr>
          </a:p>
          <a:p>
            <a:pPr marL="0" indent="0">
              <a:buClr>
                <a:schemeClr val="bg2">
                  <a:lumMod val="40000"/>
                  <a:lumOff val="60000"/>
                </a:schemeClr>
              </a:buClr>
              <a:buNone/>
            </a:pPr>
            <a:endParaRPr lang="en-US" sz="3600" dirty="0" smtClean="0">
              <a:solidFill>
                <a:schemeClr val="bg2">
                  <a:lumMod val="20000"/>
                  <a:lumOff val="80000"/>
                </a:schemeClr>
              </a:solidFill>
              <a:latin typeface="Chalkboard"/>
              <a:cs typeface="Chalkboard"/>
            </a:endParaRPr>
          </a:p>
        </p:txBody>
      </p:sp>
    </p:spTree>
    <p:custDataLst>
      <p:tags r:id="rId1"/>
    </p:custDataLst>
    <p:extLst>
      <p:ext uri="{BB962C8B-B14F-4D97-AF65-F5344CB8AC3E}">
        <p14:creationId xmlns:p14="http://schemas.microsoft.com/office/powerpoint/2010/main" val="258688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34013" y="429588"/>
            <a:ext cx="8878805" cy="707886"/>
          </a:xfrm>
          <a:prstGeom prst="rect">
            <a:avLst/>
          </a:prstGeom>
          <a:noFill/>
        </p:spPr>
        <p:txBody>
          <a:bodyPr wrap="none" rtlCol="0">
            <a:spAutoFit/>
            <a:scene3d>
              <a:camera prst="orthographicFront"/>
              <a:lightRig rig="threePt" dir="t"/>
            </a:scene3d>
            <a:sp3d extrusionH="57150">
              <a:bevelT w="82550" h="38100" prst="coolSlant"/>
            </a:sp3d>
          </a:bodyPr>
          <a:lstStyle/>
          <a:p>
            <a:r>
              <a:rPr lang="en-US" sz="4000" dirty="0" smtClean="0">
                <a:solidFill>
                  <a:schemeClr val="bg2">
                    <a:lumMod val="20000"/>
                    <a:lumOff val="80000"/>
                  </a:schemeClr>
                </a:solidFill>
                <a:latin typeface="Chalkboard"/>
                <a:cs typeface="Chalkboard"/>
              </a:rPr>
              <a:t>The statistics of subtraction artifacts</a:t>
            </a:r>
            <a:endParaRPr lang="en-US" sz="4000" dirty="0">
              <a:solidFill>
                <a:schemeClr val="bg2">
                  <a:lumMod val="20000"/>
                  <a:lumOff val="80000"/>
                </a:schemeClr>
              </a:solidFill>
              <a:effectLst/>
              <a:latin typeface="Chalkboard"/>
              <a:cs typeface="Chalkboard"/>
            </a:endParaRPr>
          </a:p>
        </p:txBody>
      </p:sp>
      <p:sp>
        <p:nvSpPr>
          <p:cNvPr id="16" name="Content Placeholder 1"/>
          <p:cNvSpPr>
            <a:spLocks noGrp="1"/>
          </p:cNvSpPr>
          <p:nvPr/>
        </p:nvSpPr>
        <p:spPr>
          <a:xfrm>
            <a:off x="43542" y="1143000"/>
            <a:ext cx="9100458" cy="5410200"/>
          </a:xfrm>
          <a:prstGeom prst="rect">
            <a:avLst/>
          </a:prstGeom>
        </p:spPr>
        <p:txBody>
          <a:bodyPr vert="horz">
            <a:normAutofit fontScale="77500" lnSpcReduction="20000"/>
          </a:bodyPr>
          <a:lstStyle>
            <a:lvl1pPr marL="274320" indent="-274320" algn="l" rtl="0" eaLnBrk="1" latinLnBrk="0" hangingPunct="1">
              <a:spcBef>
                <a:spcPts val="600"/>
              </a:spcBef>
              <a:buClr>
                <a:schemeClr val="accent2"/>
              </a:buClr>
              <a:buSzPct val="85000"/>
              <a:buFont typeface="Wingdings 2"/>
              <a:buChar char=""/>
              <a:defRPr kumimoji="0" sz="2600" kern="1200">
                <a:solidFill>
                  <a:schemeClr val="bg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bg1"/>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bg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bg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bg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a:lstStyle>
          <a:p>
            <a:pPr>
              <a:buClr>
                <a:schemeClr val="bg2">
                  <a:lumMod val="40000"/>
                  <a:lumOff val="60000"/>
                </a:schemeClr>
              </a:buClr>
              <a:buBlip>
                <a:blip r:embed="rId4"/>
              </a:buBlip>
            </a:pPr>
            <a:r>
              <a:rPr lang="en-US" sz="3600" dirty="0" smtClean="0">
                <a:solidFill>
                  <a:schemeClr val="bg2">
                    <a:lumMod val="20000"/>
                    <a:lumOff val="80000"/>
                  </a:schemeClr>
                </a:solidFill>
                <a:latin typeface="Chalkboard"/>
                <a:cs typeface="Chalkboard"/>
              </a:rPr>
              <a:t>                          </a:t>
            </a:r>
            <a:r>
              <a:rPr lang="en-US" sz="3600" dirty="0" smtClean="0">
                <a:solidFill>
                  <a:srgbClr val="FF0000"/>
                </a:solidFill>
                <a:latin typeface="Chalkboard"/>
                <a:cs typeface="Chalkboard"/>
              </a:rPr>
              <a:t> #    #/deg</a:t>
            </a:r>
            <a:r>
              <a:rPr lang="en-US" sz="3600" baseline="30000" dirty="0" smtClean="0">
                <a:solidFill>
                  <a:srgbClr val="FF0000"/>
                </a:solidFill>
                <a:latin typeface="Chalkboard"/>
                <a:cs typeface="Chalkboard"/>
              </a:rPr>
              <a:t>2</a:t>
            </a:r>
          </a:p>
          <a:p>
            <a:pPr>
              <a:buClr>
                <a:schemeClr val="bg2">
                  <a:lumMod val="40000"/>
                  <a:lumOff val="60000"/>
                </a:schemeClr>
              </a:buClr>
              <a:buBlip>
                <a:blip r:embed="rId4"/>
              </a:buBlip>
            </a:pPr>
            <a:r>
              <a:rPr lang="en-US" sz="3600" dirty="0" smtClean="0">
                <a:solidFill>
                  <a:srgbClr val="FF6600"/>
                </a:solidFill>
                <a:latin typeface="Chalkboard"/>
                <a:cs typeface="Chalkboard"/>
              </a:rPr>
              <a:t> </a:t>
            </a:r>
          </a:p>
          <a:p>
            <a:pPr>
              <a:buClr>
                <a:schemeClr val="bg2">
                  <a:lumMod val="40000"/>
                  <a:lumOff val="60000"/>
                </a:schemeClr>
              </a:buClr>
              <a:buBlip>
                <a:blip r:embed="rId4"/>
              </a:buBlip>
            </a:pPr>
            <a:r>
              <a:rPr lang="en-US" sz="3600" dirty="0">
                <a:solidFill>
                  <a:srgbClr val="FF6600"/>
                </a:solidFill>
                <a:latin typeface="Chalkboard"/>
                <a:cs typeface="Chalkboard"/>
              </a:rPr>
              <a:t> </a:t>
            </a:r>
            <a:r>
              <a:rPr lang="en-US" sz="3600" dirty="0" smtClean="0">
                <a:solidFill>
                  <a:srgbClr val="FF6600"/>
                </a:solidFill>
                <a:latin typeface="Chalkboard"/>
                <a:cs typeface="Chalkboard"/>
              </a:rPr>
              <a:t>Asteroids </a:t>
            </a:r>
            <a:r>
              <a:rPr lang="en-US" sz="3600" dirty="0">
                <a:solidFill>
                  <a:srgbClr val="FF6600"/>
                </a:solidFill>
                <a:latin typeface="Chalkboard"/>
                <a:cs typeface="Chalkboard"/>
              </a:rPr>
              <a:t>(w/motion) : </a:t>
            </a:r>
            <a:r>
              <a:rPr lang="en-US" sz="3600" dirty="0" smtClean="0">
                <a:solidFill>
                  <a:srgbClr val="FF6600"/>
                </a:solidFill>
                <a:latin typeface="Chalkboard"/>
                <a:cs typeface="Chalkboard"/>
              </a:rPr>
              <a:t>18   4.4  of interest</a:t>
            </a:r>
            <a:endParaRPr lang="en-US" sz="3600" dirty="0">
              <a:solidFill>
                <a:srgbClr val="FF6600"/>
              </a:solidFill>
              <a:latin typeface="Chalkboard"/>
              <a:cs typeface="Chalkboard"/>
            </a:endParaRPr>
          </a:p>
          <a:p>
            <a:pPr>
              <a:buClr>
                <a:schemeClr val="bg2">
                  <a:lumMod val="40000"/>
                  <a:lumOff val="60000"/>
                </a:schemeClr>
              </a:buClr>
              <a:buBlip>
                <a:blip r:embed="rId4"/>
              </a:buBlip>
            </a:pPr>
            <a:r>
              <a:rPr lang="en-US" sz="3600" dirty="0">
                <a:solidFill>
                  <a:srgbClr val="FF6600"/>
                </a:solidFill>
                <a:latin typeface="Chalkboard"/>
                <a:cs typeface="Chalkboard"/>
              </a:rPr>
              <a:t> Tran./Asteroids       : 16   </a:t>
            </a:r>
            <a:r>
              <a:rPr lang="en-US" sz="3600" dirty="0" smtClean="0">
                <a:solidFill>
                  <a:srgbClr val="FF6600"/>
                </a:solidFill>
                <a:latin typeface="Chalkboard"/>
                <a:cs typeface="Chalkboard"/>
              </a:rPr>
              <a:t>4    of interest</a:t>
            </a:r>
          </a:p>
          <a:p>
            <a:pPr>
              <a:buClr>
                <a:schemeClr val="bg2">
                  <a:lumMod val="40000"/>
                  <a:lumOff val="60000"/>
                </a:schemeClr>
              </a:buClr>
              <a:buBlip>
                <a:blip r:embed="rId4"/>
              </a:buBlip>
            </a:pPr>
            <a:r>
              <a:rPr lang="en-US" sz="3600" dirty="0">
                <a:solidFill>
                  <a:schemeClr val="bg2">
                    <a:lumMod val="20000"/>
                    <a:lumOff val="80000"/>
                  </a:schemeClr>
                </a:solidFill>
                <a:latin typeface="Chalkboard"/>
                <a:cs typeface="Chalkboard"/>
              </a:rPr>
              <a:t> </a:t>
            </a:r>
            <a:r>
              <a:rPr lang="en-US" sz="3600" dirty="0" smtClean="0">
                <a:solidFill>
                  <a:schemeClr val="bg2">
                    <a:lumMod val="20000"/>
                    <a:lumOff val="80000"/>
                  </a:schemeClr>
                </a:solidFill>
                <a:latin typeface="Chalkboard"/>
                <a:cs typeface="Chalkboard"/>
              </a:rPr>
              <a:t>Satellites              : 7    1.7       </a:t>
            </a:r>
          </a:p>
          <a:p>
            <a:pPr>
              <a:buClr>
                <a:schemeClr val="bg2">
                  <a:lumMod val="40000"/>
                  <a:lumOff val="60000"/>
                </a:schemeClr>
              </a:buClr>
              <a:buBlip>
                <a:blip r:embed="rId4"/>
              </a:buBlip>
            </a:pPr>
            <a:r>
              <a:rPr lang="en-US" sz="3600" dirty="0">
                <a:solidFill>
                  <a:schemeClr val="bg2">
                    <a:lumMod val="20000"/>
                    <a:lumOff val="80000"/>
                  </a:schemeClr>
                </a:solidFill>
                <a:latin typeface="Chalkboard"/>
                <a:cs typeface="Chalkboard"/>
              </a:rPr>
              <a:t> </a:t>
            </a:r>
            <a:r>
              <a:rPr lang="en-US" sz="3600" dirty="0" smtClean="0">
                <a:solidFill>
                  <a:schemeClr val="bg2">
                    <a:lumMod val="20000"/>
                    <a:lumOff val="80000"/>
                  </a:schemeClr>
                </a:solidFill>
                <a:latin typeface="Chalkboard"/>
                <a:cs typeface="Chalkboard"/>
              </a:rPr>
              <a:t>CR                     :     ~100    </a:t>
            </a:r>
          </a:p>
          <a:p>
            <a:pPr>
              <a:buClr>
                <a:schemeClr val="bg2">
                  <a:lumMod val="40000"/>
                  <a:lumOff val="60000"/>
                </a:schemeClr>
              </a:buClr>
              <a:buBlip>
                <a:blip r:embed="rId4"/>
              </a:buBlip>
            </a:pPr>
            <a:r>
              <a:rPr lang="en-US" sz="3600" dirty="0" smtClean="0">
                <a:solidFill>
                  <a:schemeClr val="bg2">
                    <a:lumMod val="20000"/>
                    <a:lumOff val="80000"/>
                  </a:schemeClr>
                </a:solidFill>
                <a:latin typeface="Chalkboard"/>
                <a:cs typeface="Chalkboard"/>
              </a:rPr>
              <a:t> </a:t>
            </a:r>
            <a:r>
              <a:rPr lang="en-US" sz="3600" dirty="0" err="1" smtClean="0">
                <a:solidFill>
                  <a:schemeClr val="bg2">
                    <a:lumMod val="20000"/>
                    <a:lumOff val="80000"/>
                  </a:schemeClr>
                </a:solidFill>
                <a:latin typeface="Chalkboard"/>
                <a:cs typeface="Chalkboard"/>
              </a:rPr>
              <a:t>unflagged</a:t>
            </a:r>
            <a:r>
              <a:rPr lang="en-US" sz="3600" dirty="0" smtClean="0">
                <a:solidFill>
                  <a:schemeClr val="bg2">
                    <a:lumMod val="20000"/>
                    <a:lumOff val="80000"/>
                  </a:schemeClr>
                </a:solidFill>
                <a:latin typeface="Chalkboard"/>
                <a:cs typeface="Chalkboard"/>
              </a:rPr>
              <a:t> CR         : 1    0.2   -</a:t>
            </a:r>
          </a:p>
          <a:p>
            <a:pPr>
              <a:buClr>
                <a:schemeClr val="bg2">
                  <a:lumMod val="40000"/>
                  <a:lumOff val="60000"/>
                </a:schemeClr>
              </a:buClr>
              <a:buBlip>
                <a:blip r:embed="rId4"/>
              </a:buBlip>
            </a:pPr>
            <a:r>
              <a:rPr lang="en-US" sz="3600" dirty="0" smtClean="0">
                <a:solidFill>
                  <a:schemeClr val="bg2">
                    <a:lumMod val="20000"/>
                    <a:lumOff val="80000"/>
                  </a:schemeClr>
                </a:solidFill>
                <a:latin typeface="Chalkboard"/>
                <a:cs typeface="Chalkboard"/>
              </a:rPr>
              <a:t> CR streaks:           : 3    0.7</a:t>
            </a:r>
          </a:p>
          <a:p>
            <a:pPr>
              <a:buClr>
                <a:schemeClr val="bg2">
                  <a:lumMod val="40000"/>
                  <a:lumOff val="60000"/>
                </a:schemeClr>
              </a:buClr>
              <a:buBlip>
                <a:blip r:embed="rId4"/>
              </a:buBlip>
            </a:pPr>
            <a:r>
              <a:rPr lang="en-US" sz="3600" dirty="0" smtClean="0">
                <a:solidFill>
                  <a:schemeClr val="bg2">
                    <a:lumMod val="20000"/>
                    <a:lumOff val="80000"/>
                  </a:schemeClr>
                </a:solidFill>
                <a:latin typeface="Chalkboard"/>
                <a:cs typeface="Chalkboard"/>
              </a:rPr>
              <a:t> Ghosts                 : 32  7.9       (can be improved)</a:t>
            </a:r>
          </a:p>
          <a:p>
            <a:pPr>
              <a:buClr>
                <a:schemeClr val="bg2">
                  <a:lumMod val="40000"/>
                  <a:lumOff val="60000"/>
                </a:schemeClr>
              </a:buClr>
              <a:buBlip>
                <a:blip r:embed="rId4"/>
              </a:buBlip>
            </a:pPr>
            <a:r>
              <a:rPr lang="en-US" sz="3600" dirty="0">
                <a:solidFill>
                  <a:schemeClr val="bg2">
                    <a:lumMod val="20000"/>
                    <a:lumOff val="80000"/>
                  </a:schemeClr>
                </a:solidFill>
                <a:latin typeface="Chalkboard"/>
                <a:cs typeface="Chalkboard"/>
              </a:rPr>
              <a:t> Faint holes:           : 12    </a:t>
            </a:r>
            <a:r>
              <a:rPr lang="en-US" sz="3600" dirty="0" smtClean="0">
                <a:solidFill>
                  <a:schemeClr val="bg2">
                    <a:lumMod val="20000"/>
                    <a:lumOff val="80000"/>
                  </a:schemeClr>
                </a:solidFill>
                <a:latin typeface="Chalkboard"/>
                <a:cs typeface="Chalkboard"/>
              </a:rPr>
              <a:t>3    -</a:t>
            </a:r>
          </a:p>
          <a:p>
            <a:pPr>
              <a:buClr>
                <a:schemeClr val="bg2">
                  <a:lumMod val="40000"/>
                  <a:lumOff val="60000"/>
                </a:schemeClr>
              </a:buClr>
              <a:buBlip>
                <a:blip r:embed="rId4"/>
              </a:buBlip>
            </a:pPr>
            <a:r>
              <a:rPr lang="en-US" sz="3600" dirty="0" smtClean="0">
                <a:solidFill>
                  <a:schemeClr val="bg2">
                    <a:lumMod val="20000"/>
                    <a:lumOff val="80000"/>
                  </a:schemeClr>
                </a:solidFill>
                <a:latin typeface="Chalkboard"/>
                <a:cs typeface="Chalkboard"/>
              </a:rPr>
              <a:t> Gal residuals         : 2    0.5   </a:t>
            </a:r>
          </a:p>
          <a:p>
            <a:pPr>
              <a:buClr>
                <a:schemeClr val="bg2">
                  <a:lumMod val="40000"/>
                  <a:lumOff val="60000"/>
                </a:schemeClr>
              </a:buClr>
              <a:buBlip>
                <a:blip r:embed="rId4"/>
              </a:buBlip>
            </a:pPr>
            <a:r>
              <a:rPr lang="en-US" sz="3600" dirty="0">
                <a:solidFill>
                  <a:schemeClr val="bg2">
                    <a:lumMod val="20000"/>
                    <a:lumOff val="80000"/>
                  </a:schemeClr>
                </a:solidFill>
                <a:latin typeface="Chalkboard"/>
                <a:cs typeface="Chalkboard"/>
              </a:rPr>
              <a:t> </a:t>
            </a:r>
            <a:r>
              <a:rPr lang="en-US" sz="3600" dirty="0" smtClean="0">
                <a:solidFill>
                  <a:schemeClr val="bg2">
                    <a:lumMod val="20000"/>
                    <a:lumOff val="80000"/>
                  </a:schemeClr>
                </a:solidFill>
                <a:latin typeface="Chalkboard"/>
                <a:cs typeface="Chalkboard"/>
              </a:rPr>
              <a:t>Star residuals : 6 +9+37   12.8      (&gt;20,000 e)</a:t>
            </a:r>
          </a:p>
          <a:p>
            <a:pPr marL="0" indent="0">
              <a:buClr>
                <a:schemeClr val="bg2">
                  <a:lumMod val="40000"/>
                  <a:lumOff val="60000"/>
                </a:schemeClr>
              </a:buClr>
              <a:buNone/>
            </a:pPr>
            <a:endParaRPr lang="en-US" sz="3600" dirty="0">
              <a:solidFill>
                <a:schemeClr val="bg2">
                  <a:lumMod val="20000"/>
                  <a:lumOff val="80000"/>
                </a:schemeClr>
              </a:solidFill>
              <a:latin typeface="Chalkboard"/>
              <a:cs typeface="Chalkboard"/>
            </a:endParaRPr>
          </a:p>
          <a:p>
            <a:pPr marL="0" indent="0">
              <a:buClr>
                <a:schemeClr val="bg2">
                  <a:lumMod val="40000"/>
                  <a:lumOff val="60000"/>
                </a:schemeClr>
              </a:buClr>
              <a:buNone/>
            </a:pPr>
            <a:endParaRPr lang="en-US" sz="3600" dirty="0" smtClean="0">
              <a:solidFill>
                <a:schemeClr val="bg2">
                  <a:lumMod val="20000"/>
                  <a:lumOff val="80000"/>
                </a:schemeClr>
              </a:solidFill>
              <a:latin typeface="Chalkboard"/>
              <a:cs typeface="Chalkboard"/>
            </a:endParaRPr>
          </a:p>
          <a:p>
            <a:pPr marL="0" indent="0">
              <a:buClr>
                <a:schemeClr val="bg2">
                  <a:lumMod val="40000"/>
                  <a:lumOff val="60000"/>
                </a:schemeClr>
              </a:buClr>
              <a:buNone/>
            </a:pPr>
            <a:endParaRPr lang="en-US" sz="3600" dirty="0" smtClean="0">
              <a:solidFill>
                <a:schemeClr val="bg2">
                  <a:lumMod val="20000"/>
                  <a:lumOff val="80000"/>
                </a:schemeClr>
              </a:solidFill>
              <a:latin typeface="Chalkboard"/>
              <a:cs typeface="Chalkboard"/>
            </a:endParaRPr>
          </a:p>
        </p:txBody>
      </p:sp>
      <p:sp>
        <p:nvSpPr>
          <p:cNvPr id="6" name="Freeform 5"/>
          <p:cNvSpPr/>
          <p:nvPr/>
        </p:nvSpPr>
        <p:spPr>
          <a:xfrm>
            <a:off x="5735497" y="2791351"/>
            <a:ext cx="195370" cy="340744"/>
          </a:xfrm>
          <a:custGeom>
            <a:avLst/>
            <a:gdLst>
              <a:gd name="connsiteX0" fmla="*/ 0 w 218627"/>
              <a:gd name="connsiteY0" fmla="*/ 233485 h 462575"/>
              <a:gd name="connsiteX1" fmla="*/ 83729 w 218627"/>
              <a:gd name="connsiteY1" fmla="*/ 456793 h 462575"/>
              <a:gd name="connsiteX2" fmla="*/ 209324 w 218627"/>
              <a:gd name="connsiteY2" fmla="*/ 24134 h 462575"/>
              <a:gd name="connsiteX3" fmla="*/ 209324 w 218627"/>
              <a:gd name="connsiteY3" fmla="*/ 52047 h 462575"/>
              <a:gd name="connsiteX4" fmla="*/ 209324 w 218627"/>
              <a:gd name="connsiteY4" fmla="*/ 52047 h 462575"/>
              <a:gd name="connsiteX5" fmla="*/ 209324 w 218627"/>
              <a:gd name="connsiteY5" fmla="*/ 52047 h 462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8627" h="462575">
                <a:moveTo>
                  <a:pt x="0" y="233485"/>
                </a:moveTo>
                <a:cubicBezTo>
                  <a:pt x="24421" y="362585"/>
                  <a:pt x="48842" y="491685"/>
                  <a:pt x="83729" y="456793"/>
                </a:cubicBezTo>
                <a:cubicBezTo>
                  <a:pt x="118616" y="421901"/>
                  <a:pt x="188392" y="91592"/>
                  <a:pt x="209324" y="24134"/>
                </a:cubicBezTo>
                <a:cubicBezTo>
                  <a:pt x="230257" y="-43324"/>
                  <a:pt x="209324" y="52047"/>
                  <a:pt x="209324" y="52047"/>
                </a:cubicBezTo>
                <a:lnTo>
                  <a:pt x="209324" y="52047"/>
                </a:lnTo>
                <a:lnTo>
                  <a:pt x="209324" y="52047"/>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19" name="Group 18"/>
          <p:cNvGrpSpPr/>
          <p:nvPr/>
        </p:nvGrpSpPr>
        <p:grpSpPr>
          <a:xfrm>
            <a:off x="5748347" y="3977675"/>
            <a:ext cx="294160" cy="353575"/>
            <a:chOff x="7771819" y="2319476"/>
            <a:chExt cx="349979" cy="462575"/>
          </a:xfrm>
        </p:grpSpPr>
        <p:sp>
          <p:nvSpPr>
            <p:cNvPr id="20" name="Freeform 19"/>
            <p:cNvSpPr/>
            <p:nvPr/>
          </p:nvSpPr>
          <p:spPr>
            <a:xfrm>
              <a:off x="7771819" y="2319476"/>
              <a:ext cx="218627" cy="462575"/>
            </a:xfrm>
            <a:custGeom>
              <a:avLst/>
              <a:gdLst>
                <a:gd name="connsiteX0" fmla="*/ 0 w 218627"/>
                <a:gd name="connsiteY0" fmla="*/ 233485 h 462575"/>
                <a:gd name="connsiteX1" fmla="*/ 83729 w 218627"/>
                <a:gd name="connsiteY1" fmla="*/ 456793 h 462575"/>
                <a:gd name="connsiteX2" fmla="*/ 209324 w 218627"/>
                <a:gd name="connsiteY2" fmla="*/ 24134 h 462575"/>
                <a:gd name="connsiteX3" fmla="*/ 209324 w 218627"/>
                <a:gd name="connsiteY3" fmla="*/ 52047 h 462575"/>
                <a:gd name="connsiteX4" fmla="*/ 209324 w 218627"/>
                <a:gd name="connsiteY4" fmla="*/ 52047 h 462575"/>
                <a:gd name="connsiteX5" fmla="*/ 209324 w 218627"/>
                <a:gd name="connsiteY5" fmla="*/ 52047 h 462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8627" h="462575">
                  <a:moveTo>
                    <a:pt x="0" y="233485"/>
                  </a:moveTo>
                  <a:cubicBezTo>
                    <a:pt x="24421" y="362585"/>
                    <a:pt x="48842" y="491685"/>
                    <a:pt x="83729" y="456793"/>
                  </a:cubicBezTo>
                  <a:cubicBezTo>
                    <a:pt x="118616" y="421901"/>
                    <a:pt x="188392" y="91592"/>
                    <a:pt x="209324" y="24134"/>
                  </a:cubicBezTo>
                  <a:cubicBezTo>
                    <a:pt x="230257" y="-43324"/>
                    <a:pt x="209324" y="52047"/>
                    <a:pt x="209324" y="52047"/>
                  </a:cubicBezTo>
                  <a:lnTo>
                    <a:pt x="209324" y="52047"/>
                  </a:lnTo>
                  <a:lnTo>
                    <a:pt x="209324" y="52047"/>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21" name="Straight Connector 20"/>
            <p:cNvCxnSpPr/>
            <p:nvPr/>
          </p:nvCxnSpPr>
          <p:spPr>
            <a:xfrm>
              <a:off x="7814788" y="2428475"/>
              <a:ext cx="307010" cy="97697"/>
            </a:xfrm>
            <a:prstGeom prst="line">
              <a:avLst/>
            </a:prstGeom>
          </p:spPr>
          <p:style>
            <a:lnRef idx="2">
              <a:schemeClr val="accent1"/>
            </a:lnRef>
            <a:fillRef idx="0">
              <a:schemeClr val="accent1"/>
            </a:fillRef>
            <a:effectRef idx="1">
              <a:schemeClr val="accent1"/>
            </a:effectRef>
            <a:fontRef idx="minor">
              <a:schemeClr val="tx1"/>
            </a:fontRef>
          </p:style>
        </p:cxnSp>
      </p:grpSp>
      <p:sp>
        <p:nvSpPr>
          <p:cNvPr id="25" name="Freeform 24"/>
          <p:cNvSpPr/>
          <p:nvPr/>
        </p:nvSpPr>
        <p:spPr>
          <a:xfrm>
            <a:off x="5762302" y="3222891"/>
            <a:ext cx="195370" cy="340744"/>
          </a:xfrm>
          <a:custGeom>
            <a:avLst/>
            <a:gdLst>
              <a:gd name="connsiteX0" fmla="*/ 0 w 218627"/>
              <a:gd name="connsiteY0" fmla="*/ 233485 h 462575"/>
              <a:gd name="connsiteX1" fmla="*/ 83729 w 218627"/>
              <a:gd name="connsiteY1" fmla="*/ 456793 h 462575"/>
              <a:gd name="connsiteX2" fmla="*/ 209324 w 218627"/>
              <a:gd name="connsiteY2" fmla="*/ 24134 h 462575"/>
              <a:gd name="connsiteX3" fmla="*/ 209324 w 218627"/>
              <a:gd name="connsiteY3" fmla="*/ 52047 h 462575"/>
              <a:gd name="connsiteX4" fmla="*/ 209324 w 218627"/>
              <a:gd name="connsiteY4" fmla="*/ 52047 h 462575"/>
              <a:gd name="connsiteX5" fmla="*/ 209324 w 218627"/>
              <a:gd name="connsiteY5" fmla="*/ 52047 h 462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8627" h="462575">
                <a:moveTo>
                  <a:pt x="0" y="233485"/>
                </a:moveTo>
                <a:cubicBezTo>
                  <a:pt x="24421" y="362585"/>
                  <a:pt x="48842" y="491685"/>
                  <a:pt x="83729" y="456793"/>
                </a:cubicBezTo>
                <a:cubicBezTo>
                  <a:pt x="118616" y="421901"/>
                  <a:pt x="188392" y="91592"/>
                  <a:pt x="209324" y="24134"/>
                </a:cubicBezTo>
                <a:cubicBezTo>
                  <a:pt x="230257" y="-43324"/>
                  <a:pt x="209324" y="52047"/>
                  <a:pt x="209324" y="52047"/>
                </a:cubicBezTo>
                <a:lnTo>
                  <a:pt x="209324" y="52047"/>
                </a:lnTo>
                <a:lnTo>
                  <a:pt x="209324" y="52047"/>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29" name="Group 28"/>
          <p:cNvGrpSpPr/>
          <p:nvPr/>
        </p:nvGrpSpPr>
        <p:grpSpPr>
          <a:xfrm>
            <a:off x="5774047" y="5245494"/>
            <a:ext cx="294160" cy="353575"/>
            <a:chOff x="7771819" y="2319476"/>
            <a:chExt cx="349979" cy="462575"/>
          </a:xfrm>
        </p:grpSpPr>
        <p:sp>
          <p:nvSpPr>
            <p:cNvPr id="30" name="Freeform 29"/>
            <p:cNvSpPr/>
            <p:nvPr/>
          </p:nvSpPr>
          <p:spPr>
            <a:xfrm>
              <a:off x="7771819" y="2319476"/>
              <a:ext cx="218627" cy="462575"/>
            </a:xfrm>
            <a:custGeom>
              <a:avLst/>
              <a:gdLst>
                <a:gd name="connsiteX0" fmla="*/ 0 w 218627"/>
                <a:gd name="connsiteY0" fmla="*/ 233485 h 462575"/>
                <a:gd name="connsiteX1" fmla="*/ 83729 w 218627"/>
                <a:gd name="connsiteY1" fmla="*/ 456793 h 462575"/>
                <a:gd name="connsiteX2" fmla="*/ 209324 w 218627"/>
                <a:gd name="connsiteY2" fmla="*/ 24134 h 462575"/>
                <a:gd name="connsiteX3" fmla="*/ 209324 w 218627"/>
                <a:gd name="connsiteY3" fmla="*/ 52047 h 462575"/>
                <a:gd name="connsiteX4" fmla="*/ 209324 w 218627"/>
                <a:gd name="connsiteY4" fmla="*/ 52047 h 462575"/>
                <a:gd name="connsiteX5" fmla="*/ 209324 w 218627"/>
                <a:gd name="connsiteY5" fmla="*/ 52047 h 462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8627" h="462575">
                  <a:moveTo>
                    <a:pt x="0" y="233485"/>
                  </a:moveTo>
                  <a:cubicBezTo>
                    <a:pt x="24421" y="362585"/>
                    <a:pt x="48842" y="491685"/>
                    <a:pt x="83729" y="456793"/>
                  </a:cubicBezTo>
                  <a:cubicBezTo>
                    <a:pt x="118616" y="421901"/>
                    <a:pt x="188392" y="91592"/>
                    <a:pt x="209324" y="24134"/>
                  </a:cubicBezTo>
                  <a:cubicBezTo>
                    <a:pt x="230257" y="-43324"/>
                    <a:pt x="209324" y="52047"/>
                    <a:pt x="209324" y="52047"/>
                  </a:cubicBezTo>
                  <a:lnTo>
                    <a:pt x="209324" y="52047"/>
                  </a:lnTo>
                  <a:lnTo>
                    <a:pt x="209324" y="52047"/>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31" name="Straight Connector 30"/>
            <p:cNvCxnSpPr/>
            <p:nvPr/>
          </p:nvCxnSpPr>
          <p:spPr>
            <a:xfrm>
              <a:off x="7814788" y="2428475"/>
              <a:ext cx="307010" cy="97697"/>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32" name="Group 31"/>
          <p:cNvGrpSpPr/>
          <p:nvPr/>
        </p:nvGrpSpPr>
        <p:grpSpPr>
          <a:xfrm>
            <a:off x="5800852" y="5718905"/>
            <a:ext cx="294160" cy="353575"/>
            <a:chOff x="7771819" y="2319476"/>
            <a:chExt cx="349979" cy="462575"/>
          </a:xfrm>
        </p:grpSpPr>
        <p:sp>
          <p:nvSpPr>
            <p:cNvPr id="33" name="Freeform 32"/>
            <p:cNvSpPr/>
            <p:nvPr/>
          </p:nvSpPr>
          <p:spPr>
            <a:xfrm>
              <a:off x="7771819" y="2319476"/>
              <a:ext cx="218627" cy="462575"/>
            </a:xfrm>
            <a:custGeom>
              <a:avLst/>
              <a:gdLst>
                <a:gd name="connsiteX0" fmla="*/ 0 w 218627"/>
                <a:gd name="connsiteY0" fmla="*/ 233485 h 462575"/>
                <a:gd name="connsiteX1" fmla="*/ 83729 w 218627"/>
                <a:gd name="connsiteY1" fmla="*/ 456793 h 462575"/>
                <a:gd name="connsiteX2" fmla="*/ 209324 w 218627"/>
                <a:gd name="connsiteY2" fmla="*/ 24134 h 462575"/>
                <a:gd name="connsiteX3" fmla="*/ 209324 w 218627"/>
                <a:gd name="connsiteY3" fmla="*/ 52047 h 462575"/>
                <a:gd name="connsiteX4" fmla="*/ 209324 w 218627"/>
                <a:gd name="connsiteY4" fmla="*/ 52047 h 462575"/>
                <a:gd name="connsiteX5" fmla="*/ 209324 w 218627"/>
                <a:gd name="connsiteY5" fmla="*/ 52047 h 462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8627" h="462575">
                  <a:moveTo>
                    <a:pt x="0" y="233485"/>
                  </a:moveTo>
                  <a:cubicBezTo>
                    <a:pt x="24421" y="362585"/>
                    <a:pt x="48842" y="491685"/>
                    <a:pt x="83729" y="456793"/>
                  </a:cubicBezTo>
                  <a:cubicBezTo>
                    <a:pt x="118616" y="421901"/>
                    <a:pt x="188392" y="91592"/>
                    <a:pt x="209324" y="24134"/>
                  </a:cubicBezTo>
                  <a:cubicBezTo>
                    <a:pt x="230257" y="-43324"/>
                    <a:pt x="209324" y="52047"/>
                    <a:pt x="209324" y="52047"/>
                  </a:cubicBezTo>
                  <a:lnTo>
                    <a:pt x="209324" y="52047"/>
                  </a:lnTo>
                  <a:lnTo>
                    <a:pt x="209324" y="52047"/>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34" name="Straight Connector 33"/>
            <p:cNvCxnSpPr/>
            <p:nvPr/>
          </p:nvCxnSpPr>
          <p:spPr>
            <a:xfrm>
              <a:off x="7814788" y="2428475"/>
              <a:ext cx="307010" cy="97697"/>
            </a:xfrm>
            <a:prstGeom prst="line">
              <a:avLst/>
            </a:prstGeom>
          </p:spPr>
          <p:style>
            <a:lnRef idx="2">
              <a:schemeClr val="accent1"/>
            </a:lnRef>
            <a:fillRef idx="0">
              <a:schemeClr val="accent1"/>
            </a:fillRef>
            <a:effectRef idx="1">
              <a:schemeClr val="accent1"/>
            </a:effectRef>
            <a:fontRef idx="minor">
              <a:schemeClr val="tx1"/>
            </a:fontRef>
          </p:style>
        </p:cxnSp>
      </p:grpSp>
      <p:sp>
        <p:nvSpPr>
          <p:cNvPr id="35" name="Freeform 34"/>
          <p:cNvSpPr/>
          <p:nvPr/>
        </p:nvSpPr>
        <p:spPr>
          <a:xfrm>
            <a:off x="5719332" y="4491832"/>
            <a:ext cx="195370" cy="340744"/>
          </a:xfrm>
          <a:custGeom>
            <a:avLst/>
            <a:gdLst>
              <a:gd name="connsiteX0" fmla="*/ 0 w 218627"/>
              <a:gd name="connsiteY0" fmla="*/ 233485 h 462575"/>
              <a:gd name="connsiteX1" fmla="*/ 83729 w 218627"/>
              <a:gd name="connsiteY1" fmla="*/ 456793 h 462575"/>
              <a:gd name="connsiteX2" fmla="*/ 209324 w 218627"/>
              <a:gd name="connsiteY2" fmla="*/ 24134 h 462575"/>
              <a:gd name="connsiteX3" fmla="*/ 209324 w 218627"/>
              <a:gd name="connsiteY3" fmla="*/ 52047 h 462575"/>
              <a:gd name="connsiteX4" fmla="*/ 209324 w 218627"/>
              <a:gd name="connsiteY4" fmla="*/ 52047 h 462575"/>
              <a:gd name="connsiteX5" fmla="*/ 209324 w 218627"/>
              <a:gd name="connsiteY5" fmla="*/ 52047 h 462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8627" h="462575">
                <a:moveTo>
                  <a:pt x="0" y="233485"/>
                </a:moveTo>
                <a:cubicBezTo>
                  <a:pt x="24421" y="362585"/>
                  <a:pt x="48842" y="491685"/>
                  <a:pt x="83729" y="456793"/>
                </a:cubicBezTo>
                <a:cubicBezTo>
                  <a:pt x="118616" y="421901"/>
                  <a:pt x="188392" y="91592"/>
                  <a:pt x="209324" y="24134"/>
                </a:cubicBezTo>
                <a:cubicBezTo>
                  <a:pt x="230257" y="-43324"/>
                  <a:pt x="209324" y="52047"/>
                  <a:pt x="209324" y="52047"/>
                </a:cubicBezTo>
                <a:lnTo>
                  <a:pt x="209324" y="52047"/>
                </a:lnTo>
                <a:lnTo>
                  <a:pt x="209324" y="52047"/>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1983594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34013" y="429588"/>
            <a:ext cx="7358072" cy="707886"/>
          </a:xfrm>
          <a:prstGeom prst="rect">
            <a:avLst/>
          </a:prstGeom>
          <a:noFill/>
        </p:spPr>
        <p:txBody>
          <a:bodyPr wrap="none" rtlCol="0">
            <a:spAutoFit/>
            <a:scene3d>
              <a:camera prst="orthographicFront"/>
              <a:lightRig rig="threePt" dir="t"/>
            </a:scene3d>
            <a:sp3d extrusionH="57150">
              <a:bevelT w="82550" h="38100" prst="coolSlant"/>
            </a:sp3d>
          </a:bodyPr>
          <a:lstStyle/>
          <a:p>
            <a:r>
              <a:rPr lang="en-US" sz="4000" dirty="0" smtClean="0">
                <a:solidFill>
                  <a:schemeClr val="bg2">
                    <a:lumMod val="20000"/>
                    <a:lumOff val="80000"/>
                  </a:schemeClr>
                </a:solidFill>
                <a:latin typeface="Chalkboard"/>
                <a:cs typeface="Chalkboard"/>
              </a:rPr>
              <a:t>Lensed quasars and time delay</a:t>
            </a:r>
            <a:endParaRPr lang="en-US" sz="4000" dirty="0">
              <a:solidFill>
                <a:schemeClr val="bg2">
                  <a:lumMod val="20000"/>
                  <a:lumOff val="80000"/>
                </a:schemeClr>
              </a:solidFill>
              <a:effectLst/>
              <a:latin typeface="Chalkboard"/>
              <a:cs typeface="Chalkboard"/>
            </a:endParaRPr>
          </a:p>
        </p:txBody>
      </p:sp>
      <p:sp>
        <p:nvSpPr>
          <p:cNvPr id="16" name="Content Placeholder 1"/>
          <p:cNvSpPr>
            <a:spLocks noGrp="1"/>
          </p:cNvSpPr>
          <p:nvPr/>
        </p:nvSpPr>
        <p:spPr>
          <a:xfrm>
            <a:off x="43542" y="1143000"/>
            <a:ext cx="9100458" cy="5410200"/>
          </a:xfrm>
          <a:prstGeom prst="rect">
            <a:avLst/>
          </a:prstGeom>
        </p:spPr>
        <p:txBody>
          <a:bodyPr vert="horz">
            <a:normAutofit/>
          </a:bodyPr>
          <a:lstStyle>
            <a:lvl1pPr marL="274320" indent="-274320" algn="l" rtl="0" eaLnBrk="1" latinLnBrk="0" hangingPunct="1">
              <a:spcBef>
                <a:spcPts val="600"/>
              </a:spcBef>
              <a:buClr>
                <a:schemeClr val="accent2"/>
              </a:buClr>
              <a:buSzPct val="85000"/>
              <a:buFont typeface="Wingdings 2"/>
              <a:buChar char=""/>
              <a:defRPr kumimoji="0" sz="2600" kern="1200">
                <a:solidFill>
                  <a:schemeClr val="bg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bg1"/>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bg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bg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bg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a:lstStyle>
          <a:p>
            <a:pPr>
              <a:buClr>
                <a:schemeClr val="bg2">
                  <a:lumMod val="40000"/>
                  <a:lumOff val="60000"/>
                </a:schemeClr>
              </a:buClr>
              <a:buBlip>
                <a:blip r:embed="rId4"/>
              </a:buBlip>
            </a:pPr>
            <a:r>
              <a:rPr lang="en-US" sz="3600" dirty="0">
                <a:solidFill>
                  <a:schemeClr val="bg2">
                    <a:lumMod val="20000"/>
                    <a:lumOff val="80000"/>
                  </a:schemeClr>
                </a:solidFill>
                <a:latin typeface="Chalkboard"/>
                <a:cs typeface="Chalkboard"/>
              </a:rPr>
              <a:t> with B. </a:t>
            </a:r>
            <a:r>
              <a:rPr lang="en-US" sz="3600" dirty="0" err="1">
                <a:solidFill>
                  <a:schemeClr val="bg2">
                    <a:lumMod val="20000"/>
                    <a:lumOff val="80000"/>
                  </a:schemeClr>
                </a:solidFill>
                <a:latin typeface="Chalkboard"/>
                <a:cs typeface="Chalkboard"/>
              </a:rPr>
              <a:t>Zackay</a:t>
            </a:r>
            <a:r>
              <a:rPr lang="en-US" sz="3600" dirty="0">
                <a:solidFill>
                  <a:schemeClr val="bg2">
                    <a:lumMod val="20000"/>
                    <a:lumOff val="80000"/>
                  </a:schemeClr>
                </a:solidFill>
                <a:latin typeface="Chalkboard"/>
                <a:cs typeface="Chalkboard"/>
              </a:rPr>
              <a:t> and A. </a:t>
            </a:r>
            <a:r>
              <a:rPr lang="en-US" sz="3600" dirty="0" err="1">
                <a:solidFill>
                  <a:schemeClr val="bg2">
                    <a:lumMod val="20000"/>
                    <a:lumOff val="80000"/>
                  </a:schemeClr>
                </a:solidFill>
                <a:latin typeface="Chalkboard"/>
                <a:cs typeface="Chalkboard"/>
              </a:rPr>
              <a:t>Goobar</a:t>
            </a:r>
            <a:endParaRPr lang="en-US" sz="3600" dirty="0">
              <a:solidFill>
                <a:schemeClr val="bg2">
                  <a:lumMod val="20000"/>
                  <a:lumOff val="80000"/>
                </a:schemeClr>
              </a:solidFill>
              <a:latin typeface="Chalkboard"/>
              <a:cs typeface="Chalkboard"/>
            </a:endParaRPr>
          </a:p>
          <a:p>
            <a:pPr marL="0" indent="0">
              <a:buClr>
                <a:schemeClr val="bg2">
                  <a:lumMod val="40000"/>
                  <a:lumOff val="60000"/>
                </a:schemeClr>
              </a:buClr>
              <a:buNone/>
            </a:pPr>
            <a:endParaRPr lang="en-US" sz="3600" dirty="0" smtClean="0">
              <a:solidFill>
                <a:schemeClr val="bg2">
                  <a:lumMod val="20000"/>
                  <a:lumOff val="80000"/>
                </a:schemeClr>
              </a:solidFill>
              <a:latin typeface="Chalkboard"/>
              <a:cs typeface="Chalkboard"/>
            </a:endParaRPr>
          </a:p>
          <a:p>
            <a:pPr marL="0" indent="0">
              <a:buClr>
                <a:schemeClr val="bg2">
                  <a:lumMod val="40000"/>
                  <a:lumOff val="60000"/>
                </a:schemeClr>
              </a:buClr>
              <a:buNone/>
            </a:pPr>
            <a:endParaRPr lang="en-US" sz="3600" dirty="0" smtClean="0">
              <a:solidFill>
                <a:schemeClr val="bg2">
                  <a:lumMod val="20000"/>
                  <a:lumOff val="80000"/>
                </a:schemeClr>
              </a:solidFill>
              <a:latin typeface="Chalkboard"/>
              <a:cs typeface="Chalkboard"/>
            </a:endParaRPr>
          </a:p>
        </p:txBody>
      </p:sp>
    </p:spTree>
    <p:custDataLst>
      <p:tags r:id="rId1"/>
    </p:custDataLst>
    <p:extLst>
      <p:ext uri="{BB962C8B-B14F-4D97-AF65-F5344CB8AC3E}">
        <p14:creationId xmlns:p14="http://schemas.microsoft.com/office/powerpoint/2010/main" val="22491292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34013" y="429588"/>
            <a:ext cx="7358072" cy="707886"/>
          </a:xfrm>
          <a:prstGeom prst="rect">
            <a:avLst/>
          </a:prstGeom>
          <a:noFill/>
        </p:spPr>
        <p:txBody>
          <a:bodyPr wrap="none" rtlCol="0">
            <a:spAutoFit/>
            <a:scene3d>
              <a:camera prst="orthographicFront"/>
              <a:lightRig rig="threePt" dir="t"/>
            </a:scene3d>
            <a:sp3d extrusionH="57150">
              <a:bevelT w="82550" h="38100" prst="coolSlant"/>
            </a:sp3d>
          </a:bodyPr>
          <a:lstStyle/>
          <a:p>
            <a:r>
              <a:rPr lang="en-US" sz="4000" dirty="0" smtClean="0">
                <a:solidFill>
                  <a:schemeClr val="bg2">
                    <a:lumMod val="20000"/>
                    <a:lumOff val="80000"/>
                  </a:schemeClr>
                </a:solidFill>
                <a:latin typeface="Chalkboard"/>
                <a:cs typeface="Chalkboard"/>
              </a:rPr>
              <a:t>Lensed quasars and time delay</a:t>
            </a:r>
            <a:endParaRPr lang="en-US" sz="4000" dirty="0">
              <a:solidFill>
                <a:schemeClr val="bg2">
                  <a:lumMod val="20000"/>
                  <a:lumOff val="80000"/>
                </a:schemeClr>
              </a:solidFill>
              <a:effectLst/>
              <a:latin typeface="Chalkboard"/>
              <a:cs typeface="Chalkboard"/>
            </a:endParaRPr>
          </a:p>
        </p:txBody>
      </p:sp>
      <p:sp>
        <p:nvSpPr>
          <p:cNvPr id="16" name="Content Placeholder 1"/>
          <p:cNvSpPr>
            <a:spLocks noGrp="1"/>
          </p:cNvSpPr>
          <p:nvPr/>
        </p:nvSpPr>
        <p:spPr>
          <a:xfrm>
            <a:off x="43542" y="1143000"/>
            <a:ext cx="9100458" cy="5410200"/>
          </a:xfrm>
          <a:prstGeom prst="rect">
            <a:avLst/>
          </a:prstGeom>
        </p:spPr>
        <p:txBody>
          <a:bodyPr vert="horz">
            <a:normAutofit/>
          </a:bodyPr>
          <a:lstStyle>
            <a:lvl1pPr marL="274320" indent="-274320" algn="l" rtl="0" eaLnBrk="1" latinLnBrk="0" hangingPunct="1">
              <a:spcBef>
                <a:spcPts val="600"/>
              </a:spcBef>
              <a:buClr>
                <a:schemeClr val="accent2"/>
              </a:buClr>
              <a:buSzPct val="85000"/>
              <a:buFont typeface="Wingdings 2"/>
              <a:buChar char=""/>
              <a:defRPr kumimoji="0" sz="2600" kern="1200">
                <a:solidFill>
                  <a:schemeClr val="bg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bg1"/>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bg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bg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bg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a:lstStyle>
          <a:p>
            <a:pPr marL="0" indent="0">
              <a:buClr>
                <a:schemeClr val="bg2">
                  <a:lumMod val="40000"/>
                  <a:lumOff val="60000"/>
                </a:schemeClr>
              </a:buClr>
              <a:buNone/>
            </a:pPr>
            <a:endParaRPr lang="en-US" sz="2800" dirty="0" smtClean="0">
              <a:solidFill>
                <a:schemeClr val="bg2">
                  <a:lumMod val="20000"/>
                  <a:lumOff val="80000"/>
                </a:schemeClr>
              </a:solidFill>
              <a:latin typeface="Chalkboard"/>
              <a:cs typeface="Chalkboard"/>
            </a:endParaRPr>
          </a:p>
          <a:p>
            <a:pPr>
              <a:buClr>
                <a:schemeClr val="bg2">
                  <a:lumMod val="40000"/>
                  <a:lumOff val="60000"/>
                </a:schemeClr>
              </a:buClr>
              <a:buBlip>
                <a:blip r:embed="rId4"/>
              </a:buBlip>
            </a:pPr>
            <a:r>
              <a:rPr lang="en-US" sz="3600" dirty="0">
                <a:solidFill>
                  <a:schemeClr val="bg2">
                    <a:lumMod val="20000"/>
                    <a:lumOff val="80000"/>
                  </a:schemeClr>
                </a:solidFill>
                <a:latin typeface="Chalkboard"/>
                <a:cs typeface="Chalkboard"/>
              </a:rPr>
              <a:t> </a:t>
            </a:r>
            <a:r>
              <a:rPr lang="en-US" sz="3600" dirty="0" smtClean="0">
                <a:solidFill>
                  <a:schemeClr val="bg2">
                    <a:lumMod val="20000"/>
                    <a:lumOff val="80000"/>
                  </a:schemeClr>
                </a:solidFill>
                <a:latin typeface="Chalkboard"/>
                <a:cs typeface="Chalkboard"/>
              </a:rPr>
              <a:t>Detection of lensed quasars (separation&lt;FWHM)</a:t>
            </a:r>
          </a:p>
          <a:p>
            <a:pPr>
              <a:buClr>
                <a:schemeClr val="bg2">
                  <a:lumMod val="40000"/>
                  <a:lumOff val="60000"/>
                </a:schemeClr>
              </a:buClr>
              <a:buBlip>
                <a:blip r:embed="rId4"/>
              </a:buBlip>
            </a:pPr>
            <a:r>
              <a:rPr lang="en-US" sz="3600" dirty="0">
                <a:solidFill>
                  <a:schemeClr val="bg2">
                    <a:lumMod val="20000"/>
                    <a:lumOff val="80000"/>
                  </a:schemeClr>
                </a:solidFill>
                <a:latin typeface="Chalkboard"/>
                <a:cs typeface="Chalkboard"/>
              </a:rPr>
              <a:t> </a:t>
            </a:r>
            <a:r>
              <a:rPr lang="en-US" sz="3600" dirty="0" smtClean="0">
                <a:solidFill>
                  <a:schemeClr val="bg2">
                    <a:lumMod val="20000"/>
                    <a:lumOff val="80000"/>
                  </a:schemeClr>
                </a:solidFill>
                <a:latin typeface="Chalkboard"/>
                <a:cs typeface="Chalkboard"/>
              </a:rPr>
              <a:t>Requires(?) high S/N + accurate knowledge of PSF</a:t>
            </a:r>
          </a:p>
          <a:p>
            <a:pPr>
              <a:buClr>
                <a:schemeClr val="bg2">
                  <a:lumMod val="40000"/>
                  <a:lumOff val="60000"/>
                </a:schemeClr>
              </a:buClr>
              <a:buBlip>
                <a:blip r:embed="rId4"/>
              </a:buBlip>
            </a:pPr>
            <a:r>
              <a:rPr lang="en-US" sz="3600" dirty="0">
                <a:solidFill>
                  <a:schemeClr val="bg2">
                    <a:lumMod val="20000"/>
                    <a:lumOff val="80000"/>
                  </a:schemeClr>
                </a:solidFill>
                <a:latin typeface="Chalkboard"/>
                <a:cs typeface="Chalkboard"/>
              </a:rPr>
              <a:t> </a:t>
            </a:r>
            <a:r>
              <a:rPr lang="en-US" sz="3600" dirty="0" smtClean="0">
                <a:solidFill>
                  <a:schemeClr val="bg2">
                    <a:lumMod val="20000"/>
                    <a:lumOff val="80000"/>
                  </a:schemeClr>
                </a:solidFill>
                <a:latin typeface="Chalkboard"/>
                <a:cs typeface="Chalkboard"/>
              </a:rPr>
              <a:t>Another possibility (no assumption* on PSF): </a:t>
            </a:r>
            <a:r>
              <a:rPr lang="en-US" sz="3600" dirty="0" err="1" smtClean="0">
                <a:solidFill>
                  <a:schemeClr val="bg2">
                    <a:lumMod val="20000"/>
                    <a:lumOff val="80000"/>
                  </a:schemeClr>
                </a:solidFill>
                <a:latin typeface="Chalkboard"/>
                <a:cs typeface="Chalkboard"/>
              </a:rPr>
              <a:t>astrometric</a:t>
            </a:r>
            <a:r>
              <a:rPr lang="en-US" sz="3600" dirty="0" smtClean="0">
                <a:solidFill>
                  <a:schemeClr val="bg2">
                    <a:lumMod val="20000"/>
                    <a:lumOff val="80000"/>
                  </a:schemeClr>
                </a:solidFill>
                <a:latin typeface="Chalkboard"/>
                <a:cs typeface="Chalkboard"/>
              </a:rPr>
              <a:t> shifts due to variability</a:t>
            </a:r>
          </a:p>
          <a:p>
            <a:pPr>
              <a:buClr>
                <a:schemeClr val="bg2">
                  <a:lumMod val="40000"/>
                  <a:lumOff val="60000"/>
                </a:schemeClr>
              </a:buClr>
              <a:buBlip>
                <a:blip r:embed="rId4"/>
              </a:buBlip>
            </a:pPr>
            <a:r>
              <a:rPr lang="en-US" sz="3600" dirty="0">
                <a:solidFill>
                  <a:schemeClr val="bg2">
                    <a:lumMod val="20000"/>
                    <a:lumOff val="80000"/>
                  </a:schemeClr>
                </a:solidFill>
                <a:latin typeface="Chalkboard"/>
                <a:cs typeface="Chalkboard"/>
              </a:rPr>
              <a:t> </a:t>
            </a:r>
            <a:r>
              <a:rPr lang="en-US" sz="3600" dirty="0" smtClean="0">
                <a:solidFill>
                  <a:schemeClr val="bg2">
                    <a:lumMod val="20000"/>
                    <a:lumOff val="80000"/>
                  </a:schemeClr>
                </a:solidFill>
                <a:latin typeface="Chalkboard"/>
                <a:cs typeface="Chalkboard"/>
              </a:rPr>
              <a:t>However: looking for variability-induced </a:t>
            </a:r>
            <a:r>
              <a:rPr lang="en-US" sz="3600" dirty="0" err="1" smtClean="0">
                <a:solidFill>
                  <a:schemeClr val="bg2">
                    <a:lumMod val="20000"/>
                    <a:lumOff val="80000"/>
                  </a:schemeClr>
                </a:solidFill>
                <a:latin typeface="Chalkboard"/>
                <a:cs typeface="Chalkboard"/>
              </a:rPr>
              <a:t>astrometric</a:t>
            </a:r>
            <a:r>
              <a:rPr lang="en-US" sz="3600" dirty="0" smtClean="0">
                <a:solidFill>
                  <a:schemeClr val="bg2">
                    <a:lumMod val="20000"/>
                    <a:lumOff val="80000"/>
                  </a:schemeClr>
                </a:solidFill>
                <a:latin typeface="Chalkboard"/>
                <a:cs typeface="Chalkboard"/>
              </a:rPr>
              <a:t> shifts is not good enough</a:t>
            </a:r>
            <a:endParaRPr lang="en-US" sz="3600" dirty="0">
              <a:solidFill>
                <a:schemeClr val="bg2">
                  <a:lumMod val="20000"/>
                  <a:lumOff val="80000"/>
                </a:schemeClr>
              </a:solidFill>
              <a:latin typeface="Chalkboard"/>
              <a:cs typeface="Chalkboard"/>
            </a:endParaRPr>
          </a:p>
          <a:p>
            <a:pPr marL="0" indent="0">
              <a:buClr>
                <a:schemeClr val="bg2">
                  <a:lumMod val="40000"/>
                  <a:lumOff val="60000"/>
                </a:schemeClr>
              </a:buClr>
              <a:buNone/>
            </a:pPr>
            <a:endParaRPr lang="en-US" sz="3600" dirty="0" smtClean="0">
              <a:solidFill>
                <a:schemeClr val="bg2">
                  <a:lumMod val="20000"/>
                  <a:lumOff val="80000"/>
                </a:schemeClr>
              </a:solidFill>
              <a:latin typeface="Chalkboard"/>
              <a:cs typeface="Chalkboard"/>
            </a:endParaRPr>
          </a:p>
          <a:p>
            <a:pPr marL="0" indent="0">
              <a:buClr>
                <a:schemeClr val="bg2">
                  <a:lumMod val="40000"/>
                  <a:lumOff val="60000"/>
                </a:schemeClr>
              </a:buClr>
              <a:buNone/>
            </a:pPr>
            <a:endParaRPr lang="en-US" sz="3600" dirty="0" smtClean="0">
              <a:solidFill>
                <a:schemeClr val="bg2">
                  <a:lumMod val="20000"/>
                  <a:lumOff val="80000"/>
                </a:schemeClr>
              </a:solidFill>
              <a:latin typeface="Chalkboard"/>
              <a:cs typeface="Chalkboard"/>
            </a:endParaRPr>
          </a:p>
        </p:txBody>
      </p:sp>
    </p:spTree>
    <p:custDataLst>
      <p:tags r:id="rId1"/>
    </p:custDataLst>
    <p:extLst>
      <p:ext uri="{BB962C8B-B14F-4D97-AF65-F5344CB8AC3E}">
        <p14:creationId xmlns:p14="http://schemas.microsoft.com/office/powerpoint/2010/main" val="8106571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34013" y="429588"/>
            <a:ext cx="7358072" cy="707886"/>
          </a:xfrm>
          <a:prstGeom prst="rect">
            <a:avLst/>
          </a:prstGeom>
          <a:noFill/>
        </p:spPr>
        <p:txBody>
          <a:bodyPr wrap="none" rtlCol="0">
            <a:spAutoFit/>
            <a:scene3d>
              <a:camera prst="orthographicFront"/>
              <a:lightRig rig="threePt" dir="t"/>
            </a:scene3d>
            <a:sp3d extrusionH="57150">
              <a:bevelT w="82550" h="38100" prst="coolSlant"/>
            </a:sp3d>
          </a:bodyPr>
          <a:lstStyle/>
          <a:p>
            <a:r>
              <a:rPr lang="en-US" sz="4000" dirty="0" smtClean="0">
                <a:solidFill>
                  <a:schemeClr val="bg2">
                    <a:lumMod val="20000"/>
                    <a:lumOff val="80000"/>
                  </a:schemeClr>
                </a:solidFill>
                <a:latin typeface="Chalkboard"/>
                <a:cs typeface="Chalkboard"/>
              </a:rPr>
              <a:t>Lensed quasars and time delay</a:t>
            </a:r>
            <a:endParaRPr lang="en-US" sz="4000" dirty="0">
              <a:solidFill>
                <a:schemeClr val="bg2">
                  <a:lumMod val="20000"/>
                  <a:lumOff val="80000"/>
                </a:schemeClr>
              </a:solidFill>
              <a:effectLst/>
              <a:latin typeface="Chalkboard"/>
              <a:cs typeface="Chalkboard"/>
            </a:endParaRPr>
          </a:p>
        </p:txBody>
      </p:sp>
      <p:sp>
        <p:nvSpPr>
          <p:cNvPr id="16" name="Content Placeholder 1"/>
          <p:cNvSpPr>
            <a:spLocks noGrp="1"/>
          </p:cNvSpPr>
          <p:nvPr/>
        </p:nvSpPr>
        <p:spPr>
          <a:xfrm>
            <a:off x="43542" y="1143000"/>
            <a:ext cx="9100458" cy="5410200"/>
          </a:xfrm>
          <a:prstGeom prst="rect">
            <a:avLst/>
          </a:prstGeom>
        </p:spPr>
        <p:txBody>
          <a:bodyPr vert="horz">
            <a:normAutofit/>
          </a:bodyPr>
          <a:lstStyle>
            <a:lvl1pPr marL="274320" indent="-274320" algn="l" rtl="0" eaLnBrk="1" latinLnBrk="0" hangingPunct="1">
              <a:spcBef>
                <a:spcPts val="600"/>
              </a:spcBef>
              <a:buClr>
                <a:schemeClr val="accent2"/>
              </a:buClr>
              <a:buSzPct val="85000"/>
              <a:buFont typeface="Wingdings 2"/>
              <a:buChar char=""/>
              <a:defRPr kumimoji="0" sz="2600" kern="1200">
                <a:solidFill>
                  <a:schemeClr val="bg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bg1"/>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bg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bg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bg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a:lstStyle>
          <a:p>
            <a:pPr>
              <a:buClr>
                <a:schemeClr val="bg2">
                  <a:lumMod val="40000"/>
                  <a:lumOff val="60000"/>
                </a:schemeClr>
              </a:buClr>
              <a:buBlip>
                <a:blip r:embed="rId4"/>
              </a:buBlip>
            </a:pPr>
            <a:r>
              <a:rPr lang="en-US" sz="3600" dirty="0" smtClean="0">
                <a:solidFill>
                  <a:schemeClr val="bg2">
                    <a:lumMod val="20000"/>
                    <a:lumOff val="80000"/>
                  </a:schemeClr>
                </a:solidFill>
                <a:latin typeface="Chalkboard"/>
                <a:cs typeface="Chalkboard"/>
              </a:rPr>
              <a:t> New hope: time delay will generate a complicated correlation between flux and astrometry…</a:t>
            </a:r>
          </a:p>
          <a:p>
            <a:pPr marL="0" indent="0">
              <a:buClr>
                <a:schemeClr val="bg2">
                  <a:lumMod val="40000"/>
                  <a:lumOff val="60000"/>
                </a:schemeClr>
              </a:buClr>
              <a:buNone/>
            </a:pPr>
            <a:endParaRPr lang="en-US" sz="3600" dirty="0" smtClean="0">
              <a:solidFill>
                <a:schemeClr val="bg2">
                  <a:lumMod val="20000"/>
                  <a:lumOff val="80000"/>
                </a:schemeClr>
              </a:solidFill>
              <a:latin typeface="Chalkboard"/>
              <a:cs typeface="Chalkboard"/>
            </a:endParaRPr>
          </a:p>
          <a:p>
            <a:pPr>
              <a:buClr>
                <a:schemeClr val="bg2">
                  <a:lumMod val="40000"/>
                  <a:lumOff val="60000"/>
                </a:schemeClr>
              </a:buClr>
              <a:buBlip>
                <a:blip r:embed="rId4"/>
              </a:buBlip>
            </a:pPr>
            <a:r>
              <a:rPr lang="en-US" sz="3600" dirty="0">
                <a:solidFill>
                  <a:schemeClr val="bg2">
                    <a:lumMod val="20000"/>
                    <a:lumOff val="80000"/>
                  </a:schemeClr>
                </a:solidFill>
                <a:latin typeface="Chalkboard"/>
                <a:cs typeface="Chalkboard"/>
              </a:rPr>
              <a:t> </a:t>
            </a:r>
            <a:r>
              <a:rPr lang="en-US" sz="3600" dirty="0" smtClean="0">
                <a:solidFill>
                  <a:schemeClr val="bg2">
                    <a:lumMod val="20000"/>
                    <a:lumOff val="80000"/>
                  </a:schemeClr>
                </a:solidFill>
                <a:latin typeface="Chalkboard"/>
                <a:cs typeface="Chalkboard"/>
              </a:rPr>
              <a:t>In a lensed quasar: Given position(t) and total flux(t) we can recover the source flux(t), the time delay and flux ratio.</a:t>
            </a:r>
          </a:p>
          <a:p>
            <a:pPr>
              <a:buClr>
                <a:schemeClr val="bg2">
                  <a:lumMod val="40000"/>
                  <a:lumOff val="60000"/>
                </a:schemeClr>
              </a:buClr>
              <a:buBlip>
                <a:blip r:embed="rId4"/>
              </a:buBlip>
            </a:pPr>
            <a:r>
              <a:rPr lang="en-US" sz="3600" dirty="0">
                <a:solidFill>
                  <a:schemeClr val="bg2">
                    <a:lumMod val="20000"/>
                    <a:lumOff val="80000"/>
                  </a:schemeClr>
                </a:solidFill>
                <a:latin typeface="Chalkboard"/>
                <a:cs typeface="Chalkboard"/>
              </a:rPr>
              <a:t> </a:t>
            </a:r>
            <a:r>
              <a:rPr lang="en-US" sz="3600" dirty="0" smtClean="0">
                <a:solidFill>
                  <a:schemeClr val="bg2">
                    <a:lumMod val="20000"/>
                    <a:lumOff val="80000"/>
                  </a:schemeClr>
                </a:solidFill>
                <a:latin typeface="Chalkboard"/>
                <a:cs typeface="Chalkboard"/>
              </a:rPr>
              <a:t>Using FT can be done for multiple images.</a:t>
            </a:r>
          </a:p>
          <a:p>
            <a:pPr marL="0" indent="0">
              <a:buClr>
                <a:schemeClr val="bg2">
                  <a:lumMod val="40000"/>
                  <a:lumOff val="60000"/>
                </a:schemeClr>
              </a:buClr>
              <a:buNone/>
            </a:pPr>
            <a:endParaRPr lang="en-US" sz="3600" dirty="0" smtClean="0">
              <a:solidFill>
                <a:schemeClr val="bg2">
                  <a:lumMod val="20000"/>
                  <a:lumOff val="80000"/>
                </a:schemeClr>
              </a:solidFill>
              <a:latin typeface="Chalkboard"/>
              <a:cs typeface="Chalkboard"/>
            </a:endParaRPr>
          </a:p>
        </p:txBody>
      </p:sp>
    </p:spTree>
    <p:custDataLst>
      <p:tags r:id="rId1"/>
    </p:custDataLst>
    <p:extLst>
      <p:ext uri="{BB962C8B-B14F-4D97-AF65-F5344CB8AC3E}">
        <p14:creationId xmlns:p14="http://schemas.microsoft.com/office/powerpoint/2010/main" val="35028407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34013" y="429588"/>
            <a:ext cx="7358072" cy="707886"/>
          </a:xfrm>
          <a:prstGeom prst="rect">
            <a:avLst/>
          </a:prstGeom>
          <a:noFill/>
        </p:spPr>
        <p:txBody>
          <a:bodyPr wrap="none" rtlCol="0">
            <a:spAutoFit/>
            <a:scene3d>
              <a:camera prst="orthographicFront"/>
              <a:lightRig rig="threePt" dir="t"/>
            </a:scene3d>
            <a:sp3d extrusionH="57150">
              <a:bevelT w="82550" h="38100" prst="coolSlant"/>
            </a:sp3d>
          </a:bodyPr>
          <a:lstStyle/>
          <a:p>
            <a:r>
              <a:rPr lang="en-US" sz="4000" dirty="0" smtClean="0">
                <a:solidFill>
                  <a:schemeClr val="bg2">
                    <a:lumMod val="20000"/>
                    <a:lumOff val="80000"/>
                  </a:schemeClr>
                </a:solidFill>
                <a:latin typeface="Chalkboard"/>
                <a:cs typeface="Chalkboard"/>
              </a:rPr>
              <a:t>Lensed quasars and time delay</a:t>
            </a:r>
            <a:endParaRPr lang="en-US" sz="4000" dirty="0">
              <a:solidFill>
                <a:schemeClr val="bg2">
                  <a:lumMod val="20000"/>
                  <a:lumOff val="80000"/>
                </a:schemeClr>
              </a:solidFill>
              <a:effectLst/>
              <a:latin typeface="Chalkboard"/>
              <a:cs typeface="Chalkboard"/>
            </a:endParaRPr>
          </a:p>
        </p:txBody>
      </p:sp>
      <p:sp>
        <p:nvSpPr>
          <p:cNvPr id="16" name="Content Placeholder 1"/>
          <p:cNvSpPr>
            <a:spLocks noGrp="1"/>
          </p:cNvSpPr>
          <p:nvPr/>
        </p:nvSpPr>
        <p:spPr>
          <a:xfrm>
            <a:off x="43542" y="1143000"/>
            <a:ext cx="9100458" cy="5410200"/>
          </a:xfrm>
          <a:prstGeom prst="rect">
            <a:avLst/>
          </a:prstGeom>
        </p:spPr>
        <p:txBody>
          <a:bodyPr vert="horz">
            <a:normAutofit/>
          </a:bodyPr>
          <a:lstStyle>
            <a:lvl1pPr marL="274320" indent="-274320" algn="l" rtl="0" eaLnBrk="1" latinLnBrk="0" hangingPunct="1">
              <a:spcBef>
                <a:spcPts val="600"/>
              </a:spcBef>
              <a:buClr>
                <a:schemeClr val="accent2"/>
              </a:buClr>
              <a:buSzPct val="85000"/>
              <a:buFont typeface="Wingdings 2"/>
              <a:buChar char=""/>
              <a:defRPr kumimoji="0" sz="2600" kern="1200">
                <a:solidFill>
                  <a:schemeClr val="bg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bg1"/>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bg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bg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bg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a:lstStyle>
          <a:p>
            <a:pPr>
              <a:buClr>
                <a:schemeClr val="bg2">
                  <a:lumMod val="40000"/>
                  <a:lumOff val="60000"/>
                </a:schemeClr>
              </a:buClr>
              <a:buBlip>
                <a:blip r:embed="rId4"/>
              </a:buBlip>
            </a:pPr>
            <a:r>
              <a:rPr lang="en-US" sz="3600" dirty="0" smtClean="0">
                <a:solidFill>
                  <a:schemeClr val="bg2">
                    <a:lumMod val="20000"/>
                    <a:lumOff val="80000"/>
                  </a:schemeClr>
                </a:solidFill>
                <a:latin typeface="Chalkboard"/>
                <a:cs typeface="Chalkboard"/>
              </a:rPr>
              <a:t> Example: red power spectrum (0.1 mag </a:t>
            </a:r>
            <a:r>
              <a:rPr lang="en-US" sz="3600" dirty="0" err="1" smtClean="0">
                <a:solidFill>
                  <a:schemeClr val="bg2">
                    <a:lumMod val="20000"/>
                    <a:lumOff val="80000"/>
                  </a:schemeClr>
                </a:solidFill>
                <a:latin typeface="Chalkboard"/>
                <a:cs typeface="Chalkboard"/>
              </a:rPr>
              <a:t>std</a:t>
            </a:r>
            <a:r>
              <a:rPr lang="en-US" sz="3600" dirty="0" smtClean="0">
                <a:solidFill>
                  <a:schemeClr val="bg2">
                    <a:lumMod val="20000"/>
                    <a:lumOff val="80000"/>
                  </a:schemeClr>
                </a:solidFill>
                <a:latin typeface="Chalkboard"/>
                <a:cs typeface="Chalkboard"/>
              </a:rPr>
              <a:t>)</a:t>
            </a:r>
          </a:p>
          <a:p>
            <a:pPr>
              <a:buClr>
                <a:schemeClr val="bg2">
                  <a:lumMod val="40000"/>
                  <a:lumOff val="60000"/>
                </a:schemeClr>
              </a:buClr>
              <a:buBlip>
                <a:blip r:embed="rId4"/>
              </a:buBlip>
            </a:pPr>
            <a:r>
              <a:rPr lang="en-US" sz="3600" dirty="0">
                <a:solidFill>
                  <a:schemeClr val="bg2">
                    <a:lumMod val="20000"/>
                    <a:lumOff val="80000"/>
                  </a:schemeClr>
                </a:solidFill>
                <a:latin typeface="Chalkboard"/>
                <a:cs typeface="Chalkboard"/>
              </a:rPr>
              <a:t> </a:t>
            </a:r>
            <a:r>
              <a:rPr lang="en-US" sz="3600" dirty="0" smtClean="0">
                <a:solidFill>
                  <a:schemeClr val="bg2">
                    <a:lumMod val="20000"/>
                    <a:lumOff val="80000"/>
                  </a:schemeClr>
                </a:solidFill>
                <a:latin typeface="Chalkboard"/>
                <a:cs typeface="Chalkboard"/>
              </a:rPr>
              <a:t>Ratio 1/5</a:t>
            </a:r>
          </a:p>
          <a:p>
            <a:pPr>
              <a:buClr>
                <a:schemeClr val="bg2">
                  <a:lumMod val="40000"/>
                  <a:lumOff val="60000"/>
                </a:schemeClr>
              </a:buClr>
              <a:buBlip>
                <a:blip r:embed="rId4"/>
              </a:buBlip>
            </a:pPr>
            <a:r>
              <a:rPr lang="en-US" sz="3600" dirty="0">
                <a:solidFill>
                  <a:schemeClr val="bg2">
                    <a:lumMod val="20000"/>
                    <a:lumOff val="80000"/>
                  </a:schemeClr>
                </a:solidFill>
                <a:latin typeface="Chalkboard"/>
                <a:cs typeface="Chalkboard"/>
              </a:rPr>
              <a:t> E</a:t>
            </a:r>
            <a:r>
              <a:rPr lang="en-US" sz="3600" dirty="0" smtClean="0">
                <a:solidFill>
                  <a:schemeClr val="bg2">
                    <a:lumMod val="20000"/>
                    <a:lumOff val="80000"/>
                  </a:schemeClr>
                </a:solidFill>
                <a:latin typeface="Chalkboard"/>
                <a:cs typeface="Chalkboard"/>
              </a:rPr>
              <a:t>rr 30 </a:t>
            </a:r>
            <a:r>
              <a:rPr lang="en-US" sz="3600" dirty="0" err="1" smtClean="0">
                <a:solidFill>
                  <a:schemeClr val="bg2">
                    <a:lumMod val="20000"/>
                    <a:lumOff val="80000"/>
                  </a:schemeClr>
                </a:solidFill>
                <a:latin typeface="Chalkboard"/>
                <a:cs typeface="Chalkboard"/>
              </a:rPr>
              <a:t>mmag</a:t>
            </a:r>
            <a:endParaRPr lang="en-US" sz="3600" dirty="0" smtClean="0">
              <a:solidFill>
                <a:schemeClr val="bg2">
                  <a:lumMod val="20000"/>
                  <a:lumOff val="80000"/>
                </a:schemeClr>
              </a:solidFill>
              <a:latin typeface="Chalkboard"/>
              <a:cs typeface="Chalkboard"/>
            </a:endParaRPr>
          </a:p>
          <a:p>
            <a:pPr>
              <a:buClr>
                <a:schemeClr val="bg2">
                  <a:lumMod val="40000"/>
                  <a:lumOff val="60000"/>
                </a:schemeClr>
              </a:buClr>
              <a:buBlip>
                <a:blip r:embed="rId4"/>
              </a:buBlip>
            </a:pPr>
            <a:r>
              <a:rPr lang="en-US" sz="3600" dirty="0">
                <a:solidFill>
                  <a:schemeClr val="bg2">
                    <a:lumMod val="20000"/>
                    <a:lumOff val="80000"/>
                  </a:schemeClr>
                </a:solidFill>
                <a:latin typeface="Chalkboard"/>
                <a:cs typeface="Chalkboard"/>
              </a:rPr>
              <a:t> </a:t>
            </a:r>
            <a:r>
              <a:rPr lang="en-US" sz="3600" dirty="0" smtClean="0">
                <a:solidFill>
                  <a:schemeClr val="bg2">
                    <a:lumMod val="20000"/>
                    <a:lumOff val="80000"/>
                  </a:schemeClr>
                </a:solidFill>
                <a:latin typeface="Chalkboard"/>
                <a:cs typeface="Chalkboard"/>
              </a:rPr>
              <a:t>Err 30 mas</a:t>
            </a:r>
          </a:p>
          <a:p>
            <a:pPr>
              <a:buClr>
                <a:schemeClr val="bg2">
                  <a:lumMod val="40000"/>
                  <a:lumOff val="60000"/>
                </a:schemeClr>
              </a:buClr>
              <a:buBlip>
                <a:blip r:embed="rId4"/>
              </a:buBlip>
            </a:pPr>
            <a:r>
              <a:rPr lang="en-US" sz="3600" dirty="0">
                <a:solidFill>
                  <a:schemeClr val="bg2">
                    <a:lumMod val="20000"/>
                    <a:lumOff val="80000"/>
                  </a:schemeClr>
                </a:solidFill>
                <a:latin typeface="Chalkboard"/>
                <a:cs typeface="Chalkboard"/>
              </a:rPr>
              <a:t> </a:t>
            </a:r>
            <a:r>
              <a:rPr lang="en-US" sz="3600" dirty="0" smtClean="0">
                <a:solidFill>
                  <a:schemeClr val="bg2">
                    <a:lumMod val="20000"/>
                    <a:lumOff val="80000"/>
                  </a:schemeClr>
                </a:solidFill>
                <a:latin typeface="Chalkboard"/>
                <a:cs typeface="Chalkboard"/>
              </a:rPr>
              <a:t>Sep: 1”</a:t>
            </a:r>
          </a:p>
          <a:p>
            <a:pPr marL="0" indent="0">
              <a:buClr>
                <a:schemeClr val="bg2">
                  <a:lumMod val="40000"/>
                  <a:lumOff val="60000"/>
                </a:schemeClr>
              </a:buClr>
              <a:buNone/>
            </a:pPr>
            <a:endParaRPr lang="en-US" sz="3600" dirty="0">
              <a:solidFill>
                <a:schemeClr val="bg2">
                  <a:lumMod val="20000"/>
                  <a:lumOff val="80000"/>
                </a:schemeClr>
              </a:solidFill>
              <a:latin typeface="Chalkboard"/>
              <a:cs typeface="Chalkboard"/>
            </a:endParaRPr>
          </a:p>
          <a:p>
            <a:pPr marL="0" indent="0">
              <a:buClr>
                <a:schemeClr val="bg2">
                  <a:lumMod val="40000"/>
                  <a:lumOff val="60000"/>
                </a:schemeClr>
              </a:buClr>
              <a:buNone/>
            </a:pPr>
            <a:endParaRPr lang="en-US" sz="3600" dirty="0" smtClean="0">
              <a:solidFill>
                <a:schemeClr val="bg2">
                  <a:lumMod val="20000"/>
                  <a:lumOff val="80000"/>
                </a:schemeClr>
              </a:solidFill>
              <a:latin typeface="Chalkboard"/>
              <a:cs typeface="Chalkboard"/>
            </a:endParaRPr>
          </a:p>
          <a:p>
            <a:pPr marL="0" indent="0">
              <a:buClr>
                <a:schemeClr val="bg2">
                  <a:lumMod val="40000"/>
                  <a:lumOff val="60000"/>
                </a:schemeClr>
              </a:buClr>
              <a:buNone/>
            </a:pPr>
            <a:endParaRPr lang="en-US" sz="3600" dirty="0" smtClean="0">
              <a:solidFill>
                <a:schemeClr val="bg2">
                  <a:lumMod val="20000"/>
                  <a:lumOff val="80000"/>
                </a:schemeClr>
              </a:solidFill>
              <a:latin typeface="Chalkboard"/>
              <a:cs typeface="Chalkboard"/>
            </a:endParaRPr>
          </a:p>
        </p:txBody>
      </p:sp>
      <p:pic>
        <p:nvPicPr>
          <p:cNvPr id="2" name="Picture 1" descr="LC_example.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02700" y="2301459"/>
            <a:ext cx="5459884" cy="4093353"/>
          </a:xfrm>
          <a:prstGeom prst="rect">
            <a:avLst/>
          </a:prstGeom>
        </p:spPr>
      </p:pic>
    </p:spTree>
    <p:custDataLst>
      <p:tags r:id="rId1"/>
    </p:custDataLst>
    <p:extLst>
      <p:ext uri="{BB962C8B-B14F-4D97-AF65-F5344CB8AC3E}">
        <p14:creationId xmlns:p14="http://schemas.microsoft.com/office/powerpoint/2010/main" val="34840162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34013" y="429588"/>
            <a:ext cx="6673622" cy="707886"/>
          </a:xfrm>
          <a:prstGeom prst="rect">
            <a:avLst/>
          </a:prstGeom>
          <a:noFill/>
        </p:spPr>
        <p:txBody>
          <a:bodyPr wrap="none" rtlCol="0">
            <a:spAutoFit/>
            <a:scene3d>
              <a:camera prst="orthographicFront"/>
              <a:lightRig rig="threePt" dir="t"/>
            </a:scene3d>
            <a:sp3d extrusionH="57150">
              <a:bevelT w="82550" h="38100" prst="coolSlant"/>
            </a:sp3d>
          </a:bodyPr>
          <a:lstStyle/>
          <a:p>
            <a:r>
              <a:rPr lang="en-US" sz="4000" dirty="0" smtClean="0">
                <a:solidFill>
                  <a:schemeClr val="bg2">
                    <a:lumMod val="20000"/>
                    <a:lumOff val="80000"/>
                  </a:schemeClr>
                </a:solidFill>
                <a:latin typeface="Chalkboard"/>
                <a:cs typeface="Chalkboard"/>
              </a:rPr>
              <a:t>Poisson-noise matched filter</a:t>
            </a:r>
            <a:endParaRPr lang="en-US" sz="4000" dirty="0">
              <a:solidFill>
                <a:schemeClr val="bg2">
                  <a:lumMod val="20000"/>
                  <a:lumOff val="80000"/>
                </a:schemeClr>
              </a:solidFill>
              <a:effectLst/>
              <a:latin typeface="Chalkboard"/>
              <a:cs typeface="Chalkboard"/>
            </a:endParaRPr>
          </a:p>
        </p:txBody>
      </p:sp>
      <p:sp>
        <p:nvSpPr>
          <p:cNvPr id="16" name="Content Placeholder 1"/>
          <p:cNvSpPr>
            <a:spLocks noGrp="1"/>
          </p:cNvSpPr>
          <p:nvPr/>
        </p:nvSpPr>
        <p:spPr>
          <a:xfrm>
            <a:off x="43542" y="1143000"/>
            <a:ext cx="9100458" cy="5410200"/>
          </a:xfrm>
          <a:prstGeom prst="rect">
            <a:avLst/>
          </a:prstGeom>
        </p:spPr>
        <p:txBody>
          <a:bodyPr vert="horz">
            <a:normAutofit/>
          </a:bodyPr>
          <a:lstStyle>
            <a:lvl1pPr marL="274320" indent="-274320" algn="l" rtl="0" eaLnBrk="1" latinLnBrk="0" hangingPunct="1">
              <a:spcBef>
                <a:spcPts val="600"/>
              </a:spcBef>
              <a:buClr>
                <a:schemeClr val="accent2"/>
              </a:buClr>
              <a:buSzPct val="85000"/>
              <a:buFont typeface="Wingdings 2"/>
              <a:buChar char=""/>
              <a:defRPr kumimoji="0" sz="2600" kern="1200">
                <a:solidFill>
                  <a:schemeClr val="bg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bg1"/>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bg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bg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bg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a:lstStyle>
          <a:p>
            <a:pPr>
              <a:buClr>
                <a:schemeClr val="bg2">
                  <a:lumMod val="40000"/>
                  <a:lumOff val="60000"/>
                </a:schemeClr>
              </a:buClr>
              <a:buBlip>
                <a:blip r:embed="rId4"/>
              </a:buBlip>
            </a:pPr>
            <a:r>
              <a:rPr lang="en-US" sz="3600" dirty="0" smtClean="0">
                <a:solidFill>
                  <a:schemeClr val="bg2">
                    <a:lumMod val="20000"/>
                    <a:lumOff val="80000"/>
                  </a:schemeClr>
                </a:solidFill>
                <a:latin typeface="Chalkboard"/>
                <a:cs typeface="Chalkboard"/>
              </a:rPr>
              <a:t> </a:t>
            </a:r>
          </a:p>
        </p:txBody>
      </p:sp>
    </p:spTree>
    <p:custDataLst>
      <p:tags r:id="rId1"/>
    </p:custDataLst>
    <p:extLst>
      <p:ext uri="{BB962C8B-B14F-4D97-AF65-F5344CB8AC3E}">
        <p14:creationId xmlns:p14="http://schemas.microsoft.com/office/powerpoint/2010/main" val="40961415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34013" y="429588"/>
            <a:ext cx="7358072" cy="707886"/>
          </a:xfrm>
          <a:prstGeom prst="rect">
            <a:avLst/>
          </a:prstGeom>
          <a:noFill/>
        </p:spPr>
        <p:txBody>
          <a:bodyPr wrap="none" rtlCol="0">
            <a:spAutoFit/>
            <a:scene3d>
              <a:camera prst="orthographicFront"/>
              <a:lightRig rig="threePt" dir="t"/>
            </a:scene3d>
            <a:sp3d extrusionH="57150">
              <a:bevelT w="82550" h="38100" prst="coolSlant"/>
            </a:sp3d>
          </a:bodyPr>
          <a:lstStyle/>
          <a:p>
            <a:r>
              <a:rPr lang="en-US" sz="4000" dirty="0" smtClean="0">
                <a:solidFill>
                  <a:schemeClr val="bg2">
                    <a:lumMod val="20000"/>
                    <a:lumOff val="80000"/>
                  </a:schemeClr>
                </a:solidFill>
                <a:latin typeface="Chalkboard"/>
                <a:cs typeface="Chalkboard"/>
              </a:rPr>
              <a:t>Lensed quasars and time delay</a:t>
            </a:r>
            <a:endParaRPr lang="en-US" sz="4000" dirty="0">
              <a:solidFill>
                <a:schemeClr val="bg2">
                  <a:lumMod val="20000"/>
                  <a:lumOff val="80000"/>
                </a:schemeClr>
              </a:solidFill>
              <a:effectLst/>
              <a:latin typeface="Chalkboard"/>
              <a:cs typeface="Chalkboard"/>
            </a:endParaRPr>
          </a:p>
        </p:txBody>
      </p:sp>
      <p:sp>
        <p:nvSpPr>
          <p:cNvPr id="16" name="Content Placeholder 1"/>
          <p:cNvSpPr>
            <a:spLocks noGrp="1"/>
          </p:cNvSpPr>
          <p:nvPr/>
        </p:nvSpPr>
        <p:spPr>
          <a:xfrm>
            <a:off x="43542" y="1143000"/>
            <a:ext cx="9100458" cy="5410200"/>
          </a:xfrm>
          <a:prstGeom prst="rect">
            <a:avLst/>
          </a:prstGeom>
        </p:spPr>
        <p:txBody>
          <a:bodyPr vert="horz">
            <a:normAutofit/>
          </a:bodyPr>
          <a:lstStyle>
            <a:lvl1pPr marL="274320" indent="-274320" algn="l" rtl="0" eaLnBrk="1" latinLnBrk="0" hangingPunct="1">
              <a:spcBef>
                <a:spcPts val="600"/>
              </a:spcBef>
              <a:buClr>
                <a:schemeClr val="accent2"/>
              </a:buClr>
              <a:buSzPct val="85000"/>
              <a:buFont typeface="Wingdings 2"/>
              <a:buChar char=""/>
              <a:defRPr kumimoji="0" sz="2600" kern="1200">
                <a:solidFill>
                  <a:schemeClr val="bg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bg1"/>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bg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bg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bg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a:lstStyle>
          <a:p>
            <a:pPr>
              <a:buClr>
                <a:schemeClr val="bg2">
                  <a:lumMod val="40000"/>
                  <a:lumOff val="60000"/>
                </a:schemeClr>
              </a:buClr>
              <a:buBlip>
                <a:blip r:embed="rId4"/>
              </a:buBlip>
            </a:pPr>
            <a:r>
              <a:rPr lang="en-US" sz="3600" dirty="0" smtClean="0">
                <a:solidFill>
                  <a:schemeClr val="bg2">
                    <a:lumMod val="20000"/>
                    <a:lumOff val="80000"/>
                  </a:schemeClr>
                </a:solidFill>
                <a:latin typeface="Chalkboard"/>
                <a:cs typeface="Chalkboard"/>
              </a:rPr>
              <a:t> The </a:t>
            </a:r>
            <a:r>
              <a:rPr lang="en-US" sz="3600" dirty="0" err="1" smtClean="0">
                <a:solidFill>
                  <a:schemeClr val="bg2">
                    <a:lumMod val="20000"/>
                    <a:lumOff val="80000"/>
                  </a:schemeClr>
                </a:solidFill>
                <a:latin typeface="Chalkboard"/>
                <a:cs typeface="Chalkboard"/>
              </a:rPr>
              <a:t>astrometric</a:t>
            </a:r>
            <a:r>
              <a:rPr lang="en-US" sz="3600" dirty="0" smtClean="0">
                <a:solidFill>
                  <a:schemeClr val="bg2">
                    <a:lumMod val="20000"/>
                    <a:lumOff val="80000"/>
                  </a:schemeClr>
                </a:solidFill>
                <a:latin typeface="Chalkboard"/>
                <a:cs typeface="Chalkboard"/>
              </a:rPr>
              <a:t> signal will be hard to separate from scintillation noise</a:t>
            </a:r>
          </a:p>
          <a:p>
            <a:pPr>
              <a:buClr>
                <a:schemeClr val="bg2">
                  <a:lumMod val="40000"/>
                  <a:lumOff val="60000"/>
                </a:schemeClr>
              </a:buClr>
              <a:buBlip>
                <a:blip r:embed="rId4"/>
              </a:buBlip>
            </a:pPr>
            <a:r>
              <a:rPr lang="en-US" sz="3600" dirty="0">
                <a:solidFill>
                  <a:schemeClr val="bg2">
                    <a:lumMod val="20000"/>
                    <a:lumOff val="80000"/>
                  </a:schemeClr>
                </a:solidFill>
                <a:latin typeface="Chalkboard"/>
                <a:cs typeface="Chalkboard"/>
              </a:rPr>
              <a:t> </a:t>
            </a:r>
            <a:r>
              <a:rPr lang="en-US" sz="3600" dirty="0" smtClean="0">
                <a:solidFill>
                  <a:schemeClr val="bg2">
                    <a:lumMod val="20000"/>
                    <a:lumOff val="80000"/>
                  </a:schemeClr>
                </a:solidFill>
                <a:latin typeface="Chalkboard"/>
                <a:cs typeface="Chalkboard"/>
              </a:rPr>
              <a:t>However:</a:t>
            </a:r>
          </a:p>
          <a:p>
            <a:pPr>
              <a:buClr>
                <a:schemeClr val="bg2">
                  <a:lumMod val="40000"/>
                  <a:lumOff val="60000"/>
                </a:schemeClr>
              </a:buClr>
              <a:buBlip>
                <a:blip r:embed="rId4"/>
              </a:buBlip>
            </a:pPr>
            <a:r>
              <a:rPr lang="en-US" sz="3600" dirty="0">
                <a:solidFill>
                  <a:schemeClr val="bg2">
                    <a:lumMod val="20000"/>
                    <a:lumOff val="80000"/>
                  </a:schemeClr>
                </a:solidFill>
                <a:latin typeface="Chalkboard"/>
                <a:cs typeface="Chalkboard"/>
              </a:rPr>
              <a:t> </a:t>
            </a:r>
            <a:r>
              <a:rPr lang="en-US" sz="3600" dirty="0" smtClean="0">
                <a:solidFill>
                  <a:schemeClr val="bg2">
                    <a:lumMod val="20000"/>
                    <a:lumOff val="80000"/>
                  </a:schemeClr>
                </a:solidFill>
                <a:latin typeface="Chalkboard"/>
                <a:cs typeface="Chalkboard"/>
              </a:rPr>
              <a:t>correlated! </a:t>
            </a:r>
          </a:p>
          <a:p>
            <a:pPr marL="0" indent="0">
              <a:buClr>
                <a:schemeClr val="bg2">
                  <a:lumMod val="40000"/>
                  <a:lumOff val="60000"/>
                </a:schemeClr>
              </a:buClr>
              <a:buNone/>
            </a:pPr>
            <a:endParaRPr lang="en-US" sz="3600" dirty="0">
              <a:solidFill>
                <a:schemeClr val="bg2">
                  <a:lumMod val="20000"/>
                  <a:lumOff val="80000"/>
                </a:schemeClr>
              </a:solidFill>
              <a:latin typeface="Chalkboard"/>
              <a:cs typeface="Chalkboard"/>
            </a:endParaRPr>
          </a:p>
          <a:p>
            <a:pPr marL="0" indent="0">
              <a:buClr>
                <a:schemeClr val="bg2">
                  <a:lumMod val="40000"/>
                  <a:lumOff val="60000"/>
                </a:schemeClr>
              </a:buClr>
              <a:buNone/>
            </a:pPr>
            <a:endParaRPr lang="en-US" sz="3600" dirty="0" smtClean="0">
              <a:solidFill>
                <a:schemeClr val="bg2">
                  <a:lumMod val="20000"/>
                  <a:lumOff val="80000"/>
                </a:schemeClr>
              </a:solidFill>
              <a:latin typeface="Chalkboard"/>
              <a:cs typeface="Chalkboard"/>
            </a:endParaRPr>
          </a:p>
          <a:p>
            <a:pPr marL="0" indent="0">
              <a:buClr>
                <a:schemeClr val="bg2">
                  <a:lumMod val="40000"/>
                  <a:lumOff val="60000"/>
                </a:schemeClr>
              </a:buClr>
              <a:buNone/>
            </a:pPr>
            <a:endParaRPr lang="en-US" sz="3600" dirty="0" smtClean="0">
              <a:solidFill>
                <a:schemeClr val="bg2">
                  <a:lumMod val="20000"/>
                  <a:lumOff val="80000"/>
                </a:schemeClr>
              </a:solidFill>
              <a:latin typeface="Chalkboard"/>
              <a:cs typeface="Chalkboard"/>
            </a:endParaRPr>
          </a:p>
        </p:txBody>
      </p:sp>
      <p:pic>
        <p:nvPicPr>
          <p:cNvPr id="2" name="Picture 1" descr="CenterMass_example.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72475" y="2357244"/>
            <a:ext cx="5348244" cy="4009655"/>
          </a:xfrm>
          <a:prstGeom prst="rect">
            <a:avLst/>
          </a:prstGeom>
        </p:spPr>
      </p:pic>
    </p:spTree>
    <p:custDataLst>
      <p:tags r:id="rId1"/>
    </p:custDataLst>
    <p:extLst>
      <p:ext uri="{BB962C8B-B14F-4D97-AF65-F5344CB8AC3E}">
        <p14:creationId xmlns:p14="http://schemas.microsoft.com/office/powerpoint/2010/main" val="40861539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34013" y="429588"/>
            <a:ext cx="7358072" cy="707886"/>
          </a:xfrm>
          <a:prstGeom prst="rect">
            <a:avLst/>
          </a:prstGeom>
          <a:noFill/>
        </p:spPr>
        <p:txBody>
          <a:bodyPr wrap="none" rtlCol="0">
            <a:spAutoFit/>
            <a:scene3d>
              <a:camera prst="orthographicFront"/>
              <a:lightRig rig="threePt" dir="t"/>
            </a:scene3d>
            <a:sp3d extrusionH="57150">
              <a:bevelT w="82550" h="38100" prst="coolSlant"/>
            </a:sp3d>
          </a:bodyPr>
          <a:lstStyle/>
          <a:p>
            <a:r>
              <a:rPr lang="en-US" sz="4000" dirty="0" smtClean="0">
                <a:solidFill>
                  <a:schemeClr val="bg2">
                    <a:lumMod val="20000"/>
                    <a:lumOff val="80000"/>
                  </a:schemeClr>
                </a:solidFill>
                <a:latin typeface="Chalkboard"/>
                <a:cs typeface="Chalkboard"/>
              </a:rPr>
              <a:t>Lensed quasars and time delay</a:t>
            </a:r>
            <a:endParaRPr lang="en-US" sz="4000" dirty="0">
              <a:solidFill>
                <a:schemeClr val="bg2">
                  <a:lumMod val="20000"/>
                  <a:lumOff val="80000"/>
                </a:schemeClr>
              </a:solidFill>
              <a:effectLst/>
              <a:latin typeface="Chalkboard"/>
              <a:cs typeface="Chalkboard"/>
            </a:endParaRPr>
          </a:p>
        </p:txBody>
      </p:sp>
      <p:sp>
        <p:nvSpPr>
          <p:cNvPr id="16" name="Content Placeholder 1"/>
          <p:cNvSpPr>
            <a:spLocks noGrp="1"/>
          </p:cNvSpPr>
          <p:nvPr/>
        </p:nvSpPr>
        <p:spPr>
          <a:xfrm>
            <a:off x="43542" y="1143000"/>
            <a:ext cx="9100458" cy="5410200"/>
          </a:xfrm>
          <a:prstGeom prst="rect">
            <a:avLst/>
          </a:prstGeom>
        </p:spPr>
        <p:txBody>
          <a:bodyPr vert="horz">
            <a:normAutofit/>
          </a:bodyPr>
          <a:lstStyle>
            <a:lvl1pPr marL="274320" indent="-274320" algn="l" rtl="0" eaLnBrk="1" latinLnBrk="0" hangingPunct="1">
              <a:spcBef>
                <a:spcPts val="600"/>
              </a:spcBef>
              <a:buClr>
                <a:schemeClr val="accent2"/>
              </a:buClr>
              <a:buSzPct val="85000"/>
              <a:buFont typeface="Wingdings 2"/>
              <a:buChar char=""/>
              <a:defRPr kumimoji="0" sz="2600" kern="1200">
                <a:solidFill>
                  <a:schemeClr val="bg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bg1"/>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bg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bg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bg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a:lstStyle>
          <a:p>
            <a:pPr>
              <a:buClr>
                <a:schemeClr val="bg2">
                  <a:lumMod val="40000"/>
                  <a:lumOff val="60000"/>
                </a:schemeClr>
              </a:buClr>
              <a:buBlip>
                <a:blip r:embed="rId4"/>
              </a:buBlip>
            </a:pPr>
            <a:r>
              <a:rPr lang="en-US" sz="3600" dirty="0" smtClean="0">
                <a:solidFill>
                  <a:schemeClr val="bg2">
                    <a:lumMod val="20000"/>
                    <a:lumOff val="80000"/>
                  </a:schemeClr>
                </a:solidFill>
                <a:latin typeface="Chalkboard"/>
                <a:cs typeface="Chalkboard"/>
              </a:rPr>
              <a:t> Recovery of time delay using ~200 observations over 5 years</a:t>
            </a:r>
          </a:p>
          <a:p>
            <a:pPr>
              <a:buClr>
                <a:schemeClr val="bg2">
                  <a:lumMod val="40000"/>
                  <a:lumOff val="60000"/>
                </a:schemeClr>
              </a:buClr>
              <a:buBlip>
                <a:blip r:embed="rId4"/>
              </a:buBlip>
            </a:pPr>
            <a:r>
              <a:rPr lang="en-US" sz="3600" dirty="0">
                <a:solidFill>
                  <a:schemeClr val="bg2">
                    <a:lumMod val="20000"/>
                    <a:lumOff val="80000"/>
                  </a:schemeClr>
                </a:solidFill>
                <a:latin typeface="Chalkboard"/>
                <a:cs typeface="Chalkboard"/>
              </a:rPr>
              <a:t> </a:t>
            </a:r>
            <a:r>
              <a:rPr lang="en-US" sz="3600" dirty="0" smtClean="0">
                <a:solidFill>
                  <a:schemeClr val="bg2">
                    <a:lumMod val="20000"/>
                    <a:lumOff val="80000"/>
                  </a:schemeClr>
                </a:solidFill>
                <a:latin typeface="Chalkboard"/>
                <a:cs typeface="Chalkboard"/>
              </a:rPr>
              <a:t> </a:t>
            </a:r>
          </a:p>
          <a:p>
            <a:pPr marL="0" indent="0">
              <a:buClr>
                <a:schemeClr val="bg2">
                  <a:lumMod val="40000"/>
                  <a:lumOff val="60000"/>
                </a:schemeClr>
              </a:buClr>
              <a:buNone/>
            </a:pPr>
            <a:endParaRPr lang="en-US" sz="3600" dirty="0">
              <a:solidFill>
                <a:schemeClr val="bg2">
                  <a:lumMod val="20000"/>
                  <a:lumOff val="80000"/>
                </a:schemeClr>
              </a:solidFill>
              <a:latin typeface="Chalkboard"/>
              <a:cs typeface="Chalkboard"/>
            </a:endParaRPr>
          </a:p>
          <a:p>
            <a:pPr marL="0" indent="0">
              <a:buClr>
                <a:schemeClr val="bg2">
                  <a:lumMod val="40000"/>
                  <a:lumOff val="60000"/>
                </a:schemeClr>
              </a:buClr>
              <a:buNone/>
            </a:pPr>
            <a:endParaRPr lang="en-US" sz="3600" dirty="0" smtClean="0">
              <a:solidFill>
                <a:schemeClr val="bg2">
                  <a:lumMod val="20000"/>
                  <a:lumOff val="80000"/>
                </a:schemeClr>
              </a:solidFill>
              <a:latin typeface="Chalkboard"/>
              <a:cs typeface="Chalkboard"/>
            </a:endParaRPr>
          </a:p>
          <a:p>
            <a:pPr marL="0" indent="0">
              <a:buClr>
                <a:schemeClr val="bg2">
                  <a:lumMod val="40000"/>
                  <a:lumOff val="60000"/>
                </a:schemeClr>
              </a:buClr>
              <a:buNone/>
            </a:pPr>
            <a:endParaRPr lang="en-US" sz="3600" dirty="0" smtClean="0">
              <a:solidFill>
                <a:schemeClr val="bg2">
                  <a:lumMod val="20000"/>
                  <a:lumOff val="80000"/>
                </a:schemeClr>
              </a:solidFill>
              <a:latin typeface="Chalkboard"/>
              <a:cs typeface="Chalkboard"/>
            </a:endParaRPr>
          </a:p>
        </p:txBody>
      </p:sp>
      <p:pic>
        <p:nvPicPr>
          <p:cNvPr id="3" name="Picture 2" descr="RMS_example.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81799" y="2510640"/>
            <a:ext cx="5013327" cy="3758563"/>
          </a:xfrm>
          <a:prstGeom prst="rect">
            <a:avLst/>
          </a:prstGeom>
        </p:spPr>
      </p:pic>
    </p:spTree>
    <p:custDataLst>
      <p:tags r:id="rId1"/>
    </p:custDataLst>
    <p:extLst>
      <p:ext uri="{BB962C8B-B14F-4D97-AF65-F5344CB8AC3E}">
        <p14:creationId xmlns:p14="http://schemas.microsoft.com/office/powerpoint/2010/main" val="26291090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34013" y="429588"/>
            <a:ext cx="7358072" cy="707886"/>
          </a:xfrm>
          <a:prstGeom prst="rect">
            <a:avLst/>
          </a:prstGeom>
          <a:noFill/>
        </p:spPr>
        <p:txBody>
          <a:bodyPr wrap="none" rtlCol="0">
            <a:spAutoFit/>
            <a:scene3d>
              <a:camera prst="orthographicFront"/>
              <a:lightRig rig="threePt" dir="t"/>
            </a:scene3d>
            <a:sp3d extrusionH="57150">
              <a:bevelT w="82550" h="38100" prst="coolSlant"/>
            </a:sp3d>
          </a:bodyPr>
          <a:lstStyle/>
          <a:p>
            <a:r>
              <a:rPr lang="en-US" sz="4000" dirty="0" smtClean="0">
                <a:solidFill>
                  <a:schemeClr val="bg2">
                    <a:lumMod val="20000"/>
                    <a:lumOff val="80000"/>
                  </a:schemeClr>
                </a:solidFill>
                <a:latin typeface="Chalkboard"/>
                <a:cs typeface="Chalkboard"/>
              </a:rPr>
              <a:t>Lensed quasars and time delay</a:t>
            </a:r>
            <a:endParaRPr lang="en-US" sz="4000" dirty="0">
              <a:solidFill>
                <a:schemeClr val="bg2">
                  <a:lumMod val="20000"/>
                  <a:lumOff val="80000"/>
                </a:schemeClr>
              </a:solidFill>
              <a:effectLst/>
              <a:latin typeface="Chalkboard"/>
              <a:cs typeface="Chalkboard"/>
            </a:endParaRPr>
          </a:p>
        </p:txBody>
      </p:sp>
      <p:sp>
        <p:nvSpPr>
          <p:cNvPr id="16" name="Content Placeholder 1"/>
          <p:cNvSpPr>
            <a:spLocks noGrp="1"/>
          </p:cNvSpPr>
          <p:nvPr/>
        </p:nvSpPr>
        <p:spPr>
          <a:xfrm>
            <a:off x="43542" y="1143000"/>
            <a:ext cx="9100458" cy="5410200"/>
          </a:xfrm>
          <a:prstGeom prst="rect">
            <a:avLst/>
          </a:prstGeom>
        </p:spPr>
        <p:txBody>
          <a:bodyPr vert="horz">
            <a:normAutofit/>
          </a:bodyPr>
          <a:lstStyle>
            <a:lvl1pPr marL="274320" indent="-274320" algn="l" rtl="0" eaLnBrk="1" latinLnBrk="0" hangingPunct="1">
              <a:spcBef>
                <a:spcPts val="600"/>
              </a:spcBef>
              <a:buClr>
                <a:schemeClr val="accent2"/>
              </a:buClr>
              <a:buSzPct val="85000"/>
              <a:buFont typeface="Wingdings 2"/>
              <a:buChar char=""/>
              <a:defRPr kumimoji="0" sz="2600" kern="1200">
                <a:solidFill>
                  <a:schemeClr val="bg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bg1"/>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bg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bg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bg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a:lstStyle>
          <a:p>
            <a:pPr>
              <a:buClr>
                <a:schemeClr val="bg2">
                  <a:lumMod val="40000"/>
                  <a:lumOff val="60000"/>
                </a:schemeClr>
              </a:buClr>
              <a:buBlip>
                <a:blip r:embed="rId4"/>
              </a:buBlip>
            </a:pPr>
            <a:r>
              <a:rPr lang="en-US" sz="3600" dirty="0" smtClean="0">
                <a:solidFill>
                  <a:schemeClr val="bg2">
                    <a:lumMod val="20000"/>
                    <a:lumOff val="80000"/>
                  </a:schemeClr>
                </a:solidFill>
                <a:latin typeface="Chalkboard"/>
                <a:cs typeface="Chalkboard"/>
              </a:rPr>
              <a:t> Success rate for time delay recovery</a:t>
            </a:r>
          </a:p>
          <a:p>
            <a:pPr>
              <a:buClr>
                <a:schemeClr val="bg2">
                  <a:lumMod val="40000"/>
                  <a:lumOff val="60000"/>
                </a:schemeClr>
              </a:buClr>
              <a:buBlip>
                <a:blip r:embed="rId4"/>
              </a:buBlip>
            </a:pPr>
            <a:r>
              <a:rPr lang="en-US" sz="3600" dirty="0">
                <a:solidFill>
                  <a:schemeClr val="bg2">
                    <a:lumMod val="20000"/>
                    <a:lumOff val="80000"/>
                  </a:schemeClr>
                </a:solidFill>
                <a:latin typeface="Chalkboard"/>
                <a:cs typeface="Chalkboard"/>
              </a:rPr>
              <a:t> </a:t>
            </a:r>
            <a:r>
              <a:rPr lang="en-US" sz="3600" dirty="0" smtClean="0">
                <a:solidFill>
                  <a:schemeClr val="bg2">
                    <a:lumMod val="20000"/>
                    <a:lumOff val="80000"/>
                  </a:schemeClr>
                </a:solidFill>
                <a:latin typeface="Chalkboard"/>
                <a:cs typeface="Chalkboard"/>
              </a:rPr>
              <a:t> </a:t>
            </a:r>
          </a:p>
          <a:p>
            <a:pPr marL="0" indent="0">
              <a:buClr>
                <a:schemeClr val="bg2">
                  <a:lumMod val="40000"/>
                  <a:lumOff val="60000"/>
                </a:schemeClr>
              </a:buClr>
              <a:buNone/>
            </a:pPr>
            <a:endParaRPr lang="en-US" sz="3600" dirty="0">
              <a:solidFill>
                <a:schemeClr val="bg2">
                  <a:lumMod val="20000"/>
                  <a:lumOff val="80000"/>
                </a:schemeClr>
              </a:solidFill>
              <a:latin typeface="Chalkboard"/>
              <a:cs typeface="Chalkboard"/>
            </a:endParaRPr>
          </a:p>
          <a:p>
            <a:pPr marL="0" indent="0">
              <a:buClr>
                <a:schemeClr val="bg2">
                  <a:lumMod val="40000"/>
                  <a:lumOff val="60000"/>
                </a:schemeClr>
              </a:buClr>
              <a:buNone/>
            </a:pPr>
            <a:endParaRPr lang="en-US" sz="3600" dirty="0" smtClean="0">
              <a:solidFill>
                <a:schemeClr val="bg2">
                  <a:lumMod val="20000"/>
                  <a:lumOff val="80000"/>
                </a:schemeClr>
              </a:solidFill>
              <a:latin typeface="Chalkboard"/>
              <a:cs typeface="Chalkboard"/>
            </a:endParaRPr>
          </a:p>
          <a:p>
            <a:pPr marL="0" indent="0">
              <a:buClr>
                <a:schemeClr val="bg2">
                  <a:lumMod val="40000"/>
                  <a:lumOff val="60000"/>
                </a:schemeClr>
              </a:buClr>
              <a:buNone/>
            </a:pPr>
            <a:endParaRPr lang="en-US" sz="3600" dirty="0" smtClean="0">
              <a:solidFill>
                <a:schemeClr val="bg2">
                  <a:lumMod val="20000"/>
                  <a:lumOff val="80000"/>
                </a:schemeClr>
              </a:solidFill>
              <a:latin typeface="Chalkboard"/>
              <a:cs typeface="Chalkboard"/>
            </a:endParaRPr>
          </a:p>
        </p:txBody>
      </p:sp>
      <p:pic>
        <p:nvPicPr>
          <p:cNvPr id="2" name="Picture 1" descr="TauRecovery.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09644" y="2249169"/>
            <a:ext cx="5585481" cy="4187515"/>
          </a:xfrm>
          <a:prstGeom prst="rect">
            <a:avLst/>
          </a:prstGeom>
        </p:spPr>
      </p:pic>
    </p:spTree>
    <p:custDataLst>
      <p:tags r:id="rId1"/>
    </p:custDataLst>
    <p:extLst>
      <p:ext uri="{BB962C8B-B14F-4D97-AF65-F5344CB8AC3E}">
        <p14:creationId xmlns:p14="http://schemas.microsoft.com/office/powerpoint/2010/main" val="11224232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34013" y="429588"/>
            <a:ext cx="7358072" cy="707886"/>
          </a:xfrm>
          <a:prstGeom prst="rect">
            <a:avLst/>
          </a:prstGeom>
          <a:noFill/>
        </p:spPr>
        <p:txBody>
          <a:bodyPr wrap="none" rtlCol="0">
            <a:spAutoFit/>
            <a:scene3d>
              <a:camera prst="orthographicFront"/>
              <a:lightRig rig="threePt" dir="t"/>
            </a:scene3d>
            <a:sp3d extrusionH="57150">
              <a:bevelT w="82550" h="38100" prst="coolSlant"/>
            </a:sp3d>
          </a:bodyPr>
          <a:lstStyle/>
          <a:p>
            <a:r>
              <a:rPr lang="en-US" sz="4000" dirty="0" smtClean="0">
                <a:solidFill>
                  <a:schemeClr val="bg2">
                    <a:lumMod val="20000"/>
                    <a:lumOff val="80000"/>
                  </a:schemeClr>
                </a:solidFill>
                <a:latin typeface="Chalkboard"/>
                <a:cs typeface="Chalkboard"/>
              </a:rPr>
              <a:t>Lensed quasars and time delay</a:t>
            </a:r>
            <a:endParaRPr lang="en-US" sz="4000" dirty="0">
              <a:solidFill>
                <a:schemeClr val="bg2">
                  <a:lumMod val="20000"/>
                  <a:lumOff val="80000"/>
                </a:schemeClr>
              </a:solidFill>
              <a:effectLst/>
              <a:latin typeface="Chalkboard"/>
              <a:cs typeface="Chalkboard"/>
            </a:endParaRPr>
          </a:p>
        </p:txBody>
      </p:sp>
      <p:sp>
        <p:nvSpPr>
          <p:cNvPr id="16" name="Content Placeholder 1"/>
          <p:cNvSpPr>
            <a:spLocks noGrp="1"/>
          </p:cNvSpPr>
          <p:nvPr/>
        </p:nvSpPr>
        <p:spPr>
          <a:xfrm>
            <a:off x="43542" y="1143000"/>
            <a:ext cx="9100458" cy="5410200"/>
          </a:xfrm>
          <a:prstGeom prst="rect">
            <a:avLst/>
          </a:prstGeom>
        </p:spPr>
        <p:txBody>
          <a:bodyPr vert="horz">
            <a:normAutofit/>
          </a:bodyPr>
          <a:lstStyle>
            <a:lvl1pPr marL="274320" indent="-274320" algn="l" rtl="0" eaLnBrk="1" latinLnBrk="0" hangingPunct="1">
              <a:spcBef>
                <a:spcPts val="600"/>
              </a:spcBef>
              <a:buClr>
                <a:schemeClr val="accent2"/>
              </a:buClr>
              <a:buSzPct val="85000"/>
              <a:buFont typeface="Wingdings 2"/>
              <a:buChar char=""/>
              <a:defRPr kumimoji="0" sz="2600" kern="1200">
                <a:solidFill>
                  <a:schemeClr val="bg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bg1"/>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bg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bg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bg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a:lstStyle>
          <a:p>
            <a:pPr>
              <a:buClr>
                <a:schemeClr val="bg2">
                  <a:lumMod val="40000"/>
                  <a:lumOff val="60000"/>
                </a:schemeClr>
              </a:buClr>
              <a:buBlip>
                <a:blip r:embed="rId4"/>
              </a:buBlip>
            </a:pPr>
            <a:r>
              <a:rPr lang="en-US" sz="3600" dirty="0" smtClean="0">
                <a:solidFill>
                  <a:schemeClr val="bg2">
                    <a:lumMod val="20000"/>
                    <a:lumOff val="80000"/>
                  </a:schemeClr>
                </a:solidFill>
                <a:latin typeface="Chalkboard"/>
                <a:cs typeface="Chalkboard"/>
              </a:rPr>
              <a:t> FBQS 1633+3134</a:t>
            </a:r>
          </a:p>
          <a:p>
            <a:pPr>
              <a:buClr>
                <a:schemeClr val="bg2">
                  <a:lumMod val="40000"/>
                  <a:lumOff val="60000"/>
                </a:schemeClr>
              </a:buClr>
              <a:buBlip>
                <a:blip r:embed="rId4"/>
              </a:buBlip>
            </a:pPr>
            <a:r>
              <a:rPr lang="en-US" sz="3600" dirty="0">
                <a:solidFill>
                  <a:schemeClr val="bg2">
                    <a:lumMod val="20000"/>
                    <a:lumOff val="80000"/>
                  </a:schemeClr>
                </a:solidFill>
                <a:latin typeface="Chalkboard"/>
                <a:cs typeface="Chalkboard"/>
              </a:rPr>
              <a:t> </a:t>
            </a:r>
            <a:r>
              <a:rPr lang="en-US" sz="3600" dirty="0" smtClean="0">
                <a:solidFill>
                  <a:schemeClr val="bg2">
                    <a:lumMod val="20000"/>
                    <a:lumOff val="80000"/>
                  </a:schemeClr>
                </a:solidFill>
                <a:latin typeface="Chalkboard"/>
                <a:cs typeface="Chalkboard"/>
              </a:rPr>
              <a:t>Expected time delay ~20 days</a:t>
            </a:r>
          </a:p>
          <a:p>
            <a:pPr marL="0" indent="0">
              <a:buClr>
                <a:schemeClr val="bg2">
                  <a:lumMod val="40000"/>
                  <a:lumOff val="60000"/>
                </a:schemeClr>
              </a:buClr>
              <a:buNone/>
            </a:pPr>
            <a:endParaRPr lang="en-US" sz="3600" dirty="0">
              <a:solidFill>
                <a:schemeClr val="bg2">
                  <a:lumMod val="20000"/>
                  <a:lumOff val="80000"/>
                </a:schemeClr>
              </a:solidFill>
              <a:latin typeface="Chalkboard"/>
              <a:cs typeface="Chalkboard"/>
            </a:endParaRPr>
          </a:p>
          <a:p>
            <a:pPr marL="0" indent="0">
              <a:buClr>
                <a:schemeClr val="bg2">
                  <a:lumMod val="40000"/>
                  <a:lumOff val="60000"/>
                </a:schemeClr>
              </a:buClr>
              <a:buNone/>
            </a:pPr>
            <a:endParaRPr lang="en-US" sz="3600" dirty="0" smtClean="0">
              <a:solidFill>
                <a:schemeClr val="bg2">
                  <a:lumMod val="20000"/>
                  <a:lumOff val="80000"/>
                </a:schemeClr>
              </a:solidFill>
              <a:latin typeface="Chalkboard"/>
              <a:cs typeface="Chalkboard"/>
            </a:endParaRPr>
          </a:p>
          <a:p>
            <a:pPr marL="0" indent="0">
              <a:buClr>
                <a:schemeClr val="bg2">
                  <a:lumMod val="40000"/>
                  <a:lumOff val="60000"/>
                </a:schemeClr>
              </a:buClr>
              <a:buNone/>
            </a:pPr>
            <a:endParaRPr lang="en-US" sz="3600" dirty="0" smtClean="0">
              <a:solidFill>
                <a:schemeClr val="bg2">
                  <a:lumMod val="20000"/>
                  <a:lumOff val="80000"/>
                </a:schemeClr>
              </a:solidFill>
              <a:latin typeface="Chalkboard"/>
              <a:cs typeface="Chalkboard"/>
            </a:endParaRPr>
          </a:p>
        </p:txBody>
      </p:sp>
      <p:pic>
        <p:nvPicPr>
          <p:cNvPr id="3" name="Picture 2" descr="FBQ1633_initial_analysis.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58519" y="2381666"/>
            <a:ext cx="5334289" cy="3999192"/>
          </a:xfrm>
          <a:prstGeom prst="rect">
            <a:avLst/>
          </a:prstGeom>
        </p:spPr>
      </p:pic>
    </p:spTree>
    <p:custDataLst>
      <p:tags r:id="rId1"/>
    </p:custDataLst>
    <p:extLst>
      <p:ext uri="{BB962C8B-B14F-4D97-AF65-F5344CB8AC3E}">
        <p14:creationId xmlns:p14="http://schemas.microsoft.com/office/powerpoint/2010/main" val="22247891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34013" y="429588"/>
            <a:ext cx="7358072" cy="707886"/>
          </a:xfrm>
          <a:prstGeom prst="rect">
            <a:avLst/>
          </a:prstGeom>
          <a:noFill/>
        </p:spPr>
        <p:txBody>
          <a:bodyPr wrap="none" rtlCol="0">
            <a:spAutoFit/>
            <a:scene3d>
              <a:camera prst="orthographicFront"/>
              <a:lightRig rig="threePt" dir="t"/>
            </a:scene3d>
            <a:sp3d extrusionH="57150">
              <a:bevelT w="82550" h="38100" prst="coolSlant"/>
            </a:sp3d>
          </a:bodyPr>
          <a:lstStyle/>
          <a:p>
            <a:r>
              <a:rPr lang="en-US" sz="4000" dirty="0" smtClean="0">
                <a:solidFill>
                  <a:schemeClr val="bg2">
                    <a:lumMod val="20000"/>
                    <a:lumOff val="80000"/>
                  </a:schemeClr>
                </a:solidFill>
                <a:latin typeface="Chalkboard"/>
                <a:cs typeface="Chalkboard"/>
              </a:rPr>
              <a:t>Lensed quasars and time delay</a:t>
            </a:r>
            <a:endParaRPr lang="en-US" sz="4000" dirty="0">
              <a:solidFill>
                <a:schemeClr val="bg2">
                  <a:lumMod val="20000"/>
                  <a:lumOff val="80000"/>
                </a:schemeClr>
              </a:solidFill>
              <a:effectLst/>
              <a:latin typeface="Chalkboard"/>
              <a:cs typeface="Chalkboard"/>
            </a:endParaRPr>
          </a:p>
        </p:txBody>
      </p:sp>
      <p:sp>
        <p:nvSpPr>
          <p:cNvPr id="16" name="Content Placeholder 1"/>
          <p:cNvSpPr>
            <a:spLocks noGrp="1"/>
          </p:cNvSpPr>
          <p:nvPr/>
        </p:nvSpPr>
        <p:spPr>
          <a:xfrm>
            <a:off x="43542" y="1143000"/>
            <a:ext cx="9100458" cy="5410200"/>
          </a:xfrm>
          <a:prstGeom prst="rect">
            <a:avLst/>
          </a:prstGeom>
        </p:spPr>
        <p:txBody>
          <a:bodyPr vert="horz">
            <a:normAutofit/>
          </a:bodyPr>
          <a:lstStyle>
            <a:lvl1pPr marL="274320" indent="-274320" algn="l" rtl="0" eaLnBrk="1" latinLnBrk="0" hangingPunct="1">
              <a:spcBef>
                <a:spcPts val="600"/>
              </a:spcBef>
              <a:buClr>
                <a:schemeClr val="accent2"/>
              </a:buClr>
              <a:buSzPct val="85000"/>
              <a:buFont typeface="Wingdings 2"/>
              <a:buChar char=""/>
              <a:defRPr kumimoji="0" sz="2600" kern="1200">
                <a:solidFill>
                  <a:schemeClr val="bg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bg1"/>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bg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bg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bg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a:lstStyle>
          <a:p>
            <a:pPr>
              <a:buClr>
                <a:schemeClr val="bg2">
                  <a:lumMod val="40000"/>
                  <a:lumOff val="60000"/>
                </a:schemeClr>
              </a:buClr>
              <a:buBlip>
                <a:blip r:embed="rId4"/>
              </a:buBlip>
            </a:pPr>
            <a:r>
              <a:rPr lang="en-US" sz="3600" dirty="0" smtClean="0">
                <a:solidFill>
                  <a:schemeClr val="bg2">
                    <a:lumMod val="20000"/>
                    <a:lumOff val="80000"/>
                  </a:schemeClr>
                </a:solidFill>
                <a:latin typeface="Chalkboard"/>
                <a:cs typeface="Chalkboard"/>
              </a:rPr>
              <a:t> Status</a:t>
            </a:r>
            <a:r>
              <a:rPr lang="en-US" sz="3600" dirty="0">
                <a:solidFill>
                  <a:schemeClr val="bg2">
                    <a:lumMod val="20000"/>
                    <a:lumOff val="80000"/>
                  </a:schemeClr>
                </a:solidFill>
                <a:latin typeface="Chalkboard"/>
                <a:cs typeface="Chalkboard"/>
              </a:rPr>
              <a:t>:  We derived the optimal statistics for lensed quasar detection and time delay measurement in the presence of red power-spectrum light curve.</a:t>
            </a:r>
          </a:p>
          <a:p>
            <a:pPr marL="0" indent="0">
              <a:buClr>
                <a:schemeClr val="bg2">
                  <a:lumMod val="40000"/>
                  <a:lumOff val="60000"/>
                </a:schemeClr>
              </a:buClr>
              <a:buNone/>
            </a:pPr>
            <a:endParaRPr lang="en-US" sz="3600" dirty="0">
              <a:solidFill>
                <a:schemeClr val="bg2">
                  <a:lumMod val="20000"/>
                  <a:lumOff val="80000"/>
                </a:schemeClr>
              </a:solidFill>
              <a:latin typeface="Chalkboard"/>
              <a:cs typeface="Chalkboard"/>
            </a:endParaRPr>
          </a:p>
          <a:p>
            <a:pPr marL="0" indent="0">
              <a:buClr>
                <a:schemeClr val="bg2">
                  <a:lumMod val="40000"/>
                  <a:lumOff val="60000"/>
                </a:schemeClr>
              </a:buClr>
              <a:buNone/>
            </a:pPr>
            <a:endParaRPr lang="en-US" sz="3600" dirty="0" smtClean="0">
              <a:solidFill>
                <a:schemeClr val="bg2">
                  <a:lumMod val="20000"/>
                  <a:lumOff val="80000"/>
                </a:schemeClr>
              </a:solidFill>
              <a:latin typeface="Chalkboard"/>
              <a:cs typeface="Chalkboard"/>
            </a:endParaRPr>
          </a:p>
          <a:p>
            <a:pPr marL="0" indent="0">
              <a:buClr>
                <a:schemeClr val="bg2">
                  <a:lumMod val="40000"/>
                  <a:lumOff val="60000"/>
                </a:schemeClr>
              </a:buClr>
              <a:buNone/>
            </a:pPr>
            <a:endParaRPr lang="en-US" sz="3600" dirty="0" smtClean="0">
              <a:solidFill>
                <a:schemeClr val="bg2">
                  <a:lumMod val="20000"/>
                  <a:lumOff val="80000"/>
                </a:schemeClr>
              </a:solidFill>
              <a:latin typeface="Chalkboard"/>
              <a:cs typeface="Chalkboard"/>
            </a:endParaRPr>
          </a:p>
        </p:txBody>
      </p:sp>
    </p:spTree>
    <p:custDataLst>
      <p:tags r:id="rId1"/>
    </p:custDataLst>
    <p:extLst>
      <p:ext uri="{BB962C8B-B14F-4D97-AF65-F5344CB8AC3E}">
        <p14:creationId xmlns:p14="http://schemas.microsoft.com/office/powerpoint/2010/main" val="42540923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39361" y="2810978"/>
            <a:ext cx="2079415" cy="1569660"/>
          </a:xfrm>
          <a:prstGeom prst="rect">
            <a:avLst/>
          </a:prstGeom>
          <a:noFill/>
        </p:spPr>
        <p:txBody>
          <a:bodyPr wrap="none" rtlCol="0">
            <a:spAutoFit/>
          </a:bodyPr>
          <a:lstStyle/>
          <a:p>
            <a:r>
              <a:rPr lang="en-US" sz="9600" dirty="0" smtClean="0"/>
              <a:t>End</a:t>
            </a:r>
            <a:endParaRPr lang="en-US" sz="9600" dirty="0"/>
          </a:p>
        </p:txBody>
      </p:sp>
    </p:spTree>
    <p:custDataLst>
      <p:tags r:id="rId1"/>
    </p:custDataLst>
    <p:extLst>
      <p:ext uri="{BB962C8B-B14F-4D97-AF65-F5344CB8AC3E}">
        <p14:creationId xmlns:p14="http://schemas.microsoft.com/office/powerpoint/2010/main" val="37613907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34013" y="429588"/>
            <a:ext cx="6673622" cy="707886"/>
          </a:xfrm>
          <a:prstGeom prst="rect">
            <a:avLst/>
          </a:prstGeom>
          <a:noFill/>
        </p:spPr>
        <p:txBody>
          <a:bodyPr wrap="none" rtlCol="0">
            <a:spAutoFit/>
            <a:scene3d>
              <a:camera prst="orthographicFront"/>
              <a:lightRig rig="threePt" dir="t"/>
            </a:scene3d>
            <a:sp3d extrusionH="57150">
              <a:bevelT w="82550" h="38100" prst="coolSlant"/>
            </a:sp3d>
          </a:bodyPr>
          <a:lstStyle/>
          <a:p>
            <a:r>
              <a:rPr lang="en-US" sz="4000" dirty="0" smtClean="0">
                <a:solidFill>
                  <a:schemeClr val="bg2">
                    <a:lumMod val="20000"/>
                    <a:lumOff val="80000"/>
                  </a:schemeClr>
                </a:solidFill>
                <a:latin typeface="Chalkboard"/>
                <a:cs typeface="Chalkboard"/>
              </a:rPr>
              <a:t>Poisson-noise matched filter</a:t>
            </a:r>
            <a:endParaRPr lang="en-US" sz="4000" dirty="0">
              <a:solidFill>
                <a:schemeClr val="bg2">
                  <a:lumMod val="20000"/>
                  <a:lumOff val="80000"/>
                </a:schemeClr>
              </a:solidFill>
              <a:effectLst/>
              <a:latin typeface="Chalkboard"/>
              <a:cs typeface="Chalkboard"/>
            </a:endParaRPr>
          </a:p>
        </p:txBody>
      </p:sp>
      <p:sp>
        <p:nvSpPr>
          <p:cNvPr id="16" name="Content Placeholder 1"/>
          <p:cNvSpPr>
            <a:spLocks noGrp="1"/>
          </p:cNvSpPr>
          <p:nvPr/>
        </p:nvSpPr>
        <p:spPr>
          <a:xfrm>
            <a:off x="43542" y="1143000"/>
            <a:ext cx="9100458" cy="5410200"/>
          </a:xfrm>
          <a:prstGeom prst="rect">
            <a:avLst/>
          </a:prstGeom>
        </p:spPr>
        <p:txBody>
          <a:bodyPr vert="horz">
            <a:normAutofit fontScale="92500" lnSpcReduction="20000"/>
          </a:bodyPr>
          <a:lstStyle>
            <a:lvl1pPr marL="274320" indent="-274320" algn="l" rtl="0" eaLnBrk="1" latinLnBrk="0" hangingPunct="1">
              <a:spcBef>
                <a:spcPts val="600"/>
              </a:spcBef>
              <a:buClr>
                <a:schemeClr val="accent2"/>
              </a:buClr>
              <a:buSzPct val="85000"/>
              <a:buFont typeface="Wingdings 2"/>
              <a:buChar char=""/>
              <a:defRPr kumimoji="0" sz="2600" kern="1200">
                <a:solidFill>
                  <a:schemeClr val="bg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bg1"/>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bg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bg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bg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a:lstStyle>
          <a:p>
            <a:pPr>
              <a:buClr>
                <a:schemeClr val="bg2">
                  <a:lumMod val="40000"/>
                  <a:lumOff val="60000"/>
                </a:schemeClr>
              </a:buClr>
              <a:buBlip>
                <a:blip r:embed="rId5"/>
              </a:buBlip>
            </a:pPr>
            <a:r>
              <a:rPr lang="en-US" sz="3600" dirty="0" smtClean="0">
                <a:solidFill>
                  <a:schemeClr val="bg2">
                    <a:lumMod val="20000"/>
                    <a:lumOff val="80000"/>
                  </a:schemeClr>
                </a:solidFill>
                <a:latin typeface="Chalkboard"/>
                <a:cs typeface="Chalkboard"/>
              </a:rPr>
              <a:t> </a:t>
            </a:r>
            <a:r>
              <a:rPr lang="en-US" sz="3200" dirty="0" smtClean="0">
                <a:solidFill>
                  <a:schemeClr val="bg2">
                    <a:lumMod val="20000"/>
                    <a:lumOff val="80000"/>
                  </a:schemeClr>
                </a:solidFill>
                <a:latin typeface="Chalkboard"/>
                <a:cs typeface="Chalkboard"/>
              </a:rPr>
              <a:t>Optimal source detection in the presence of Gaussian noise: matched filter (e.g., using </a:t>
            </a:r>
            <a:r>
              <a:rPr lang="en-US" sz="3200" dirty="0" err="1" smtClean="0">
                <a:solidFill>
                  <a:schemeClr val="bg2">
                    <a:lumMod val="20000"/>
                    <a:lumOff val="80000"/>
                  </a:schemeClr>
                </a:solidFill>
                <a:latin typeface="Chalkboard"/>
                <a:cs typeface="Chalkboard"/>
              </a:rPr>
              <a:t>Neymann</a:t>
            </a:r>
            <a:r>
              <a:rPr lang="en-US" sz="3200" dirty="0" smtClean="0">
                <a:solidFill>
                  <a:schemeClr val="bg2">
                    <a:lumMod val="20000"/>
                    <a:lumOff val="80000"/>
                  </a:schemeClr>
                </a:solidFill>
                <a:latin typeface="Chalkboard"/>
                <a:cs typeface="Chalkboard"/>
              </a:rPr>
              <a:t>-Pearson lemma):</a:t>
            </a:r>
          </a:p>
          <a:p>
            <a:pPr>
              <a:buClr>
                <a:schemeClr val="bg2">
                  <a:lumMod val="40000"/>
                  <a:lumOff val="60000"/>
                </a:schemeClr>
              </a:buClr>
              <a:buBlip>
                <a:blip r:embed="rId5"/>
              </a:buBlip>
            </a:pPr>
            <a:r>
              <a:rPr lang="en-US" sz="3600" dirty="0" smtClean="0">
                <a:solidFill>
                  <a:schemeClr val="bg2">
                    <a:lumMod val="20000"/>
                    <a:lumOff val="80000"/>
                  </a:schemeClr>
                </a:solidFill>
                <a:latin typeface="Chalkboard"/>
                <a:cs typeface="Chalkboard"/>
              </a:rPr>
              <a:t> </a:t>
            </a:r>
          </a:p>
          <a:p>
            <a:pPr>
              <a:buClr>
                <a:schemeClr val="bg2">
                  <a:lumMod val="40000"/>
                  <a:lumOff val="60000"/>
                </a:schemeClr>
              </a:buClr>
              <a:buBlip>
                <a:blip r:embed="rId5"/>
              </a:buBlip>
            </a:pPr>
            <a:endParaRPr lang="en-US" sz="3600" dirty="0">
              <a:solidFill>
                <a:schemeClr val="bg2">
                  <a:lumMod val="20000"/>
                  <a:lumOff val="80000"/>
                </a:schemeClr>
              </a:solidFill>
              <a:latin typeface="Chalkboard"/>
              <a:cs typeface="Chalkboard"/>
            </a:endParaRPr>
          </a:p>
          <a:p>
            <a:pPr marL="0" indent="0">
              <a:buClr>
                <a:schemeClr val="bg2">
                  <a:lumMod val="40000"/>
                  <a:lumOff val="60000"/>
                </a:schemeClr>
              </a:buClr>
              <a:buNone/>
            </a:pPr>
            <a:endParaRPr lang="en-US" sz="3600" dirty="0" smtClean="0">
              <a:solidFill>
                <a:schemeClr val="bg2">
                  <a:lumMod val="20000"/>
                  <a:lumOff val="80000"/>
                </a:schemeClr>
              </a:solidFill>
              <a:latin typeface="Chalkboard"/>
              <a:cs typeface="Chalkboard"/>
            </a:endParaRPr>
          </a:p>
          <a:p>
            <a:pPr marL="0" indent="0">
              <a:buClr>
                <a:schemeClr val="bg2">
                  <a:lumMod val="40000"/>
                  <a:lumOff val="60000"/>
                </a:schemeClr>
              </a:buClr>
              <a:buNone/>
            </a:pPr>
            <a:endParaRPr lang="en-US" sz="3600" dirty="0">
              <a:solidFill>
                <a:schemeClr val="bg2">
                  <a:lumMod val="20000"/>
                  <a:lumOff val="80000"/>
                </a:schemeClr>
              </a:solidFill>
              <a:latin typeface="Chalkboard"/>
              <a:cs typeface="Chalkboard"/>
            </a:endParaRPr>
          </a:p>
          <a:p>
            <a:pPr marL="0" indent="0">
              <a:buClr>
                <a:schemeClr val="bg2">
                  <a:lumMod val="40000"/>
                  <a:lumOff val="60000"/>
                </a:schemeClr>
              </a:buClr>
              <a:buNone/>
            </a:pPr>
            <a:endParaRPr lang="en-US" sz="3600" dirty="0" smtClean="0">
              <a:solidFill>
                <a:schemeClr val="bg2">
                  <a:lumMod val="20000"/>
                  <a:lumOff val="80000"/>
                </a:schemeClr>
              </a:solidFill>
              <a:latin typeface="Chalkboard"/>
              <a:cs typeface="Chalkboard"/>
            </a:endParaRPr>
          </a:p>
          <a:p>
            <a:pPr marL="0" indent="0">
              <a:buClr>
                <a:schemeClr val="bg2">
                  <a:lumMod val="40000"/>
                  <a:lumOff val="60000"/>
                </a:schemeClr>
              </a:buClr>
              <a:buNone/>
            </a:pPr>
            <a:endParaRPr lang="en-US" sz="3600" dirty="0">
              <a:solidFill>
                <a:schemeClr val="bg2">
                  <a:lumMod val="20000"/>
                  <a:lumOff val="80000"/>
                </a:schemeClr>
              </a:solidFill>
              <a:latin typeface="Chalkboard"/>
              <a:cs typeface="Chalkboard"/>
            </a:endParaRPr>
          </a:p>
          <a:p>
            <a:pPr>
              <a:buClr>
                <a:schemeClr val="bg2">
                  <a:lumMod val="40000"/>
                  <a:lumOff val="60000"/>
                </a:schemeClr>
              </a:buClr>
              <a:buBlip>
                <a:blip r:embed="rId5"/>
              </a:buBlip>
            </a:pPr>
            <a:r>
              <a:rPr lang="en-US" sz="3600" dirty="0" smtClean="0">
                <a:solidFill>
                  <a:schemeClr val="bg2">
                    <a:lumMod val="20000"/>
                    <a:lumOff val="80000"/>
                  </a:schemeClr>
                </a:solidFill>
                <a:latin typeface="Chalkboard"/>
                <a:cs typeface="Chalkboard"/>
              </a:rPr>
              <a:t> </a:t>
            </a:r>
            <a:r>
              <a:rPr lang="en-US" sz="3600" dirty="0" smtClean="0">
                <a:solidFill>
                  <a:srgbClr val="E9C9A2"/>
                </a:solidFill>
                <a:latin typeface="Chalkboard"/>
                <a:cs typeface="Chalkboard"/>
              </a:rPr>
              <a:t>What is optimal?</a:t>
            </a:r>
          </a:p>
          <a:p>
            <a:pPr>
              <a:buClr>
                <a:schemeClr val="bg2">
                  <a:lumMod val="40000"/>
                  <a:lumOff val="60000"/>
                </a:schemeClr>
              </a:buClr>
              <a:buBlip>
                <a:blip r:embed="rId5"/>
              </a:buBlip>
            </a:pPr>
            <a:r>
              <a:rPr lang="en-US" sz="3600" dirty="0">
                <a:solidFill>
                  <a:srgbClr val="E9C9A2"/>
                </a:solidFill>
                <a:latin typeface="Chalkboard"/>
                <a:cs typeface="Chalkboard"/>
              </a:rPr>
              <a:t> </a:t>
            </a:r>
            <a:r>
              <a:rPr lang="en-US" sz="3600" dirty="0" smtClean="0">
                <a:solidFill>
                  <a:srgbClr val="E9C9A2"/>
                </a:solidFill>
                <a:latin typeface="Chalkboard"/>
                <a:cs typeface="Chalkboard"/>
              </a:rPr>
              <a:t>How well do we need to know the template?</a:t>
            </a:r>
          </a:p>
        </p:txBody>
      </p:sp>
      <p:sp>
        <p:nvSpPr>
          <p:cNvPr id="4" name="Rectangle 3"/>
          <p:cNvSpPr/>
          <p:nvPr/>
        </p:nvSpPr>
        <p:spPr>
          <a:xfrm>
            <a:off x="2289438" y="2380452"/>
            <a:ext cx="6496553" cy="2737994"/>
          </a:xfrm>
          <a:prstGeom prst="rect">
            <a:avLst/>
          </a:prstGeom>
          <a:solidFill>
            <a:schemeClr val="bg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2634788419"/>
              </p:ext>
            </p:extLst>
          </p:nvPr>
        </p:nvGraphicFramePr>
        <p:xfrm>
          <a:off x="3126736" y="3185619"/>
          <a:ext cx="4290531" cy="1632101"/>
        </p:xfrm>
        <a:graphic>
          <a:graphicData uri="http://schemas.openxmlformats.org/presentationml/2006/ole">
            <mc:AlternateContent xmlns:mc="http://schemas.openxmlformats.org/markup-compatibility/2006">
              <mc:Choice xmlns:v="urn:schemas-microsoft-com:vml" Requires="v">
                <p:oleObj spid="_x0000_s219262" name="Equation" r:id="rId6" imgW="1257300" imgH="482600" progId="Equation.3">
                  <p:embed/>
                </p:oleObj>
              </mc:Choice>
              <mc:Fallback>
                <p:oleObj name="Equation" r:id="rId6" imgW="1257300" imgH="482600" progId="Equation.3">
                  <p:embed/>
                  <p:pic>
                    <p:nvPicPr>
                      <p:cNvPr id="0" name=""/>
                      <p:cNvPicPr/>
                      <p:nvPr/>
                    </p:nvPicPr>
                    <p:blipFill>
                      <a:blip r:embed="rId7"/>
                      <a:stretch>
                        <a:fillRect/>
                      </a:stretch>
                    </p:blipFill>
                    <p:spPr>
                      <a:xfrm>
                        <a:off x="3126736" y="3185619"/>
                        <a:ext cx="4290531" cy="1632101"/>
                      </a:xfrm>
                      <a:prstGeom prst="rect">
                        <a:avLst/>
                      </a:prstGeom>
                    </p:spPr>
                  </p:pic>
                </p:oleObj>
              </mc:Fallback>
            </mc:AlternateContent>
          </a:graphicData>
        </a:graphic>
      </p:graphicFrame>
      <p:sp>
        <p:nvSpPr>
          <p:cNvPr id="6" name="TextBox 5"/>
          <p:cNvSpPr txBox="1"/>
          <p:nvPr/>
        </p:nvSpPr>
        <p:spPr>
          <a:xfrm>
            <a:off x="5367994" y="2323650"/>
            <a:ext cx="2460529" cy="646331"/>
          </a:xfrm>
          <a:prstGeom prst="rect">
            <a:avLst/>
          </a:prstGeom>
          <a:noFill/>
        </p:spPr>
        <p:txBody>
          <a:bodyPr wrap="none" rtlCol="0">
            <a:spAutoFit/>
          </a:bodyPr>
          <a:lstStyle/>
          <a:p>
            <a:r>
              <a:rPr lang="en-US" sz="3600" dirty="0" smtClean="0">
                <a:solidFill>
                  <a:srgbClr val="FF0000"/>
                </a:solidFill>
              </a:rPr>
              <a:t>Convolution</a:t>
            </a:r>
            <a:endParaRPr lang="en-US" sz="3600" dirty="0">
              <a:solidFill>
                <a:srgbClr val="FF0000"/>
              </a:solidFill>
            </a:endParaRPr>
          </a:p>
        </p:txBody>
      </p:sp>
      <p:cxnSp>
        <p:nvCxnSpPr>
          <p:cNvPr id="7" name="Straight Arrow Connector 6"/>
          <p:cNvCxnSpPr/>
          <p:nvPr/>
        </p:nvCxnSpPr>
        <p:spPr>
          <a:xfrm>
            <a:off x="6615482" y="2994550"/>
            <a:ext cx="4195" cy="32263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3486157" y="2504834"/>
            <a:ext cx="1337926" cy="646331"/>
          </a:xfrm>
          <a:prstGeom prst="rect">
            <a:avLst/>
          </a:prstGeom>
          <a:noFill/>
        </p:spPr>
        <p:txBody>
          <a:bodyPr wrap="none" rtlCol="0">
            <a:spAutoFit/>
          </a:bodyPr>
          <a:lstStyle/>
          <a:p>
            <a:r>
              <a:rPr lang="en-US" sz="3600" dirty="0" smtClean="0">
                <a:solidFill>
                  <a:srgbClr val="FF0000"/>
                </a:solidFill>
              </a:rPr>
              <a:t>Image</a:t>
            </a:r>
            <a:endParaRPr lang="en-US" sz="3600" dirty="0">
              <a:solidFill>
                <a:srgbClr val="FF0000"/>
              </a:solidFill>
            </a:endParaRPr>
          </a:p>
        </p:txBody>
      </p:sp>
      <p:cxnSp>
        <p:nvCxnSpPr>
          <p:cNvPr id="9" name="Straight Arrow Connector 8"/>
          <p:cNvCxnSpPr/>
          <p:nvPr/>
        </p:nvCxnSpPr>
        <p:spPr>
          <a:xfrm>
            <a:off x="4936231" y="2842658"/>
            <a:ext cx="989092" cy="490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7709036" y="2619894"/>
            <a:ext cx="847407" cy="646331"/>
          </a:xfrm>
          <a:prstGeom prst="rect">
            <a:avLst/>
          </a:prstGeom>
          <a:noFill/>
        </p:spPr>
        <p:txBody>
          <a:bodyPr wrap="none" rtlCol="0">
            <a:spAutoFit/>
          </a:bodyPr>
          <a:lstStyle/>
          <a:p>
            <a:r>
              <a:rPr lang="en-US" sz="3600" dirty="0" smtClean="0">
                <a:solidFill>
                  <a:srgbClr val="FF0000"/>
                </a:solidFill>
              </a:rPr>
              <a:t>PSF</a:t>
            </a:r>
            <a:endParaRPr lang="en-US" sz="3600" dirty="0">
              <a:solidFill>
                <a:srgbClr val="FF0000"/>
              </a:solidFill>
            </a:endParaRPr>
          </a:p>
        </p:txBody>
      </p:sp>
      <p:cxnSp>
        <p:nvCxnSpPr>
          <p:cNvPr id="11" name="Straight Arrow Connector 10"/>
          <p:cNvCxnSpPr/>
          <p:nvPr/>
        </p:nvCxnSpPr>
        <p:spPr>
          <a:xfrm flipH="1">
            <a:off x="7399878" y="3211513"/>
            <a:ext cx="425716" cy="32985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custDataLst>
      <p:tags r:id="rId2"/>
    </p:custDataLst>
    <p:extLst>
      <p:ext uri="{BB962C8B-B14F-4D97-AF65-F5344CB8AC3E}">
        <p14:creationId xmlns:p14="http://schemas.microsoft.com/office/powerpoint/2010/main" val="18039665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34013" y="429588"/>
            <a:ext cx="6673622" cy="707886"/>
          </a:xfrm>
          <a:prstGeom prst="rect">
            <a:avLst/>
          </a:prstGeom>
          <a:noFill/>
        </p:spPr>
        <p:txBody>
          <a:bodyPr wrap="none" rtlCol="0">
            <a:spAutoFit/>
            <a:scene3d>
              <a:camera prst="orthographicFront"/>
              <a:lightRig rig="threePt" dir="t"/>
            </a:scene3d>
            <a:sp3d extrusionH="57150">
              <a:bevelT w="82550" h="38100" prst="coolSlant"/>
            </a:sp3d>
          </a:bodyPr>
          <a:lstStyle/>
          <a:p>
            <a:r>
              <a:rPr lang="en-US" sz="4000" dirty="0" smtClean="0">
                <a:solidFill>
                  <a:schemeClr val="bg2">
                    <a:lumMod val="20000"/>
                    <a:lumOff val="80000"/>
                  </a:schemeClr>
                </a:solidFill>
                <a:latin typeface="Chalkboard"/>
                <a:cs typeface="Chalkboard"/>
              </a:rPr>
              <a:t>Poisson-noise matched filter</a:t>
            </a:r>
            <a:endParaRPr lang="en-US" sz="4000" dirty="0">
              <a:solidFill>
                <a:schemeClr val="bg2">
                  <a:lumMod val="20000"/>
                  <a:lumOff val="80000"/>
                </a:schemeClr>
              </a:solidFill>
              <a:effectLst/>
              <a:latin typeface="Chalkboard"/>
              <a:cs typeface="Chalkboard"/>
            </a:endParaRPr>
          </a:p>
        </p:txBody>
      </p:sp>
      <p:sp>
        <p:nvSpPr>
          <p:cNvPr id="16" name="Content Placeholder 1"/>
          <p:cNvSpPr>
            <a:spLocks noGrp="1"/>
          </p:cNvSpPr>
          <p:nvPr/>
        </p:nvSpPr>
        <p:spPr>
          <a:xfrm>
            <a:off x="43542" y="1143000"/>
            <a:ext cx="9100458" cy="5410200"/>
          </a:xfrm>
          <a:prstGeom prst="rect">
            <a:avLst/>
          </a:prstGeom>
        </p:spPr>
        <p:txBody>
          <a:bodyPr vert="horz">
            <a:normAutofit/>
          </a:bodyPr>
          <a:lstStyle>
            <a:lvl1pPr marL="274320" indent="-274320" algn="l" rtl="0" eaLnBrk="1" latinLnBrk="0" hangingPunct="1">
              <a:spcBef>
                <a:spcPts val="600"/>
              </a:spcBef>
              <a:buClr>
                <a:schemeClr val="accent2"/>
              </a:buClr>
              <a:buSzPct val="85000"/>
              <a:buFont typeface="Wingdings 2"/>
              <a:buChar char=""/>
              <a:defRPr kumimoji="0" sz="2600" kern="1200">
                <a:solidFill>
                  <a:schemeClr val="bg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bg1"/>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bg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bg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bg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a:lstStyle>
          <a:p>
            <a:pPr>
              <a:buClr>
                <a:schemeClr val="bg2">
                  <a:lumMod val="40000"/>
                  <a:lumOff val="60000"/>
                </a:schemeClr>
              </a:buClr>
              <a:buBlip>
                <a:blip r:embed="rId4"/>
              </a:buBlip>
            </a:pPr>
            <a:r>
              <a:rPr lang="en-US" sz="3600" dirty="0" smtClean="0">
                <a:solidFill>
                  <a:schemeClr val="bg2">
                    <a:lumMod val="20000"/>
                    <a:lumOff val="80000"/>
                  </a:schemeClr>
                </a:solidFill>
                <a:latin typeface="Chalkboard"/>
                <a:cs typeface="Chalkboard"/>
              </a:rPr>
              <a:t> What should we do when the noise is Poisson (e.g., </a:t>
            </a:r>
            <a:r>
              <a:rPr lang="en-US" sz="3600" dirty="0" smtClean="0">
                <a:solidFill>
                  <a:schemeClr val="bg2">
                    <a:lumMod val="20000"/>
                    <a:lumOff val="80000"/>
                  </a:schemeClr>
                </a:solidFill>
                <a:latin typeface="Symbol" charset="2"/>
                <a:cs typeface="Symbol" charset="2"/>
              </a:rPr>
              <a:t>g</a:t>
            </a:r>
            <a:r>
              <a:rPr lang="en-US" sz="3600" dirty="0" smtClean="0">
                <a:solidFill>
                  <a:schemeClr val="bg2">
                    <a:lumMod val="20000"/>
                    <a:lumOff val="80000"/>
                  </a:schemeClr>
                </a:solidFill>
                <a:latin typeface="Chalkboard"/>
                <a:cs typeface="Chalkboard"/>
              </a:rPr>
              <a:t>, </a:t>
            </a:r>
            <a:r>
              <a:rPr lang="en-US" sz="3600" dirty="0" smtClean="0">
                <a:solidFill>
                  <a:schemeClr val="bg2">
                    <a:lumMod val="20000"/>
                    <a:lumOff val="80000"/>
                  </a:schemeClr>
                </a:solidFill>
                <a:latin typeface="Symbol" charset="2"/>
                <a:cs typeface="Symbol" charset="2"/>
              </a:rPr>
              <a:t>n</a:t>
            </a:r>
            <a:r>
              <a:rPr lang="en-US" sz="3600" dirty="0" smtClean="0">
                <a:solidFill>
                  <a:schemeClr val="bg2">
                    <a:lumMod val="20000"/>
                    <a:lumOff val="80000"/>
                  </a:schemeClr>
                </a:solidFill>
                <a:latin typeface="Chalkboard"/>
                <a:cs typeface="Chalkboard"/>
              </a:rPr>
              <a:t>, X-ray, clustering…)?</a:t>
            </a:r>
          </a:p>
          <a:p>
            <a:pPr>
              <a:buClr>
                <a:schemeClr val="bg2">
                  <a:lumMod val="40000"/>
                  <a:lumOff val="60000"/>
                </a:schemeClr>
              </a:buClr>
              <a:buBlip>
                <a:blip r:embed="rId4"/>
              </a:buBlip>
            </a:pPr>
            <a:r>
              <a:rPr lang="en-US" sz="3600" dirty="0">
                <a:solidFill>
                  <a:schemeClr val="bg2">
                    <a:lumMod val="20000"/>
                    <a:lumOff val="80000"/>
                  </a:schemeClr>
                </a:solidFill>
                <a:latin typeface="Chalkboard"/>
                <a:cs typeface="Chalkboard"/>
              </a:rPr>
              <a:t> </a:t>
            </a:r>
            <a:r>
              <a:rPr lang="en-US" sz="3600" dirty="0" smtClean="0">
                <a:solidFill>
                  <a:schemeClr val="bg2">
                    <a:lumMod val="20000"/>
                    <a:lumOff val="80000"/>
                  </a:schemeClr>
                </a:solidFill>
                <a:latin typeface="Chalkboard"/>
                <a:cs typeface="Chalkboard"/>
              </a:rPr>
              <a:t>Literature: sliding cell (Harnden+1984); </a:t>
            </a:r>
            <a:r>
              <a:rPr lang="en-US" sz="3600" dirty="0" err="1" smtClean="0">
                <a:solidFill>
                  <a:schemeClr val="bg2">
                    <a:lumMod val="20000"/>
                    <a:lumOff val="80000"/>
                  </a:schemeClr>
                </a:solidFill>
                <a:latin typeface="Chalkboard"/>
                <a:cs typeface="Chalkboard"/>
              </a:rPr>
              <a:t>wavedetect</a:t>
            </a:r>
            <a:r>
              <a:rPr lang="en-US" sz="3600" dirty="0" smtClean="0">
                <a:solidFill>
                  <a:schemeClr val="bg2">
                    <a:lumMod val="20000"/>
                    <a:lumOff val="80000"/>
                  </a:schemeClr>
                </a:solidFill>
                <a:latin typeface="Chalkboard"/>
                <a:cs typeface="Chalkboard"/>
              </a:rPr>
              <a:t> (Freeman+2002)</a:t>
            </a:r>
          </a:p>
          <a:p>
            <a:pPr>
              <a:buClr>
                <a:schemeClr val="bg2">
                  <a:lumMod val="40000"/>
                  <a:lumOff val="60000"/>
                </a:schemeClr>
              </a:buClr>
              <a:buBlip>
                <a:blip r:embed="rId4"/>
              </a:buBlip>
            </a:pPr>
            <a:r>
              <a:rPr lang="en-US" sz="3600" dirty="0">
                <a:solidFill>
                  <a:schemeClr val="bg2">
                    <a:lumMod val="20000"/>
                    <a:lumOff val="80000"/>
                  </a:schemeClr>
                </a:solidFill>
                <a:latin typeface="Chalkboard"/>
                <a:cs typeface="Chalkboard"/>
              </a:rPr>
              <a:t> </a:t>
            </a:r>
            <a:r>
              <a:rPr lang="en-US" sz="3600" dirty="0" smtClean="0">
                <a:solidFill>
                  <a:schemeClr val="bg2">
                    <a:lumMod val="20000"/>
                    <a:lumOff val="80000"/>
                  </a:schemeClr>
                </a:solidFill>
                <a:latin typeface="Chalkboard"/>
                <a:cs typeface="Chalkboard"/>
              </a:rPr>
              <a:t>From (unknown to me) reason the Gaussian-noise matched filter was not used.</a:t>
            </a:r>
          </a:p>
          <a:p>
            <a:pPr>
              <a:buClr>
                <a:schemeClr val="bg2">
                  <a:lumMod val="40000"/>
                  <a:lumOff val="60000"/>
                </a:schemeClr>
              </a:buClr>
              <a:buBlip>
                <a:blip r:embed="rId4"/>
              </a:buBlip>
            </a:pPr>
            <a:r>
              <a:rPr lang="en-US" sz="3600" dirty="0" smtClean="0">
                <a:solidFill>
                  <a:schemeClr val="bg2">
                    <a:lumMod val="20000"/>
                    <a:lumOff val="80000"/>
                  </a:schemeClr>
                </a:solidFill>
                <a:latin typeface="Chalkboard"/>
                <a:cs typeface="Chalkboard"/>
              </a:rPr>
              <a:t> Can we derive an optimal statistics?</a:t>
            </a:r>
          </a:p>
          <a:p>
            <a:pPr>
              <a:buClr>
                <a:schemeClr val="bg2">
                  <a:lumMod val="40000"/>
                  <a:lumOff val="60000"/>
                </a:schemeClr>
              </a:buClr>
              <a:buBlip>
                <a:blip r:embed="rId4"/>
              </a:buBlip>
            </a:pPr>
            <a:endParaRPr lang="en-US" sz="3600" dirty="0" smtClean="0">
              <a:solidFill>
                <a:schemeClr val="bg2">
                  <a:lumMod val="20000"/>
                  <a:lumOff val="80000"/>
                </a:schemeClr>
              </a:solidFill>
              <a:latin typeface="Chalkboard"/>
              <a:cs typeface="Chalkboard"/>
            </a:endParaRPr>
          </a:p>
          <a:p>
            <a:pPr marL="0" indent="0">
              <a:buClr>
                <a:schemeClr val="bg2">
                  <a:lumMod val="40000"/>
                  <a:lumOff val="60000"/>
                </a:schemeClr>
              </a:buClr>
              <a:buNone/>
            </a:pPr>
            <a:endParaRPr lang="en-US" sz="3600" dirty="0" smtClean="0">
              <a:solidFill>
                <a:schemeClr val="bg2">
                  <a:lumMod val="20000"/>
                  <a:lumOff val="80000"/>
                </a:schemeClr>
              </a:solidFill>
              <a:latin typeface="Chalkboard"/>
              <a:cs typeface="Chalkboard"/>
            </a:endParaRPr>
          </a:p>
        </p:txBody>
      </p:sp>
    </p:spTree>
    <p:custDataLst>
      <p:tags r:id="rId1"/>
    </p:custDataLst>
    <p:extLst>
      <p:ext uri="{BB962C8B-B14F-4D97-AF65-F5344CB8AC3E}">
        <p14:creationId xmlns:p14="http://schemas.microsoft.com/office/powerpoint/2010/main" val="21778915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34013" y="429588"/>
            <a:ext cx="6673622" cy="707886"/>
          </a:xfrm>
          <a:prstGeom prst="rect">
            <a:avLst/>
          </a:prstGeom>
          <a:noFill/>
        </p:spPr>
        <p:txBody>
          <a:bodyPr wrap="none" rtlCol="0">
            <a:spAutoFit/>
            <a:scene3d>
              <a:camera prst="orthographicFront"/>
              <a:lightRig rig="threePt" dir="t"/>
            </a:scene3d>
            <a:sp3d extrusionH="57150">
              <a:bevelT w="82550" h="38100" prst="coolSlant"/>
            </a:sp3d>
          </a:bodyPr>
          <a:lstStyle/>
          <a:p>
            <a:r>
              <a:rPr lang="en-US" sz="4000" dirty="0" smtClean="0">
                <a:solidFill>
                  <a:schemeClr val="bg2">
                    <a:lumMod val="20000"/>
                    <a:lumOff val="80000"/>
                  </a:schemeClr>
                </a:solidFill>
                <a:latin typeface="Chalkboard"/>
                <a:cs typeface="Chalkboard"/>
              </a:rPr>
              <a:t>Poisson-noise matched filter</a:t>
            </a:r>
            <a:endParaRPr lang="en-US" sz="4000" dirty="0">
              <a:solidFill>
                <a:schemeClr val="bg2">
                  <a:lumMod val="20000"/>
                  <a:lumOff val="80000"/>
                </a:schemeClr>
              </a:solidFill>
              <a:effectLst/>
              <a:latin typeface="Chalkboard"/>
              <a:cs typeface="Chalkboard"/>
            </a:endParaRPr>
          </a:p>
        </p:txBody>
      </p:sp>
      <p:sp>
        <p:nvSpPr>
          <p:cNvPr id="16" name="Content Placeholder 1"/>
          <p:cNvSpPr>
            <a:spLocks noGrp="1"/>
          </p:cNvSpPr>
          <p:nvPr/>
        </p:nvSpPr>
        <p:spPr>
          <a:xfrm>
            <a:off x="43542" y="1143000"/>
            <a:ext cx="9100458" cy="5410200"/>
          </a:xfrm>
          <a:prstGeom prst="rect">
            <a:avLst/>
          </a:prstGeom>
        </p:spPr>
        <p:txBody>
          <a:bodyPr vert="horz">
            <a:normAutofit/>
          </a:bodyPr>
          <a:lstStyle>
            <a:lvl1pPr marL="274320" indent="-274320" algn="l" rtl="0" eaLnBrk="1" latinLnBrk="0" hangingPunct="1">
              <a:spcBef>
                <a:spcPts val="600"/>
              </a:spcBef>
              <a:buClr>
                <a:schemeClr val="accent2"/>
              </a:buClr>
              <a:buSzPct val="85000"/>
              <a:buFont typeface="Wingdings 2"/>
              <a:buChar char=""/>
              <a:defRPr kumimoji="0" sz="2600" kern="1200">
                <a:solidFill>
                  <a:schemeClr val="bg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bg1"/>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bg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bg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bg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a:lstStyle>
          <a:p>
            <a:pPr>
              <a:buClr>
                <a:schemeClr val="bg2">
                  <a:lumMod val="40000"/>
                  <a:lumOff val="60000"/>
                </a:schemeClr>
              </a:buClr>
              <a:buBlip>
                <a:blip r:embed="rId5"/>
              </a:buBlip>
            </a:pPr>
            <a:r>
              <a:rPr lang="en-US" sz="3600" dirty="0" smtClean="0">
                <a:solidFill>
                  <a:schemeClr val="bg2">
                    <a:lumMod val="20000"/>
                    <a:lumOff val="80000"/>
                  </a:schemeClr>
                </a:solidFill>
                <a:latin typeface="Chalkboard"/>
                <a:cs typeface="Chalkboard"/>
              </a:rPr>
              <a:t> Yes!</a:t>
            </a:r>
          </a:p>
          <a:p>
            <a:pPr>
              <a:buClr>
                <a:schemeClr val="bg2">
                  <a:lumMod val="40000"/>
                  <a:lumOff val="60000"/>
                </a:schemeClr>
              </a:buClr>
              <a:buBlip>
                <a:blip r:embed="rId5"/>
              </a:buBlip>
            </a:pPr>
            <a:r>
              <a:rPr lang="en-US" sz="3600" dirty="0">
                <a:solidFill>
                  <a:schemeClr val="bg2">
                    <a:lumMod val="20000"/>
                    <a:lumOff val="80000"/>
                  </a:schemeClr>
                </a:solidFill>
                <a:latin typeface="Chalkboard"/>
                <a:cs typeface="Chalkboard"/>
              </a:rPr>
              <a:t> </a:t>
            </a:r>
            <a:endParaRPr lang="en-US" sz="3600" dirty="0" smtClean="0">
              <a:solidFill>
                <a:schemeClr val="bg2">
                  <a:lumMod val="20000"/>
                  <a:lumOff val="80000"/>
                </a:schemeClr>
              </a:solidFill>
              <a:latin typeface="Chalkboard"/>
              <a:cs typeface="Chalkboard"/>
            </a:endParaRPr>
          </a:p>
          <a:p>
            <a:pPr>
              <a:buClr>
                <a:schemeClr val="bg2">
                  <a:lumMod val="40000"/>
                  <a:lumOff val="60000"/>
                </a:schemeClr>
              </a:buClr>
              <a:buBlip>
                <a:blip r:embed="rId5"/>
              </a:buBlip>
            </a:pPr>
            <a:endParaRPr lang="en-US" sz="3600" dirty="0">
              <a:solidFill>
                <a:schemeClr val="bg2">
                  <a:lumMod val="20000"/>
                  <a:lumOff val="80000"/>
                </a:schemeClr>
              </a:solidFill>
              <a:latin typeface="Chalkboard"/>
              <a:cs typeface="Chalkboard"/>
            </a:endParaRPr>
          </a:p>
          <a:p>
            <a:pPr>
              <a:buClr>
                <a:schemeClr val="bg2">
                  <a:lumMod val="40000"/>
                  <a:lumOff val="60000"/>
                </a:schemeClr>
              </a:buClr>
              <a:buBlip>
                <a:blip r:embed="rId5"/>
              </a:buBlip>
            </a:pPr>
            <a:endParaRPr lang="en-US" sz="3600" dirty="0" smtClean="0">
              <a:solidFill>
                <a:schemeClr val="bg2">
                  <a:lumMod val="20000"/>
                  <a:lumOff val="80000"/>
                </a:schemeClr>
              </a:solidFill>
              <a:latin typeface="Chalkboard"/>
              <a:cs typeface="Chalkboard"/>
            </a:endParaRPr>
          </a:p>
          <a:p>
            <a:pPr>
              <a:buClr>
                <a:schemeClr val="bg2">
                  <a:lumMod val="40000"/>
                  <a:lumOff val="60000"/>
                </a:schemeClr>
              </a:buClr>
              <a:buBlip>
                <a:blip r:embed="rId5"/>
              </a:buBlip>
            </a:pPr>
            <a:endParaRPr lang="en-US" sz="3600" dirty="0">
              <a:solidFill>
                <a:schemeClr val="bg2">
                  <a:lumMod val="20000"/>
                  <a:lumOff val="80000"/>
                </a:schemeClr>
              </a:solidFill>
              <a:latin typeface="Chalkboard"/>
              <a:cs typeface="Chalkboard"/>
            </a:endParaRPr>
          </a:p>
          <a:p>
            <a:pPr>
              <a:buClr>
                <a:schemeClr val="bg2">
                  <a:lumMod val="40000"/>
                  <a:lumOff val="60000"/>
                </a:schemeClr>
              </a:buClr>
              <a:buBlip>
                <a:blip r:embed="rId5"/>
              </a:buBlip>
            </a:pPr>
            <a:r>
              <a:rPr lang="en-US" sz="3600" dirty="0" smtClean="0">
                <a:solidFill>
                  <a:schemeClr val="bg2">
                    <a:lumMod val="20000"/>
                    <a:lumOff val="80000"/>
                  </a:schemeClr>
                </a:solidFill>
                <a:latin typeface="Chalkboard"/>
                <a:cs typeface="Chalkboard"/>
              </a:rPr>
              <a:t> but there are some details…</a:t>
            </a:r>
          </a:p>
          <a:p>
            <a:pPr>
              <a:buClr>
                <a:schemeClr val="bg2">
                  <a:lumMod val="40000"/>
                  <a:lumOff val="60000"/>
                </a:schemeClr>
              </a:buClr>
              <a:buBlip>
                <a:blip r:embed="rId5"/>
              </a:buBlip>
            </a:pPr>
            <a:r>
              <a:rPr lang="en-US" sz="3600" dirty="0" smtClean="0">
                <a:solidFill>
                  <a:schemeClr val="bg2">
                    <a:lumMod val="20000"/>
                    <a:lumOff val="80000"/>
                  </a:schemeClr>
                </a:solidFill>
                <a:latin typeface="Chalkboard"/>
                <a:cs typeface="Chalkboard"/>
              </a:rPr>
              <a:t> Details and code in: </a:t>
            </a:r>
            <a:r>
              <a:rPr lang="en-US" sz="3600" dirty="0" err="1" smtClean="0">
                <a:solidFill>
                  <a:schemeClr val="bg2">
                    <a:lumMod val="20000"/>
                    <a:lumOff val="80000"/>
                  </a:schemeClr>
                </a:solidFill>
                <a:latin typeface="Chalkboard"/>
                <a:cs typeface="Chalkboard"/>
              </a:rPr>
              <a:t>Ofek+Zackay</a:t>
            </a:r>
            <a:r>
              <a:rPr lang="en-US" sz="3600" dirty="0" smtClean="0">
                <a:solidFill>
                  <a:schemeClr val="bg2">
                    <a:lumMod val="20000"/>
                    <a:lumOff val="80000"/>
                  </a:schemeClr>
                </a:solidFill>
                <a:latin typeface="Chalkboard"/>
                <a:cs typeface="Chalkboard"/>
              </a:rPr>
              <a:t> (2017)</a:t>
            </a:r>
          </a:p>
          <a:p>
            <a:pPr marL="0" indent="0">
              <a:buClr>
                <a:schemeClr val="bg2">
                  <a:lumMod val="40000"/>
                  <a:lumOff val="60000"/>
                </a:schemeClr>
              </a:buClr>
              <a:buNone/>
            </a:pPr>
            <a:endParaRPr lang="en-US" sz="3600" dirty="0">
              <a:solidFill>
                <a:schemeClr val="bg2">
                  <a:lumMod val="20000"/>
                  <a:lumOff val="80000"/>
                </a:schemeClr>
              </a:solidFill>
              <a:latin typeface="Chalkboard"/>
              <a:cs typeface="Chalkboard"/>
            </a:endParaRPr>
          </a:p>
          <a:p>
            <a:pPr>
              <a:buClr>
                <a:schemeClr val="bg2">
                  <a:lumMod val="40000"/>
                  <a:lumOff val="60000"/>
                </a:schemeClr>
              </a:buClr>
              <a:buBlip>
                <a:blip r:embed="rId5"/>
              </a:buBlip>
            </a:pPr>
            <a:endParaRPr lang="en-US" sz="3600" dirty="0" smtClean="0">
              <a:solidFill>
                <a:schemeClr val="bg2">
                  <a:lumMod val="20000"/>
                  <a:lumOff val="80000"/>
                </a:schemeClr>
              </a:solidFill>
              <a:latin typeface="Chalkboard"/>
              <a:cs typeface="Chalkboard"/>
            </a:endParaRPr>
          </a:p>
          <a:p>
            <a:pPr>
              <a:buClr>
                <a:schemeClr val="bg2">
                  <a:lumMod val="40000"/>
                  <a:lumOff val="60000"/>
                </a:schemeClr>
              </a:buClr>
              <a:buBlip>
                <a:blip r:embed="rId5"/>
              </a:buBlip>
            </a:pPr>
            <a:endParaRPr lang="en-US" sz="3600" dirty="0">
              <a:solidFill>
                <a:schemeClr val="bg2">
                  <a:lumMod val="20000"/>
                  <a:lumOff val="80000"/>
                </a:schemeClr>
              </a:solidFill>
              <a:latin typeface="Chalkboard"/>
              <a:cs typeface="Chalkboard"/>
            </a:endParaRPr>
          </a:p>
          <a:p>
            <a:pPr marL="0" indent="0">
              <a:buClr>
                <a:schemeClr val="bg2">
                  <a:lumMod val="40000"/>
                  <a:lumOff val="60000"/>
                </a:schemeClr>
              </a:buClr>
              <a:buNone/>
            </a:pPr>
            <a:endParaRPr lang="en-US" sz="3600" dirty="0" smtClean="0">
              <a:solidFill>
                <a:schemeClr val="bg2">
                  <a:lumMod val="20000"/>
                  <a:lumOff val="80000"/>
                </a:schemeClr>
              </a:solidFill>
              <a:latin typeface="Chalkboard"/>
              <a:cs typeface="Chalkboard"/>
            </a:endParaRPr>
          </a:p>
          <a:p>
            <a:pPr marL="0" indent="0">
              <a:buClr>
                <a:schemeClr val="bg2">
                  <a:lumMod val="40000"/>
                  <a:lumOff val="60000"/>
                </a:schemeClr>
              </a:buClr>
              <a:buNone/>
            </a:pPr>
            <a:endParaRPr lang="en-US" sz="3600" dirty="0" smtClean="0">
              <a:solidFill>
                <a:schemeClr val="bg2">
                  <a:lumMod val="20000"/>
                  <a:lumOff val="80000"/>
                </a:schemeClr>
              </a:solidFill>
              <a:latin typeface="Chalkboard"/>
              <a:cs typeface="Chalkboard"/>
            </a:endParaRPr>
          </a:p>
        </p:txBody>
      </p:sp>
      <p:sp>
        <p:nvSpPr>
          <p:cNvPr id="4" name="Rectangle 3"/>
          <p:cNvSpPr/>
          <p:nvPr/>
        </p:nvSpPr>
        <p:spPr>
          <a:xfrm>
            <a:off x="1856012" y="1256103"/>
            <a:ext cx="6496553" cy="2737994"/>
          </a:xfrm>
          <a:prstGeom prst="rect">
            <a:avLst/>
          </a:prstGeom>
          <a:solidFill>
            <a:schemeClr val="bg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069315260"/>
              </p:ext>
            </p:extLst>
          </p:nvPr>
        </p:nvGraphicFramePr>
        <p:xfrm>
          <a:off x="2411842" y="2082072"/>
          <a:ext cx="4854575" cy="1589087"/>
        </p:xfrm>
        <a:graphic>
          <a:graphicData uri="http://schemas.openxmlformats.org/presentationml/2006/ole">
            <mc:AlternateContent xmlns:mc="http://schemas.openxmlformats.org/markup-compatibility/2006">
              <mc:Choice xmlns:v="urn:schemas-microsoft-com:vml" Requires="v">
                <p:oleObj spid="_x0000_s182450" name="Equation" r:id="rId6" imgW="1422400" imgH="469900" progId="Equation.3">
                  <p:embed/>
                </p:oleObj>
              </mc:Choice>
              <mc:Fallback>
                <p:oleObj name="Equation" r:id="rId6" imgW="1422400" imgH="469900" progId="Equation.3">
                  <p:embed/>
                  <p:pic>
                    <p:nvPicPr>
                      <p:cNvPr id="0" name=""/>
                      <p:cNvPicPr/>
                      <p:nvPr/>
                    </p:nvPicPr>
                    <p:blipFill>
                      <a:blip r:embed="rId7"/>
                      <a:stretch>
                        <a:fillRect/>
                      </a:stretch>
                    </p:blipFill>
                    <p:spPr>
                      <a:xfrm>
                        <a:off x="2411842" y="2082072"/>
                        <a:ext cx="4854575" cy="1589087"/>
                      </a:xfrm>
                      <a:prstGeom prst="rect">
                        <a:avLst/>
                      </a:prstGeom>
                    </p:spPr>
                  </p:pic>
                </p:oleObj>
              </mc:Fallback>
            </mc:AlternateContent>
          </a:graphicData>
        </a:graphic>
      </p:graphicFrame>
      <p:sp>
        <p:nvSpPr>
          <p:cNvPr id="6" name="TextBox 5"/>
          <p:cNvSpPr txBox="1"/>
          <p:nvPr/>
        </p:nvSpPr>
        <p:spPr>
          <a:xfrm>
            <a:off x="4934568" y="1199301"/>
            <a:ext cx="2460529" cy="646331"/>
          </a:xfrm>
          <a:prstGeom prst="rect">
            <a:avLst/>
          </a:prstGeom>
          <a:noFill/>
        </p:spPr>
        <p:txBody>
          <a:bodyPr wrap="none" rtlCol="0">
            <a:spAutoFit/>
          </a:bodyPr>
          <a:lstStyle/>
          <a:p>
            <a:r>
              <a:rPr lang="en-US" sz="3600" dirty="0" smtClean="0">
                <a:solidFill>
                  <a:srgbClr val="FF0000"/>
                </a:solidFill>
              </a:rPr>
              <a:t>Convolution</a:t>
            </a:r>
            <a:endParaRPr lang="en-US" sz="3600" dirty="0">
              <a:solidFill>
                <a:srgbClr val="FF0000"/>
              </a:solidFill>
            </a:endParaRPr>
          </a:p>
        </p:txBody>
      </p:sp>
      <p:cxnSp>
        <p:nvCxnSpPr>
          <p:cNvPr id="7" name="Straight Arrow Connector 6"/>
          <p:cNvCxnSpPr/>
          <p:nvPr/>
        </p:nvCxnSpPr>
        <p:spPr>
          <a:xfrm>
            <a:off x="6182056" y="1870201"/>
            <a:ext cx="4195" cy="32263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3052731" y="1380485"/>
            <a:ext cx="1337926" cy="646331"/>
          </a:xfrm>
          <a:prstGeom prst="rect">
            <a:avLst/>
          </a:prstGeom>
          <a:noFill/>
        </p:spPr>
        <p:txBody>
          <a:bodyPr wrap="none" rtlCol="0">
            <a:spAutoFit/>
          </a:bodyPr>
          <a:lstStyle/>
          <a:p>
            <a:r>
              <a:rPr lang="en-US" sz="3600" dirty="0" smtClean="0">
                <a:solidFill>
                  <a:srgbClr val="FF0000"/>
                </a:solidFill>
              </a:rPr>
              <a:t>Image</a:t>
            </a:r>
            <a:endParaRPr lang="en-US" sz="3600" dirty="0">
              <a:solidFill>
                <a:srgbClr val="FF0000"/>
              </a:solidFill>
            </a:endParaRPr>
          </a:p>
        </p:txBody>
      </p:sp>
      <p:cxnSp>
        <p:nvCxnSpPr>
          <p:cNvPr id="9" name="Straight Arrow Connector 8"/>
          <p:cNvCxnSpPr/>
          <p:nvPr/>
        </p:nvCxnSpPr>
        <p:spPr>
          <a:xfrm>
            <a:off x="4502805" y="1718309"/>
            <a:ext cx="989092" cy="490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7275610" y="1495545"/>
            <a:ext cx="1153982" cy="646331"/>
          </a:xfrm>
          <a:prstGeom prst="rect">
            <a:avLst/>
          </a:prstGeom>
          <a:noFill/>
        </p:spPr>
        <p:txBody>
          <a:bodyPr wrap="none" rtlCol="0">
            <a:spAutoFit/>
          </a:bodyPr>
          <a:lstStyle/>
          <a:p>
            <a:r>
              <a:rPr lang="en-US" sz="3600" dirty="0" smtClean="0">
                <a:solidFill>
                  <a:srgbClr val="FF0000"/>
                </a:solidFill>
              </a:rPr>
              <a:t>Filter</a:t>
            </a:r>
            <a:endParaRPr lang="en-US" sz="3600" dirty="0">
              <a:solidFill>
                <a:srgbClr val="FF0000"/>
              </a:solidFill>
            </a:endParaRPr>
          </a:p>
        </p:txBody>
      </p:sp>
      <p:cxnSp>
        <p:nvCxnSpPr>
          <p:cNvPr id="11" name="Straight Arrow Connector 10"/>
          <p:cNvCxnSpPr/>
          <p:nvPr/>
        </p:nvCxnSpPr>
        <p:spPr>
          <a:xfrm flipH="1">
            <a:off x="6966452" y="2087164"/>
            <a:ext cx="425716" cy="32985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custDataLst>
      <p:tags r:id="rId2"/>
    </p:custDataLst>
    <p:extLst>
      <p:ext uri="{BB962C8B-B14F-4D97-AF65-F5344CB8AC3E}">
        <p14:creationId xmlns:p14="http://schemas.microsoft.com/office/powerpoint/2010/main" val="8012285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34013" y="429588"/>
            <a:ext cx="6673622" cy="707886"/>
          </a:xfrm>
          <a:prstGeom prst="rect">
            <a:avLst/>
          </a:prstGeom>
          <a:noFill/>
        </p:spPr>
        <p:txBody>
          <a:bodyPr wrap="none" rtlCol="0">
            <a:spAutoFit/>
            <a:scene3d>
              <a:camera prst="orthographicFront"/>
              <a:lightRig rig="threePt" dir="t"/>
            </a:scene3d>
            <a:sp3d extrusionH="57150">
              <a:bevelT w="82550" h="38100" prst="coolSlant"/>
            </a:sp3d>
          </a:bodyPr>
          <a:lstStyle/>
          <a:p>
            <a:r>
              <a:rPr lang="en-US" sz="4000" dirty="0" smtClean="0">
                <a:solidFill>
                  <a:schemeClr val="bg2">
                    <a:lumMod val="20000"/>
                    <a:lumOff val="80000"/>
                  </a:schemeClr>
                </a:solidFill>
                <a:latin typeface="Chalkboard"/>
                <a:cs typeface="Chalkboard"/>
              </a:rPr>
              <a:t>Poisson-noise matched filter</a:t>
            </a:r>
            <a:endParaRPr lang="en-US" sz="4000" dirty="0">
              <a:solidFill>
                <a:schemeClr val="bg2">
                  <a:lumMod val="20000"/>
                  <a:lumOff val="80000"/>
                </a:schemeClr>
              </a:solidFill>
              <a:effectLst/>
              <a:latin typeface="Chalkboard"/>
              <a:cs typeface="Chalkboard"/>
            </a:endParaRPr>
          </a:p>
        </p:txBody>
      </p:sp>
      <p:sp>
        <p:nvSpPr>
          <p:cNvPr id="16" name="Content Placeholder 1"/>
          <p:cNvSpPr>
            <a:spLocks noGrp="1"/>
          </p:cNvSpPr>
          <p:nvPr/>
        </p:nvSpPr>
        <p:spPr>
          <a:xfrm>
            <a:off x="43542" y="1143000"/>
            <a:ext cx="9100458" cy="5410200"/>
          </a:xfrm>
          <a:prstGeom prst="rect">
            <a:avLst/>
          </a:prstGeom>
        </p:spPr>
        <p:txBody>
          <a:bodyPr vert="horz">
            <a:normAutofit/>
          </a:bodyPr>
          <a:lstStyle>
            <a:lvl1pPr marL="274320" indent="-274320" algn="l" rtl="0" eaLnBrk="1" latinLnBrk="0" hangingPunct="1">
              <a:spcBef>
                <a:spcPts val="600"/>
              </a:spcBef>
              <a:buClr>
                <a:schemeClr val="accent2"/>
              </a:buClr>
              <a:buSzPct val="85000"/>
              <a:buFont typeface="Wingdings 2"/>
              <a:buChar char=""/>
              <a:defRPr kumimoji="0" sz="2600" kern="1200">
                <a:solidFill>
                  <a:schemeClr val="bg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bg1"/>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bg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bg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bg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a:lstStyle>
          <a:p>
            <a:pPr>
              <a:buClr>
                <a:schemeClr val="bg2">
                  <a:lumMod val="40000"/>
                  <a:lumOff val="60000"/>
                </a:schemeClr>
              </a:buClr>
              <a:buBlip>
                <a:blip r:embed="rId4"/>
              </a:buBlip>
            </a:pPr>
            <a:r>
              <a:rPr lang="en-US" sz="3600" dirty="0" smtClean="0">
                <a:solidFill>
                  <a:schemeClr val="bg2">
                    <a:lumMod val="20000"/>
                    <a:lumOff val="80000"/>
                  </a:schemeClr>
                </a:solidFill>
                <a:latin typeface="Chalkboard"/>
                <a:cs typeface="Chalkboard"/>
              </a:rPr>
              <a:t> Completeness as function of flux, at fixed false alarm probability (10</a:t>
            </a:r>
            <a:r>
              <a:rPr lang="en-US" sz="3600" baseline="30000" dirty="0" smtClean="0">
                <a:solidFill>
                  <a:schemeClr val="bg2">
                    <a:lumMod val="20000"/>
                    <a:lumOff val="80000"/>
                  </a:schemeClr>
                </a:solidFill>
                <a:latin typeface="Chalkboard"/>
                <a:cs typeface="Chalkboard"/>
              </a:rPr>
              <a:t>-3</a:t>
            </a:r>
            <a:r>
              <a:rPr lang="en-US" sz="3600" dirty="0" smtClean="0">
                <a:solidFill>
                  <a:schemeClr val="bg2">
                    <a:lumMod val="20000"/>
                    <a:lumOff val="80000"/>
                  </a:schemeClr>
                </a:solidFill>
                <a:latin typeface="Chalkboard"/>
                <a:cs typeface="Chalkboard"/>
              </a:rPr>
              <a:t>).</a:t>
            </a:r>
          </a:p>
          <a:p>
            <a:pPr marL="0" indent="0">
              <a:buClr>
                <a:schemeClr val="bg2">
                  <a:lumMod val="40000"/>
                  <a:lumOff val="60000"/>
                </a:schemeClr>
              </a:buClr>
              <a:buNone/>
            </a:pPr>
            <a:endParaRPr lang="en-US" sz="3600" dirty="0" smtClean="0">
              <a:solidFill>
                <a:schemeClr val="bg2">
                  <a:lumMod val="20000"/>
                  <a:lumOff val="80000"/>
                </a:schemeClr>
              </a:solidFill>
              <a:latin typeface="Chalkboard"/>
              <a:cs typeface="Chalkboard"/>
            </a:endParaRPr>
          </a:p>
          <a:p>
            <a:pPr>
              <a:buClr>
                <a:schemeClr val="bg2">
                  <a:lumMod val="40000"/>
                  <a:lumOff val="60000"/>
                </a:schemeClr>
              </a:buClr>
              <a:buBlip>
                <a:blip r:embed="rId4"/>
              </a:buBlip>
            </a:pPr>
            <a:endParaRPr lang="en-US" sz="3600" dirty="0">
              <a:solidFill>
                <a:schemeClr val="bg2">
                  <a:lumMod val="20000"/>
                  <a:lumOff val="80000"/>
                </a:schemeClr>
              </a:solidFill>
              <a:latin typeface="Chalkboard"/>
              <a:cs typeface="Chalkboard"/>
            </a:endParaRPr>
          </a:p>
          <a:p>
            <a:pPr>
              <a:buClr>
                <a:schemeClr val="bg2">
                  <a:lumMod val="40000"/>
                  <a:lumOff val="60000"/>
                </a:schemeClr>
              </a:buClr>
              <a:buBlip>
                <a:blip r:embed="rId4"/>
              </a:buBlip>
            </a:pPr>
            <a:endParaRPr lang="en-US" sz="3600" dirty="0" smtClean="0">
              <a:solidFill>
                <a:schemeClr val="bg2">
                  <a:lumMod val="20000"/>
                  <a:lumOff val="80000"/>
                </a:schemeClr>
              </a:solidFill>
              <a:latin typeface="Chalkboard"/>
              <a:cs typeface="Chalkboard"/>
            </a:endParaRPr>
          </a:p>
          <a:p>
            <a:pPr>
              <a:buClr>
                <a:schemeClr val="bg2">
                  <a:lumMod val="40000"/>
                  <a:lumOff val="60000"/>
                </a:schemeClr>
              </a:buClr>
              <a:buBlip>
                <a:blip r:embed="rId4"/>
              </a:buBlip>
            </a:pPr>
            <a:endParaRPr lang="en-US" sz="3600" dirty="0">
              <a:solidFill>
                <a:schemeClr val="bg2">
                  <a:lumMod val="20000"/>
                  <a:lumOff val="80000"/>
                </a:schemeClr>
              </a:solidFill>
              <a:latin typeface="Chalkboard"/>
              <a:cs typeface="Chalkboard"/>
            </a:endParaRPr>
          </a:p>
          <a:p>
            <a:pPr marL="0" indent="0">
              <a:buClr>
                <a:schemeClr val="bg2">
                  <a:lumMod val="40000"/>
                  <a:lumOff val="60000"/>
                </a:schemeClr>
              </a:buClr>
              <a:buNone/>
            </a:pPr>
            <a:endParaRPr lang="en-US" sz="3600" dirty="0" smtClean="0">
              <a:solidFill>
                <a:schemeClr val="bg2">
                  <a:lumMod val="20000"/>
                  <a:lumOff val="80000"/>
                </a:schemeClr>
              </a:solidFill>
              <a:latin typeface="Chalkboard"/>
              <a:cs typeface="Chalkboard"/>
            </a:endParaRPr>
          </a:p>
          <a:p>
            <a:pPr marL="0" indent="0">
              <a:buClr>
                <a:schemeClr val="bg2">
                  <a:lumMod val="40000"/>
                  <a:lumOff val="60000"/>
                </a:schemeClr>
              </a:buClr>
              <a:buNone/>
            </a:pPr>
            <a:endParaRPr lang="en-US" sz="3600" dirty="0" smtClean="0">
              <a:solidFill>
                <a:schemeClr val="bg2">
                  <a:lumMod val="20000"/>
                  <a:lumOff val="80000"/>
                </a:schemeClr>
              </a:solidFill>
              <a:latin typeface="Chalkboard"/>
              <a:cs typeface="Chalkboard"/>
            </a:endParaRPr>
          </a:p>
        </p:txBody>
      </p:sp>
      <p:pic>
        <p:nvPicPr>
          <p:cNvPr id="3" name="Picture 2" descr="Completness_vs_Flux_Back0.005_beta0.001_Sigma2.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0323" y="2435544"/>
            <a:ext cx="4145312" cy="3119244"/>
          </a:xfrm>
          <a:prstGeom prst="rect">
            <a:avLst/>
          </a:prstGeom>
        </p:spPr>
      </p:pic>
      <p:pic>
        <p:nvPicPr>
          <p:cNvPr id="4" name="Picture 3" descr="Completness_vs_Flux_Back0.1_beta0.001_Sigma2.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49323" y="2374771"/>
            <a:ext cx="4214862" cy="3171579"/>
          </a:xfrm>
          <a:prstGeom prst="rect">
            <a:avLst/>
          </a:prstGeom>
        </p:spPr>
      </p:pic>
      <p:sp>
        <p:nvSpPr>
          <p:cNvPr id="5" name="TextBox 4"/>
          <p:cNvSpPr txBox="1"/>
          <p:nvPr/>
        </p:nvSpPr>
        <p:spPr>
          <a:xfrm>
            <a:off x="1269904" y="5861836"/>
            <a:ext cx="1996498" cy="369332"/>
          </a:xfrm>
          <a:prstGeom prst="rect">
            <a:avLst/>
          </a:prstGeom>
          <a:noFill/>
        </p:spPr>
        <p:txBody>
          <a:bodyPr wrap="none" rtlCol="0">
            <a:spAutoFit/>
          </a:bodyPr>
          <a:lstStyle/>
          <a:p>
            <a:r>
              <a:rPr lang="en-US" dirty="0" smtClean="0"/>
              <a:t>B=0.005 counts/pix</a:t>
            </a:r>
            <a:endParaRPr lang="en-US" dirty="0"/>
          </a:p>
        </p:txBody>
      </p:sp>
      <p:sp>
        <p:nvSpPr>
          <p:cNvPr id="8" name="TextBox 7"/>
          <p:cNvSpPr txBox="1"/>
          <p:nvPr/>
        </p:nvSpPr>
        <p:spPr>
          <a:xfrm>
            <a:off x="5566933" y="5860711"/>
            <a:ext cx="1762509" cy="369332"/>
          </a:xfrm>
          <a:prstGeom prst="rect">
            <a:avLst/>
          </a:prstGeom>
          <a:noFill/>
        </p:spPr>
        <p:txBody>
          <a:bodyPr wrap="none" rtlCol="0">
            <a:spAutoFit/>
          </a:bodyPr>
          <a:lstStyle/>
          <a:p>
            <a:r>
              <a:rPr lang="en-US" dirty="0" smtClean="0"/>
              <a:t>B=0.1 counts/pix</a:t>
            </a:r>
            <a:endParaRPr lang="en-US" dirty="0"/>
          </a:p>
        </p:txBody>
      </p:sp>
    </p:spTree>
    <p:custDataLst>
      <p:tags r:id="rId1"/>
    </p:custDataLst>
    <p:extLst>
      <p:ext uri="{BB962C8B-B14F-4D97-AF65-F5344CB8AC3E}">
        <p14:creationId xmlns:p14="http://schemas.microsoft.com/office/powerpoint/2010/main" val="38521760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34013" y="429588"/>
            <a:ext cx="6673622" cy="707886"/>
          </a:xfrm>
          <a:prstGeom prst="rect">
            <a:avLst/>
          </a:prstGeom>
          <a:noFill/>
        </p:spPr>
        <p:txBody>
          <a:bodyPr wrap="none" rtlCol="0">
            <a:spAutoFit/>
            <a:scene3d>
              <a:camera prst="orthographicFront"/>
              <a:lightRig rig="threePt" dir="t"/>
            </a:scene3d>
            <a:sp3d extrusionH="57150">
              <a:bevelT w="82550" h="38100" prst="coolSlant"/>
            </a:sp3d>
          </a:bodyPr>
          <a:lstStyle/>
          <a:p>
            <a:r>
              <a:rPr lang="en-US" sz="4000" dirty="0" smtClean="0">
                <a:solidFill>
                  <a:schemeClr val="bg2">
                    <a:lumMod val="20000"/>
                    <a:lumOff val="80000"/>
                  </a:schemeClr>
                </a:solidFill>
                <a:latin typeface="Chalkboard"/>
                <a:cs typeface="Chalkboard"/>
              </a:rPr>
              <a:t>Poisson-noise matched filter</a:t>
            </a:r>
            <a:endParaRPr lang="en-US" sz="4000" dirty="0">
              <a:solidFill>
                <a:schemeClr val="bg2">
                  <a:lumMod val="20000"/>
                  <a:lumOff val="80000"/>
                </a:schemeClr>
              </a:solidFill>
              <a:effectLst/>
              <a:latin typeface="Chalkboard"/>
              <a:cs typeface="Chalkboard"/>
            </a:endParaRPr>
          </a:p>
        </p:txBody>
      </p:sp>
      <p:sp>
        <p:nvSpPr>
          <p:cNvPr id="16" name="Content Placeholder 1"/>
          <p:cNvSpPr>
            <a:spLocks noGrp="1"/>
          </p:cNvSpPr>
          <p:nvPr/>
        </p:nvSpPr>
        <p:spPr>
          <a:xfrm>
            <a:off x="43542" y="1143000"/>
            <a:ext cx="9100458" cy="5410200"/>
          </a:xfrm>
          <a:prstGeom prst="rect">
            <a:avLst/>
          </a:prstGeom>
        </p:spPr>
        <p:txBody>
          <a:bodyPr vert="horz">
            <a:normAutofit/>
          </a:bodyPr>
          <a:lstStyle>
            <a:lvl1pPr marL="274320" indent="-274320" algn="l" rtl="0" eaLnBrk="1" latinLnBrk="0" hangingPunct="1">
              <a:spcBef>
                <a:spcPts val="600"/>
              </a:spcBef>
              <a:buClr>
                <a:schemeClr val="accent2"/>
              </a:buClr>
              <a:buSzPct val="85000"/>
              <a:buFont typeface="Wingdings 2"/>
              <a:buChar char=""/>
              <a:defRPr kumimoji="0" sz="2600" kern="1200">
                <a:solidFill>
                  <a:schemeClr val="bg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bg1"/>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bg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bg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bg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a:lstStyle>
          <a:p>
            <a:pPr>
              <a:buClr>
                <a:schemeClr val="bg2">
                  <a:lumMod val="40000"/>
                  <a:lumOff val="60000"/>
                </a:schemeClr>
              </a:buClr>
              <a:buBlip>
                <a:blip r:embed="rId4"/>
              </a:buBlip>
            </a:pPr>
            <a:r>
              <a:rPr lang="en-US" sz="3600" dirty="0" smtClean="0">
                <a:solidFill>
                  <a:schemeClr val="bg2">
                    <a:lumMod val="20000"/>
                    <a:lumOff val="80000"/>
                  </a:schemeClr>
                </a:solidFill>
                <a:latin typeface="Chalkboard"/>
                <a:cs typeface="Chalkboard"/>
              </a:rPr>
              <a:t> Can be generalized for: flare detection, energy-dependent PSF</a:t>
            </a:r>
          </a:p>
          <a:p>
            <a:pPr>
              <a:buClr>
                <a:schemeClr val="bg2">
                  <a:lumMod val="40000"/>
                  <a:lumOff val="60000"/>
                </a:schemeClr>
              </a:buClr>
              <a:buBlip>
                <a:blip r:embed="rId4"/>
              </a:buBlip>
            </a:pPr>
            <a:r>
              <a:rPr lang="en-US" sz="3600" dirty="0">
                <a:solidFill>
                  <a:schemeClr val="bg2">
                    <a:lumMod val="20000"/>
                    <a:lumOff val="80000"/>
                  </a:schemeClr>
                </a:solidFill>
                <a:latin typeface="Chalkboard"/>
                <a:cs typeface="Chalkboard"/>
              </a:rPr>
              <a:t> </a:t>
            </a:r>
            <a:r>
              <a:rPr lang="en-US" sz="3600" dirty="0" smtClean="0">
                <a:solidFill>
                  <a:schemeClr val="bg2">
                    <a:lumMod val="20000"/>
                    <a:lumOff val="80000"/>
                  </a:schemeClr>
                </a:solidFill>
                <a:latin typeface="Chalkboard"/>
                <a:cs typeface="Chalkboard"/>
              </a:rPr>
              <a:t>Similarly: equivalent expressions can be derived for EM-CCD</a:t>
            </a:r>
          </a:p>
          <a:p>
            <a:pPr marL="0" indent="0">
              <a:buClr>
                <a:schemeClr val="bg2">
                  <a:lumMod val="40000"/>
                  <a:lumOff val="60000"/>
                </a:schemeClr>
              </a:buClr>
              <a:buNone/>
            </a:pPr>
            <a:endParaRPr lang="en-US" sz="3600" dirty="0" smtClean="0">
              <a:solidFill>
                <a:schemeClr val="bg2">
                  <a:lumMod val="20000"/>
                  <a:lumOff val="80000"/>
                </a:schemeClr>
              </a:solidFill>
              <a:latin typeface="Chalkboard"/>
              <a:cs typeface="Chalkboard"/>
            </a:endParaRPr>
          </a:p>
          <a:p>
            <a:pPr>
              <a:buClr>
                <a:schemeClr val="bg2">
                  <a:lumMod val="40000"/>
                  <a:lumOff val="60000"/>
                </a:schemeClr>
              </a:buClr>
              <a:buBlip>
                <a:blip r:embed="rId4"/>
              </a:buBlip>
            </a:pPr>
            <a:endParaRPr lang="en-US" sz="3600" dirty="0">
              <a:solidFill>
                <a:schemeClr val="bg2">
                  <a:lumMod val="20000"/>
                  <a:lumOff val="80000"/>
                </a:schemeClr>
              </a:solidFill>
              <a:latin typeface="Chalkboard"/>
              <a:cs typeface="Chalkboard"/>
            </a:endParaRPr>
          </a:p>
          <a:p>
            <a:pPr>
              <a:buClr>
                <a:schemeClr val="bg2">
                  <a:lumMod val="40000"/>
                  <a:lumOff val="60000"/>
                </a:schemeClr>
              </a:buClr>
              <a:buBlip>
                <a:blip r:embed="rId4"/>
              </a:buBlip>
            </a:pPr>
            <a:endParaRPr lang="en-US" sz="3600" dirty="0" smtClean="0">
              <a:solidFill>
                <a:schemeClr val="bg2">
                  <a:lumMod val="20000"/>
                  <a:lumOff val="80000"/>
                </a:schemeClr>
              </a:solidFill>
              <a:latin typeface="Chalkboard"/>
              <a:cs typeface="Chalkboard"/>
            </a:endParaRPr>
          </a:p>
          <a:p>
            <a:pPr>
              <a:buClr>
                <a:schemeClr val="bg2">
                  <a:lumMod val="40000"/>
                  <a:lumOff val="60000"/>
                </a:schemeClr>
              </a:buClr>
              <a:buBlip>
                <a:blip r:embed="rId4"/>
              </a:buBlip>
            </a:pPr>
            <a:endParaRPr lang="en-US" sz="3600" dirty="0">
              <a:solidFill>
                <a:schemeClr val="bg2">
                  <a:lumMod val="20000"/>
                  <a:lumOff val="80000"/>
                </a:schemeClr>
              </a:solidFill>
              <a:latin typeface="Chalkboard"/>
              <a:cs typeface="Chalkboard"/>
            </a:endParaRPr>
          </a:p>
          <a:p>
            <a:pPr marL="0" indent="0">
              <a:buClr>
                <a:schemeClr val="bg2">
                  <a:lumMod val="40000"/>
                  <a:lumOff val="60000"/>
                </a:schemeClr>
              </a:buClr>
              <a:buNone/>
            </a:pPr>
            <a:endParaRPr lang="en-US" sz="3600" dirty="0" smtClean="0">
              <a:solidFill>
                <a:schemeClr val="bg2">
                  <a:lumMod val="20000"/>
                  <a:lumOff val="80000"/>
                </a:schemeClr>
              </a:solidFill>
              <a:latin typeface="Chalkboard"/>
              <a:cs typeface="Chalkboard"/>
            </a:endParaRPr>
          </a:p>
          <a:p>
            <a:pPr marL="0" indent="0">
              <a:buClr>
                <a:schemeClr val="bg2">
                  <a:lumMod val="40000"/>
                  <a:lumOff val="60000"/>
                </a:schemeClr>
              </a:buClr>
              <a:buNone/>
            </a:pPr>
            <a:endParaRPr lang="en-US" sz="3600" dirty="0" smtClean="0">
              <a:solidFill>
                <a:schemeClr val="bg2">
                  <a:lumMod val="20000"/>
                  <a:lumOff val="80000"/>
                </a:schemeClr>
              </a:solidFill>
              <a:latin typeface="Chalkboard"/>
              <a:cs typeface="Chalkboard"/>
            </a:endParaRPr>
          </a:p>
        </p:txBody>
      </p:sp>
    </p:spTree>
    <p:custDataLst>
      <p:tags r:id="rId1"/>
    </p:custDataLst>
    <p:extLst>
      <p:ext uri="{BB962C8B-B14F-4D97-AF65-F5344CB8AC3E}">
        <p14:creationId xmlns:p14="http://schemas.microsoft.com/office/powerpoint/2010/main" val="20679043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34013" y="429588"/>
            <a:ext cx="4065542" cy="707886"/>
          </a:xfrm>
          <a:prstGeom prst="rect">
            <a:avLst/>
          </a:prstGeom>
          <a:noFill/>
        </p:spPr>
        <p:txBody>
          <a:bodyPr wrap="none" rtlCol="0">
            <a:spAutoFit/>
            <a:scene3d>
              <a:camera prst="orthographicFront"/>
              <a:lightRig rig="threePt" dir="t"/>
            </a:scene3d>
            <a:sp3d extrusionH="57150">
              <a:bevelT w="82550" h="38100" prst="coolSlant"/>
            </a:sp3d>
          </a:bodyPr>
          <a:lstStyle/>
          <a:p>
            <a:r>
              <a:rPr lang="en-US" sz="4000" dirty="0" smtClean="0">
                <a:solidFill>
                  <a:schemeClr val="bg2">
                    <a:lumMod val="20000"/>
                    <a:lumOff val="80000"/>
                  </a:schemeClr>
                </a:solidFill>
                <a:latin typeface="Chalkboard"/>
                <a:cs typeface="Chalkboard"/>
              </a:rPr>
              <a:t>Streak detection</a:t>
            </a:r>
            <a:endParaRPr lang="en-US" sz="4000" dirty="0">
              <a:solidFill>
                <a:schemeClr val="bg2">
                  <a:lumMod val="20000"/>
                  <a:lumOff val="80000"/>
                </a:schemeClr>
              </a:solidFill>
              <a:effectLst/>
              <a:latin typeface="Chalkboard"/>
              <a:cs typeface="Chalkboard"/>
            </a:endParaRPr>
          </a:p>
        </p:txBody>
      </p:sp>
      <p:sp>
        <p:nvSpPr>
          <p:cNvPr id="16" name="Content Placeholder 1"/>
          <p:cNvSpPr>
            <a:spLocks noGrp="1"/>
          </p:cNvSpPr>
          <p:nvPr/>
        </p:nvSpPr>
        <p:spPr>
          <a:xfrm>
            <a:off x="43542" y="1143000"/>
            <a:ext cx="9100458" cy="5410200"/>
          </a:xfrm>
          <a:prstGeom prst="rect">
            <a:avLst/>
          </a:prstGeom>
        </p:spPr>
        <p:txBody>
          <a:bodyPr vert="horz">
            <a:normAutofit/>
          </a:bodyPr>
          <a:lstStyle>
            <a:lvl1pPr marL="274320" indent="-274320" algn="l" rtl="0" eaLnBrk="1" latinLnBrk="0" hangingPunct="1">
              <a:spcBef>
                <a:spcPts val="600"/>
              </a:spcBef>
              <a:buClr>
                <a:schemeClr val="accent2"/>
              </a:buClr>
              <a:buSzPct val="85000"/>
              <a:buFont typeface="Wingdings 2"/>
              <a:buChar char=""/>
              <a:defRPr kumimoji="0" sz="2600" kern="1200">
                <a:solidFill>
                  <a:schemeClr val="bg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bg1"/>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bg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bg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bg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a:lstStyle>
          <a:p>
            <a:pPr>
              <a:buClr>
                <a:schemeClr val="bg2">
                  <a:lumMod val="40000"/>
                  <a:lumOff val="60000"/>
                </a:schemeClr>
              </a:buClr>
              <a:buBlip>
                <a:blip r:embed="rId4"/>
              </a:buBlip>
            </a:pPr>
            <a:r>
              <a:rPr lang="en-US" sz="3600" dirty="0" smtClean="0">
                <a:solidFill>
                  <a:schemeClr val="bg2">
                    <a:lumMod val="20000"/>
                    <a:lumOff val="80000"/>
                  </a:schemeClr>
                </a:solidFill>
                <a:latin typeface="Chalkboard"/>
                <a:cs typeface="Chalkboard"/>
              </a:rPr>
              <a:t> </a:t>
            </a:r>
          </a:p>
          <a:p>
            <a:pPr>
              <a:buClr>
                <a:schemeClr val="bg2">
                  <a:lumMod val="40000"/>
                  <a:lumOff val="60000"/>
                </a:schemeClr>
              </a:buClr>
              <a:buBlip>
                <a:blip r:embed="rId4"/>
              </a:buBlip>
            </a:pPr>
            <a:endParaRPr lang="en-US" sz="3600" dirty="0">
              <a:solidFill>
                <a:schemeClr val="bg2">
                  <a:lumMod val="20000"/>
                  <a:lumOff val="80000"/>
                </a:schemeClr>
              </a:solidFill>
              <a:latin typeface="Chalkboard"/>
              <a:cs typeface="Chalkboard"/>
            </a:endParaRPr>
          </a:p>
          <a:p>
            <a:pPr>
              <a:buClr>
                <a:schemeClr val="bg2">
                  <a:lumMod val="40000"/>
                  <a:lumOff val="60000"/>
                </a:schemeClr>
              </a:buClr>
              <a:buBlip>
                <a:blip r:embed="rId4"/>
              </a:buBlip>
            </a:pPr>
            <a:endParaRPr lang="en-US" sz="3600" dirty="0" smtClean="0">
              <a:solidFill>
                <a:schemeClr val="bg2">
                  <a:lumMod val="20000"/>
                  <a:lumOff val="80000"/>
                </a:schemeClr>
              </a:solidFill>
              <a:latin typeface="Chalkboard"/>
              <a:cs typeface="Chalkboard"/>
            </a:endParaRPr>
          </a:p>
          <a:p>
            <a:pPr>
              <a:buClr>
                <a:schemeClr val="bg2">
                  <a:lumMod val="40000"/>
                  <a:lumOff val="60000"/>
                </a:schemeClr>
              </a:buClr>
              <a:buBlip>
                <a:blip r:embed="rId4"/>
              </a:buBlip>
            </a:pPr>
            <a:endParaRPr lang="en-US" sz="3600" dirty="0">
              <a:solidFill>
                <a:schemeClr val="bg2">
                  <a:lumMod val="20000"/>
                  <a:lumOff val="80000"/>
                </a:schemeClr>
              </a:solidFill>
              <a:latin typeface="Chalkboard"/>
              <a:cs typeface="Chalkboard"/>
            </a:endParaRPr>
          </a:p>
          <a:p>
            <a:pPr marL="0" indent="0">
              <a:buClr>
                <a:schemeClr val="bg2">
                  <a:lumMod val="40000"/>
                  <a:lumOff val="60000"/>
                </a:schemeClr>
              </a:buClr>
              <a:buNone/>
            </a:pPr>
            <a:endParaRPr lang="en-US" sz="3600" dirty="0" smtClean="0">
              <a:solidFill>
                <a:schemeClr val="bg2">
                  <a:lumMod val="20000"/>
                  <a:lumOff val="80000"/>
                </a:schemeClr>
              </a:solidFill>
              <a:latin typeface="Chalkboard"/>
              <a:cs typeface="Chalkboard"/>
            </a:endParaRPr>
          </a:p>
          <a:p>
            <a:pPr marL="0" indent="0">
              <a:buClr>
                <a:schemeClr val="bg2">
                  <a:lumMod val="40000"/>
                  <a:lumOff val="60000"/>
                </a:schemeClr>
              </a:buClr>
              <a:buNone/>
            </a:pPr>
            <a:endParaRPr lang="en-US" sz="3600" dirty="0" smtClean="0">
              <a:solidFill>
                <a:schemeClr val="bg2">
                  <a:lumMod val="20000"/>
                  <a:lumOff val="80000"/>
                </a:schemeClr>
              </a:solidFill>
              <a:latin typeface="Chalkboard"/>
              <a:cs typeface="Chalkboard"/>
            </a:endParaRPr>
          </a:p>
        </p:txBody>
      </p:sp>
    </p:spTree>
    <p:custDataLst>
      <p:tags r:id="rId1"/>
    </p:custDataLst>
    <p:extLst>
      <p:ext uri="{BB962C8B-B14F-4D97-AF65-F5344CB8AC3E}">
        <p14:creationId xmlns:p14="http://schemas.microsoft.com/office/powerpoint/2010/main" val="8543288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81.1"/>
</p:tagLst>
</file>

<file path=ppt/tags/tag10.xml><?xml version="1.0" encoding="utf-8"?>
<p:tagLst xmlns:a="http://schemas.openxmlformats.org/drawingml/2006/main" xmlns:r="http://schemas.openxmlformats.org/officeDocument/2006/relationships" xmlns:p="http://schemas.openxmlformats.org/presentationml/2006/main">
  <p:tag name="TIMING" val="|81.1"/>
</p:tagLst>
</file>

<file path=ppt/tags/tag11.xml><?xml version="1.0" encoding="utf-8"?>
<p:tagLst xmlns:a="http://schemas.openxmlformats.org/drawingml/2006/main" xmlns:r="http://schemas.openxmlformats.org/officeDocument/2006/relationships" xmlns:p="http://schemas.openxmlformats.org/presentationml/2006/main">
  <p:tag name="TIMING" val="|81.1"/>
</p:tagLst>
</file>

<file path=ppt/tags/tag12.xml><?xml version="1.0" encoding="utf-8"?>
<p:tagLst xmlns:a="http://schemas.openxmlformats.org/drawingml/2006/main" xmlns:r="http://schemas.openxmlformats.org/officeDocument/2006/relationships" xmlns:p="http://schemas.openxmlformats.org/presentationml/2006/main">
  <p:tag name="TIMING" val="|81.1"/>
</p:tagLst>
</file>

<file path=ppt/tags/tag13.xml><?xml version="1.0" encoding="utf-8"?>
<p:tagLst xmlns:a="http://schemas.openxmlformats.org/drawingml/2006/main" xmlns:r="http://schemas.openxmlformats.org/officeDocument/2006/relationships" xmlns:p="http://schemas.openxmlformats.org/presentationml/2006/main">
  <p:tag name="TIMING" val="|81.1"/>
</p:tagLst>
</file>

<file path=ppt/tags/tag14.xml><?xml version="1.0" encoding="utf-8"?>
<p:tagLst xmlns:a="http://schemas.openxmlformats.org/drawingml/2006/main" xmlns:r="http://schemas.openxmlformats.org/officeDocument/2006/relationships" xmlns:p="http://schemas.openxmlformats.org/presentationml/2006/main">
  <p:tag name="TIMING" val="|81.1"/>
</p:tagLst>
</file>

<file path=ppt/tags/tag15.xml><?xml version="1.0" encoding="utf-8"?>
<p:tagLst xmlns:a="http://schemas.openxmlformats.org/drawingml/2006/main" xmlns:r="http://schemas.openxmlformats.org/officeDocument/2006/relationships" xmlns:p="http://schemas.openxmlformats.org/presentationml/2006/main">
  <p:tag name="TIMING" val="|81.1"/>
</p:tagLst>
</file>

<file path=ppt/tags/tag16.xml><?xml version="1.0" encoding="utf-8"?>
<p:tagLst xmlns:a="http://schemas.openxmlformats.org/drawingml/2006/main" xmlns:r="http://schemas.openxmlformats.org/officeDocument/2006/relationships" xmlns:p="http://schemas.openxmlformats.org/presentationml/2006/main">
  <p:tag name="TIMING" val="|81.1"/>
</p:tagLst>
</file>

<file path=ppt/tags/tag17.xml><?xml version="1.0" encoding="utf-8"?>
<p:tagLst xmlns:a="http://schemas.openxmlformats.org/drawingml/2006/main" xmlns:r="http://schemas.openxmlformats.org/officeDocument/2006/relationships" xmlns:p="http://schemas.openxmlformats.org/presentationml/2006/main">
  <p:tag name="TIMING" val="|81.1"/>
</p:tagLst>
</file>

<file path=ppt/tags/tag18.xml><?xml version="1.0" encoding="utf-8"?>
<p:tagLst xmlns:a="http://schemas.openxmlformats.org/drawingml/2006/main" xmlns:r="http://schemas.openxmlformats.org/officeDocument/2006/relationships" xmlns:p="http://schemas.openxmlformats.org/presentationml/2006/main">
  <p:tag name="TIMING" val="|81.1"/>
</p:tagLst>
</file>

<file path=ppt/tags/tag19.xml><?xml version="1.0" encoding="utf-8"?>
<p:tagLst xmlns:a="http://schemas.openxmlformats.org/drawingml/2006/main" xmlns:r="http://schemas.openxmlformats.org/officeDocument/2006/relationships" xmlns:p="http://schemas.openxmlformats.org/presentationml/2006/main">
  <p:tag name="TIMING" val="|81.1"/>
</p:tagLst>
</file>

<file path=ppt/tags/tag2.xml><?xml version="1.0" encoding="utf-8"?>
<p:tagLst xmlns:a="http://schemas.openxmlformats.org/drawingml/2006/main" xmlns:r="http://schemas.openxmlformats.org/officeDocument/2006/relationships" xmlns:p="http://schemas.openxmlformats.org/presentationml/2006/main">
  <p:tag name="TIMING" val="|81.1"/>
</p:tagLst>
</file>

<file path=ppt/tags/tag20.xml><?xml version="1.0" encoding="utf-8"?>
<p:tagLst xmlns:a="http://schemas.openxmlformats.org/drawingml/2006/main" xmlns:r="http://schemas.openxmlformats.org/officeDocument/2006/relationships" xmlns:p="http://schemas.openxmlformats.org/presentationml/2006/main">
  <p:tag name="TIMING" val="|81.1"/>
</p:tagLst>
</file>

<file path=ppt/tags/tag21.xml><?xml version="1.0" encoding="utf-8"?>
<p:tagLst xmlns:a="http://schemas.openxmlformats.org/drawingml/2006/main" xmlns:r="http://schemas.openxmlformats.org/officeDocument/2006/relationships" xmlns:p="http://schemas.openxmlformats.org/presentationml/2006/main">
  <p:tag name="TIMING" val="|81.1"/>
</p:tagLst>
</file>

<file path=ppt/tags/tag22.xml><?xml version="1.0" encoding="utf-8"?>
<p:tagLst xmlns:a="http://schemas.openxmlformats.org/drawingml/2006/main" xmlns:r="http://schemas.openxmlformats.org/officeDocument/2006/relationships" xmlns:p="http://schemas.openxmlformats.org/presentationml/2006/main">
  <p:tag name="TIMING" val="|81.1"/>
</p:tagLst>
</file>

<file path=ppt/tags/tag23.xml><?xml version="1.0" encoding="utf-8"?>
<p:tagLst xmlns:a="http://schemas.openxmlformats.org/drawingml/2006/main" xmlns:r="http://schemas.openxmlformats.org/officeDocument/2006/relationships" xmlns:p="http://schemas.openxmlformats.org/presentationml/2006/main">
  <p:tag name="TIMING" val="|81.1"/>
</p:tagLst>
</file>

<file path=ppt/tags/tag24.xml><?xml version="1.0" encoding="utf-8"?>
<p:tagLst xmlns:a="http://schemas.openxmlformats.org/drawingml/2006/main" xmlns:r="http://schemas.openxmlformats.org/officeDocument/2006/relationships" xmlns:p="http://schemas.openxmlformats.org/presentationml/2006/main">
  <p:tag name="TIMING" val="|81.1"/>
</p:tagLst>
</file>

<file path=ppt/tags/tag25.xml><?xml version="1.0" encoding="utf-8"?>
<p:tagLst xmlns:a="http://schemas.openxmlformats.org/drawingml/2006/main" xmlns:r="http://schemas.openxmlformats.org/officeDocument/2006/relationships" xmlns:p="http://schemas.openxmlformats.org/presentationml/2006/main">
  <p:tag name="TIMING" val="|81.1"/>
</p:tagLst>
</file>

<file path=ppt/tags/tag26.xml><?xml version="1.0" encoding="utf-8"?>
<p:tagLst xmlns:a="http://schemas.openxmlformats.org/drawingml/2006/main" xmlns:r="http://schemas.openxmlformats.org/officeDocument/2006/relationships" xmlns:p="http://schemas.openxmlformats.org/presentationml/2006/main">
  <p:tag name="TIMING" val="|81.1"/>
</p:tagLst>
</file>

<file path=ppt/tags/tag27.xml><?xml version="1.0" encoding="utf-8"?>
<p:tagLst xmlns:a="http://schemas.openxmlformats.org/drawingml/2006/main" xmlns:r="http://schemas.openxmlformats.org/officeDocument/2006/relationships" xmlns:p="http://schemas.openxmlformats.org/presentationml/2006/main">
  <p:tag name="TIMING" val="|81.1"/>
</p:tagLst>
</file>

<file path=ppt/tags/tag28.xml><?xml version="1.0" encoding="utf-8"?>
<p:tagLst xmlns:a="http://schemas.openxmlformats.org/drawingml/2006/main" xmlns:r="http://schemas.openxmlformats.org/officeDocument/2006/relationships" xmlns:p="http://schemas.openxmlformats.org/presentationml/2006/main">
  <p:tag name="TIMING" val="|81.1"/>
</p:tagLst>
</file>

<file path=ppt/tags/tag29.xml><?xml version="1.0" encoding="utf-8"?>
<p:tagLst xmlns:a="http://schemas.openxmlformats.org/drawingml/2006/main" xmlns:r="http://schemas.openxmlformats.org/officeDocument/2006/relationships" xmlns:p="http://schemas.openxmlformats.org/presentationml/2006/main">
  <p:tag name="TIMING" val="|81.1"/>
</p:tagLst>
</file>

<file path=ppt/tags/tag3.xml><?xml version="1.0" encoding="utf-8"?>
<p:tagLst xmlns:a="http://schemas.openxmlformats.org/drawingml/2006/main" xmlns:r="http://schemas.openxmlformats.org/officeDocument/2006/relationships" xmlns:p="http://schemas.openxmlformats.org/presentationml/2006/main">
  <p:tag name="TIMING" val="|81.1"/>
</p:tagLst>
</file>

<file path=ppt/tags/tag30.xml><?xml version="1.0" encoding="utf-8"?>
<p:tagLst xmlns:a="http://schemas.openxmlformats.org/drawingml/2006/main" xmlns:r="http://schemas.openxmlformats.org/officeDocument/2006/relationships" xmlns:p="http://schemas.openxmlformats.org/presentationml/2006/main">
  <p:tag name="TIMING" val="|81.1"/>
</p:tagLst>
</file>

<file path=ppt/tags/tag31.xml><?xml version="1.0" encoding="utf-8"?>
<p:tagLst xmlns:a="http://schemas.openxmlformats.org/drawingml/2006/main" xmlns:r="http://schemas.openxmlformats.org/officeDocument/2006/relationships" xmlns:p="http://schemas.openxmlformats.org/presentationml/2006/main">
  <p:tag name="TIMING" val="|81.1"/>
</p:tagLst>
</file>

<file path=ppt/tags/tag32.xml><?xml version="1.0" encoding="utf-8"?>
<p:tagLst xmlns:a="http://schemas.openxmlformats.org/drawingml/2006/main" xmlns:r="http://schemas.openxmlformats.org/officeDocument/2006/relationships" xmlns:p="http://schemas.openxmlformats.org/presentationml/2006/main">
  <p:tag name="TIMING" val="|81.1"/>
</p:tagLst>
</file>

<file path=ppt/tags/tag33.xml><?xml version="1.0" encoding="utf-8"?>
<p:tagLst xmlns:a="http://schemas.openxmlformats.org/drawingml/2006/main" xmlns:r="http://schemas.openxmlformats.org/officeDocument/2006/relationships" xmlns:p="http://schemas.openxmlformats.org/presentationml/2006/main">
  <p:tag name="TIMING" val="|81.1"/>
</p:tagLst>
</file>

<file path=ppt/tags/tag34.xml><?xml version="1.0" encoding="utf-8"?>
<p:tagLst xmlns:a="http://schemas.openxmlformats.org/drawingml/2006/main" xmlns:r="http://schemas.openxmlformats.org/officeDocument/2006/relationships" xmlns:p="http://schemas.openxmlformats.org/presentationml/2006/main">
  <p:tag name="TIMING" val="|81.1"/>
</p:tagLst>
</file>

<file path=ppt/tags/tag4.xml><?xml version="1.0" encoding="utf-8"?>
<p:tagLst xmlns:a="http://schemas.openxmlformats.org/drawingml/2006/main" xmlns:r="http://schemas.openxmlformats.org/officeDocument/2006/relationships" xmlns:p="http://schemas.openxmlformats.org/presentationml/2006/main">
  <p:tag name="TIMING" val="|81.1"/>
</p:tagLst>
</file>

<file path=ppt/tags/tag5.xml><?xml version="1.0" encoding="utf-8"?>
<p:tagLst xmlns:a="http://schemas.openxmlformats.org/drawingml/2006/main" xmlns:r="http://schemas.openxmlformats.org/officeDocument/2006/relationships" xmlns:p="http://schemas.openxmlformats.org/presentationml/2006/main">
  <p:tag name="TIMING" val="|81.1"/>
</p:tagLst>
</file>

<file path=ppt/tags/tag6.xml><?xml version="1.0" encoding="utf-8"?>
<p:tagLst xmlns:a="http://schemas.openxmlformats.org/drawingml/2006/main" xmlns:r="http://schemas.openxmlformats.org/officeDocument/2006/relationships" xmlns:p="http://schemas.openxmlformats.org/presentationml/2006/main">
  <p:tag name="TIMING" val="|81.1"/>
</p:tagLst>
</file>

<file path=ppt/tags/tag7.xml><?xml version="1.0" encoding="utf-8"?>
<p:tagLst xmlns:a="http://schemas.openxmlformats.org/drawingml/2006/main" xmlns:r="http://schemas.openxmlformats.org/officeDocument/2006/relationships" xmlns:p="http://schemas.openxmlformats.org/presentationml/2006/main">
  <p:tag name="TIMING" val="|81.1"/>
</p:tagLst>
</file>

<file path=ppt/tags/tag8.xml><?xml version="1.0" encoding="utf-8"?>
<p:tagLst xmlns:a="http://schemas.openxmlformats.org/drawingml/2006/main" xmlns:r="http://schemas.openxmlformats.org/officeDocument/2006/relationships" xmlns:p="http://schemas.openxmlformats.org/presentationml/2006/main">
  <p:tag name="TIMING" val="|81.1"/>
</p:tagLst>
</file>

<file path=ppt/tags/tag9.xml><?xml version="1.0" encoding="utf-8"?>
<p:tagLst xmlns:a="http://schemas.openxmlformats.org/drawingml/2006/main" xmlns:r="http://schemas.openxmlformats.org/officeDocument/2006/relationships" xmlns:p="http://schemas.openxmlformats.org/presentationml/2006/main">
  <p:tag name="TIMING" val="|81.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55029</TotalTime>
  <Words>4974</Words>
  <Application>Microsoft Macintosh PowerPoint</Application>
  <PresentationFormat>On-screen Show (4:3)</PresentationFormat>
  <Paragraphs>482</Paragraphs>
  <Slides>35</Slides>
  <Notes>35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35</vt:i4>
      </vt:variant>
    </vt:vector>
  </HeadingPairs>
  <TitlesOfParts>
    <vt:vector size="37" baseType="lpstr">
      <vt:lpstr>Office Theme</vt:lpstr>
      <vt:lpstr>Equation</vt:lpstr>
      <vt:lpstr>ZTF related random topics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Orly Gnat</dc:creator>
  <cp:lastModifiedBy>Orly Gnat</cp:lastModifiedBy>
  <cp:revision>731</cp:revision>
  <cp:lastPrinted>2012-01-24T16:04:55Z</cp:lastPrinted>
  <dcterms:created xsi:type="dcterms:W3CDTF">2009-12-10T19:50:16Z</dcterms:created>
  <dcterms:modified xsi:type="dcterms:W3CDTF">2017-08-08T00:57:08Z</dcterms:modified>
</cp:coreProperties>
</file>