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3632"/>
  </p:normalViewPr>
  <p:slideViewPr>
    <p:cSldViewPr snapToGrid="0" snapToObjects="1">
      <p:cViewPr varScale="1">
        <p:scale>
          <a:sx n="66" d="100"/>
          <a:sy n="66" d="100"/>
        </p:scale>
        <p:origin x="13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05DFA-E722-0348-A7BC-439DF2B0BE2D}" type="datetimeFigureOut">
              <a:rPr lang="en-US" smtClean="0"/>
              <a:t>8/3/17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360D7E-F5F2-9045-9EA5-B32990227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22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4DAE-90A6-E140-889F-DD50E8DD93B0}" type="datetimeFigureOut">
              <a:rPr lang="en-US" smtClean="0"/>
              <a:t>8/3/17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F26B-E065-9B48-B52C-1D9CFE750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58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4DAE-90A6-E140-889F-DD50E8DD93B0}" type="datetimeFigureOut">
              <a:rPr lang="en-US" smtClean="0"/>
              <a:t>8/3/17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F26B-E065-9B48-B52C-1D9CFE750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00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4DAE-90A6-E140-889F-DD50E8DD93B0}" type="datetimeFigureOut">
              <a:rPr lang="en-US" smtClean="0"/>
              <a:t>8/3/17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F26B-E065-9B48-B52C-1D9CFE750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74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4DAE-90A6-E140-889F-DD50E8DD93B0}" type="datetimeFigureOut">
              <a:rPr lang="en-US" smtClean="0"/>
              <a:t>8/3/17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F26B-E065-9B48-B52C-1D9CFE750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5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4DAE-90A6-E140-889F-DD50E8DD93B0}" type="datetimeFigureOut">
              <a:rPr lang="en-US" smtClean="0"/>
              <a:t>8/3/17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F26B-E065-9B48-B52C-1D9CFE750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685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4DAE-90A6-E140-889F-DD50E8DD93B0}" type="datetimeFigureOut">
              <a:rPr lang="en-US" smtClean="0"/>
              <a:t>8/3/17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F26B-E065-9B48-B52C-1D9CFE750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4DAE-90A6-E140-889F-DD50E8DD93B0}" type="datetimeFigureOut">
              <a:rPr lang="en-US" smtClean="0"/>
              <a:t>8/3/17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F26B-E065-9B48-B52C-1D9CFE750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345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4DAE-90A6-E140-889F-DD50E8DD93B0}" type="datetimeFigureOut">
              <a:rPr lang="en-US" smtClean="0"/>
              <a:t>8/3/17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F26B-E065-9B48-B52C-1D9CFE750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4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4DAE-90A6-E140-889F-DD50E8DD93B0}" type="datetimeFigureOut">
              <a:rPr lang="en-US" smtClean="0"/>
              <a:t>8/3/17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F26B-E065-9B48-B52C-1D9CFE750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6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4DAE-90A6-E140-889F-DD50E8DD93B0}" type="datetimeFigureOut">
              <a:rPr lang="en-US" smtClean="0"/>
              <a:t>8/3/17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F26B-E065-9B48-B52C-1D9CFE750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52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4DAE-90A6-E140-889F-DD50E8DD93B0}" type="datetimeFigureOut">
              <a:rPr lang="en-US" smtClean="0"/>
              <a:t>8/3/17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F26B-E065-9B48-B52C-1D9CFE750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0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B4DAE-90A6-E140-889F-DD50E8DD93B0}" type="datetimeFigureOut">
              <a:rPr lang="en-US" smtClean="0"/>
              <a:t>8/3/17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BF26B-E065-9B48-B52C-1D9CFE750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6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gif"/><Relationship Id="rId10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2017 ZTF Team Meeting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S. R. Kulkarni </a:t>
            </a:r>
          </a:p>
          <a:p>
            <a:r>
              <a:rPr lang="en-US" dirty="0" smtClean="0"/>
              <a:t>Caltech Optical Observatories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594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nl.png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3" b="15646"/>
          <a:stretch/>
        </p:blipFill>
        <p:spPr>
          <a:xfrm>
            <a:off x="9576550" y="6430740"/>
            <a:ext cx="524502" cy="222404"/>
          </a:xfrm>
          <a:prstGeom prst="rect">
            <a:avLst/>
          </a:prstGeom>
        </p:spPr>
      </p:pic>
      <p:pic>
        <p:nvPicPr>
          <p:cNvPr id="6" name="Picture 5" descr="tree.png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261" y="6374709"/>
            <a:ext cx="444215" cy="334469"/>
          </a:xfrm>
          <a:prstGeom prst="rect">
            <a:avLst/>
          </a:prstGeom>
        </p:spPr>
      </p:pic>
      <p:pic>
        <p:nvPicPr>
          <p:cNvPr id="7" name="Picture 6" descr="uwm.png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2" b="4961"/>
          <a:stretch/>
        </p:blipFill>
        <p:spPr>
          <a:xfrm>
            <a:off x="5495069" y="6402139"/>
            <a:ext cx="389699" cy="279606"/>
          </a:xfrm>
          <a:prstGeom prst="rect">
            <a:avLst/>
          </a:prstGeom>
        </p:spPr>
      </p:pic>
      <p:pic>
        <p:nvPicPr>
          <p:cNvPr id="8" name="Picture 7" descr="lbnl.png"/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940" y="6387373"/>
            <a:ext cx="349877" cy="309138"/>
          </a:xfrm>
          <a:prstGeom prst="rect">
            <a:avLst/>
          </a:prstGeom>
        </p:spPr>
      </p:pic>
      <p:pic>
        <p:nvPicPr>
          <p:cNvPr id="10" name="Picture 9" descr="cit.png"/>
          <p:cNvPicPr>
            <a:picLocks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261" y="6350460"/>
            <a:ext cx="419660" cy="382967"/>
          </a:xfrm>
          <a:prstGeom prst="rect">
            <a:avLst/>
          </a:prstGeom>
        </p:spPr>
      </p:pic>
      <p:pic>
        <p:nvPicPr>
          <p:cNvPr id="11" name="Picture 10" descr="ipac.png"/>
          <p:cNvPicPr>
            <a:picLocks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3653" y="6374373"/>
            <a:ext cx="623877" cy="335141"/>
          </a:xfrm>
          <a:prstGeom prst="rect">
            <a:avLst/>
          </a:prstGeom>
        </p:spPr>
      </p:pic>
      <p:cxnSp>
        <p:nvCxnSpPr>
          <p:cNvPr id="13" name="Straight Connector 12"/>
          <p:cNvCxnSpPr>
            <a:cxnSpLocks/>
          </p:cNvCxnSpPr>
          <p:nvPr/>
        </p:nvCxnSpPr>
        <p:spPr>
          <a:xfrm>
            <a:off x="1863261" y="6216136"/>
            <a:ext cx="843624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c_klein.png"/>
          <p:cNvPicPr>
            <a:picLocks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207" y="6373165"/>
            <a:ext cx="694131" cy="337557"/>
          </a:xfrm>
          <a:prstGeom prst="rect">
            <a:avLst/>
          </a:prstGeom>
        </p:spPr>
      </p:pic>
      <p:pic>
        <p:nvPicPr>
          <p:cNvPr id="4" name="Picture 3" descr="logo_desy.gif"/>
          <p:cNvPicPr>
            <a:picLocks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669" y="6384935"/>
            <a:ext cx="321404" cy="314014"/>
          </a:xfrm>
          <a:prstGeom prst="rect">
            <a:avLst/>
          </a:prstGeom>
        </p:spPr>
      </p:pic>
      <p:pic>
        <p:nvPicPr>
          <p:cNvPr id="3" name="Picture 2" descr="U Washington logo.png"/>
          <p:cNvPicPr>
            <a:picLocks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4498" y="6399735"/>
            <a:ext cx="331510" cy="284414"/>
          </a:xfrm>
          <a:prstGeom prst="rect">
            <a:avLst/>
          </a:prstGeom>
        </p:spPr>
      </p:pic>
      <p:pic>
        <p:nvPicPr>
          <p:cNvPr id="18" name="Picture 17" descr="UST_Taiwan_logo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804" y="6335789"/>
            <a:ext cx="321404" cy="412306"/>
          </a:xfrm>
          <a:prstGeom prst="rect">
            <a:avLst/>
          </a:prstGeom>
        </p:spPr>
      </p:pic>
      <p:pic>
        <p:nvPicPr>
          <p:cNvPr id="19" name="Picture 18" descr="Humboldt U logo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5740" y="6317344"/>
            <a:ext cx="449199" cy="449199"/>
          </a:xfrm>
          <a:prstGeom prst="rect">
            <a:avLst/>
          </a:prstGeom>
        </p:spPr>
      </p:pic>
      <p:pic>
        <p:nvPicPr>
          <p:cNvPr id="26" name="Picture 25" descr="Screen Shot 2015-01-06 at 4.05.06 PM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5870" y="33866"/>
            <a:ext cx="1062131" cy="6560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 ZTF Commissioning Schedule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8/5/17	Trim Plate Polishing Complete</a:t>
            </a:r>
          </a:p>
          <a:p>
            <a:r>
              <a:rPr lang="en-US" dirty="0" smtClean="0"/>
              <a:t>8/14/17	SEDM Upgrade Ship</a:t>
            </a:r>
          </a:p>
          <a:p>
            <a:r>
              <a:rPr lang="en-US" dirty="0" smtClean="0"/>
              <a:t>8/19/17	Trim Plate Acceptance Test</a:t>
            </a:r>
            <a:br>
              <a:rPr lang="en-US" dirty="0" smtClean="0"/>
            </a:br>
            <a:r>
              <a:rPr lang="en-US" dirty="0" smtClean="0"/>
              <a:t>				Send for Anti-reflection Coating</a:t>
            </a:r>
          </a:p>
          <a:p>
            <a:r>
              <a:rPr lang="en-US" dirty="0" smtClean="0"/>
              <a:t>8/30/17	Science Camera Ship</a:t>
            </a:r>
          </a:p>
          <a:p>
            <a:r>
              <a:rPr lang="en-US" dirty="0" smtClean="0"/>
              <a:t>9/6/17	</a:t>
            </a:r>
            <a:r>
              <a:rPr lang="en-US" b="1" dirty="0" smtClean="0">
                <a:solidFill>
                  <a:srgbClr val="000090"/>
                </a:solidFill>
              </a:rPr>
              <a:t>ZTF First Light (Start of Engineering Commissioning)</a:t>
            </a:r>
            <a:r>
              <a:rPr lang="en-US" dirty="0" smtClean="0"/>
              <a:t>		</a:t>
            </a:r>
          </a:p>
          <a:p>
            <a:r>
              <a:rPr lang="en-US" dirty="0" smtClean="0"/>
              <a:t>9/20/17	Filter Exchanger Ship</a:t>
            </a:r>
          </a:p>
          <a:p>
            <a:r>
              <a:rPr lang="en-US" dirty="0" smtClean="0"/>
              <a:t>10/1/17	Trim Plate Final Install</a:t>
            </a:r>
            <a:br>
              <a:rPr lang="en-US" dirty="0" smtClean="0"/>
            </a:br>
            <a:r>
              <a:rPr lang="en-US" dirty="0" smtClean="0"/>
              <a:t>10/2/17	</a:t>
            </a:r>
            <a:r>
              <a:rPr lang="en-US" b="1" i="1" dirty="0" smtClean="0"/>
              <a:t>Start of Science Validation</a:t>
            </a:r>
          </a:p>
          <a:p>
            <a:r>
              <a:rPr lang="en-US" dirty="0" smtClean="0"/>
              <a:t>10/14/17	Flat Field Illuminator Ship</a:t>
            </a:r>
          </a:p>
          <a:p>
            <a:r>
              <a:rPr lang="en-US" dirty="0" smtClean="0"/>
              <a:t>1/3/18	Start of Science Survey</a:t>
            </a:r>
          </a:p>
        </p:txBody>
      </p:sp>
    </p:spTree>
    <p:extLst>
      <p:ext uri="{BB962C8B-B14F-4D97-AF65-F5344CB8AC3E}">
        <p14:creationId xmlns:p14="http://schemas.microsoft.com/office/powerpoint/2010/main" val="1236710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(at this meeting)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cience validation: discussion &amp; plans (a full session)</a:t>
            </a:r>
          </a:p>
          <a:p>
            <a:r>
              <a:rPr lang="en-US" dirty="0" smtClean="0"/>
              <a:t>Tool Developments by Team (various talks)</a:t>
            </a:r>
            <a:endParaRPr lang="en-US" dirty="0"/>
          </a:p>
          <a:p>
            <a:pPr lvl="1"/>
            <a:r>
              <a:rPr lang="en-US" dirty="0" smtClean="0"/>
              <a:t>Marshal</a:t>
            </a:r>
          </a:p>
          <a:p>
            <a:pPr lvl="1"/>
            <a:r>
              <a:rPr lang="en-US" dirty="0" smtClean="0"/>
              <a:t>Survey efficiency </a:t>
            </a:r>
          </a:p>
          <a:p>
            <a:pPr lvl="1"/>
            <a:r>
              <a:rPr lang="en-US" dirty="0" smtClean="0"/>
              <a:t>Asteroid Science</a:t>
            </a:r>
          </a:p>
          <a:p>
            <a:r>
              <a:rPr lang="en-US" dirty="0" smtClean="0"/>
              <a:t>Tools &amp; facilities within the IPAC Data System (</a:t>
            </a:r>
            <a:r>
              <a:rPr lang="en-US" dirty="0" err="1" smtClean="0"/>
              <a:t>Helou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Forced Photometry</a:t>
            </a:r>
          </a:p>
          <a:p>
            <a:pPr lvl="1"/>
            <a:r>
              <a:rPr lang="en-US" dirty="0" smtClean="0"/>
              <a:t>Sentinel Alert</a:t>
            </a:r>
          </a:p>
          <a:p>
            <a:pPr lvl="1"/>
            <a:r>
              <a:rPr lang="en-US" dirty="0" err="1" smtClean="0"/>
              <a:t>Coadd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User provided tools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7441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&amp; Moderate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SEDM is a critical item to the success for some key projects </a:t>
            </a:r>
          </a:p>
          <a:p>
            <a:pPr lvl="1"/>
            <a:r>
              <a:rPr lang="en-US" dirty="0" smtClean="0"/>
              <a:t>Throughput is alarmingly low in the blue </a:t>
            </a:r>
          </a:p>
          <a:p>
            <a:pPr lvl="1"/>
            <a:r>
              <a:rPr lang="en-US" dirty="0" smtClean="0"/>
              <a:t>Under investigation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ime table to be still established  </a:t>
            </a:r>
          </a:p>
          <a:p>
            <a:r>
              <a:rPr lang="en-US" dirty="0" smtClean="0"/>
              <a:t>Trim plate is essential to achieving desire depth of 20.5 mag</a:t>
            </a:r>
          </a:p>
          <a:p>
            <a:pPr lvl="1"/>
            <a:r>
              <a:rPr lang="en-US" dirty="0" smtClean="0"/>
              <a:t>A delayed arrival will squeeze science validation period</a:t>
            </a:r>
          </a:p>
          <a:p>
            <a:r>
              <a:rPr lang="en-US" dirty="0" smtClean="0"/>
              <a:t>Cost Increases</a:t>
            </a:r>
          </a:p>
          <a:p>
            <a:pPr lvl="1"/>
            <a:r>
              <a:rPr lang="en-US" dirty="0" smtClean="0"/>
              <a:t>Delay in start of Project </a:t>
            </a:r>
          </a:p>
          <a:p>
            <a:pPr lvl="1"/>
            <a:r>
              <a:rPr lang="en-US" dirty="0" smtClean="0"/>
              <a:t>Operational Costs are now assessed to be higher (ZTF is not equal to x12)</a:t>
            </a:r>
          </a:p>
          <a:p>
            <a:pPr lvl="1"/>
            <a:r>
              <a:rPr lang="en-US" dirty="0" smtClean="0"/>
              <a:t>State-of-the-art in 2017 is higher than when we set out (2013)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6921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ZTF will produce x12 data relative to PTF &amp; </a:t>
            </a:r>
            <a:r>
              <a:rPr lang="en-US" dirty="0" err="1" smtClean="0"/>
              <a:t>iPTF</a:t>
            </a:r>
            <a:r>
              <a:rPr lang="en-US" dirty="0" smtClean="0"/>
              <a:t>!</a:t>
            </a:r>
          </a:p>
          <a:p>
            <a:r>
              <a:rPr lang="en-US" dirty="0" smtClean="0"/>
              <a:t>Our effective usage of PTF &amp; </a:t>
            </a:r>
            <a:r>
              <a:rPr lang="en-US" dirty="0" err="1" smtClean="0"/>
              <a:t>iPTF</a:t>
            </a:r>
            <a:r>
              <a:rPr lang="en-US" dirty="0" smtClean="0"/>
              <a:t> was below 10% (my estimate)</a:t>
            </a:r>
          </a:p>
          <a:p>
            <a:r>
              <a:rPr lang="en-US" dirty="0" smtClean="0"/>
              <a:t>Thus we have tremendous opportunity to do </a:t>
            </a:r>
            <a:r>
              <a:rPr lang="en-US" i="1" dirty="0" smtClean="0"/>
              <a:t>selective </a:t>
            </a:r>
            <a:r>
              <a:rPr lang="en-US" dirty="0" smtClean="0"/>
              <a:t>science with </a:t>
            </a:r>
            <a:r>
              <a:rPr lang="en-US" i="1" dirty="0" smtClean="0"/>
              <a:t>high impact </a:t>
            </a:r>
          </a:p>
          <a:p>
            <a:r>
              <a:rPr lang="en-US" dirty="0" smtClean="0"/>
              <a:t>SEDM has given us a great advantage and will continue to do so </a:t>
            </a:r>
          </a:p>
          <a:p>
            <a:r>
              <a:rPr lang="en-US" dirty="0" smtClean="0"/>
              <a:t>Relative to other groups we are highly organized and this is a distinct advantage</a:t>
            </a:r>
          </a:p>
          <a:p>
            <a:pPr lvl="1"/>
            <a:r>
              <a:rPr lang="en-US" dirty="0" smtClean="0"/>
              <a:t>Important to preserve this advantage (challenges?)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984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 for young people (local examples)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Gina Duggan ... Developed &amp; tested algorithm for determining piston and tilt terms for CCD using star-light data</a:t>
            </a:r>
          </a:p>
          <a:p>
            <a:r>
              <a:rPr lang="en-US" dirty="0" smtClean="0"/>
              <a:t>Tiara Hung ... Developing TDE filter (and verifying with observations from P200 and Keck)</a:t>
            </a:r>
          </a:p>
          <a:p>
            <a:r>
              <a:rPr lang="en-US" dirty="0" err="1" smtClean="0"/>
              <a:t>Yutaro</a:t>
            </a:r>
            <a:r>
              <a:rPr lang="en-US" dirty="0" smtClean="0"/>
              <a:t> Tachibana </a:t>
            </a:r>
            <a:r>
              <a:rPr lang="mr-IN" dirty="0" smtClean="0"/>
              <a:t>…</a:t>
            </a:r>
            <a:r>
              <a:rPr lang="en-US" dirty="0" smtClean="0"/>
              <a:t> Implementing PS1-based star/galaxy separation (working with Adam Miller)</a:t>
            </a:r>
          </a:p>
          <a:p>
            <a:r>
              <a:rPr lang="en-US" dirty="0" err="1" smtClean="0"/>
              <a:t>Pavan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mr-IN" dirty="0" smtClean="0"/>
              <a:t>…</a:t>
            </a:r>
            <a:r>
              <a:rPr lang="en-US" dirty="0" smtClean="0"/>
              <a:t> Working with Roger Smith has reduced read time </a:t>
            </a:r>
            <a:r>
              <a:rPr lang="en-US" smtClean="0"/>
              <a:t>by 0.6 </a:t>
            </a:r>
            <a:r>
              <a:rPr lang="en-US" dirty="0" smtClean="0"/>
              <a:t>s (with a novel readout </a:t>
            </a:r>
            <a:r>
              <a:rPr lang="en-US" smtClean="0"/>
              <a:t>mechanism)</a:t>
            </a:r>
            <a:endParaRPr lang="en-US" dirty="0" smtClean="0"/>
          </a:p>
          <a:p>
            <a:r>
              <a:rPr lang="en-US" dirty="0" smtClean="0"/>
              <a:t>Marshal Development </a:t>
            </a:r>
            <a:r>
              <a:rPr lang="mr-IN" dirty="0" smtClean="0"/>
              <a:t>…</a:t>
            </a:r>
            <a:r>
              <a:rPr lang="en-US" dirty="0" smtClean="0"/>
              <a:t> Hung, </a:t>
            </a:r>
            <a:r>
              <a:rPr lang="en-US" dirty="0" err="1" smtClean="0"/>
              <a:t>Feindt</a:t>
            </a:r>
            <a:r>
              <a:rPr lang="en-US" dirty="0" smtClean="0"/>
              <a:t>, </a:t>
            </a:r>
            <a:r>
              <a:rPr lang="en-US" dirty="0" err="1" smtClean="0"/>
              <a:t>Cannella</a:t>
            </a:r>
            <a:r>
              <a:rPr lang="en-US" dirty="0" smtClean="0"/>
              <a:t> (led by </a:t>
            </a:r>
            <a:r>
              <a:rPr lang="en-US" dirty="0" err="1" smtClean="0"/>
              <a:t>Kasliwal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679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 &amp; Postdocs:  Opportunities to enrich your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Great opportunity not merely using ZTF but getting involved in hardware and telescopes </a:t>
            </a:r>
          </a:p>
          <a:p>
            <a:pPr lvl="1"/>
            <a:r>
              <a:rPr lang="en-US" dirty="0" smtClean="0"/>
              <a:t>e.g. improve P60 pointing, understand SEDM flexure and thereby decrease systematics of SEDM) </a:t>
            </a:r>
          </a:p>
          <a:p>
            <a:pPr lvl="1"/>
            <a:r>
              <a:rPr lang="en-US" dirty="0" smtClean="0"/>
              <a:t>Flat field &amp; calibration (status?)</a:t>
            </a:r>
          </a:p>
          <a:p>
            <a:pPr lvl="1"/>
            <a:r>
              <a:rPr lang="en-US" dirty="0" smtClean="0"/>
              <a:t>Optimizing the 16 CCDs </a:t>
            </a:r>
          </a:p>
          <a:p>
            <a:r>
              <a:rPr lang="en-US" dirty="0" smtClean="0"/>
              <a:t>Cross-training between groups with strong collaborative programs</a:t>
            </a:r>
          </a:p>
          <a:p>
            <a:pPr lvl="1"/>
            <a:r>
              <a:rPr lang="en-US" dirty="0" smtClean="0"/>
              <a:t>GROWTH provides a great framework</a:t>
            </a:r>
          </a:p>
          <a:p>
            <a:pPr lvl="1"/>
            <a:r>
              <a:rPr lang="en-US" dirty="0" smtClean="0"/>
              <a:t>Intra-partnership collaborations give students &amp; postdocs opportunity to intense </a:t>
            </a:r>
            <a:r>
              <a:rPr lang="en-US" smtClean="0"/>
              <a:t>observing experience</a:t>
            </a:r>
            <a:endParaRPr lang="en-US" dirty="0" smtClean="0"/>
          </a:p>
          <a:p>
            <a:r>
              <a:rPr lang="en-US" dirty="0" smtClean="0"/>
              <a:t>Other projects (resulting from this meeting)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29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tps://images-na.ssl-images-amazon.com/images/I/51q11binfqL._SX331_BO1,204,203,20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779" y="195548"/>
            <a:ext cx="4377447" cy="6559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510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396</Words>
  <Application>Microsoft Macintosh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Mangal</vt:lpstr>
      <vt:lpstr>Arial</vt:lpstr>
      <vt:lpstr>Office Theme</vt:lpstr>
      <vt:lpstr>2017 ZTF Team Meeting </vt:lpstr>
      <vt:lpstr>Current ZTF Commissioning Schedule</vt:lpstr>
      <vt:lpstr>Topics (at this meeting)</vt:lpstr>
      <vt:lpstr>Major &amp; Moderate concerns</vt:lpstr>
      <vt:lpstr>Looking forward</vt:lpstr>
      <vt:lpstr>Opportunities for young people (local examples)</vt:lpstr>
      <vt:lpstr>Students &amp; Postdocs:  Opportunities to enrich your training</vt:lpstr>
      <vt:lpstr>PowerPoint Presentation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 ZTF Team Meeting </dc:title>
  <dc:creator>Microsoft Office User</dc:creator>
  <cp:lastModifiedBy>Microsoft Office User</cp:lastModifiedBy>
  <cp:revision>11</cp:revision>
  <dcterms:created xsi:type="dcterms:W3CDTF">2017-08-01T03:18:27Z</dcterms:created>
  <dcterms:modified xsi:type="dcterms:W3CDTF">2017-08-03T21:18:30Z</dcterms:modified>
</cp:coreProperties>
</file>