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2" r:id="rId4"/>
    <p:sldId id="271" r:id="rId5"/>
    <p:sldId id="261" r:id="rId6"/>
    <p:sldId id="264" r:id="rId7"/>
    <p:sldId id="265" r:id="rId8"/>
    <p:sldId id="266" r:id="rId9"/>
    <p:sldId id="272" r:id="rId10"/>
    <p:sldId id="273" r:id="rId11"/>
    <p:sldId id="269" r:id="rId12"/>
    <p:sldId id="270" r:id="rId13"/>
    <p:sldId id="26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3"/>
    <p:restoredTop sz="94650"/>
  </p:normalViewPr>
  <p:slideViewPr>
    <p:cSldViewPr snapToGrid="0" snapToObjects="1">
      <p:cViewPr>
        <p:scale>
          <a:sx n="100" d="100"/>
          <a:sy n="100" d="100"/>
        </p:scale>
        <p:origin x="16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76CE4-A9FD-334F-9880-BFD5ED814973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BDF0F-5BC0-5946-AC97-158A25297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sources ~13. point LSST.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DF0F-5BC0-5946-AC97-158A25297D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6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focus on small bodies: brightness of solar system targets.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DF0F-5BC0-5946-AC97-158A25297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5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BDF0F-5BC0-5946-AC97-158A25297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4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293C-1317-1948-8FDD-C7A9CE5134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21327-4A9C-3C47-818F-405671729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52E02-DAA6-BE49-96DC-CB9F64F6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8A972-C37C-7A46-A4A0-05D4B68D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73BF-A1D3-1348-931B-5FE979D8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2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A396-9ACF-1648-AEA1-3AC94A08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CCF6A-F279-4F41-A916-194C291C1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72926-193A-114D-BA6A-17B334839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E8FC8-F6BC-9346-9A02-3F81C057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F11DB-3ABD-CF40-95E7-C78528372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CCB16-48FF-1F48-B854-0DAC6F3C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5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F34A-7D53-774B-A5B3-458E83FD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C2028-61DB-844E-9025-743A6696E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157F-01A3-7340-B440-F99E61FA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458A4-2B8A-A445-A13A-845E18BF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64DC-CF7A-844D-A66D-64757203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82BC1-4711-B44A-AD07-221B7140A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51B39-2156-CF4A-8763-96E29D7D6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AD8E9-FDE0-BA43-BCCB-5EAA1D6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3DBA-A4D2-9342-A423-84659F0A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2A55D-F7E4-504D-A86F-D97E4A3F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FA71-CBDC-714B-86FE-55D51065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D658-DFF6-DF4B-BE08-18D0B2D07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85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2748-D64A-3144-8EDE-4D9D7732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91BB6-C362-9841-A523-9A01FEF2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0497C-1501-6E41-B771-475068C5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B006-86E9-264C-94A7-BB78FE5A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BFB2-D4B1-9641-B805-0AA111E0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2588-7BCA-0B43-B978-A480AD80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5F8F-4E69-BC4E-B031-A8BFF5945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C783D-B74B-1B45-B631-D20F9E9DD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AD2E8-EFD2-9B4A-86CF-880C6F7A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FB32B-1EED-9D45-B7DE-E64CAEEA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4CF4C-8D7E-0B47-A832-6761164A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6C8D-8E5E-B344-AF3B-B475179F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9A9CE-4066-9342-B129-19A45841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Dennis Bodewits | Solar System Working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6379-76BA-264A-8691-A7018627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10949-243C-204C-9A56-1CFFA8550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7605F-028D-AE49-9661-A41AAE8B0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B040A-1F44-5240-A991-1355EA7D7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CAB9A-9A15-254D-8B26-4D10277F7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C7DD5-8590-1045-8EE5-A2490CA5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EAA1A7-C8C0-9543-BF89-9596C66F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2A4AF-8ADE-A243-942B-F03B7469C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4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3137-B725-834E-A199-17EB128E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66A4E7-9408-4E43-BAE7-59E636B1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039C2-03F0-5D46-A5EE-C26D5FAD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23D44-5D97-0646-A97D-65A097D9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5FA83-229B-3C4C-9789-96A77D0DF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218C8-F83B-5E44-A7F9-57938E8C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5E2-8ACF-B247-9678-DA2F26AD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0D29-6692-8B4F-A0EC-BD31D3BEA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8F5F-6F55-BD45-8832-EED722DF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7773E-55B7-6C4A-9C1A-FE0306BE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84E18-33BB-BA44-8314-FF3E1A1A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284-9B4E-2D4C-A618-36441335BFFE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801C-7E48-034E-AF01-6B777A35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D3F26-ED4B-5242-AE43-0B20A0E3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72629-091B-8447-AF94-E1FE317B6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AE768-CCFC-774D-BF15-8323DFBD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28" y="365125"/>
            <a:ext cx="8175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CBB49-2F8A-8144-94E5-D447D63AD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9DDC6-11F4-E440-9454-9FA6BB9FD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46889" y="6377867"/>
            <a:ext cx="3859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Dennis </a:t>
            </a:r>
            <a:r>
              <a:rPr lang="en-US" dirty="0" err="1"/>
              <a:t>Bodewits</a:t>
            </a:r>
            <a:r>
              <a:rPr lang="en-US" dirty="0"/>
              <a:t> | Solar System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8015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ennis@astro.umd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(null)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6F052D-CBD0-2449-91AE-03083A9D9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318"/>
            <a:ext cx="9144000" cy="1957721"/>
          </a:xfrm>
        </p:spPr>
        <p:txBody>
          <a:bodyPr/>
          <a:lstStyle/>
          <a:p>
            <a:r>
              <a:rPr lang="en-US" dirty="0"/>
              <a:t>Solar System Overview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AE6C7E-D2AA-734A-B1BA-7222C5332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152"/>
            <a:ext cx="9144000" cy="230145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Dennis </a:t>
            </a:r>
            <a:r>
              <a:rPr lang="en-US" b="1" dirty="0" err="1"/>
              <a:t>Bodewits</a:t>
            </a:r>
            <a:r>
              <a:rPr lang="en-US" b="1" dirty="0"/>
              <a:t> (UMD)</a:t>
            </a:r>
          </a:p>
          <a:p>
            <a:r>
              <a:rPr lang="en-US" dirty="0" err="1"/>
              <a:t>Quan-Zhi</a:t>
            </a:r>
            <a:r>
              <a:rPr lang="en-US" dirty="0"/>
              <a:t> Ye (Caltech/IPAC), Rex Chang (NCU), </a:t>
            </a:r>
          </a:p>
          <a:p>
            <a:r>
              <a:rPr lang="en-US" dirty="0" err="1"/>
              <a:t>Gerbs</a:t>
            </a:r>
            <a:r>
              <a:rPr lang="en-US" dirty="0"/>
              <a:t> Bauer (UMD), Bryce Bolin (UW), Yu-Chi Cheng (NCU), </a:t>
            </a:r>
          </a:p>
          <a:p>
            <a:r>
              <a:rPr lang="en-US" dirty="0"/>
              <a:t>Ben </a:t>
            </a:r>
            <a:r>
              <a:rPr lang="en-US" dirty="0" err="1"/>
              <a:t>DeMario</a:t>
            </a:r>
            <a:r>
              <a:rPr lang="en-US" dirty="0"/>
              <a:t> (Caltech) , George </a:t>
            </a:r>
            <a:r>
              <a:rPr lang="en-US" dirty="0" err="1"/>
              <a:t>Helou</a:t>
            </a:r>
            <a:r>
              <a:rPr lang="en-US" dirty="0"/>
              <a:t> (Caltech/IPAC), Wing </a:t>
            </a:r>
            <a:r>
              <a:rPr lang="en-US" dirty="0" err="1"/>
              <a:t>Ip</a:t>
            </a:r>
            <a:r>
              <a:rPr lang="en-US" dirty="0"/>
              <a:t> (NCU), </a:t>
            </a:r>
          </a:p>
          <a:p>
            <a:r>
              <a:rPr lang="en-US" dirty="0"/>
              <a:t>Lynne Jones (UW), Mario </a:t>
            </a:r>
            <a:r>
              <a:rPr lang="en-US" dirty="0" err="1"/>
              <a:t>Jurić</a:t>
            </a:r>
            <a:r>
              <a:rPr lang="en-US" dirty="0"/>
              <a:t> (UW), Michael Kelley (UMD), Emily Kramer (JPL), </a:t>
            </a:r>
          </a:p>
          <a:p>
            <a:r>
              <a:rPr lang="en-US" dirty="0" err="1"/>
              <a:t>Zhong</a:t>
            </a:r>
            <a:r>
              <a:rPr lang="en-US" dirty="0"/>
              <a:t>-Yi Lin (NCU), Frank </a:t>
            </a:r>
            <a:r>
              <a:rPr lang="en-US" dirty="0" err="1"/>
              <a:t>Masci</a:t>
            </a:r>
            <a:r>
              <a:rPr lang="en-US" dirty="0"/>
              <a:t> (Caltech/IPAC), Joachim </a:t>
            </a:r>
            <a:r>
              <a:rPr lang="en-US" dirty="0" err="1"/>
              <a:t>Moeyens</a:t>
            </a:r>
            <a:r>
              <a:rPr lang="en-US" dirty="0"/>
              <a:t> (UW),</a:t>
            </a:r>
          </a:p>
          <a:p>
            <a:r>
              <a:rPr lang="en-US" dirty="0"/>
              <a:t>Chow-</a:t>
            </a:r>
            <a:r>
              <a:rPr lang="en-US" dirty="0" err="1"/>
              <a:t>Choong</a:t>
            </a:r>
            <a:r>
              <a:rPr lang="en-US" dirty="0"/>
              <a:t> </a:t>
            </a:r>
            <a:r>
              <a:rPr lang="en-US" dirty="0" err="1"/>
              <a:t>Ngeow</a:t>
            </a:r>
            <a:r>
              <a:rPr lang="en-US" dirty="0"/>
              <a:t> (NCU), Tom Prince (Caltech)</a:t>
            </a:r>
          </a:p>
        </p:txBody>
      </p:sp>
      <p:pic>
        <p:nvPicPr>
          <p:cNvPr id="4" name="Picture 2" descr="http://noir.caltech.edu/twiki_ptf/bin/viewfile/ZTF/ZtfLogo?rev=1;filename=ZTF_IconColorLB.png">
            <a:extLst>
              <a:ext uri="{FF2B5EF4-FFF2-40B4-BE49-F238E27FC236}">
                <a16:creationId xmlns:a16="http://schemas.microsoft.com/office/drawing/2014/main" id="{CE716053-E731-0045-97DB-F7E25301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27" y="753484"/>
            <a:ext cx="2674161" cy="17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6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29150A-45C1-7148-A499-724DED275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955" y="1584114"/>
            <a:ext cx="3200400" cy="2286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6A542D-424C-EF4E-AAE4-9CC2EE779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355" y="1584114"/>
            <a:ext cx="3200400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170A6-8773-C548-8914-6BB8559E2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55" y="3829974"/>
            <a:ext cx="32004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687EE9-C75F-3340-999B-D79F0AD79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355" y="3829974"/>
            <a:ext cx="3200400" cy="228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593CAA-4D13-E142-9F74-8FBC4534F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755" y="1584114"/>
            <a:ext cx="32004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2CDB3A-8C7E-9442-8C9E-C2095B61F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8755" y="3850044"/>
            <a:ext cx="3200400" cy="228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10062B9-DEB5-1A4C-A947-0F409EEB83A7}"/>
              </a:ext>
            </a:extLst>
          </p:cNvPr>
          <p:cNvSpPr txBox="1"/>
          <p:nvPr/>
        </p:nvSpPr>
        <p:spPr>
          <a:xfrm>
            <a:off x="1663908" y="479685"/>
            <a:ext cx="4560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Comet Light curves</a:t>
            </a:r>
          </a:p>
        </p:txBody>
      </p:sp>
    </p:spTree>
    <p:extLst>
      <p:ext uri="{BB962C8B-B14F-4D97-AF65-F5344CB8AC3E}">
        <p14:creationId xmlns:p14="http://schemas.microsoft.com/office/powerpoint/2010/main" val="265987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3245" y="171106"/>
            <a:ext cx="7633288" cy="56368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800000"/>
                </a:solidFill>
                <a:latin typeface="Helvetica Neue"/>
                <a:cs typeface="Helvetica Neue"/>
              </a:rPr>
              <a:t>Centaurs: </a:t>
            </a:r>
            <a:r>
              <a:rPr lang="en-US" sz="3200" b="1" dirty="0" err="1">
                <a:solidFill>
                  <a:srgbClr val="800000"/>
                </a:solidFill>
                <a:latin typeface="Helvetica Neue"/>
                <a:cs typeface="Helvetica Neue"/>
              </a:rPr>
              <a:t>Echeclus</a:t>
            </a:r>
            <a:r>
              <a:rPr lang="en-US" sz="3200" b="1" dirty="0">
                <a:solidFill>
                  <a:srgbClr val="800000"/>
                </a:solidFill>
                <a:latin typeface="Helvetica Neue"/>
                <a:cs typeface="Helvetica Neue"/>
              </a:rPr>
              <a:t> Photometry</a:t>
            </a:r>
          </a:p>
        </p:txBody>
      </p:sp>
      <p:pic>
        <p:nvPicPr>
          <p:cNvPr id="4" name="Picture 3" descr="mjdVSafr2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t="8597" r="6365" b="42684"/>
          <a:stretch/>
        </p:blipFill>
        <p:spPr>
          <a:xfrm>
            <a:off x="1695177" y="1493682"/>
            <a:ext cx="6026807" cy="4529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72415" y="2929917"/>
            <a:ext cx="1622246" cy="185805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49935" y="2084024"/>
            <a:ext cx="207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</a:rPr>
              <a:t>ZFT g filter, color corrected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911485" y="4116761"/>
            <a:ext cx="310565" cy="132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6991" y="3290608"/>
            <a:ext cx="1101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60066"/>
                </a:solidFill>
              </a:rPr>
              <a:t>Bare Nucleus spherical model</a:t>
            </a:r>
          </a:p>
        </p:txBody>
      </p:sp>
      <p:pic>
        <p:nvPicPr>
          <p:cNvPr id="10" name="Picture 9" descr="EcheclusMosaicZTF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458408" y="1878220"/>
            <a:ext cx="2135414" cy="1246881"/>
          </a:xfrm>
          <a:prstGeom prst="rect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27309" y="870410"/>
            <a:ext cx="8229600" cy="478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 defTabSz="457200">
              <a:spcBef>
                <a:spcPct val="20000"/>
              </a:spcBef>
              <a:defRPr/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/>
                <a:cs typeface="Avenir Black"/>
              </a:rPr>
              <a:t>Periodic outbursts – intense and short-lived</a:t>
            </a: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sz="32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589598" y="1759857"/>
            <a:ext cx="2870200" cy="3864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400" b="1" i="1" dirty="0">
                <a:solidFill>
                  <a:srgbClr val="000090"/>
                </a:solidFill>
                <a:latin typeface="Avenir Black"/>
                <a:cs typeface="Avenir Black"/>
              </a:rPr>
              <a:t>December 2017 intensity similar to December 2006 outburst.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lang="en-US" sz="2400" b="1" i="1" dirty="0">
              <a:solidFill>
                <a:srgbClr val="000090"/>
              </a:solidFill>
              <a:latin typeface="Avenir Black"/>
              <a:cs typeface="Avenir Black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2400" b="1" i="1" dirty="0">
                <a:solidFill>
                  <a:srgbClr val="000090"/>
                </a:solidFill>
                <a:latin typeface="Avenir Black"/>
                <a:cs typeface="Avenir Black"/>
              </a:rPr>
              <a:t>Weeks before activity onset observed in Aug. 2016, CO</a:t>
            </a:r>
            <a:r>
              <a:rPr lang="en-US" sz="2400" b="1" i="1" baseline="-25000" dirty="0">
                <a:solidFill>
                  <a:srgbClr val="000090"/>
                </a:solidFill>
                <a:latin typeface="Avenir Black"/>
                <a:cs typeface="Avenir Black"/>
              </a:rPr>
              <a:t>2</a:t>
            </a:r>
            <a:r>
              <a:rPr lang="en-US" sz="2400" b="1" i="1" dirty="0">
                <a:solidFill>
                  <a:srgbClr val="000090"/>
                </a:solidFill>
                <a:latin typeface="Avenir Black"/>
                <a:cs typeface="Avenir Black"/>
              </a:rPr>
              <a:t> production ~2 X 10</a:t>
            </a:r>
            <a:r>
              <a:rPr lang="en-US" sz="2400" b="1" i="1" baseline="30000" dirty="0">
                <a:solidFill>
                  <a:srgbClr val="000090"/>
                </a:solidFill>
                <a:latin typeface="Avenir Black"/>
                <a:cs typeface="Avenir Black"/>
              </a:rPr>
              <a:t>26</a:t>
            </a:r>
            <a:r>
              <a:rPr lang="en-US" sz="2400" b="1" i="1" dirty="0">
                <a:solidFill>
                  <a:srgbClr val="000090"/>
                </a:solidFill>
                <a:latin typeface="Avenir Black"/>
                <a:cs typeface="Avenir Black"/>
              </a:rPr>
              <a:t> molecules/sec</a:t>
            </a:r>
            <a:endParaRPr lang="en-US" sz="2400" b="1" i="1" baseline="30000" dirty="0">
              <a:solidFill>
                <a:srgbClr val="000090"/>
              </a:solidFill>
              <a:latin typeface="Avenir Black"/>
              <a:cs typeface="Avenir Black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lang="en-US" sz="2400" b="1" i="1" dirty="0">
              <a:latin typeface="Avenir Black"/>
              <a:cs typeface="Avenir Black"/>
            </a:endParaRP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sz="32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92100" y="6023415"/>
            <a:ext cx="10167698" cy="7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b="1" i="1" dirty="0">
                <a:solidFill>
                  <a:srgbClr val="008000"/>
                </a:solidFill>
                <a:latin typeface="Avenir Black"/>
                <a:cs typeface="Avenir Black"/>
              </a:rPr>
              <a:t>Q</a:t>
            </a:r>
            <a:r>
              <a:rPr lang="en-US" b="1" i="1" baseline="-25000" dirty="0">
                <a:solidFill>
                  <a:srgbClr val="008000"/>
                </a:solidFill>
                <a:latin typeface="Avenir Black"/>
                <a:cs typeface="Avenir Black"/>
              </a:rPr>
              <a:t>dust</a:t>
            </a:r>
            <a:r>
              <a:rPr lang="en-US" b="1" i="1" dirty="0">
                <a:solidFill>
                  <a:srgbClr val="008000"/>
                </a:solidFill>
                <a:latin typeface="Avenir Black"/>
                <a:cs typeface="Avenir Black"/>
              </a:rPr>
              <a:t>~50 kg/</a:t>
            </a:r>
            <a:r>
              <a:rPr lang="en-US" b="1" i="1" dirty="0" err="1">
                <a:solidFill>
                  <a:srgbClr val="008000"/>
                </a:solidFill>
                <a:latin typeface="Avenir Black"/>
                <a:cs typeface="Avenir Black"/>
              </a:rPr>
              <a:t>s</a:t>
            </a:r>
            <a:r>
              <a:rPr lang="en-US" b="1" i="1" dirty="0">
                <a:solidFill>
                  <a:srgbClr val="008000"/>
                </a:solidFill>
                <a:latin typeface="Avenir Black"/>
                <a:cs typeface="Avenir Black"/>
              </a:rPr>
              <a:t> (assuming  </a:t>
            </a:r>
            <a:r>
              <a:rPr lang="en-US" b="1" i="1" dirty="0" err="1">
                <a:solidFill>
                  <a:srgbClr val="008000"/>
                </a:solidFill>
                <a:latin typeface="Avenir Black"/>
                <a:cs typeface="Avenir Black"/>
              </a:rPr>
              <a:t>v</a:t>
            </a:r>
            <a:r>
              <a:rPr lang="en-US" b="1" i="1" baseline="-25000" dirty="0" err="1">
                <a:solidFill>
                  <a:srgbClr val="008000"/>
                </a:solidFill>
                <a:latin typeface="Avenir Black"/>
                <a:cs typeface="Avenir Black"/>
              </a:rPr>
              <a:t>ej</a:t>
            </a:r>
            <a:r>
              <a:rPr lang="en-US" b="1" i="1" dirty="0">
                <a:solidFill>
                  <a:srgbClr val="008000"/>
                </a:solidFill>
                <a:latin typeface="Avenir Black"/>
                <a:cs typeface="Avenir Black"/>
              </a:rPr>
              <a:t> ~3 </a:t>
            </a:r>
            <a:r>
              <a:rPr lang="en-US" b="1" i="1" dirty="0" err="1">
                <a:solidFill>
                  <a:srgbClr val="008000"/>
                </a:solidFill>
                <a:latin typeface="Avenir Black"/>
                <a:cs typeface="Avenir Black"/>
              </a:rPr>
              <a:t>m/s</a:t>
            </a:r>
            <a:r>
              <a:rPr lang="en-US" b="1" i="1" dirty="0">
                <a:solidFill>
                  <a:srgbClr val="008000"/>
                </a:solidFill>
                <a:latin typeface="Avenir Black"/>
                <a:cs typeface="Avenir Black"/>
              </a:rPr>
              <a:t>, grain density ~0.6 g/cm</a:t>
            </a:r>
            <a:r>
              <a:rPr lang="en-US" b="1" i="1" baseline="30000" dirty="0">
                <a:solidFill>
                  <a:srgbClr val="008000"/>
                </a:solidFill>
                <a:latin typeface="Avenir Black"/>
                <a:cs typeface="Avenir Black"/>
              </a:rPr>
              <a:t>3</a:t>
            </a:r>
            <a:r>
              <a:rPr lang="en-US" b="1" i="1" dirty="0">
                <a:solidFill>
                  <a:srgbClr val="008000"/>
                </a:solidFill>
                <a:latin typeface="Avenir Black"/>
                <a:cs typeface="Avenir Black"/>
              </a:rPr>
              <a:t>, </a:t>
            </a:r>
          </a:p>
          <a:p>
            <a:pPr marL="342900" indent="-342900">
              <a:spcBef>
                <a:spcPct val="20000"/>
              </a:spcBef>
            </a:pPr>
            <a:r>
              <a:rPr lang="en-US" b="1" i="1" dirty="0">
                <a:solidFill>
                  <a:srgbClr val="008000"/>
                </a:solidFill>
                <a:latin typeface="Avenir Black"/>
                <a:cs typeface="Avenir Black"/>
              </a:rPr>
              <a:t>~10</a:t>
            </a:r>
            <a:r>
              <a:rPr lang="en-US" b="1" i="1" dirty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b="1" i="1" dirty="0">
                <a:solidFill>
                  <a:srgbClr val="008000"/>
                </a:solidFill>
                <a:latin typeface="Avenir Black"/>
                <a:cs typeface="Avenir Black"/>
              </a:rPr>
              <a:t>m radius grains)</a:t>
            </a:r>
            <a:endParaRPr lang="en-US" b="1" i="1" baseline="30000" dirty="0">
              <a:solidFill>
                <a:srgbClr val="008000"/>
              </a:solidFill>
              <a:latin typeface="Avenir Black"/>
              <a:cs typeface="Avenir Black"/>
            </a:endParaRPr>
          </a:p>
          <a:p>
            <a:pPr marL="342900" indent="-342900" defTabSz="457200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8077" y="2893634"/>
            <a:ext cx="1260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ZTF thumbnails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94662" y="6488669"/>
            <a:ext cx="3311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Bauer et al., ZTF Sci. Meeting,  2018</a:t>
            </a:r>
          </a:p>
        </p:txBody>
      </p:sp>
    </p:spTree>
    <p:extLst>
      <p:ext uri="{BB962C8B-B14F-4D97-AF65-F5344CB8AC3E}">
        <p14:creationId xmlns:p14="http://schemas.microsoft.com/office/powerpoint/2010/main" val="364162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2BFA-CFBF-1542-AA23-1C4EB2ED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Other solar system transient events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DCCA11-8A8D-8741-A0BC-8050AA357D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138" y="2295157"/>
            <a:ext cx="5181600" cy="3412273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A49C62-046B-284F-BEBF-FD635EE976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67399" y="2295157"/>
            <a:ext cx="5799668" cy="341227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8ABD11-5046-EA4A-917C-8C537895CCBE}"/>
              </a:ext>
            </a:extLst>
          </p:cNvPr>
          <p:cNvSpPr txBox="1"/>
          <p:nvPr/>
        </p:nvSpPr>
        <p:spPr>
          <a:xfrm>
            <a:off x="3733599" y="5707430"/>
            <a:ext cx="209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Bodewits</a:t>
            </a:r>
            <a:r>
              <a:rPr lang="en-US" dirty="0"/>
              <a:t> et al. 2011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E464F7-78EE-E545-9411-86D1BA8A20DF}"/>
              </a:ext>
            </a:extLst>
          </p:cNvPr>
          <p:cNvSpPr txBox="1"/>
          <p:nvPr/>
        </p:nvSpPr>
        <p:spPr>
          <a:xfrm>
            <a:off x="9795657" y="5707430"/>
            <a:ext cx="187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Meech</a:t>
            </a:r>
            <a:r>
              <a:rPr lang="en-US" dirty="0"/>
              <a:t> et al. 2017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94433-F2E4-CE43-AECF-954B65908D4F}"/>
              </a:ext>
            </a:extLst>
          </p:cNvPr>
          <p:cNvSpPr txBox="1"/>
          <p:nvPr/>
        </p:nvSpPr>
        <p:spPr>
          <a:xfrm>
            <a:off x="601138" y="1820614"/>
            <a:ext cx="301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belt comets and impacts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0A256-4303-CB46-B368-6499267A3B91}"/>
              </a:ext>
            </a:extLst>
          </p:cNvPr>
          <p:cNvSpPr txBox="1"/>
          <p:nvPr/>
        </p:nvSpPr>
        <p:spPr>
          <a:xfrm>
            <a:off x="5782738" y="1873220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Interstellar asteroid </a:t>
            </a:r>
            <a:r>
              <a:rPr lang="en-US" dirty="0" err="1"/>
              <a:t>Oumoumoua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1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34D8-012D-504F-AAB4-6DC7C24D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Challenges and 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A07-B288-7C4C-9E7D-639495A16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2086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Operations:</a:t>
            </a:r>
          </a:p>
          <a:p>
            <a:pPr lvl="1"/>
            <a:r>
              <a:rPr lang="en-US" dirty="0"/>
              <a:t>Completeness ZMODE?</a:t>
            </a:r>
          </a:p>
          <a:p>
            <a:pPr lvl="1"/>
            <a:r>
              <a:rPr lang="en-US" dirty="0"/>
              <a:t>Need cut outs of reference image subtracted images</a:t>
            </a:r>
          </a:p>
          <a:p>
            <a:pPr lvl="1"/>
            <a:r>
              <a:rPr lang="en-US" dirty="0"/>
              <a:t>Photometry of moving extended objects?</a:t>
            </a:r>
          </a:p>
          <a:p>
            <a:pPr lvl="1"/>
            <a:r>
              <a:rPr lang="en-US" dirty="0"/>
              <a:t>Different diagnostics required?</a:t>
            </a:r>
          </a:p>
          <a:p>
            <a:pPr lvl="1"/>
            <a:r>
              <a:rPr lang="en-US" dirty="0"/>
              <a:t>Discovery of comets?</a:t>
            </a:r>
          </a:p>
          <a:p>
            <a:r>
              <a:rPr lang="en-US" dirty="0"/>
              <a:t>Follow up:</a:t>
            </a:r>
          </a:p>
          <a:p>
            <a:pPr lvl="1"/>
            <a:r>
              <a:rPr lang="en-US" dirty="0"/>
              <a:t>Near Earth Asteroid characterization</a:t>
            </a:r>
          </a:p>
          <a:p>
            <a:pPr lvl="1"/>
            <a:r>
              <a:rPr lang="en-US" dirty="0"/>
              <a:t>Mass and composition outburst ejecta</a:t>
            </a:r>
          </a:p>
          <a:p>
            <a:pPr lvl="1"/>
            <a:r>
              <a:rPr lang="en-US" dirty="0"/>
              <a:t>SEDM, </a:t>
            </a:r>
            <a:r>
              <a:rPr lang="en-US" dirty="0" err="1"/>
              <a:t>Lulin</a:t>
            </a:r>
            <a:r>
              <a:rPr lang="en-US" dirty="0"/>
              <a:t>, Swift, Las </a:t>
            </a:r>
            <a:r>
              <a:rPr lang="en-US" dirty="0" err="1"/>
              <a:t>Cumbres</a:t>
            </a:r>
            <a:r>
              <a:rPr lang="en-US" dirty="0"/>
              <a:t> Observatory, IRTF, APO, DCT, …</a:t>
            </a:r>
          </a:p>
          <a:p>
            <a:pPr lvl="1"/>
            <a:r>
              <a:rPr lang="en-US" dirty="0"/>
              <a:t>Where and how to report events to get community follow-up?</a:t>
            </a:r>
          </a:p>
          <a:p>
            <a:pPr lvl="1"/>
            <a:r>
              <a:rPr lang="en-US" dirty="0"/>
              <a:t>Hard to automate observations of moving extended objects that all have very broad range of properties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7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B589-908F-4543-8850-E301AA66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338" y="488220"/>
            <a:ext cx="7854461" cy="1325563"/>
          </a:xfrm>
        </p:spPr>
        <p:txBody>
          <a:bodyPr/>
          <a:lstStyle/>
          <a:p>
            <a:r>
              <a:rPr lang="en-US" dirty="0"/>
              <a:t>Solar System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3F0F4-263B-B64C-BFEE-5E35FFA9D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583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Biweekly </a:t>
            </a:r>
            <a:r>
              <a:rPr lang="en-US" dirty="0" err="1"/>
              <a:t>telecons</a:t>
            </a:r>
            <a:r>
              <a:rPr lang="en-US" dirty="0"/>
              <a:t>, Monday 4:30PM PT</a:t>
            </a:r>
          </a:p>
          <a:p>
            <a:r>
              <a:rPr lang="en-US" dirty="0" err="1"/>
              <a:t>ztfsolarsystem.slack.com</a:t>
            </a:r>
            <a:endParaRPr lang="en-US" dirty="0"/>
          </a:p>
          <a:p>
            <a:r>
              <a:rPr lang="en-US" dirty="0"/>
              <a:t>ZTF web &gt; </a:t>
            </a:r>
            <a:r>
              <a:rPr lang="en-US" dirty="0" err="1"/>
              <a:t>ScienceWorkingGroups</a:t>
            </a:r>
            <a:r>
              <a:rPr lang="en-US" dirty="0"/>
              <a:t> &gt; </a:t>
            </a:r>
            <a:r>
              <a:rPr lang="en-US" dirty="0" err="1"/>
              <a:t>SolarSystemWorkingGroup</a:t>
            </a:r>
            <a:endParaRPr lang="en-US" dirty="0"/>
          </a:p>
          <a:p>
            <a:endParaRPr lang="en-US" dirty="0"/>
          </a:p>
          <a:p>
            <a:r>
              <a:rPr lang="en-US" dirty="0"/>
              <a:t>Coordinators:</a:t>
            </a:r>
          </a:p>
          <a:p>
            <a:pPr lvl="1"/>
            <a:r>
              <a:rPr lang="en-US" dirty="0"/>
              <a:t>Dennis </a:t>
            </a:r>
            <a:r>
              <a:rPr lang="en-US" dirty="0" err="1"/>
              <a:t>Bodewits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dennis@astro.umd.edu</a:t>
            </a:r>
            <a:endParaRPr lang="en-US" dirty="0"/>
          </a:p>
          <a:p>
            <a:pPr lvl="1"/>
            <a:r>
              <a:rPr lang="en-US" dirty="0"/>
              <a:t>Rex Chang, </a:t>
            </a:r>
            <a:r>
              <a:rPr lang="en-US" dirty="0" err="1"/>
              <a:t>rex@gm.astro.ncu.edu.tw</a:t>
            </a:r>
            <a:endParaRPr lang="en-US" dirty="0"/>
          </a:p>
          <a:p>
            <a:pPr lvl="1"/>
            <a:r>
              <a:rPr lang="en-US" dirty="0" err="1"/>
              <a:t>Quan-Zhi</a:t>
            </a:r>
            <a:r>
              <a:rPr lang="en-US" dirty="0"/>
              <a:t> Ye, </a:t>
            </a:r>
            <a:r>
              <a:rPr lang="en-US" dirty="0" err="1"/>
              <a:t>qye@caltech.edu</a:t>
            </a:r>
            <a:endParaRPr lang="en-US" dirty="0"/>
          </a:p>
        </p:txBody>
      </p:sp>
      <p:pic>
        <p:nvPicPr>
          <p:cNvPr id="4" name="Picture 2" descr="http://noir.caltech.edu/twiki_ptf/bin/viewfile/ZTF/ZtfLogo?rev=1;filename=ZTF_IconColorLB.png">
            <a:extLst>
              <a:ext uri="{FF2B5EF4-FFF2-40B4-BE49-F238E27FC236}">
                <a16:creationId xmlns:a16="http://schemas.microsoft.com/office/drawing/2014/main" id="{40CEEDDF-A332-114C-8453-CD951E06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20444"/>
            <a:ext cx="2405438" cy="15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81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A05809B-EC4F-BA46-BFA7-B0D577E1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17" y="0"/>
            <a:ext cx="8175171" cy="1325563"/>
          </a:xfrm>
        </p:spPr>
        <p:txBody>
          <a:bodyPr/>
          <a:lstStyle/>
          <a:p>
            <a:r>
              <a:rPr lang="en-US" dirty="0"/>
              <a:t>ZTF Solar System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DDC6-5392-6A40-935F-161A99D28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28" y="1454753"/>
            <a:ext cx="5766655" cy="4351338"/>
          </a:xfrm>
        </p:spPr>
        <p:txBody>
          <a:bodyPr>
            <a:normAutofit/>
          </a:bodyPr>
          <a:lstStyle/>
          <a:p>
            <a:r>
              <a:rPr lang="en-US" b="1" dirty="0"/>
              <a:t>Discover</a:t>
            </a:r>
            <a:r>
              <a:rPr lang="en-US" dirty="0"/>
              <a:t>, </a:t>
            </a:r>
            <a:r>
              <a:rPr lang="en-US" b="1" dirty="0"/>
              <a:t>characterize</a:t>
            </a:r>
            <a:r>
              <a:rPr lang="en-US" dirty="0"/>
              <a:t>, and </a:t>
            </a:r>
            <a:r>
              <a:rPr lang="en-US" b="1" dirty="0"/>
              <a:t>monitor</a:t>
            </a:r>
            <a:r>
              <a:rPr lang="en-US" dirty="0"/>
              <a:t> small bodies in the solar system</a:t>
            </a:r>
          </a:p>
          <a:p>
            <a:r>
              <a:rPr lang="en-US" dirty="0"/>
              <a:t>Enable </a:t>
            </a:r>
            <a:r>
              <a:rPr lang="en-US" b="1" dirty="0"/>
              <a:t>rapid response</a:t>
            </a:r>
            <a:r>
              <a:rPr lang="en-US" dirty="0"/>
              <a:t> on transient events</a:t>
            </a:r>
          </a:p>
          <a:p>
            <a:r>
              <a:rPr lang="en-US" dirty="0"/>
              <a:t>Comets</a:t>
            </a:r>
          </a:p>
          <a:p>
            <a:r>
              <a:rPr lang="en-US" dirty="0"/>
              <a:t>Main Belt Asteroids</a:t>
            </a:r>
          </a:p>
          <a:p>
            <a:r>
              <a:rPr lang="en-US" dirty="0"/>
              <a:t>Near Earth Asteroids</a:t>
            </a:r>
          </a:p>
          <a:p>
            <a:r>
              <a:rPr lang="en-US" dirty="0"/>
              <a:t>Centaurs</a:t>
            </a:r>
          </a:p>
          <a:p>
            <a:r>
              <a:rPr lang="en-US" dirty="0"/>
              <a:t>Interstellar objects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D855E7-7141-6946-A527-B5719120DA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7172" y="260977"/>
            <a:ext cx="5145782" cy="6351696"/>
          </a:xfrm>
        </p:spPr>
      </p:pic>
    </p:spTree>
    <p:extLst>
      <p:ext uri="{BB962C8B-B14F-4D97-AF65-F5344CB8AC3E}">
        <p14:creationId xmlns:p14="http://schemas.microsoft.com/office/powerpoint/2010/main" val="35439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A05809B-EC4F-BA46-BFA7-B0D577E1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17" y="279400"/>
            <a:ext cx="8175171" cy="1325563"/>
          </a:xfrm>
        </p:spPr>
        <p:txBody>
          <a:bodyPr/>
          <a:lstStyle/>
          <a:p>
            <a:r>
              <a:rPr lang="en-US" dirty="0"/>
              <a:t>ZTF Solar System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DDC6-5392-6A40-935F-161A99D28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482" y="1807256"/>
            <a:ext cx="5775018" cy="4351338"/>
          </a:xfrm>
        </p:spPr>
        <p:txBody>
          <a:bodyPr/>
          <a:lstStyle/>
          <a:p>
            <a:r>
              <a:rPr lang="en-US" b="1" dirty="0"/>
              <a:t>Discover</a:t>
            </a:r>
            <a:r>
              <a:rPr lang="en-US" dirty="0"/>
              <a:t>, </a:t>
            </a:r>
            <a:r>
              <a:rPr lang="en-US" b="1" dirty="0"/>
              <a:t>characterize</a:t>
            </a:r>
            <a:r>
              <a:rPr lang="en-US" dirty="0"/>
              <a:t>, and </a:t>
            </a:r>
            <a:r>
              <a:rPr lang="en-US" b="1" dirty="0"/>
              <a:t>monitor</a:t>
            </a:r>
            <a:r>
              <a:rPr lang="en-US" dirty="0"/>
              <a:t> small bodies in the solar system</a:t>
            </a:r>
          </a:p>
          <a:p>
            <a:r>
              <a:rPr lang="en-US" dirty="0"/>
              <a:t>Enable </a:t>
            </a:r>
            <a:r>
              <a:rPr lang="en-US" b="1" dirty="0"/>
              <a:t>rapid response</a:t>
            </a:r>
            <a:r>
              <a:rPr lang="en-US" dirty="0"/>
              <a:t> on transient events</a:t>
            </a:r>
          </a:p>
          <a:p>
            <a:r>
              <a:rPr lang="en-US" dirty="0"/>
              <a:t>Comets</a:t>
            </a:r>
          </a:p>
          <a:p>
            <a:r>
              <a:rPr lang="en-US" dirty="0"/>
              <a:t>Main Belt Asteroids</a:t>
            </a:r>
          </a:p>
          <a:p>
            <a:r>
              <a:rPr lang="en-US" dirty="0"/>
              <a:t>Near Earth Asteroids</a:t>
            </a:r>
          </a:p>
          <a:p>
            <a:r>
              <a:rPr lang="en-US" dirty="0"/>
              <a:t>Centaurs</a:t>
            </a:r>
          </a:p>
          <a:p>
            <a:r>
              <a:rPr lang="en-US" dirty="0"/>
              <a:t>Interstellar Objects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613840B-8C58-1745-A6C0-5700D5EA5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330" y="745958"/>
            <a:ext cx="5431005" cy="5431005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A5E3E15-B868-E349-A034-B8FC0A88CA3F}"/>
              </a:ext>
            </a:extLst>
          </p:cNvPr>
          <p:cNvSpPr/>
          <p:nvPr/>
        </p:nvSpPr>
        <p:spPr>
          <a:xfrm>
            <a:off x="8766535" y="3404683"/>
            <a:ext cx="113553" cy="113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CE3888-1F60-C54D-B9F4-FC6ACF9440D3}"/>
              </a:ext>
            </a:extLst>
          </p:cNvPr>
          <p:cNvSpPr/>
          <p:nvPr/>
        </p:nvSpPr>
        <p:spPr>
          <a:xfrm>
            <a:off x="8497280" y="3059510"/>
            <a:ext cx="538510" cy="2730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93556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2457-D4D6-0543-A8B7-ED22CAA7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0"/>
            <a:ext cx="10515599" cy="1325563"/>
          </a:xfrm>
        </p:spPr>
        <p:txBody>
          <a:bodyPr/>
          <a:lstStyle/>
          <a:p>
            <a:pPr algn="ctr"/>
            <a:r>
              <a:rPr lang="en-US" dirty="0"/>
              <a:t>ZTF and the solar system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B3C46B-9FA5-A847-972A-9A9A108297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93429" y="1152525"/>
            <a:ext cx="4900339" cy="5447544"/>
          </a:xfrm>
        </p:spPr>
      </p:pic>
    </p:spTree>
    <p:extLst>
      <p:ext uri="{BB962C8B-B14F-4D97-AF65-F5344CB8AC3E}">
        <p14:creationId xmlns:p14="http://schemas.microsoft.com/office/powerpoint/2010/main" val="113833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E89E-6F54-3B4C-9DB6-A2977B3CB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46" y="365125"/>
            <a:ext cx="10034953" cy="1325563"/>
          </a:xfrm>
        </p:spPr>
        <p:txBody>
          <a:bodyPr/>
          <a:lstStyle/>
          <a:p>
            <a:r>
              <a:rPr lang="en-US" dirty="0"/>
              <a:t>Small body discoveries and all sky surveys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006303-4303-0841-B014-DD95994D1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85312" y="2361702"/>
            <a:ext cx="4476564" cy="361496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C90124-EE32-194F-9469-FCE5F54D9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8886" y="2260095"/>
            <a:ext cx="5314914" cy="357199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E738DE-915F-B447-AED4-A0313DEFD048}"/>
              </a:ext>
            </a:extLst>
          </p:cNvPr>
          <p:cNvSpPr txBox="1"/>
          <p:nvPr/>
        </p:nvSpPr>
        <p:spPr>
          <a:xfrm>
            <a:off x="1605776" y="1792303"/>
            <a:ext cx="360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Earth Asteroids : Completeness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97ABDF-177F-AD45-8EDD-DFC02D3CCBE7}"/>
              </a:ext>
            </a:extLst>
          </p:cNvPr>
          <p:cNvSpPr txBox="1"/>
          <p:nvPr/>
        </p:nvSpPr>
        <p:spPr>
          <a:xfrm>
            <a:off x="7534037" y="1841529"/>
            <a:ext cx="232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Comets: Further Away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19698-2DF9-FC4D-8EAE-051BAB6F4677}"/>
              </a:ext>
            </a:extLst>
          </p:cNvPr>
          <p:cNvSpPr txBox="1"/>
          <p:nvPr/>
        </p:nvSpPr>
        <p:spPr>
          <a:xfrm>
            <a:off x="3583065" y="6127509"/>
            <a:ext cx="197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Galache</a:t>
            </a:r>
            <a:r>
              <a:rPr lang="en-US" dirty="0"/>
              <a:t> et al. 2015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0194E-6256-8A46-A782-76CB87CD90A4}"/>
              </a:ext>
            </a:extLst>
          </p:cNvPr>
          <p:cNvSpPr txBox="1"/>
          <p:nvPr/>
        </p:nvSpPr>
        <p:spPr>
          <a:xfrm>
            <a:off x="9199757" y="6127509"/>
            <a:ext cx="187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Meech</a:t>
            </a:r>
            <a:r>
              <a:rPr lang="en-US" dirty="0"/>
              <a:t> et al. 2017</a:t>
            </a:r>
          </a:p>
        </p:txBody>
      </p:sp>
    </p:spTree>
    <p:extLst>
      <p:ext uri="{BB962C8B-B14F-4D97-AF65-F5344CB8AC3E}">
        <p14:creationId xmlns:p14="http://schemas.microsoft.com/office/powerpoint/2010/main" val="392147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EFC7-3CB4-B849-9A4B-3243DD6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65125"/>
            <a:ext cx="10515599" cy="1325563"/>
          </a:xfrm>
        </p:spPr>
        <p:txBody>
          <a:bodyPr/>
          <a:lstStyle/>
          <a:p>
            <a:r>
              <a:rPr lang="en-US" dirty="0"/>
              <a:t>Discovery of Near Earth Asteroids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8087E3-8C9E-C441-9361-547C2C4DA8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2094"/>
          <a:stretch/>
        </p:blipFill>
        <p:spPr>
          <a:xfrm>
            <a:off x="0" y="1552576"/>
            <a:ext cx="8257511" cy="481263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94DF48-FB9F-F24C-89AA-3665D920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000" y="1724554"/>
            <a:ext cx="3771215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9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39EC-7B0B-1847-B77B-30959512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Characterization of Asteroids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792DC-E983-BC4C-A328-61F7CDF13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7495"/>
            <a:ext cx="10065328" cy="82132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Spin rate reveals asteroid </a:t>
            </a:r>
            <a:r>
              <a:rPr lang="en-US" sz="2400" b="1" dirty="0"/>
              <a:t>strength</a:t>
            </a:r>
            <a:r>
              <a:rPr lang="en-US" sz="2400" dirty="0"/>
              <a:t>, </a:t>
            </a:r>
            <a:r>
              <a:rPr lang="en-US" sz="2400" b="1" dirty="0"/>
              <a:t>interior structure</a:t>
            </a:r>
            <a:r>
              <a:rPr lang="en-US" sz="2400" dirty="0"/>
              <a:t>, and </a:t>
            </a:r>
            <a:r>
              <a:rPr lang="en-US" sz="2400" b="1" dirty="0"/>
              <a:t>evolution</a:t>
            </a:r>
          </a:p>
          <a:p>
            <a:endParaRPr lang="en-US" dirty="0"/>
          </a:p>
        </p:txBody>
      </p:sp>
      <p:pic>
        <p:nvPicPr>
          <p:cNvPr id="5" name="圖片 7">
            <a:extLst>
              <a:ext uri="{FF2B5EF4-FFF2-40B4-BE49-F238E27FC236}">
                <a16:creationId xmlns:a16="http://schemas.microsoft.com/office/drawing/2014/main" id="{53CE5298-2A7D-9448-9BCF-BE2714F1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9" y="1968074"/>
            <a:ext cx="6531990" cy="4501998"/>
          </a:xfrm>
          <a:prstGeom prst="rect">
            <a:avLst/>
          </a:prstGeom>
        </p:spPr>
      </p:pic>
      <p:pic>
        <p:nvPicPr>
          <p:cNvPr id="7" name="圖片 5">
            <a:extLst>
              <a:ext uri="{FF2B5EF4-FFF2-40B4-BE49-F238E27FC236}">
                <a16:creationId xmlns:a16="http://schemas.microsoft.com/office/drawing/2014/main" id="{90DF9105-D9E5-C94B-8F5B-C60C61F8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5"/>
          <a:stretch/>
        </p:blipFill>
        <p:spPr>
          <a:xfrm>
            <a:off x="6919919" y="3545762"/>
            <a:ext cx="4891202" cy="26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2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665FB-23EB-5841-AF1E-655B8173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en-US" dirty="0"/>
              <a:t>Comet Evolution and Outbursts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9A373-1800-2D42-8DD9-C5B84AF08F7D}"/>
              </a:ext>
            </a:extLst>
          </p:cNvPr>
          <p:cNvSpPr txBox="1"/>
          <p:nvPr/>
        </p:nvSpPr>
        <p:spPr>
          <a:xfrm>
            <a:off x="5043468" y="1027907"/>
            <a:ext cx="4637246" cy="25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Comet Lovejoy (Phil Hart)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572F386-6263-AE47-9585-2153A0773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" y="1466209"/>
            <a:ext cx="10258131" cy="45281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440ABDB-B3DC-B64B-9EE2-13E8B3FA8BD2}"/>
              </a:ext>
            </a:extLst>
          </p:cNvPr>
          <p:cNvSpPr txBox="1"/>
          <p:nvPr/>
        </p:nvSpPr>
        <p:spPr>
          <a:xfrm>
            <a:off x="860609" y="6176995"/>
            <a:ext cx="982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Goal: Provide reliable comet light curves and rapid outburst alerts for follow-up observations</a:t>
            </a:r>
          </a:p>
        </p:txBody>
      </p:sp>
    </p:spTree>
    <p:extLst>
      <p:ext uri="{BB962C8B-B14F-4D97-AF65-F5344CB8AC3E}">
        <p14:creationId xmlns:p14="http://schemas.microsoft.com/office/powerpoint/2010/main" val="66878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88D731-3EF7-6943-93D5-B4508C29E325}"/>
              </a:ext>
            </a:extLst>
          </p:cNvPr>
          <p:cNvGrpSpPr/>
          <p:nvPr/>
        </p:nvGrpSpPr>
        <p:grpSpPr>
          <a:xfrm>
            <a:off x="3499" y="0"/>
            <a:ext cx="11204827" cy="6716887"/>
            <a:chOff x="16547845" y="25295290"/>
            <a:chExt cx="14525426" cy="11736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D0B9E2-B35F-0F4D-B667-D1E28D4C8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3038" y="26291819"/>
              <a:ext cx="3706964" cy="35558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85A6B-CC1B-C246-939B-5097C5D750BE}"/>
                </a:ext>
              </a:extLst>
            </p:cNvPr>
            <p:cNvSpPr txBox="1"/>
            <p:nvPr/>
          </p:nvSpPr>
          <p:spPr>
            <a:xfrm>
              <a:off x="19895453" y="29461253"/>
              <a:ext cx="37398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rgbClr val="FFFF00"/>
                  </a:solidFill>
                </a:rPr>
                <a:t>73P - NASA, ESA, H. Weaver (APL/JHU), </a:t>
              </a:r>
            </a:p>
            <a:p>
              <a:pPr algn="r"/>
              <a:r>
                <a:rPr lang="en-US" sz="1000" dirty="0">
                  <a:solidFill>
                    <a:srgbClr val="FFFF00"/>
                  </a:solidFill>
                </a:rPr>
                <a:t>M. Mutchler and Z. </a:t>
              </a:r>
              <a:r>
                <a:rPr lang="en-US" sz="1000" dirty="0" err="1">
                  <a:solidFill>
                    <a:srgbClr val="FFFF00"/>
                  </a:solidFill>
                </a:rPr>
                <a:t>Levay</a:t>
              </a:r>
              <a:r>
                <a:rPr lang="en-US" sz="1000" dirty="0">
                  <a:solidFill>
                    <a:srgbClr val="FFFF00"/>
                  </a:solidFill>
                </a:rPr>
                <a:t> (</a:t>
              </a:r>
              <a:r>
                <a:rPr lang="en-US" sz="1000" dirty="0" err="1">
                  <a:solidFill>
                    <a:srgbClr val="FFFF00"/>
                  </a:solidFill>
                </a:rPr>
                <a:t>STScI</a:t>
              </a:r>
              <a:r>
                <a:rPr lang="en-US" sz="1000" dirty="0">
                  <a:solidFill>
                    <a:srgbClr val="FFFF00"/>
                  </a:solidFill>
                </a:rPr>
                <a:t>)</a:t>
              </a:r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357A3C-28D4-D744-A11E-E3ED13C96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9168" y="26291819"/>
              <a:ext cx="2943979" cy="35558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0F2003-2C97-3B47-A869-A2910A3CC8EA}"/>
                </a:ext>
              </a:extLst>
            </p:cNvPr>
            <p:cNvSpPr txBox="1"/>
            <p:nvPr/>
          </p:nvSpPr>
          <p:spPr>
            <a:xfrm>
              <a:off x="16547845" y="30086227"/>
              <a:ext cx="3334177" cy="478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Large </a:t>
              </a:r>
            </a:p>
            <a:p>
              <a:pPr algn="ctr"/>
              <a:r>
                <a:rPr lang="en-US" sz="3200" b="1" dirty="0"/>
                <a:t>&gt;5 mag</a:t>
              </a:r>
            </a:p>
            <a:p>
              <a:pPr marL="285750" indent="-285750">
                <a:buFont typeface="Arial" charset="0"/>
                <a:buChar char="•"/>
              </a:pPr>
              <a:endParaRPr lang="en-US" sz="3600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Sustained for weeks or longer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Gas and dust increase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Sometimes fragments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282365-AA7F-7F42-AB2B-03E902863B94}"/>
                </a:ext>
              </a:extLst>
            </p:cNvPr>
            <p:cNvSpPr txBox="1"/>
            <p:nvPr/>
          </p:nvSpPr>
          <p:spPr>
            <a:xfrm>
              <a:off x="19933038" y="30136476"/>
              <a:ext cx="3716182" cy="6722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Medium</a:t>
              </a:r>
            </a:p>
            <a:p>
              <a:pPr algn="ctr"/>
              <a:r>
                <a:rPr lang="en-US" sz="3200" b="1" dirty="0"/>
                <a:t>2-5 mag</a:t>
              </a:r>
            </a:p>
            <a:p>
              <a:pPr algn="ctr"/>
              <a:endParaRPr lang="en-US" sz="3600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Most common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Rise few days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May include short-lived fragments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Requires early warning (&lt; days) for follow up</a:t>
              </a:r>
            </a:p>
            <a:p>
              <a:pPr marL="285750" indent="-285750">
                <a:buFont typeface="Arial" charset="0"/>
                <a:buChar char="•"/>
              </a:pP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B06C76-CF08-B846-BF3D-2FD955D50ABF}"/>
                </a:ext>
              </a:extLst>
            </p:cNvPr>
            <p:cNvSpPr txBox="1"/>
            <p:nvPr/>
          </p:nvSpPr>
          <p:spPr>
            <a:xfrm>
              <a:off x="17363439" y="29416402"/>
              <a:ext cx="2210862" cy="261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FF00"/>
                  </a:solidFill>
                </a:rPr>
                <a:t>17P/Holmes. NASA / ESA / A. Dyer</a:t>
              </a:r>
              <a:endParaRPr lang="en-US" b="1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D3C0A5-507D-454C-AB6F-161675BFC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4045" y="26233590"/>
              <a:ext cx="3592897" cy="361409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DB4E3E-02C8-604F-964F-280630D3EA72}"/>
                </a:ext>
              </a:extLst>
            </p:cNvPr>
            <p:cNvSpPr txBox="1"/>
            <p:nvPr/>
          </p:nvSpPr>
          <p:spPr>
            <a:xfrm>
              <a:off x="23815356" y="30073087"/>
              <a:ext cx="3350767" cy="5754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Small</a:t>
              </a:r>
            </a:p>
            <a:p>
              <a:pPr algn="ctr"/>
              <a:r>
                <a:rPr lang="en-US" sz="3200" b="1" dirty="0"/>
                <a:t> 1-2 mag</a:t>
              </a:r>
            </a:p>
            <a:p>
              <a:pPr algn="ctr"/>
              <a:endParaRPr lang="en-US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Less often discovered, but likely more common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Greatest discovery potential!</a:t>
              </a:r>
            </a:p>
            <a:p>
              <a:pPr marL="285750" indent="-285750">
                <a:buFont typeface="Arial" charset="0"/>
                <a:buChar char="•"/>
              </a:pPr>
              <a:endParaRPr lang="en-US" sz="36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98ADC1-FF42-324A-8D81-3FE61A216139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05" t="49608" b="-1442"/>
            <a:stretch/>
          </p:blipFill>
          <p:spPr>
            <a:xfrm>
              <a:off x="23772755" y="26325310"/>
              <a:ext cx="3448834" cy="3633933"/>
            </a:xfrm>
            <a:prstGeom prst="rect">
              <a:avLst/>
            </a:prstGeom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04336B-6415-2B44-85DD-D0886411851E}"/>
                </a:ext>
              </a:extLst>
            </p:cNvPr>
            <p:cNvSpPr txBox="1"/>
            <p:nvPr/>
          </p:nvSpPr>
          <p:spPr>
            <a:xfrm>
              <a:off x="24592702" y="29469887"/>
              <a:ext cx="2034531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FF00"/>
                  </a:solidFill>
                </a:rPr>
                <a:t>9P/</a:t>
              </a:r>
              <a:r>
                <a:rPr lang="en-US" sz="1000" b="1" dirty="0" err="1">
                  <a:solidFill>
                    <a:srgbClr val="FFFF00"/>
                  </a:solidFill>
                </a:rPr>
                <a:t>Tempel</a:t>
              </a:r>
              <a:r>
                <a:rPr lang="en-US" sz="1000" b="1" dirty="0">
                  <a:solidFill>
                    <a:srgbClr val="FFFF00"/>
                  </a:solidFill>
                </a:rPr>
                <a:t> 1 – Feldman et al. 2007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6EBE29-052C-544A-937C-F4DD9F0962C2}"/>
                </a:ext>
              </a:extLst>
            </p:cNvPr>
            <p:cNvSpPr txBox="1"/>
            <p:nvPr/>
          </p:nvSpPr>
          <p:spPr>
            <a:xfrm>
              <a:off x="29314625" y="29494095"/>
              <a:ext cx="1500732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FF00"/>
                  </a:solidFill>
                </a:rPr>
                <a:t>67P – Vincent et al. 2016</a:t>
              </a: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539BAB-20EA-0649-9837-71082B110ED8}"/>
                </a:ext>
              </a:extLst>
            </p:cNvPr>
            <p:cNvSpPr txBox="1"/>
            <p:nvPr/>
          </p:nvSpPr>
          <p:spPr>
            <a:xfrm>
              <a:off x="27415669" y="30086225"/>
              <a:ext cx="3657602" cy="5754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Mini </a:t>
              </a:r>
            </a:p>
            <a:p>
              <a:pPr algn="ctr"/>
              <a:r>
                <a:rPr lang="en-US" sz="3200" b="1" dirty="0"/>
                <a:t>&lt;&lt;1 mag</a:t>
              </a:r>
            </a:p>
            <a:p>
              <a:pPr algn="ctr"/>
              <a:endParaRPr lang="en-US" sz="3600" b="1" dirty="0"/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Occur daily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Very short lived (10s of minutes)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Mostly discovered from spacecraft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/>
                <a:t>Continuous sampling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07B21A4-97DC-CF42-9D35-BBA62DDB30BD}"/>
                </a:ext>
              </a:extLst>
            </p:cNvPr>
            <p:cNvSpPr/>
            <p:nvPr/>
          </p:nvSpPr>
          <p:spPr>
            <a:xfrm>
              <a:off x="19809655" y="25295290"/>
              <a:ext cx="7554999" cy="11736805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593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579</Words>
  <Application>Microsoft Macintosh PowerPoint</Application>
  <PresentationFormat>Widescreen</PresentationFormat>
  <Paragraphs>113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 Black</vt:lpstr>
      <vt:lpstr>Calibri</vt:lpstr>
      <vt:lpstr>Calibri Light</vt:lpstr>
      <vt:lpstr>Helvetica Neue</vt:lpstr>
      <vt:lpstr>Symbol</vt:lpstr>
      <vt:lpstr>Office Theme</vt:lpstr>
      <vt:lpstr>Solar System Overview</vt:lpstr>
      <vt:lpstr>ZTF Solar System Science</vt:lpstr>
      <vt:lpstr>ZTF Solar System Science</vt:lpstr>
      <vt:lpstr>ZTF and the solar system</vt:lpstr>
      <vt:lpstr>Small body discoveries and all sky surveys</vt:lpstr>
      <vt:lpstr>Discovery of Near Earth Asteroids</vt:lpstr>
      <vt:lpstr>Characterization of Asteroids</vt:lpstr>
      <vt:lpstr>Comet Evolution and Outbursts</vt:lpstr>
      <vt:lpstr>PowerPoint Presentation</vt:lpstr>
      <vt:lpstr>PowerPoint Presentation</vt:lpstr>
      <vt:lpstr>Centaurs: Echeclus Photometry</vt:lpstr>
      <vt:lpstr>Other solar system transient events</vt:lpstr>
      <vt:lpstr>Challenges and Follow-up</vt:lpstr>
      <vt:lpstr>Solar System Working Group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Bodewits</dc:creator>
  <cp:lastModifiedBy>dennis bodewits</cp:lastModifiedBy>
  <cp:revision>55</cp:revision>
  <cp:lastPrinted>2018-03-21T05:12:21Z</cp:lastPrinted>
  <dcterms:created xsi:type="dcterms:W3CDTF">2018-03-20T22:41:06Z</dcterms:created>
  <dcterms:modified xsi:type="dcterms:W3CDTF">2018-03-21T16:50:03Z</dcterms:modified>
</cp:coreProperties>
</file>