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null)" ContentType="image/x-em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463" r:id="rId2"/>
    <p:sldId id="466" r:id="rId3"/>
    <p:sldId id="534" r:id="rId4"/>
    <p:sldId id="543" r:id="rId5"/>
    <p:sldId id="704" r:id="rId6"/>
    <p:sldId id="535" r:id="rId7"/>
    <p:sldId id="706" r:id="rId8"/>
    <p:sldId id="544" r:id="rId9"/>
    <p:sldId id="536" r:id="rId10"/>
    <p:sldId id="545" r:id="rId11"/>
    <p:sldId id="538" r:id="rId12"/>
    <p:sldId id="707" r:id="rId13"/>
    <p:sldId id="708" r:id="rId14"/>
    <p:sldId id="542" r:id="rId15"/>
    <p:sldId id="709" r:id="rId16"/>
    <p:sldId id="54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FF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8" autoAdjust="0"/>
    <p:restoredTop sz="95714" autoAdjust="0"/>
  </p:normalViewPr>
  <p:slideViewPr>
    <p:cSldViewPr snapToGrid="0" snapToObjects="1">
      <p:cViewPr>
        <p:scale>
          <a:sx n="111" d="100"/>
          <a:sy n="111" d="100"/>
        </p:scale>
        <p:origin x="472" y="4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C14BAD-300F-7C4C-8E29-2297CAF8A067}" type="datetimeFigureOut">
              <a:rPr lang="en-US" smtClean="0"/>
              <a:pPr/>
              <a:t>9/4/19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DE9226-A36E-3142-87E3-CACE963F2510}" type="slidenum">
              <a:rPr lang="en-US" smtClean="0"/>
              <a:pPr/>
              <a:t>‹#›</a:t>
            </a:fld>
            <a:endParaRPr lang="en-US"/>
          </a:p>
        </p:txBody>
      </p:sp>
    </p:spTree>
    <p:extLst>
      <p:ext uri="{BB962C8B-B14F-4D97-AF65-F5344CB8AC3E}">
        <p14:creationId xmlns:p14="http://schemas.microsoft.com/office/powerpoint/2010/main" val="13846952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Redshif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Expansion_of_space" TargetMode="External"/><Relationship Id="rId5" Type="http://schemas.openxmlformats.org/officeDocument/2006/relationships/hyperlink" Target="https://en.wikipedia.org/wiki/Doppler_shift" TargetMode="External"/><Relationship Id="rId4" Type="http://schemas.openxmlformats.org/officeDocument/2006/relationships/hyperlink" Target="https://en.wikipedia.org/wiki/Peculiar_velocit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Hi, I am Maayane, currently a post doc at LBL with Peter Nugent. Today I will tell you about a project we have very recently started, but which is also quite time sensitive.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In short, DESI science validation is going to happen mid-januaruy to mid-june, and our goal is to use this opportunity to try to observe as many interesting hosts of ZTF transients as possible.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DE9226-A36E-3142-87E3-CACE963F2510}" type="slidenum">
              <a:rPr lang="en-US" smtClean="0"/>
              <a:pPr/>
              <a:t>1</a:t>
            </a:fld>
            <a:endParaRPr lang="en-US"/>
          </a:p>
        </p:txBody>
      </p:sp>
    </p:spTree>
    <p:extLst>
      <p:ext uri="{BB962C8B-B14F-4D97-AF65-F5344CB8AC3E}">
        <p14:creationId xmlns:p14="http://schemas.microsoft.com/office/powerpoint/2010/main" val="1641155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What are the plans during science verification.</a:t>
            </a:r>
          </a:p>
          <a:p>
            <a:endParaRPr lang="fr-FR" dirty="0"/>
          </a:p>
          <a:p>
            <a:r>
              <a:rPr lang="fr-FR" dirty="0"/>
              <a:t>BGS: 10 million brughtest than 20th mag</a:t>
            </a:r>
          </a:p>
          <a:p>
            <a:r>
              <a:rPr lang="fr-FR" dirty="0"/>
              <a:t>During SV: between 1 and 10 %</a:t>
            </a:r>
          </a:p>
        </p:txBody>
      </p:sp>
      <p:sp>
        <p:nvSpPr>
          <p:cNvPr id="4" name="Slide Number Placeholder 3"/>
          <p:cNvSpPr>
            <a:spLocks noGrp="1"/>
          </p:cNvSpPr>
          <p:nvPr>
            <p:ph type="sldNum" sz="quarter" idx="10"/>
          </p:nvPr>
        </p:nvSpPr>
        <p:spPr/>
        <p:txBody>
          <a:bodyPr/>
          <a:lstStyle/>
          <a:p>
            <a:fld id="{85DE9226-A36E-3142-87E3-CACE963F2510}" type="slidenum">
              <a:rPr lang="en-US" smtClean="0"/>
              <a:pPr/>
              <a:t>10</a:t>
            </a:fld>
            <a:endParaRPr lang="en-US"/>
          </a:p>
        </p:txBody>
      </p:sp>
    </p:spTree>
    <p:extLst>
      <p:ext uri="{BB962C8B-B14F-4D97-AF65-F5344CB8AC3E}">
        <p14:creationId xmlns:p14="http://schemas.microsoft.com/office/powerpoint/2010/main" val="556534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The SV team is quite open to inclide specific hosts in their sample.</a:t>
            </a:r>
          </a:p>
          <a:p>
            <a:r>
              <a:rPr lang="fr-FR" b="1" dirty="0"/>
              <a:t>I have been in touch with several groups in ZTF to see how galaxy redshifts </a:t>
            </a:r>
          </a:p>
          <a:p>
            <a:r>
              <a:rPr lang="fr-FR" dirty="0"/>
              <a:t>We need to be quick.</a:t>
            </a:r>
          </a:p>
          <a:p>
            <a:endParaRPr lang="fr-FR" dirty="0"/>
          </a:p>
        </p:txBody>
      </p:sp>
      <p:sp>
        <p:nvSpPr>
          <p:cNvPr id="4" name="Slide Number Placeholder 3"/>
          <p:cNvSpPr>
            <a:spLocks noGrp="1"/>
          </p:cNvSpPr>
          <p:nvPr>
            <p:ph type="sldNum" sz="quarter" idx="10"/>
          </p:nvPr>
        </p:nvSpPr>
        <p:spPr/>
        <p:txBody>
          <a:bodyPr/>
          <a:lstStyle/>
          <a:p>
            <a:fld id="{85DE9226-A36E-3142-87E3-CACE963F2510}" type="slidenum">
              <a:rPr lang="en-US" smtClean="0"/>
              <a:pPr/>
              <a:t>11</a:t>
            </a:fld>
            <a:endParaRPr lang="en-US"/>
          </a:p>
        </p:txBody>
      </p:sp>
    </p:spTree>
    <p:extLst>
      <p:ext uri="{BB962C8B-B14F-4D97-AF65-F5344CB8AC3E}">
        <p14:creationId xmlns:p14="http://schemas.microsoft.com/office/powerpoint/2010/main" val="1567176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a:solidFill>
                  <a:schemeClr val="tx1"/>
                </a:solidFill>
                <a:effectLst/>
                <a:latin typeface="+mn-lt"/>
                <a:ea typeface="+mn-ea"/>
                <a:cs typeface="+mn-cs"/>
              </a:rPr>
              <a:t> To do SNIa cosmology we need host galaxy redshifts with at least </a:t>
            </a:r>
            <a:br>
              <a:rPr lang="fr-FR"/>
            </a:br>
            <a:r>
              <a:rPr lang="fr-FR" sz="1200" b="0" i="0" u="none" strike="noStrike" kern="1200">
                <a:solidFill>
                  <a:schemeClr val="tx1"/>
                </a:solidFill>
                <a:effectLst/>
                <a:latin typeface="+mn-lt"/>
                <a:ea typeface="+mn-ea"/>
                <a:cs typeface="+mn-cs"/>
              </a:rPr>
              <a:t>medium resolution.</a:t>
            </a:r>
            <a:br>
              <a:rPr lang="fr-FR"/>
            </a:br>
            <a:r>
              <a:rPr lang="fr-FR" sz="1200" b="0" i="0" u="none" strike="noStrike" kern="1200">
                <a:solidFill>
                  <a:schemeClr val="tx1"/>
                </a:solidFill>
                <a:effectLst/>
                <a:latin typeface="+mn-lt"/>
                <a:ea typeface="+mn-ea"/>
                <a:cs typeface="+mn-cs"/>
              </a:rPr>
              <a:t>- The SEDM resolution is not quite good enough to provide this.</a:t>
            </a:r>
            <a:br>
              <a:rPr lang="fr-FR"/>
            </a:br>
            <a:r>
              <a:rPr lang="fr-FR" sz="1200" b="0" i="0" u="none" strike="noStrike" kern="1200">
                <a:solidFill>
                  <a:schemeClr val="tx1"/>
                </a:solidFill>
                <a:effectLst/>
                <a:latin typeface="+mn-lt"/>
                <a:ea typeface="+mn-ea"/>
                <a:cs typeface="+mn-cs"/>
              </a:rPr>
              <a:t>- We have several hundreds of classified SNe Ia with good lightcurve, </a:t>
            </a:r>
            <a:br>
              <a:rPr lang="fr-FR"/>
            </a:br>
            <a:r>
              <a:rPr lang="fr-FR" sz="1200" b="0" i="0" u="none" strike="noStrike" kern="1200">
                <a:solidFill>
                  <a:schemeClr val="tx1"/>
                </a:solidFill>
                <a:effectLst/>
                <a:latin typeface="+mn-lt"/>
                <a:ea typeface="+mn-ea"/>
                <a:cs typeface="+mn-cs"/>
              </a:rPr>
              <a:t>but lack of host redshift prevents us from using these.</a:t>
            </a:r>
            <a:br>
              <a:rPr lang="fr-FR"/>
            </a:br>
            <a:r>
              <a:rPr lang="fr-FR" sz="1200" b="0" i="0" u="none" strike="noStrike" kern="1200">
                <a:solidFill>
                  <a:schemeClr val="tx1"/>
                </a:solidFill>
                <a:effectLst/>
                <a:latin typeface="+mn-lt"/>
                <a:ea typeface="+mn-ea"/>
                <a:cs typeface="+mn-cs"/>
              </a:rPr>
              <a:t>- Most of these have fairly bright host galaxies that will be part of </a:t>
            </a:r>
            <a:br>
              <a:rPr lang="fr-FR"/>
            </a:br>
            <a:r>
              <a:rPr lang="fr-FR" sz="1200" b="0" i="0" u="none" strike="noStrike" kern="1200">
                <a:solidFill>
                  <a:schemeClr val="tx1"/>
                </a:solidFill>
                <a:effectLst/>
                <a:latin typeface="+mn-lt"/>
                <a:ea typeface="+mn-ea"/>
                <a:cs typeface="+mn-cs"/>
              </a:rPr>
              <a:t>the DESI bright galaxy survey, but the earlier we get the redshifts the </a:t>
            </a:r>
            <a:br>
              <a:rPr lang="fr-FR"/>
            </a:br>
            <a:r>
              <a:rPr lang="fr-FR" sz="1200" b="0" i="0" u="none" strike="noStrike" kern="1200">
                <a:solidFill>
                  <a:schemeClr val="tx1"/>
                </a:solidFill>
                <a:effectLst/>
                <a:latin typeface="+mn-lt"/>
                <a:ea typeface="+mn-ea"/>
                <a:cs typeface="+mn-cs"/>
              </a:rPr>
              <a:t>earlier we can start with cosmology.</a:t>
            </a:r>
            <a:endParaRPr lang="fr-FR" dirty="0"/>
          </a:p>
        </p:txBody>
      </p:sp>
      <p:sp>
        <p:nvSpPr>
          <p:cNvPr id="4" name="Slide Number Placeholder 3"/>
          <p:cNvSpPr>
            <a:spLocks noGrp="1"/>
          </p:cNvSpPr>
          <p:nvPr>
            <p:ph type="sldNum" sz="quarter" idx="10"/>
          </p:nvPr>
        </p:nvSpPr>
        <p:spPr/>
        <p:txBody>
          <a:bodyPr/>
          <a:lstStyle/>
          <a:p>
            <a:fld id="{85DE9226-A36E-3142-87E3-CACE963F2510}" type="slidenum">
              <a:rPr lang="en-US" smtClean="0"/>
              <a:pPr/>
              <a:t>12</a:t>
            </a:fld>
            <a:endParaRPr lang="en-US"/>
          </a:p>
        </p:txBody>
      </p:sp>
    </p:spTree>
    <p:extLst>
      <p:ext uri="{BB962C8B-B14F-4D97-AF65-F5344CB8AC3E}">
        <p14:creationId xmlns:p14="http://schemas.microsoft.com/office/powerpoint/2010/main" val="770579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idea is that IIp are among the best undersood cosmic explosions, we can standardize them to get distance measurment from peculiar velocities.</a:t>
            </a:r>
          </a:p>
          <a:p>
            <a:endParaRPr lang="fr-FR" dirty="0"/>
          </a:p>
          <a:p>
            <a:r>
              <a:rPr lang="fr-FR" dirty="0"/>
              <a:t>Factor of 2 worse in terms of distance measurment, but 4 times as many.</a:t>
            </a:r>
          </a:p>
          <a:p>
            <a:endParaRPr lang="fr-FR" dirty="0"/>
          </a:p>
          <a:p>
            <a:r>
              <a:rPr lang="fr-FR" dirty="0"/>
              <a:t>(You can do peculiar velocity with Ia and II. Ia’s will domintate to Z=2. Iip to redshift of 0.5)</a:t>
            </a:r>
          </a:p>
          <a:p>
            <a:endParaRPr lang="fr-FR" dirty="0"/>
          </a:p>
          <a:p>
            <a:endParaRPr lang="fr-FR" dirty="0"/>
          </a:p>
          <a:p>
            <a:r>
              <a:rPr lang="fr-FR" dirty="0"/>
              <a:t>You can do peculiar velocity with Ia and II. Ia’s will domintate to Z=2. Iip to redshift of 0.5</a:t>
            </a:r>
          </a:p>
          <a:p>
            <a:endParaRPr lang="fr-FR" dirty="0"/>
          </a:p>
          <a:p>
            <a:br>
              <a:rPr lang="fr-FR"/>
            </a:br>
            <a:endParaRPr lang="fr-FR" dirty="0"/>
          </a:p>
        </p:txBody>
      </p:sp>
      <p:sp>
        <p:nvSpPr>
          <p:cNvPr id="4" name="Slide Number Placeholder 3"/>
          <p:cNvSpPr>
            <a:spLocks noGrp="1"/>
          </p:cNvSpPr>
          <p:nvPr>
            <p:ph type="sldNum" sz="quarter" idx="10"/>
          </p:nvPr>
        </p:nvSpPr>
        <p:spPr/>
        <p:txBody>
          <a:bodyPr/>
          <a:lstStyle/>
          <a:p>
            <a:fld id="{85DE9226-A36E-3142-87E3-CACE963F2510}" type="slidenum">
              <a:rPr lang="en-US" smtClean="0"/>
              <a:pPr/>
              <a:t>13</a:t>
            </a:fld>
            <a:endParaRPr lang="en-US"/>
          </a:p>
        </p:txBody>
      </p:sp>
    </p:spTree>
    <p:extLst>
      <p:ext uri="{BB962C8B-B14F-4D97-AF65-F5344CB8AC3E}">
        <p14:creationId xmlns:p14="http://schemas.microsoft.com/office/powerpoint/2010/main" val="770550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This is a check I have made wih  sample of Iip….</a:t>
            </a:r>
          </a:p>
          <a:p>
            <a:endParaRPr lang="fr-FR" dirty="0"/>
          </a:p>
          <a:p>
            <a:r>
              <a:rPr lang="fr-FR" dirty="0"/>
              <a:t>This is the kind of plots we will use to convince the UV team.</a:t>
            </a:r>
          </a:p>
        </p:txBody>
      </p:sp>
      <p:sp>
        <p:nvSpPr>
          <p:cNvPr id="4" name="Slide Number Placeholder 3"/>
          <p:cNvSpPr>
            <a:spLocks noGrp="1"/>
          </p:cNvSpPr>
          <p:nvPr>
            <p:ph type="sldNum" sz="quarter" idx="10"/>
          </p:nvPr>
        </p:nvSpPr>
        <p:spPr/>
        <p:txBody>
          <a:bodyPr/>
          <a:lstStyle/>
          <a:p>
            <a:fld id="{85DE9226-A36E-3142-87E3-CACE963F2510}" type="slidenum">
              <a:rPr lang="en-US" smtClean="0"/>
              <a:pPr/>
              <a:t>14</a:t>
            </a:fld>
            <a:endParaRPr lang="en-US"/>
          </a:p>
        </p:txBody>
      </p:sp>
    </p:spTree>
    <p:extLst>
      <p:ext uri="{BB962C8B-B14F-4D97-AF65-F5344CB8AC3E}">
        <p14:creationId xmlns:p14="http://schemas.microsoft.com/office/powerpoint/2010/main" val="2380110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5DE9226-A36E-3142-87E3-CACE963F2510}" type="slidenum">
              <a:rPr lang="en-US" smtClean="0"/>
              <a:pPr/>
              <a:t>15</a:t>
            </a:fld>
            <a:endParaRPr lang="en-US"/>
          </a:p>
        </p:txBody>
      </p:sp>
    </p:spTree>
    <p:extLst>
      <p:ext uri="{BB962C8B-B14F-4D97-AF65-F5344CB8AC3E}">
        <p14:creationId xmlns:p14="http://schemas.microsoft.com/office/powerpoint/2010/main" val="2358367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ZTF has data which is public and provate. DESI: goes public every 6 months (Quick reduction 24-48 hours.</a:t>
            </a:r>
          </a:p>
          <a:p>
            <a:r>
              <a:rPr lang="fr-FR" dirty="0"/>
              <a:t>). What data is beneficial to take for public good?</a:t>
            </a:r>
          </a:p>
          <a:p>
            <a:endParaRPr lang="fr-FR" dirty="0"/>
          </a:p>
          <a:p>
            <a:r>
              <a:rPr lang="fr-FR" dirty="0"/>
              <a:t>There is also private data that will become public: how can this benefit the public?</a:t>
            </a:r>
          </a:p>
          <a:p>
            <a:endParaRPr lang="fr-FR" dirty="0"/>
          </a:p>
          <a:p>
            <a:r>
              <a:rPr lang="fr-FR" dirty="0"/>
              <a:t>And then if we think about it as a two-ways colaboration, DESI have tools for analysing the data…</a:t>
            </a:r>
          </a:p>
          <a:p>
            <a:endParaRPr lang="fr-FR" dirty="0"/>
          </a:p>
          <a:p>
            <a:endParaRPr lang="fr-FR" dirty="0"/>
          </a:p>
          <a:p>
            <a:r>
              <a:rPr lang="fr-FR" dirty="0">
                <a:solidFill>
                  <a:srgbClr val="FF0000"/>
                </a:solidFill>
              </a:rPr>
              <a:t>SLSN host are mostly faint.</a:t>
            </a:r>
          </a:p>
          <a:p>
            <a:r>
              <a:rPr lang="fr-FR" dirty="0">
                <a:solidFill>
                  <a:srgbClr val="FF0000"/>
                </a:solidFill>
              </a:rPr>
              <a:t>DESI will do repeat exposures for faint galaxies (so in fact there will be time variation info) but not during SV</a:t>
            </a:r>
          </a:p>
          <a:p>
            <a:r>
              <a:rPr lang="fr-FR" dirty="0">
                <a:solidFill>
                  <a:srgbClr val="FF0000"/>
                </a:solidFill>
              </a:rPr>
              <a:t>For BGS: exposure time is 10 minutes</a:t>
            </a:r>
          </a:p>
          <a:p>
            <a:r>
              <a:rPr lang="fr-FR" dirty="0">
                <a:solidFill>
                  <a:srgbClr val="FF0000"/>
                </a:solidFill>
              </a:rPr>
              <a:t>For ELG fainter: 20 minutes</a:t>
            </a:r>
          </a:p>
          <a:p>
            <a:endParaRPr lang="fr-FR" dirty="0">
              <a:solidFill>
                <a:srgbClr val="FF0000"/>
              </a:solidFill>
            </a:endParaRPr>
          </a:p>
          <a:p>
            <a:r>
              <a:rPr lang="fr-FR" dirty="0">
                <a:solidFill>
                  <a:srgbClr val="FF0000"/>
                </a:solidFill>
              </a:rPr>
              <a:t>AGN interested</a:t>
            </a:r>
          </a:p>
          <a:p>
            <a:r>
              <a:rPr lang="fr-FR" dirty="0">
                <a:solidFill>
                  <a:srgbClr val="FF0000"/>
                </a:solidFill>
              </a:rPr>
              <a:t>Galactic sources (but only extra-galactic fields) where there are a lot of Gaia sources.</a:t>
            </a:r>
          </a:p>
          <a:p>
            <a:endParaRPr lang="fr-FR" dirty="0">
              <a:solidFill>
                <a:srgbClr val="FF0000"/>
              </a:solidFill>
            </a:endParaRPr>
          </a:p>
          <a:p>
            <a:endParaRPr lang="fr-FR" dirty="0"/>
          </a:p>
        </p:txBody>
      </p:sp>
      <p:sp>
        <p:nvSpPr>
          <p:cNvPr id="4" name="Slide Number Placeholder 3"/>
          <p:cNvSpPr>
            <a:spLocks noGrp="1"/>
          </p:cNvSpPr>
          <p:nvPr>
            <p:ph type="sldNum" sz="quarter" idx="10"/>
          </p:nvPr>
        </p:nvSpPr>
        <p:spPr/>
        <p:txBody>
          <a:bodyPr/>
          <a:lstStyle/>
          <a:p>
            <a:fld id="{85DE9226-A36E-3142-87E3-CACE963F2510}" type="slidenum">
              <a:rPr lang="en-US" smtClean="0"/>
              <a:pPr/>
              <a:t>16</a:t>
            </a:fld>
            <a:endParaRPr lang="en-US"/>
          </a:p>
        </p:txBody>
      </p:sp>
    </p:spTree>
    <p:extLst>
      <p:ext uri="{BB962C8B-B14F-4D97-AF65-F5344CB8AC3E}">
        <p14:creationId xmlns:p14="http://schemas.microsoft.com/office/powerpoint/2010/main" val="352235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 will first tell you about DESI, the instrument and the plans for the coming months.</a:t>
            </a:r>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Then I will tell you about our current list of targets, and then the idea is to open a converstaion here on other potential targets which could be added to the Science Validation program.</a:t>
            </a:r>
            <a:endParaRPr lang="fr-FR"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DE9226-A36E-3142-87E3-CACE963F2510}" type="slidenum">
              <a:rPr lang="en-US" smtClean="0"/>
              <a:pPr/>
              <a:t>2</a:t>
            </a:fld>
            <a:endParaRPr lang="en-US"/>
          </a:p>
        </p:txBody>
      </p:sp>
    </p:spTree>
    <p:extLst>
      <p:ext uri="{BB962C8B-B14F-4D97-AF65-F5344CB8AC3E}">
        <p14:creationId xmlns:p14="http://schemas.microsoft.com/office/powerpoint/2010/main" val="265565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DESI Science Goals is to do “precision measurement of dark energy, while making important contributions to the physics of inflation and neutrinos”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And this has been translated into three subgoals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 order to do this, they will use two tools. Baryon acoustic oscillation, which they will even do with quasars. And Redshift space distorsion (the fact that </a:t>
            </a:r>
            <a:r>
              <a:rPr lang="fr-FR" sz="1200" b="0" i="0" u="none" strike="noStrike" kern="1200">
                <a:solidFill>
                  <a:schemeClr val="tx1"/>
                </a:solidFill>
                <a:effectLst/>
                <a:latin typeface="+mn-lt"/>
                <a:ea typeface="+mn-ea"/>
                <a:cs typeface="+mn-cs"/>
              </a:rPr>
              <a:t> the spatial distribution of galaxies appears squashed and distorted when their positions are plotted as a function of their </a:t>
            </a:r>
            <a:r>
              <a:rPr lang="fr-FR" sz="1200" b="0" i="0" u="none" strike="noStrike" kern="1200">
                <a:solidFill>
                  <a:schemeClr val="tx1"/>
                </a:solidFill>
                <a:effectLst/>
                <a:latin typeface="+mn-lt"/>
                <a:ea typeface="+mn-ea"/>
                <a:cs typeface="+mn-cs"/>
                <a:hlinkClick r:id="rId3" tooltip="Redshift"/>
              </a:rPr>
              <a:t>redshift</a:t>
            </a:r>
            <a:r>
              <a:rPr lang="fr-FR" sz="1200" b="0" i="0" u="none" strike="noStrike" kern="1200">
                <a:solidFill>
                  <a:schemeClr val="tx1"/>
                </a:solidFill>
                <a:effectLst/>
                <a:latin typeface="+mn-lt"/>
                <a:ea typeface="+mn-ea"/>
                <a:cs typeface="+mn-cs"/>
              </a:rPr>
              <a:t> rather than as a function of their distance. The effect is due to the </a:t>
            </a:r>
            <a:r>
              <a:rPr lang="fr-FR" sz="1200" b="0" i="0" u="none" strike="noStrike" kern="1200">
                <a:solidFill>
                  <a:schemeClr val="tx1"/>
                </a:solidFill>
                <a:effectLst/>
                <a:latin typeface="+mn-lt"/>
                <a:ea typeface="+mn-ea"/>
                <a:cs typeface="+mn-cs"/>
                <a:hlinkClick r:id="rId4" tooltip="Peculiar velocity"/>
              </a:rPr>
              <a:t>peculiar velocities</a:t>
            </a:r>
            <a:r>
              <a:rPr lang="fr-FR" sz="1200" b="0" i="0" u="none" strike="noStrike" kern="1200">
                <a:solidFill>
                  <a:schemeClr val="tx1"/>
                </a:solidFill>
                <a:effectLst/>
                <a:latin typeface="+mn-lt"/>
                <a:ea typeface="+mn-ea"/>
                <a:cs typeface="+mn-cs"/>
              </a:rPr>
              <a:t> of the galaxies causing a </a:t>
            </a:r>
            <a:r>
              <a:rPr lang="fr-FR" sz="1200" b="0" i="0" u="none" strike="noStrike" kern="1200">
                <a:solidFill>
                  <a:schemeClr val="tx1"/>
                </a:solidFill>
                <a:effectLst/>
                <a:latin typeface="+mn-lt"/>
                <a:ea typeface="+mn-ea"/>
                <a:cs typeface="+mn-cs"/>
                <a:hlinkClick r:id="rId5" tooltip="Doppler shift"/>
              </a:rPr>
              <a:t>Doppler shift</a:t>
            </a:r>
            <a:r>
              <a:rPr lang="fr-FR" sz="1200" b="0" i="0" u="none" strike="noStrike" kern="1200">
                <a:solidFill>
                  <a:schemeClr val="tx1"/>
                </a:solidFill>
                <a:effectLst/>
                <a:latin typeface="+mn-lt"/>
                <a:ea typeface="+mn-ea"/>
                <a:cs typeface="+mn-cs"/>
              </a:rPr>
              <a:t> in addition to the redshift caused by the </a:t>
            </a:r>
            <a:r>
              <a:rPr lang="fr-FR" sz="1200" b="0" i="0" u="none" strike="noStrike" kern="1200">
                <a:solidFill>
                  <a:schemeClr val="tx1"/>
                </a:solidFill>
                <a:effectLst/>
                <a:latin typeface="+mn-lt"/>
                <a:ea typeface="+mn-ea"/>
                <a:cs typeface="+mn-cs"/>
                <a:hlinkClick r:id="rId6" tooltip="Expansion of space"/>
              </a:rPr>
              <a:t>cosmological expansion</a:t>
            </a:r>
            <a:r>
              <a:rPr lang="fr-FR" sz="1200" b="0" i="0" u="none" strike="noStrike" kern="1200">
                <a:solidFill>
                  <a:schemeClr val="tx1"/>
                </a:solidFill>
                <a:effectLst/>
                <a:latin typeface="+mn-lt"/>
                <a:ea typeface="+mn-ea"/>
                <a:cs typeface="+mn-cs"/>
              </a:rPr>
              <a:t>.</a:t>
            </a:r>
            <a:r>
              <a:rPr lang="en-US" sz="1200" kern="1200">
                <a:solidFill>
                  <a:schemeClr val="tx1"/>
                </a:solidFill>
                <a:effectLst/>
                <a:latin typeface="+mn-lt"/>
                <a:ea typeface="+mn-ea"/>
                <a:cs typeface="+mn-cs"/>
              </a:rPr>
              <a:t>)</a:t>
            </a:r>
            <a:endParaRPr lang="fr-FR"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Q: CD-0 and P5 recommendations are recommendations of DoE?</a:t>
            </a:r>
            <a:endParaRPr lang="fr-FR"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Q: how do the subgoals help inflation and neutrinos? Neutrino mass Smears ly alpha forest</a:t>
            </a:r>
            <a:endParaRPr lang="fr-FR"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Read on: RSD</a:t>
            </a:r>
            <a:endParaRPr lang="fr-FR" sz="1200" kern="120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85DE9226-A36E-3142-87E3-CACE963F2510}" type="slidenum">
              <a:rPr lang="en-US" smtClean="0"/>
              <a:pPr/>
              <a:t>3</a:t>
            </a:fld>
            <a:endParaRPr lang="en-US"/>
          </a:p>
        </p:txBody>
      </p:sp>
    </p:spTree>
    <p:extLst>
      <p:ext uri="{BB962C8B-B14F-4D97-AF65-F5344CB8AC3E}">
        <p14:creationId xmlns:p14="http://schemas.microsoft.com/office/powerpoint/2010/main" val="329287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In order to do this, </a:t>
            </a:r>
            <a:r>
              <a:rPr lang="en-US" sz="1200" kern="1200">
                <a:solidFill>
                  <a:schemeClr val="tx1"/>
                </a:solidFill>
                <a:effectLst/>
                <a:latin typeface="+mn-lt"/>
                <a:ea typeface="+mn-ea"/>
                <a:cs typeface="+mn-cs"/>
              </a:rPr>
              <a:t>DESI will observe 14,000 deg</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of the night sky</a:t>
            </a:r>
            <a:endParaRPr lang="fr-F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Will study the distribution of ~ 35M distant galaxies (correlations between them)</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DE9226-A36E-3142-87E3-CACE963F2510}" type="slidenum">
              <a:rPr lang="en-US" smtClean="0"/>
              <a:pPr/>
              <a:t>4</a:t>
            </a:fld>
            <a:endParaRPr lang="en-US"/>
          </a:p>
        </p:txBody>
      </p:sp>
    </p:spTree>
    <p:extLst>
      <p:ext uri="{BB962C8B-B14F-4D97-AF65-F5344CB8AC3E}">
        <p14:creationId xmlns:p14="http://schemas.microsoft.com/office/powerpoint/2010/main" val="108737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kern="1200">
                <a:solidFill>
                  <a:schemeClr val="tx1"/>
                </a:solidFill>
                <a:effectLst/>
                <a:latin typeface="+mn-lt"/>
                <a:ea typeface="+mn-ea"/>
                <a:cs typeface="+mn-cs"/>
              </a:rPr>
              <a:t>This is a map of the DESI targets. DESI will be the largest spectroscopic survey for DE. It will explore a volume 10 times larger than SDSS. And this comes with a lot of opportunity for us.</a:t>
            </a:r>
          </a:p>
          <a:p>
            <a:endParaRPr lang="fr-FR" sz="1200" b="1" kern="1200">
              <a:solidFill>
                <a:schemeClr val="tx1"/>
              </a:solidFill>
              <a:effectLst/>
              <a:latin typeface="+mn-lt"/>
              <a:ea typeface="+mn-ea"/>
              <a:cs typeface="+mn-cs"/>
            </a:endParaRPr>
          </a:p>
          <a:p>
            <a:endParaRPr lang="fr-FR" sz="1200" b="1" kern="1200">
              <a:solidFill>
                <a:schemeClr val="tx1"/>
              </a:solidFill>
              <a:effectLst/>
              <a:latin typeface="+mn-lt"/>
              <a:ea typeface="+mn-ea"/>
              <a:cs typeface="+mn-cs"/>
            </a:endParaRPr>
          </a:p>
          <a:p>
            <a:r>
              <a:rPr lang="fr-FR" sz="1200" b="1" kern="1200">
                <a:solidFill>
                  <a:schemeClr val="tx1"/>
                </a:solidFill>
                <a:effectLst/>
                <a:latin typeface="+mn-lt"/>
                <a:ea typeface="+mn-ea"/>
                <a:cs typeface="+mn-cs"/>
              </a:rPr>
              <a:t>Q: </a:t>
            </a:r>
          </a:p>
          <a:p>
            <a:endParaRPr lang="fr-FR" sz="1200" b="1" kern="1200">
              <a:solidFill>
                <a:schemeClr val="tx1"/>
              </a:solidFill>
              <a:effectLst/>
              <a:latin typeface="+mn-lt"/>
              <a:ea typeface="+mn-ea"/>
              <a:cs typeface="+mn-cs"/>
            </a:endParaRPr>
          </a:p>
          <a:p>
            <a:r>
              <a:rPr lang="fr-FR" sz="1200" b="1" kern="1200">
                <a:solidFill>
                  <a:schemeClr val="tx1"/>
                </a:solidFill>
                <a:effectLst/>
                <a:latin typeface="+mn-lt"/>
                <a:ea typeface="+mn-ea"/>
                <a:cs typeface="+mn-cs"/>
              </a:rPr>
              <a:t>Q: r en quells units?</a:t>
            </a:r>
            <a:endParaRPr lang="fr-FR" sz="1200" kern="1200">
              <a:solidFill>
                <a:schemeClr val="tx1"/>
              </a:solidFill>
              <a:effectLst/>
              <a:latin typeface="+mn-lt"/>
              <a:ea typeface="+mn-ea"/>
              <a:cs typeface="+mn-cs"/>
            </a:endParaRPr>
          </a:p>
          <a:p>
            <a:endParaRPr lang="en-US" dirty="0"/>
          </a:p>
          <a:p>
            <a:r>
              <a:rPr lang="en-US" dirty="0"/>
              <a:t>Omega lamda becomes larger than omega M</a:t>
            </a:r>
          </a:p>
          <a:p>
            <a:endParaRPr lang="en-US" dirty="0"/>
          </a:p>
          <a:p>
            <a:r>
              <a:rPr lang="en-US" dirty="0"/>
              <a:t>halfU</a:t>
            </a:r>
          </a:p>
        </p:txBody>
      </p:sp>
      <p:sp>
        <p:nvSpPr>
          <p:cNvPr id="4" name="Slide Number Placeholder 3"/>
          <p:cNvSpPr>
            <a:spLocks noGrp="1"/>
          </p:cNvSpPr>
          <p:nvPr>
            <p:ph type="sldNum" sz="quarter" idx="10"/>
          </p:nvPr>
        </p:nvSpPr>
        <p:spPr/>
        <p:txBody>
          <a:bodyPr/>
          <a:lstStyle/>
          <a:p>
            <a:fld id="{C43576F7-A53C-E440-B563-EA54C8CB01DD}" type="slidenum">
              <a:rPr lang="en-US" smtClean="0"/>
              <a:pPr/>
              <a:t>5</a:t>
            </a:fld>
            <a:endParaRPr lang="en-US"/>
          </a:p>
        </p:txBody>
      </p:sp>
    </p:spTree>
    <p:extLst>
      <p:ext uri="{BB962C8B-B14F-4D97-AF65-F5344CB8AC3E}">
        <p14:creationId xmlns:p14="http://schemas.microsoft.com/office/powerpoint/2010/main" val="184401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mn-lt"/>
                <a:ea typeface="+mn-ea"/>
                <a:cs typeface="+mn-cs"/>
              </a:rPr>
              <a:t>The DESI instrument has been installed at the Mayall 4-m telescope in Kitt peack. The observatory was purchased for 5 years by the Dept of energy and the telescope is full dedicated to DESI. It’s not clear yet what will happen beyon these 5 years.</a:t>
            </a:r>
            <a:endParaRPr lang="fr-FR" sz="1200" kern="120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85DE9226-A36E-3142-87E3-CACE963F2510}" type="slidenum">
              <a:rPr lang="en-US" smtClean="0"/>
              <a:pPr/>
              <a:t>6</a:t>
            </a:fld>
            <a:endParaRPr lang="en-US"/>
          </a:p>
        </p:txBody>
      </p:sp>
    </p:spTree>
    <p:extLst>
      <p:ext uri="{BB962C8B-B14F-4D97-AF65-F5344CB8AC3E}">
        <p14:creationId xmlns:p14="http://schemas.microsoft.com/office/powerpoint/2010/main" val="24716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endParaRPr lang="fr-FR" dirty="0"/>
          </a:p>
          <a:p>
            <a:r>
              <a:rPr lang="fr-FR" dirty="0"/>
              <a:t>En fait plutot </a:t>
            </a:r>
            <a:r>
              <a:rPr lang="en-US" sz="1200" dirty="0">
                <a:solidFill>
                  <a:schemeClr val="bg1"/>
                </a:solidFill>
                <a:latin typeface="Arial" panose="020B0604020202020204" pitchFamily="34" charset="0"/>
                <a:cs typeface="Arial" panose="020B0604020202020204" pitchFamily="34" charset="0"/>
              </a:rPr>
              <a:t>360-980 nm</a:t>
            </a:r>
            <a:endParaRPr lang="fr-FR" dirty="0"/>
          </a:p>
          <a:p>
            <a:endParaRPr lang="fr-FR" dirty="0"/>
          </a:p>
          <a:p>
            <a:r>
              <a:rPr lang="fr-FR" dirty="0"/>
              <a:t>Split 5500 A</a:t>
            </a:r>
          </a:p>
          <a:p>
            <a:r>
              <a:rPr lang="fr-FR" dirty="0"/>
              <a:t>2 channels is red and blue</a:t>
            </a:r>
          </a:p>
        </p:txBody>
      </p:sp>
      <p:sp>
        <p:nvSpPr>
          <p:cNvPr id="4" name="Slide Number Placeholder 3"/>
          <p:cNvSpPr>
            <a:spLocks noGrp="1"/>
          </p:cNvSpPr>
          <p:nvPr>
            <p:ph type="sldNum" sz="quarter" idx="10"/>
          </p:nvPr>
        </p:nvSpPr>
        <p:spPr/>
        <p:txBody>
          <a:bodyPr/>
          <a:lstStyle/>
          <a:p>
            <a:fld id="{85DE9226-A36E-3142-87E3-CACE963F2510}" type="slidenum">
              <a:rPr lang="en-US" smtClean="0"/>
              <a:pPr/>
              <a:t>7</a:t>
            </a:fld>
            <a:endParaRPr lang="en-US"/>
          </a:p>
        </p:txBody>
      </p:sp>
    </p:spTree>
    <p:extLst>
      <p:ext uri="{BB962C8B-B14F-4D97-AF65-F5344CB8AC3E}">
        <p14:creationId xmlns:p14="http://schemas.microsoft.com/office/powerpoint/2010/main" val="3864470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dirty="0"/>
              <a:t>Because you need to go so deep, target selection required pre-imaging. This was performed with 4 different surveys, which are combined in the DR8 data release.</a:t>
            </a:r>
          </a:p>
          <a:p>
            <a:r>
              <a:rPr lang="fr-FR" b="0" dirty="0"/>
              <a:t>DECAM was used for anything between dec -30 and 30</a:t>
            </a:r>
          </a:p>
          <a:p>
            <a:r>
              <a:rPr lang="fr-FR" b="0" dirty="0"/>
              <a:t>Everything above was observed witht eh Mzls and BASS surveys.</a:t>
            </a:r>
          </a:p>
          <a:p>
            <a:r>
              <a:rPr lang="fr-FR" b="0" dirty="0"/>
              <a:t>There was also an all sky infra-red survey performed by WISE fromspace. Good because emission lines gal are not emitting there and </a:t>
            </a:r>
          </a:p>
          <a:p>
            <a:r>
              <a:rPr lang="fr-FR" b="0" dirty="0"/>
              <a:t>Non detection tells good ELG and detection tells you bright. Variability also helps with the quasars.</a:t>
            </a:r>
          </a:p>
          <a:p>
            <a:endParaRPr lang="fr-FR" b="0" dirty="0"/>
          </a:p>
          <a:p>
            <a:endParaRPr lang="fr-FR" b="1"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a:t>ZTF also helped for QSO target selection (because they are variable and LBL provided focal plane design)</a:t>
            </a:r>
          </a:p>
          <a:p>
            <a:endParaRPr lang="fr-FR" b="1" dirty="0"/>
          </a:p>
          <a:p>
            <a:endParaRPr lang="fr-FR" b="0" dirty="0"/>
          </a:p>
        </p:txBody>
      </p:sp>
      <p:sp>
        <p:nvSpPr>
          <p:cNvPr id="4" name="Slide Number Placeholder 3"/>
          <p:cNvSpPr>
            <a:spLocks noGrp="1"/>
          </p:cNvSpPr>
          <p:nvPr>
            <p:ph type="sldNum" sz="quarter" idx="10"/>
          </p:nvPr>
        </p:nvSpPr>
        <p:spPr/>
        <p:txBody>
          <a:bodyPr/>
          <a:lstStyle/>
          <a:p>
            <a:fld id="{85DE9226-A36E-3142-87E3-CACE963F2510}" type="slidenum">
              <a:rPr lang="en-US" smtClean="0"/>
              <a:pPr/>
              <a:t>8</a:t>
            </a:fld>
            <a:endParaRPr lang="en-US"/>
          </a:p>
        </p:txBody>
      </p:sp>
    </p:spTree>
    <p:extLst>
      <p:ext uri="{BB962C8B-B14F-4D97-AF65-F5344CB8AC3E}">
        <p14:creationId xmlns:p14="http://schemas.microsoft.com/office/powerpoint/2010/main" val="295618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This is the most up-to date timeline.</a:t>
            </a:r>
          </a:p>
          <a:p>
            <a:r>
              <a:rPr lang="fr-FR" dirty="0"/>
              <a:t>Commissioning will start very shortly, in octiber,</a:t>
            </a:r>
          </a:p>
          <a:p>
            <a:r>
              <a:rPr lang="fr-FR" dirty="0"/>
              <a:t>A the end of November the last spectrograph will be installed</a:t>
            </a:r>
          </a:p>
          <a:p>
            <a:r>
              <a:rPr lang="fr-FR" dirty="0"/>
              <a:t>The final imaging data release will be released early december</a:t>
            </a:r>
          </a:p>
          <a:p>
            <a:endParaRPr lang="fr-FR" dirty="0"/>
          </a:p>
        </p:txBody>
      </p:sp>
      <p:sp>
        <p:nvSpPr>
          <p:cNvPr id="4" name="Slide Number Placeholder 3"/>
          <p:cNvSpPr>
            <a:spLocks noGrp="1"/>
          </p:cNvSpPr>
          <p:nvPr>
            <p:ph type="sldNum" sz="quarter" idx="10"/>
          </p:nvPr>
        </p:nvSpPr>
        <p:spPr/>
        <p:txBody>
          <a:bodyPr/>
          <a:lstStyle/>
          <a:p>
            <a:fld id="{85DE9226-A36E-3142-87E3-CACE963F2510}" type="slidenum">
              <a:rPr lang="en-US" smtClean="0"/>
              <a:pPr/>
              <a:t>9</a:t>
            </a:fld>
            <a:endParaRPr lang="en-US"/>
          </a:p>
        </p:txBody>
      </p:sp>
    </p:spTree>
    <p:extLst>
      <p:ext uri="{BB962C8B-B14F-4D97-AF65-F5344CB8AC3E}">
        <p14:creationId xmlns:p14="http://schemas.microsoft.com/office/powerpoint/2010/main" val="2350728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69651C4-2686-D144-9BC4-CD7D0FDEA07F}" type="datetime1">
              <a:t>04/09/2019</a:t>
            </a:fld>
            <a:endParaRPr lang="en-US"/>
          </a:p>
        </p:txBody>
      </p:sp>
      <p:sp>
        <p:nvSpPr>
          <p:cNvPr id="5" name="Footer Placeholder 4"/>
          <p:cNvSpPr>
            <a:spLocks noGrp="1"/>
          </p:cNvSpPr>
          <p:nvPr>
            <p:ph type="ftr" sz="quarter" idx="11"/>
          </p:nvPr>
        </p:nvSpPr>
        <p:spPr/>
        <p:txBody>
          <a:bodyPr/>
          <a:lstStyle/>
          <a:p>
            <a:r>
              <a:rPr lang="en-US"/>
              <a:t>Maayane Soumagnac
ZTF UW collaboration meeting </a:t>
            </a:r>
          </a:p>
        </p:txBody>
      </p:sp>
      <p:sp>
        <p:nvSpPr>
          <p:cNvPr id="6" name="Slide Number Placeholder 5"/>
          <p:cNvSpPr>
            <a:spLocks noGrp="1"/>
          </p:cNvSpPr>
          <p:nvPr>
            <p:ph type="sldNum" sz="quarter" idx="12"/>
          </p:nvPr>
        </p:nvSpPr>
        <p:spPr/>
        <p:txBody>
          <a:bodyPr/>
          <a:lstStyle/>
          <a:p>
            <a:fld id="{A25E7F3A-56BD-9F46-A616-136385298E3A}"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0B94013-E47C-EE40-8531-83F0973A84DB}" type="datetime1">
              <a:t>04/09/2019</a:t>
            </a:fld>
            <a:endParaRPr lang="en-US"/>
          </a:p>
        </p:txBody>
      </p:sp>
      <p:sp>
        <p:nvSpPr>
          <p:cNvPr id="5" name="Footer Placeholder 4"/>
          <p:cNvSpPr>
            <a:spLocks noGrp="1"/>
          </p:cNvSpPr>
          <p:nvPr>
            <p:ph type="ftr" sz="quarter" idx="11"/>
          </p:nvPr>
        </p:nvSpPr>
        <p:spPr/>
        <p:txBody>
          <a:bodyPr/>
          <a:lstStyle/>
          <a:p>
            <a:r>
              <a:rPr lang="en-US"/>
              <a:t>Maayane Soumagnac
ZTF UW collaboration meeting </a:t>
            </a:r>
          </a:p>
        </p:txBody>
      </p:sp>
      <p:sp>
        <p:nvSpPr>
          <p:cNvPr id="6" name="Slide Number Placeholder 5"/>
          <p:cNvSpPr>
            <a:spLocks noGrp="1"/>
          </p:cNvSpPr>
          <p:nvPr>
            <p:ph type="sldNum" sz="quarter" idx="12"/>
          </p:nvPr>
        </p:nvSpPr>
        <p:spPr/>
        <p:txBody>
          <a:bodyPr/>
          <a:lstStyle/>
          <a:p>
            <a:fld id="{A25E7F3A-56BD-9F46-A616-136385298E3A}"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C73596E-A5C9-644D-9B48-94F0E530D098}" type="datetime1">
              <a:t>04/09/2019</a:t>
            </a:fld>
            <a:endParaRPr lang="en-US"/>
          </a:p>
        </p:txBody>
      </p:sp>
      <p:sp>
        <p:nvSpPr>
          <p:cNvPr id="5" name="Footer Placeholder 4"/>
          <p:cNvSpPr>
            <a:spLocks noGrp="1"/>
          </p:cNvSpPr>
          <p:nvPr>
            <p:ph type="ftr" sz="quarter" idx="11"/>
          </p:nvPr>
        </p:nvSpPr>
        <p:spPr/>
        <p:txBody>
          <a:bodyPr/>
          <a:lstStyle/>
          <a:p>
            <a:r>
              <a:rPr lang="en-US"/>
              <a:t>Maayane Soumagnac
ZTF UW collaboration meeting </a:t>
            </a:r>
          </a:p>
        </p:txBody>
      </p:sp>
      <p:sp>
        <p:nvSpPr>
          <p:cNvPr id="6" name="Slide Number Placeholder 5"/>
          <p:cNvSpPr>
            <a:spLocks noGrp="1"/>
          </p:cNvSpPr>
          <p:nvPr>
            <p:ph type="sldNum" sz="quarter" idx="12"/>
          </p:nvPr>
        </p:nvSpPr>
        <p:spPr/>
        <p:txBody>
          <a:bodyPr/>
          <a:lstStyle/>
          <a:p>
            <a:fld id="{A25E7F3A-56BD-9F46-A616-136385298E3A}"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1991092-6741-B245-A930-B442661A785C}" type="datetime1">
              <a:t>04/09/2019</a:t>
            </a:fld>
            <a:endParaRPr lang="en-US"/>
          </a:p>
        </p:txBody>
      </p:sp>
      <p:sp>
        <p:nvSpPr>
          <p:cNvPr id="5" name="Footer Placeholder 4"/>
          <p:cNvSpPr>
            <a:spLocks noGrp="1"/>
          </p:cNvSpPr>
          <p:nvPr>
            <p:ph type="ftr" sz="quarter" idx="11"/>
          </p:nvPr>
        </p:nvSpPr>
        <p:spPr/>
        <p:txBody>
          <a:bodyPr/>
          <a:lstStyle/>
          <a:p>
            <a:r>
              <a:rPr lang="en-US"/>
              <a:t>Maayane Soumagnac
ZTF UW collaboration meeting </a:t>
            </a:r>
          </a:p>
        </p:txBody>
      </p:sp>
      <p:sp>
        <p:nvSpPr>
          <p:cNvPr id="6" name="Slide Number Placeholder 5"/>
          <p:cNvSpPr>
            <a:spLocks noGrp="1"/>
          </p:cNvSpPr>
          <p:nvPr>
            <p:ph type="sldNum" sz="quarter" idx="12"/>
          </p:nvPr>
        </p:nvSpPr>
        <p:spPr/>
        <p:txBody>
          <a:bodyPr/>
          <a:lstStyle/>
          <a:p>
            <a:fld id="{A25E7F3A-56BD-9F46-A616-136385298E3A}"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26DC2D3-6538-C047-900E-2FC5991C094A}" type="datetime1">
              <a:t>04/09/2019</a:t>
            </a:fld>
            <a:endParaRPr lang="en-US"/>
          </a:p>
        </p:txBody>
      </p:sp>
      <p:sp>
        <p:nvSpPr>
          <p:cNvPr id="5" name="Footer Placeholder 4"/>
          <p:cNvSpPr>
            <a:spLocks noGrp="1"/>
          </p:cNvSpPr>
          <p:nvPr>
            <p:ph type="ftr" sz="quarter" idx="11"/>
          </p:nvPr>
        </p:nvSpPr>
        <p:spPr/>
        <p:txBody>
          <a:bodyPr/>
          <a:lstStyle/>
          <a:p>
            <a:r>
              <a:rPr lang="en-US"/>
              <a:t>Maayane Soumagnac
ZTF UW collaboration meeting </a:t>
            </a:r>
          </a:p>
        </p:txBody>
      </p:sp>
      <p:sp>
        <p:nvSpPr>
          <p:cNvPr id="6" name="Slide Number Placeholder 5"/>
          <p:cNvSpPr>
            <a:spLocks noGrp="1"/>
          </p:cNvSpPr>
          <p:nvPr>
            <p:ph type="sldNum" sz="quarter" idx="12"/>
          </p:nvPr>
        </p:nvSpPr>
        <p:spPr/>
        <p:txBody>
          <a:bodyPr/>
          <a:lstStyle/>
          <a:p>
            <a:fld id="{A25E7F3A-56BD-9F46-A616-136385298E3A}"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4399E28-F7E6-3847-B00E-AC2E53A4DA4F}" type="datetime1">
              <a:t>04/09/2019</a:t>
            </a:fld>
            <a:endParaRPr lang="en-US"/>
          </a:p>
        </p:txBody>
      </p:sp>
      <p:sp>
        <p:nvSpPr>
          <p:cNvPr id="6" name="Footer Placeholder 5"/>
          <p:cNvSpPr>
            <a:spLocks noGrp="1"/>
          </p:cNvSpPr>
          <p:nvPr>
            <p:ph type="ftr" sz="quarter" idx="11"/>
          </p:nvPr>
        </p:nvSpPr>
        <p:spPr/>
        <p:txBody>
          <a:bodyPr/>
          <a:lstStyle/>
          <a:p>
            <a:r>
              <a:rPr lang="en-US"/>
              <a:t>Maayane Soumagnac
ZTF UW collaboration meeting </a:t>
            </a:r>
          </a:p>
        </p:txBody>
      </p:sp>
      <p:sp>
        <p:nvSpPr>
          <p:cNvPr id="7" name="Slide Number Placeholder 6"/>
          <p:cNvSpPr>
            <a:spLocks noGrp="1"/>
          </p:cNvSpPr>
          <p:nvPr>
            <p:ph type="sldNum" sz="quarter" idx="12"/>
          </p:nvPr>
        </p:nvSpPr>
        <p:spPr/>
        <p:txBody>
          <a:bodyPr/>
          <a:lstStyle/>
          <a:p>
            <a:fld id="{A25E7F3A-56BD-9F46-A616-136385298E3A}"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816EB92-F9E8-4949-8E8B-C3F5F273162B}" type="datetime1">
              <a:t>04/09/2019</a:t>
            </a:fld>
            <a:endParaRPr lang="en-US"/>
          </a:p>
        </p:txBody>
      </p:sp>
      <p:sp>
        <p:nvSpPr>
          <p:cNvPr id="8" name="Footer Placeholder 7"/>
          <p:cNvSpPr>
            <a:spLocks noGrp="1"/>
          </p:cNvSpPr>
          <p:nvPr>
            <p:ph type="ftr" sz="quarter" idx="11"/>
          </p:nvPr>
        </p:nvSpPr>
        <p:spPr/>
        <p:txBody>
          <a:bodyPr/>
          <a:lstStyle/>
          <a:p>
            <a:r>
              <a:rPr lang="en-US"/>
              <a:t>Maayane Soumagnac
ZTF UW collaboration meeting </a:t>
            </a:r>
          </a:p>
        </p:txBody>
      </p:sp>
      <p:sp>
        <p:nvSpPr>
          <p:cNvPr id="9" name="Slide Number Placeholder 8"/>
          <p:cNvSpPr>
            <a:spLocks noGrp="1"/>
          </p:cNvSpPr>
          <p:nvPr>
            <p:ph type="sldNum" sz="quarter" idx="12"/>
          </p:nvPr>
        </p:nvSpPr>
        <p:spPr/>
        <p:txBody>
          <a:bodyPr/>
          <a:lstStyle/>
          <a:p>
            <a:fld id="{A25E7F3A-56BD-9F46-A616-136385298E3A}"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EB25751-536B-384D-B2C1-C416689375F2}" type="datetime1">
              <a:t>04/09/2019</a:t>
            </a:fld>
            <a:endParaRPr lang="en-US"/>
          </a:p>
        </p:txBody>
      </p:sp>
      <p:sp>
        <p:nvSpPr>
          <p:cNvPr id="4" name="Footer Placeholder 3"/>
          <p:cNvSpPr>
            <a:spLocks noGrp="1"/>
          </p:cNvSpPr>
          <p:nvPr>
            <p:ph type="ftr" sz="quarter" idx="11"/>
          </p:nvPr>
        </p:nvSpPr>
        <p:spPr/>
        <p:txBody>
          <a:bodyPr/>
          <a:lstStyle/>
          <a:p>
            <a:r>
              <a:rPr lang="en-US"/>
              <a:t>Maayane Soumagnac
ZTF UW collaboration meeting </a:t>
            </a:r>
          </a:p>
        </p:txBody>
      </p:sp>
      <p:sp>
        <p:nvSpPr>
          <p:cNvPr id="5" name="Slide Number Placeholder 4"/>
          <p:cNvSpPr>
            <a:spLocks noGrp="1"/>
          </p:cNvSpPr>
          <p:nvPr>
            <p:ph type="sldNum" sz="quarter" idx="12"/>
          </p:nvPr>
        </p:nvSpPr>
        <p:spPr/>
        <p:txBody>
          <a:bodyPr/>
          <a:lstStyle/>
          <a:p>
            <a:fld id="{A25E7F3A-56BD-9F46-A616-136385298E3A}"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55804-2390-5A4F-A5B7-E1043AD2AAD3}" type="datetime1">
              <a:t>04/09/2019</a:t>
            </a:fld>
            <a:endParaRPr lang="en-US"/>
          </a:p>
        </p:txBody>
      </p:sp>
      <p:sp>
        <p:nvSpPr>
          <p:cNvPr id="3" name="Footer Placeholder 2"/>
          <p:cNvSpPr>
            <a:spLocks noGrp="1"/>
          </p:cNvSpPr>
          <p:nvPr>
            <p:ph type="ftr" sz="quarter" idx="11"/>
          </p:nvPr>
        </p:nvSpPr>
        <p:spPr/>
        <p:txBody>
          <a:bodyPr/>
          <a:lstStyle/>
          <a:p>
            <a:r>
              <a:rPr lang="en-US"/>
              <a:t>Maayane Soumagnac
ZTF UW collaboration meeting </a:t>
            </a:r>
          </a:p>
        </p:txBody>
      </p:sp>
      <p:sp>
        <p:nvSpPr>
          <p:cNvPr id="4" name="Slide Number Placeholder 3"/>
          <p:cNvSpPr>
            <a:spLocks noGrp="1"/>
          </p:cNvSpPr>
          <p:nvPr>
            <p:ph type="sldNum" sz="quarter" idx="12"/>
          </p:nvPr>
        </p:nvSpPr>
        <p:spPr/>
        <p:txBody>
          <a:bodyPr/>
          <a:lstStyle/>
          <a:p>
            <a:fld id="{A25E7F3A-56BD-9F46-A616-136385298E3A}"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766937D-1FB5-D842-80DF-840FE6936C0E}" type="datetime1">
              <a:t>04/09/2019</a:t>
            </a:fld>
            <a:endParaRPr lang="en-US"/>
          </a:p>
        </p:txBody>
      </p:sp>
      <p:sp>
        <p:nvSpPr>
          <p:cNvPr id="6" name="Footer Placeholder 5"/>
          <p:cNvSpPr>
            <a:spLocks noGrp="1"/>
          </p:cNvSpPr>
          <p:nvPr>
            <p:ph type="ftr" sz="quarter" idx="11"/>
          </p:nvPr>
        </p:nvSpPr>
        <p:spPr/>
        <p:txBody>
          <a:bodyPr/>
          <a:lstStyle/>
          <a:p>
            <a:r>
              <a:rPr lang="en-US"/>
              <a:t>Maayane Soumagnac
ZTF UW collaboration meeting </a:t>
            </a:r>
          </a:p>
        </p:txBody>
      </p:sp>
      <p:sp>
        <p:nvSpPr>
          <p:cNvPr id="7" name="Slide Number Placeholder 6"/>
          <p:cNvSpPr>
            <a:spLocks noGrp="1"/>
          </p:cNvSpPr>
          <p:nvPr>
            <p:ph type="sldNum" sz="quarter" idx="12"/>
          </p:nvPr>
        </p:nvSpPr>
        <p:spPr/>
        <p:txBody>
          <a:bodyPr/>
          <a:lstStyle/>
          <a:p>
            <a:fld id="{A25E7F3A-56BD-9F46-A616-136385298E3A}"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51D6AA5-4DF4-DC45-9724-788C24213DEB}" type="datetime1">
              <a:t>04/09/2019</a:t>
            </a:fld>
            <a:endParaRPr lang="en-US"/>
          </a:p>
        </p:txBody>
      </p:sp>
      <p:sp>
        <p:nvSpPr>
          <p:cNvPr id="6" name="Footer Placeholder 5"/>
          <p:cNvSpPr>
            <a:spLocks noGrp="1"/>
          </p:cNvSpPr>
          <p:nvPr>
            <p:ph type="ftr" sz="quarter" idx="11"/>
          </p:nvPr>
        </p:nvSpPr>
        <p:spPr/>
        <p:txBody>
          <a:bodyPr/>
          <a:lstStyle/>
          <a:p>
            <a:r>
              <a:rPr lang="en-US"/>
              <a:t>Maayane Soumagnac
ZTF UW collaboration meeting </a:t>
            </a:r>
          </a:p>
        </p:txBody>
      </p:sp>
      <p:sp>
        <p:nvSpPr>
          <p:cNvPr id="7" name="Slide Number Placeholder 6"/>
          <p:cNvSpPr>
            <a:spLocks noGrp="1"/>
          </p:cNvSpPr>
          <p:nvPr>
            <p:ph type="sldNum" sz="quarter" idx="12"/>
          </p:nvPr>
        </p:nvSpPr>
        <p:spPr/>
        <p:txBody>
          <a:bodyPr/>
          <a:lstStyle/>
          <a:p>
            <a:fld id="{A25E7F3A-56BD-9F46-A616-136385298E3A}"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7C908-5B47-AA41-804A-4AF0861E2290}" type="datetime1">
              <a:t>04/09/2019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Maayane Soumagnac
ZTF UW collaboration meeting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E7F3A-56BD-9F46-A616-136385298E3A}"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nul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18" y="2528708"/>
            <a:ext cx="9182331" cy="1470025"/>
          </a:xfrm>
        </p:spPr>
        <p:txBody>
          <a:bodyPr/>
          <a:lstStyle/>
          <a:p>
            <a:r>
              <a:rPr lang="fr-FR" b="1">
                <a:solidFill>
                  <a:srgbClr val="FFFF00"/>
                </a:solidFill>
              </a:rPr>
              <a:t>Computing a catalog of ZTF transients hosts observed with DESI</a:t>
            </a:r>
            <a:endParaRPr lang="fr-FR" b="1" dirty="0">
              <a:solidFill>
                <a:srgbClr val="FFFF00"/>
              </a:solidFill>
            </a:endParaRPr>
          </a:p>
        </p:txBody>
      </p:sp>
      <p:sp>
        <p:nvSpPr>
          <p:cNvPr id="3" name="Subtitle 2"/>
          <p:cNvSpPr>
            <a:spLocks noGrp="1"/>
          </p:cNvSpPr>
          <p:nvPr>
            <p:ph type="subTitle" idx="1"/>
          </p:nvPr>
        </p:nvSpPr>
        <p:spPr>
          <a:xfrm>
            <a:off x="-23334" y="4014620"/>
            <a:ext cx="9254836" cy="2971800"/>
          </a:xfrm>
        </p:spPr>
        <p:txBody>
          <a:bodyPr>
            <a:normAutofit/>
          </a:bodyPr>
          <a:lstStyle/>
          <a:p>
            <a:r>
              <a:rPr lang="fr-FR" sz="2800" dirty="0" err="1"/>
              <a:t>Maayane</a:t>
            </a:r>
            <a:r>
              <a:rPr lang="fr-FR" sz="2800" dirty="0"/>
              <a:t> </a:t>
            </a:r>
            <a:r>
              <a:rPr lang="fr-FR" sz="2800" dirty="0" err="1"/>
              <a:t>Soumagnac</a:t>
            </a:r>
          </a:p>
          <a:p>
            <a:r>
              <a:rPr lang="fr-FR" sz="2800" dirty="0" err="1"/>
              <a:t>Peter Nugent</a:t>
            </a:r>
          </a:p>
          <a:p>
            <a:endParaRPr lang="fr-FR" sz="2000" dirty="0" err="1"/>
          </a:p>
          <a:p>
            <a:r>
              <a:rPr lang="fr-FR" sz="2000" dirty="0" err="1"/>
              <a:t>and many others</a:t>
            </a:r>
          </a:p>
        </p:txBody>
      </p:sp>
      <p:pic>
        <p:nvPicPr>
          <p:cNvPr id="8" name="Picture 7">
            <a:extLst>
              <a:ext uri="{FF2B5EF4-FFF2-40B4-BE49-F238E27FC236}">
                <a16:creationId xmlns:a16="http://schemas.microsoft.com/office/drawing/2014/main" id="{31DC210F-7699-D340-B52A-395F9B2BCBB0}"/>
              </a:ext>
            </a:extLst>
          </p:cNvPr>
          <p:cNvPicPr>
            <a:picLocks noChangeAspect="1"/>
          </p:cNvPicPr>
          <p:nvPr/>
        </p:nvPicPr>
        <p:blipFill>
          <a:blip r:embed="rId3"/>
          <a:stretch>
            <a:fillRect/>
          </a:stretch>
        </p:blipFill>
        <p:spPr>
          <a:xfrm>
            <a:off x="834027" y="304800"/>
            <a:ext cx="2895292" cy="1872289"/>
          </a:xfrm>
          <a:prstGeom prst="rect">
            <a:avLst/>
          </a:prstGeom>
        </p:spPr>
      </p:pic>
      <p:pic>
        <p:nvPicPr>
          <p:cNvPr id="10" name="Picture 9">
            <a:extLst>
              <a:ext uri="{FF2B5EF4-FFF2-40B4-BE49-F238E27FC236}">
                <a16:creationId xmlns:a16="http://schemas.microsoft.com/office/drawing/2014/main" id="{4F2B9C9E-DF48-F94D-B0E8-281EDC905ACA}"/>
              </a:ext>
            </a:extLst>
          </p:cNvPr>
          <p:cNvPicPr>
            <a:picLocks noChangeAspect="1"/>
          </p:cNvPicPr>
          <p:nvPr/>
        </p:nvPicPr>
        <p:blipFill>
          <a:blip r:embed="rId4"/>
          <a:stretch>
            <a:fillRect/>
          </a:stretch>
        </p:blipFill>
        <p:spPr>
          <a:xfrm>
            <a:off x="5522259" y="304800"/>
            <a:ext cx="2730342" cy="2223908"/>
          </a:xfrm>
          <a:prstGeom prst="rect">
            <a:avLst/>
          </a:prstGeom>
        </p:spPr>
      </p:pic>
    </p:spTree>
    <p:extLst>
      <p:ext uri="{BB962C8B-B14F-4D97-AF65-F5344CB8AC3E}">
        <p14:creationId xmlns:p14="http://schemas.microsoft.com/office/powerpoint/2010/main" val="478012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3495"/>
            <a:ext cx="8801100" cy="1470025"/>
          </a:xfrm>
        </p:spPr>
        <p:txBody>
          <a:bodyPr/>
          <a:lstStyle/>
          <a:p>
            <a:r>
              <a:rPr lang="en-US">
                <a:solidFill>
                  <a:srgbClr val="FFFF00"/>
                </a:solidFill>
              </a:rPr>
              <a:t>SV: Current plans for the BGS sample</a:t>
            </a:r>
            <a:endParaRPr lang="fr-FR">
              <a:solidFill>
                <a:srgbClr val="FFFF00"/>
              </a:solidFill>
            </a:endParaRPr>
          </a:p>
        </p:txBody>
      </p:sp>
      <p:sp>
        <p:nvSpPr>
          <p:cNvPr id="4" name="Subtitle 3">
            <a:extLst>
              <a:ext uri="{FF2B5EF4-FFF2-40B4-BE49-F238E27FC236}">
                <a16:creationId xmlns:a16="http://schemas.microsoft.com/office/drawing/2014/main" id="{DC0C180A-0AE7-974D-B7A4-66857DDD507A}"/>
              </a:ext>
            </a:extLst>
          </p:cNvPr>
          <p:cNvSpPr>
            <a:spLocks noGrp="1"/>
          </p:cNvSpPr>
          <p:nvPr>
            <p:ph type="subTitle" idx="1"/>
          </p:nvPr>
        </p:nvSpPr>
        <p:spPr>
          <a:xfrm>
            <a:off x="1371600" y="4452522"/>
            <a:ext cx="6400800" cy="1752600"/>
          </a:xfrm>
        </p:spPr>
        <p:txBody>
          <a:bodyPr>
            <a:normAutofit fontScale="92500" lnSpcReduction="20000"/>
          </a:bodyPr>
          <a:lstStyle/>
          <a:p>
            <a:r>
              <a:rPr lang="en-GB"/>
              <a:t>100 000 BG out of 10 millions will be observed during SV</a:t>
            </a:r>
            <a:endParaRPr lang="fr-FR"/>
          </a:p>
          <a:p>
            <a:r>
              <a:rPr lang="fr-FR"/>
              <a:t>+ 100 000  as part of a 1% survey </a:t>
            </a:r>
            <a:r>
              <a:rPr lang="fr-FR">
                <a:solidFill>
                  <a:srgbClr val="FFFF00"/>
                </a:solidFill>
              </a:rPr>
              <a:t>200 000 BG by June</a:t>
            </a:r>
          </a:p>
        </p:txBody>
      </p:sp>
      <p:pic>
        <p:nvPicPr>
          <p:cNvPr id="8" name="Picture 7">
            <a:extLst>
              <a:ext uri="{FF2B5EF4-FFF2-40B4-BE49-F238E27FC236}">
                <a16:creationId xmlns:a16="http://schemas.microsoft.com/office/drawing/2014/main" id="{7EF18CFE-7828-1E4B-893A-A0525A9652E1}"/>
              </a:ext>
            </a:extLst>
          </p:cNvPr>
          <p:cNvPicPr>
            <a:picLocks noChangeAspect="1"/>
          </p:cNvPicPr>
          <p:nvPr/>
        </p:nvPicPr>
        <p:blipFill>
          <a:blip r:embed="rId3"/>
          <a:stretch>
            <a:fillRect/>
          </a:stretch>
        </p:blipFill>
        <p:spPr>
          <a:xfrm>
            <a:off x="245191" y="1521015"/>
            <a:ext cx="8653618" cy="2780279"/>
          </a:xfrm>
          <a:prstGeom prst="rect">
            <a:avLst/>
          </a:prstGeom>
          <a:solidFill>
            <a:schemeClr val="tx1"/>
          </a:solidFill>
        </p:spPr>
      </p:pic>
      <p:sp>
        <p:nvSpPr>
          <p:cNvPr id="9" name="Frame 8">
            <a:extLst>
              <a:ext uri="{FF2B5EF4-FFF2-40B4-BE49-F238E27FC236}">
                <a16:creationId xmlns:a16="http://schemas.microsoft.com/office/drawing/2014/main" id="{17B1E91C-06D4-8447-9E11-A2C6F787A6B7}"/>
              </a:ext>
            </a:extLst>
          </p:cNvPr>
          <p:cNvSpPr/>
          <p:nvPr/>
        </p:nvSpPr>
        <p:spPr>
          <a:xfrm>
            <a:off x="7631083" y="3291838"/>
            <a:ext cx="914400" cy="315885"/>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ooter Placeholder 9">
            <a:extLst>
              <a:ext uri="{FF2B5EF4-FFF2-40B4-BE49-F238E27FC236}">
                <a16:creationId xmlns:a16="http://schemas.microsoft.com/office/drawing/2014/main" id="{BE40521F-97BA-D54F-A553-F14B5CF6DE96}"/>
              </a:ext>
            </a:extLst>
          </p:cNvPr>
          <p:cNvSpPr>
            <a:spLocks noGrp="1"/>
          </p:cNvSpPr>
          <p:nvPr>
            <p:ph type="ftr" sz="quarter" idx="11"/>
          </p:nvPr>
        </p:nvSpPr>
        <p:spPr/>
        <p:txBody>
          <a:bodyPr/>
          <a:lstStyle/>
          <a:p>
            <a:r>
              <a:rPr lang="en-US"/>
              <a:t>Maayane Soumagnac
ZTF UW collaboration meeting </a:t>
            </a:r>
          </a:p>
        </p:txBody>
      </p:sp>
      <p:sp>
        <p:nvSpPr>
          <p:cNvPr id="11" name="Date Placeholder 10">
            <a:extLst>
              <a:ext uri="{FF2B5EF4-FFF2-40B4-BE49-F238E27FC236}">
                <a16:creationId xmlns:a16="http://schemas.microsoft.com/office/drawing/2014/main" id="{F1D6C035-51CF-4B49-ABD0-E0795133B00E}"/>
              </a:ext>
            </a:extLst>
          </p:cNvPr>
          <p:cNvSpPr>
            <a:spLocks noGrp="1"/>
          </p:cNvSpPr>
          <p:nvPr>
            <p:ph type="dt" sz="half" idx="10"/>
          </p:nvPr>
        </p:nvSpPr>
        <p:spPr/>
        <p:txBody>
          <a:bodyPr/>
          <a:lstStyle/>
          <a:p>
            <a:fld id="{440A3EFF-95FE-D64B-B73F-CEC712FFCD1C}" type="datetime1">
              <a:t>04/09/2019</a:t>
            </a:fld>
            <a:endParaRPr lang="en-US"/>
          </a:p>
        </p:txBody>
      </p:sp>
      <p:sp>
        <p:nvSpPr>
          <p:cNvPr id="12" name="Slide Number Placeholder 11">
            <a:extLst>
              <a:ext uri="{FF2B5EF4-FFF2-40B4-BE49-F238E27FC236}">
                <a16:creationId xmlns:a16="http://schemas.microsoft.com/office/drawing/2014/main" id="{F5A5B6B9-8CF5-BE4F-8459-59033697CB06}"/>
              </a:ext>
            </a:extLst>
          </p:cNvPr>
          <p:cNvSpPr>
            <a:spLocks noGrp="1"/>
          </p:cNvSpPr>
          <p:nvPr>
            <p:ph type="sldNum" sz="quarter" idx="12"/>
          </p:nvPr>
        </p:nvSpPr>
        <p:spPr/>
        <p:txBody>
          <a:bodyPr/>
          <a:lstStyle/>
          <a:p>
            <a:fld id="{A25E7F3A-56BD-9F46-A616-136385298E3A}" type="slidenum">
              <a:rPr lang="en-US" smtClean="0"/>
              <a:pPr/>
              <a:t>10</a:t>
            </a:fld>
            <a:endParaRPr lang="en-US"/>
          </a:p>
        </p:txBody>
      </p:sp>
    </p:spTree>
    <p:extLst>
      <p:ext uri="{BB962C8B-B14F-4D97-AF65-F5344CB8AC3E}">
        <p14:creationId xmlns:p14="http://schemas.microsoft.com/office/powerpoint/2010/main" val="122047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49750"/>
            <a:ext cx="8458200" cy="1470025"/>
          </a:xfrm>
        </p:spPr>
        <p:txBody>
          <a:bodyPr/>
          <a:lstStyle/>
          <a:p>
            <a:r>
              <a:rPr lang="fr-FR" dirty="0">
                <a:solidFill>
                  <a:srgbClr val="FFFF00"/>
                </a:solidFill>
              </a:rPr>
              <a:t>Current list of ZTF targets hosts</a:t>
            </a:r>
          </a:p>
        </p:txBody>
      </p:sp>
      <p:sp>
        <p:nvSpPr>
          <p:cNvPr id="3" name="Rectangle 2">
            <a:extLst>
              <a:ext uri="{FF2B5EF4-FFF2-40B4-BE49-F238E27FC236}">
                <a16:creationId xmlns:a16="http://schemas.microsoft.com/office/drawing/2014/main" id="{493D495D-1237-1144-BDAB-42C4AB8CC65B}"/>
              </a:ext>
            </a:extLst>
          </p:cNvPr>
          <p:cNvSpPr/>
          <p:nvPr/>
        </p:nvSpPr>
        <p:spPr>
          <a:xfrm>
            <a:off x="1133939" y="2492875"/>
            <a:ext cx="7830589" cy="2308324"/>
          </a:xfrm>
          <a:prstGeom prst="rect">
            <a:avLst/>
          </a:prstGeom>
        </p:spPr>
        <p:txBody>
          <a:bodyPr wrap="square">
            <a:spAutoFit/>
          </a:bodyPr>
          <a:lstStyle/>
          <a:p>
            <a:pPr marL="285750" indent="-285750">
              <a:buFont typeface="Arial" panose="020B0604020202020204" pitchFamily="34" charset="0"/>
              <a:buChar char="•"/>
            </a:pPr>
            <a:r>
              <a:rPr lang="fr-FR" sz="3600" dirty="0"/>
              <a:t>Sne Ia for cosmology (several 100s)</a:t>
            </a:r>
          </a:p>
          <a:p>
            <a:pPr marL="285750" indent="-285750">
              <a:buFont typeface="Arial" panose="020B0604020202020204" pitchFamily="34" charset="0"/>
              <a:buChar char="•"/>
            </a:pPr>
            <a:r>
              <a:rPr lang="fr-FR" sz="3600" dirty="0"/>
              <a:t>Sne IIp for cosmology (~100)</a:t>
            </a:r>
          </a:p>
          <a:p>
            <a:pPr marL="285750" indent="-285750">
              <a:buFont typeface="Arial" panose="020B0604020202020204" pitchFamily="34" charset="0"/>
              <a:buChar char="•"/>
            </a:pPr>
            <a:r>
              <a:rPr lang="fr-FR" sz="3600" dirty="0"/>
              <a:t>All RCF targets hosts (~1300)</a:t>
            </a:r>
          </a:p>
          <a:p>
            <a:endParaRPr lang="fr-FR" sz="3600" dirty="0"/>
          </a:p>
        </p:txBody>
      </p:sp>
      <p:sp>
        <p:nvSpPr>
          <p:cNvPr id="7" name="Footer Placeholder 6">
            <a:extLst>
              <a:ext uri="{FF2B5EF4-FFF2-40B4-BE49-F238E27FC236}">
                <a16:creationId xmlns:a16="http://schemas.microsoft.com/office/drawing/2014/main" id="{38E82B0D-662E-A141-961F-2F8055C72B00}"/>
              </a:ext>
            </a:extLst>
          </p:cNvPr>
          <p:cNvSpPr>
            <a:spLocks noGrp="1"/>
          </p:cNvSpPr>
          <p:nvPr>
            <p:ph type="ftr" sz="quarter" idx="11"/>
          </p:nvPr>
        </p:nvSpPr>
        <p:spPr/>
        <p:txBody>
          <a:bodyPr/>
          <a:lstStyle/>
          <a:p>
            <a:r>
              <a:rPr lang="en-US"/>
              <a:t>Maayane Soumagnac
ZTF UW collaboration meeting </a:t>
            </a:r>
          </a:p>
        </p:txBody>
      </p:sp>
      <p:sp>
        <p:nvSpPr>
          <p:cNvPr id="8" name="Date Placeholder 7">
            <a:extLst>
              <a:ext uri="{FF2B5EF4-FFF2-40B4-BE49-F238E27FC236}">
                <a16:creationId xmlns:a16="http://schemas.microsoft.com/office/drawing/2014/main" id="{E196B1F6-3EDF-D445-AA4C-052BB6ED766F}"/>
              </a:ext>
            </a:extLst>
          </p:cNvPr>
          <p:cNvSpPr>
            <a:spLocks noGrp="1"/>
          </p:cNvSpPr>
          <p:nvPr>
            <p:ph type="dt" sz="half" idx="10"/>
          </p:nvPr>
        </p:nvSpPr>
        <p:spPr/>
        <p:txBody>
          <a:bodyPr/>
          <a:lstStyle/>
          <a:p>
            <a:fld id="{E5DD0962-E75A-BF4E-BFEB-69B209006290}" type="datetime1">
              <a:t>04/09/2019</a:t>
            </a:fld>
            <a:endParaRPr lang="en-US"/>
          </a:p>
        </p:txBody>
      </p:sp>
      <p:sp>
        <p:nvSpPr>
          <p:cNvPr id="9" name="Slide Number Placeholder 8">
            <a:extLst>
              <a:ext uri="{FF2B5EF4-FFF2-40B4-BE49-F238E27FC236}">
                <a16:creationId xmlns:a16="http://schemas.microsoft.com/office/drawing/2014/main" id="{9972191E-119E-4D4D-9C78-13DEA26FA217}"/>
              </a:ext>
            </a:extLst>
          </p:cNvPr>
          <p:cNvSpPr>
            <a:spLocks noGrp="1"/>
          </p:cNvSpPr>
          <p:nvPr>
            <p:ph type="sldNum" sz="quarter" idx="12"/>
          </p:nvPr>
        </p:nvSpPr>
        <p:spPr/>
        <p:txBody>
          <a:bodyPr/>
          <a:lstStyle/>
          <a:p>
            <a:fld id="{A25E7F3A-56BD-9F46-A616-136385298E3A}" type="slidenum">
              <a:rPr lang="en-US" smtClean="0"/>
              <a:pPr/>
              <a:t>11</a:t>
            </a:fld>
            <a:endParaRPr lang="en-US"/>
          </a:p>
        </p:txBody>
      </p:sp>
    </p:spTree>
    <p:extLst>
      <p:ext uri="{BB962C8B-B14F-4D97-AF65-F5344CB8AC3E}">
        <p14:creationId xmlns:p14="http://schemas.microsoft.com/office/powerpoint/2010/main" val="2505646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49750"/>
            <a:ext cx="8458200" cy="1470025"/>
          </a:xfrm>
        </p:spPr>
        <p:txBody>
          <a:bodyPr/>
          <a:lstStyle/>
          <a:p>
            <a:r>
              <a:rPr lang="fr-FR" dirty="0">
                <a:solidFill>
                  <a:srgbClr val="FFFF00"/>
                </a:solidFill>
              </a:rPr>
              <a:t>Current list of ZTF targets hosts</a:t>
            </a:r>
          </a:p>
        </p:txBody>
      </p:sp>
      <p:sp>
        <p:nvSpPr>
          <p:cNvPr id="4" name="Rectangle 3">
            <a:extLst>
              <a:ext uri="{FF2B5EF4-FFF2-40B4-BE49-F238E27FC236}">
                <a16:creationId xmlns:a16="http://schemas.microsoft.com/office/drawing/2014/main" id="{48003C29-6F23-F448-BB68-B663B063850B}"/>
              </a:ext>
            </a:extLst>
          </p:cNvPr>
          <p:cNvSpPr/>
          <p:nvPr/>
        </p:nvSpPr>
        <p:spPr>
          <a:xfrm>
            <a:off x="342900" y="1616575"/>
            <a:ext cx="8621628" cy="4893647"/>
          </a:xfrm>
          <a:prstGeom prst="rect">
            <a:avLst/>
          </a:prstGeom>
        </p:spPr>
        <p:txBody>
          <a:bodyPr wrap="square">
            <a:spAutoFit/>
          </a:bodyPr>
          <a:lstStyle/>
          <a:p>
            <a:pPr marL="285750" indent="-285750">
              <a:buFont typeface="Arial" panose="020B0604020202020204" pitchFamily="34" charset="0"/>
              <a:buChar char="•"/>
            </a:pPr>
            <a:r>
              <a:rPr lang="fr-FR" sz="3600" dirty="0">
                <a:solidFill>
                  <a:srgbClr val="FFFF00"/>
                </a:solidFill>
              </a:rPr>
              <a:t>Sne Ia for cosmology (several 100s)</a:t>
            </a:r>
          </a:p>
          <a:p>
            <a:pPr marL="742950" lvl="1" indent="-285750">
              <a:buFont typeface="Arial" panose="020B0604020202020204" pitchFamily="34" charset="0"/>
              <a:buChar char="•"/>
            </a:pPr>
            <a:r>
              <a:rPr lang="fr-FR" sz="2400"/>
              <a:t>host galaxy redshifts with at least medium resolution</a:t>
            </a:r>
          </a:p>
          <a:p>
            <a:pPr marL="742950" lvl="1" indent="-285750">
              <a:buFont typeface="Arial" panose="020B0604020202020204" pitchFamily="34" charset="0"/>
              <a:buChar char="•"/>
            </a:pPr>
            <a:r>
              <a:rPr lang="fr-FR" sz="2400"/>
              <a:t>The SEDM resolution is not good enough to provide this</a:t>
            </a:r>
          </a:p>
          <a:p>
            <a:pPr marL="742950" lvl="1" indent="-285750">
              <a:buFont typeface="Arial" panose="020B0604020202020204" pitchFamily="34" charset="0"/>
              <a:buChar char="•"/>
            </a:pPr>
            <a:r>
              <a:rPr lang="fr-FR" sz="2400"/>
              <a:t>We have several hundreds of classified SNe Ia with good lightcurve, but lack of host redshift</a:t>
            </a:r>
          </a:p>
          <a:p>
            <a:pPr marL="742950" lvl="1" indent="-285750">
              <a:buFont typeface="Arial" panose="020B0604020202020204" pitchFamily="34" charset="0"/>
              <a:buChar char="•"/>
            </a:pPr>
            <a:r>
              <a:rPr lang="fr-FR" sz="2400"/>
              <a:t>Most of these have fairly bright host galaxies that could be part of the DESI BGS.</a:t>
            </a:r>
          </a:p>
          <a:p>
            <a:pPr marL="742950" lvl="1" indent="-285750">
              <a:buFont typeface="Arial" panose="020B0604020202020204" pitchFamily="34" charset="0"/>
              <a:buChar char="•"/>
            </a:pPr>
            <a:endParaRPr lang="fr-FR" sz="2400" dirty="0">
              <a:solidFill>
                <a:srgbClr val="FFFF00"/>
              </a:solidFill>
            </a:endParaRPr>
          </a:p>
          <a:p>
            <a:pPr marL="285750" indent="-285750">
              <a:buFont typeface="Arial" panose="020B0604020202020204" pitchFamily="34" charset="0"/>
              <a:buChar char="•"/>
            </a:pPr>
            <a:r>
              <a:rPr lang="fr-FR" sz="3600" dirty="0"/>
              <a:t>Sne IIp for cosmology (~100)</a:t>
            </a:r>
          </a:p>
          <a:p>
            <a:pPr marL="285750" indent="-285750">
              <a:buFont typeface="Arial" panose="020B0604020202020204" pitchFamily="34" charset="0"/>
              <a:buChar char="•"/>
            </a:pPr>
            <a:r>
              <a:rPr lang="fr-FR" sz="3600" dirty="0"/>
              <a:t>All RCF targets hosts (~1300)</a:t>
            </a:r>
          </a:p>
          <a:p>
            <a:endParaRPr lang="fr-FR" sz="3600" dirty="0"/>
          </a:p>
        </p:txBody>
      </p:sp>
      <p:sp>
        <p:nvSpPr>
          <p:cNvPr id="5" name="Footer Placeholder 4">
            <a:extLst>
              <a:ext uri="{FF2B5EF4-FFF2-40B4-BE49-F238E27FC236}">
                <a16:creationId xmlns:a16="http://schemas.microsoft.com/office/drawing/2014/main" id="{4DD266ED-7D7C-F349-BD5F-95DA671F2790}"/>
              </a:ext>
            </a:extLst>
          </p:cNvPr>
          <p:cNvSpPr>
            <a:spLocks noGrp="1"/>
          </p:cNvSpPr>
          <p:nvPr>
            <p:ph type="ftr" sz="quarter" idx="11"/>
          </p:nvPr>
        </p:nvSpPr>
        <p:spPr/>
        <p:txBody>
          <a:bodyPr/>
          <a:lstStyle/>
          <a:p>
            <a:r>
              <a:rPr lang="en-US"/>
              <a:t>Maayane Soumagnac
ZTF UW collaboration meeting </a:t>
            </a:r>
          </a:p>
        </p:txBody>
      </p:sp>
      <p:sp>
        <p:nvSpPr>
          <p:cNvPr id="6" name="Date Placeholder 5">
            <a:extLst>
              <a:ext uri="{FF2B5EF4-FFF2-40B4-BE49-F238E27FC236}">
                <a16:creationId xmlns:a16="http://schemas.microsoft.com/office/drawing/2014/main" id="{650B52D5-4CBF-4D40-9F15-61897D161538}"/>
              </a:ext>
            </a:extLst>
          </p:cNvPr>
          <p:cNvSpPr>
            <a:spLocks noGrp="1"/>
          </p:cNvSpPr>
          <p:nvPr>
            <p:ph type="dt" sz="half" idx="10"/>
          </p:nvPr>
        </p:nvSpPr>
        <p:spPr/>
        <p:txBody>
          <a:bodyPr/>
          <a:lstStyle/>
          <a:p>
            <a:fld id="{E586119E-6351-964D-8CD7-87EFEF6D9FF9}" type="datetime1">
              <a:t>04/09/2019</a:t>
            </a:fld>
            <a:endParaRPr lang="en-US"/>
          </a:p>
        </p:txBody>
      </p:sp>
      <p:sp>
        <p:nvSpPr>
          <p:cNvPr id="7" name="Slide Number Placeholder 6">
            <a:extLst>
              <a:ext uri="{FF2B5EF4-FFF2-40B4-BE49-F238E27FC236}">
                <a16:creationId xmlns:a16="http://schemas.microsoft.com/office/drawing/2014/main" id="{C312D292-CEC7-B04C-8F45-93E88AB7B6C2}"/>
              </a:ext>
            </a:extLst>
          </p:cNvPr>
          <p:cNvSpPr>
            <a:spLocks noGrp="1"/>
          </p:cNvSpPr>
          <p:nvPr>
            <p:ph type="sldNum" sz="quarter" idx="12"/>
          </p:nvPr>
        </p:nvSpPr>
        <p:spPr/>
        <p:txBody>
          <a:bodyPr/>
          <a:lstStyle/>
          <a:p>
            <a:fld id="{A25E7F3A-56BD-9F46-A616-136385298E3A}" type="slidenum">
              <a:rPr lang="en-US" smtClean="0"/>
              <a:pPr/>
              <a:t>12</a:t>
            </a:fld>
            <a:endParaRPr lang="en-US"/>
          </a:p>
        </p:txBody>
      </p:sp>
    </p:spTree>
    <p:extLst>
      <p:ext uri="{BB962C8B-B14F-4D97-AF65-F5344CB8AC3E}">
        <p14:creationId xmlns:p14="http://schemas.microsoft.com/office/powerpoint/2010/main" val="386419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49750"/>
            <a:ext cx="8458200" cy="1470025"/>
          </a:xfrm>
        </p:spPr>
        <p:txBody>
          <a:bodyPr/>
          <a:lstStyle/>
          <a:p>
            <a:r>
              <a:rPr lang="fr-FR" dirty="0">
                <a:solidFill>
                  <a:srgbClr val="FFFF00"/>
                </a:solidFill>
              </a:rPr>
              <a:t>Current list of ZTF targets hosts</a:t>
            </a:r>
          </a:p>
        </p:txBody>
      </p:sp>
      <p:sp>
        <p:nvSpPr>
          <p:cNvPr id="4" name="Rectangle 3">
            <a:extLst>
              <a:ext uri="{FF2B5EF4-FFF2-40B4-BE49-F238E27FC236}">
                <a16:creationId xmlns:a16="http://schemas.microsoft.com/office/drawing/2014/main" id="{48003C29-6F23-F448-BB68-B663B063850B}"/>
              </a:ext>
            </a:extLst>
          </p:cNvPr>
          <p:cNvSpPr/>
          <p:nvPr/>
        </p:nvSpPr>
        <p:spPr>
          <a:xfrm>
            <a:off x="342900" y="1616575"/>
            <a:ext cx="8621628" cy="3970318"/>
          </a:xfrm>
          <a:prstGeom prst="rect">
            <a:avLst/>
          </a:prstGeom>
        </p:spPr>
        <p:txBody>
          <a:bodyPr wrap="square">
            <a:spAutoFit/>
          </a:bodyPr>
          <a:lstStyle/>
          <a:p>
            <a:pPr marL="285750" indent="-285750">
              <a:buFont typeface="Arial" panose="020B0604020202020204" pitchFamily="34" charset="0"/>
              <a:buChar char="•"/>
            </a:pPr>
            <a:r>
              <a:rPr lang="fr-FR" sz="3600" dirty="0"/>
              <a:t>Sne Ia for cosmology (several 100s)</a:t>
            </a:r>
            <a:endParaRPr lang="fr-FR" sz="2400" dirty="0"/>
          </a:p>
          <a:p>
            <a:pPr marL="285750" indent="-285750">
              <a:buFont typeface="Arial" panose="020B0604020202020204" pitchFamily="34" charset="0"/>
              <a:buChar char="•"/>
            </a:pPr>
            <a:r>
              <a:rPr lang="fr-FR" sz="3600" dirty="0">
                <a:solidFill>
                  <a:srgbClr val="FFFF00"/>
                </a:solidFill>
              </a:rPr>
              <a:t>Sne IIp for cosmology (~100)</a:t>
            </a:r>
          </a:p>
          <a:p>
            <a:pPr marL="742950" lvl="1" indent="-285750">
              <a:buFont typeface="Arial" panose="020B0604020202020204" pitchFamily="34" charset="0"/>
              <a:buChar char="•"/>
            </a:pPr>
            <a:r>
              <a:rPr lang="fr-FR" sz="2400" dirty="0"/>
              <a:t>Distance mesaurement from peculiar velocities</a:t>
            </a:r>
          </a:p>
          <a:p>
            <a:pPr marL="742950" lvl="1" indent="-285750">
              <a:buFont typeface="Arial" panose="020B0604020202020204" pitchFamily="34" charset="0"/>
              <a:buChar char="•"/>
            </a:pPr>
            <a:r>
              <a:rPr lang="fr-FR" sz="2400" dirty="0"/>
              <a:t>Factor of 2 worse in terms of distance, but 4 times more common than Ia’s</a:t>
            </a:r>
          </a:p>
          <a:p>
            <a:pPr lvl="1"/>
            <a:endParaRPr lang="fr-FR" sz="3600" dirty="0">
              <a:solidFill>
                <a:srgbClr val="FFFF00"/>
              </a:solidFill>
            </a:endParaRPr>
          </a:p>
          <a:p>
            <a:pPr marL="285750" indent="-285750">
              <a:buFont typeface="Arial" panose="020B0604020202020204" pitchFamily="34" charset="0"/>
              <a:buChar char="•"/>
            </a:pPr>
            <a:r>
              <a:rPr lang="fr-FR" sz="3600" dirty="0"/>
              <a:t>All RCF targets hosts (~1300)</a:t>
            </a:r>
          </a:p>
          <a:p>
            <a:pPr marL="285750" indent="-285750">
              <a:buFont typeface="Arial" panose="020B0604020202020204" pitchFamily="34" charset="0"/>
              <a:buChar char="•"/>
            </a:pPr>
            <a:endParaRPr lang="fr-FR" sz="3600" dirty="0"/>
          </a:p>
        </p:txBody>
      </p:sp>
      <p:sp>
        <p:nvSpPr>
          <p:cNvPr id="3" name="Footer Placeholder 2">
            <a:extLst>
              <a:ext uri="{FF2B5EF4-FFF2-40B4-BE49-F238E27FC236}">
                <a16:creationId xmlns:a16="http://schemas.microsoft.com/office/drawing/2014/main" id="{BA6545E9-7254-874E-86C2-383E5E0CC321}"/>
              </a:ext>
            </a:extLst>
          </p:cNvPr>
          <p:cNvSpPr>
            <a:spLocks noGrp="1"/>
          </p:cNvSpPr>
          <p:nvPr>
            <p:ph type="ftr" sz="quarter" idx="11"/>
          </p:nvPr>
        </p:nvSpPr>
        <p:spPr/>
        <p:txBody>
          <a:bodyPr/>
          <a:lstStyle/>
          <a:p>
            <a:r>
              <a:rPr lang="en-US"/>
              <a:t>Maayane Soumagnac
ZTF UW collaboration meeting </a:t>
            </a:r>
          </a:p>
        </p:txBody>
      </p:sp>
      <p:sp>
        <p:nvSpPr>
          <p:cNvPr id="5" name="Date Placeholder 4">
            <a:extLst>
              <a:ext uri="{FF2B5EF4-FFF2-40B4-BE49-F238E27FC236}">
                <a16:creationId xmlns:a16="http://schemas.microsoft.com/office/drawing/2014/main" id="{73676F4D-253A-7C49-9BC6-CE02A7FC88FE}"/>
              </a:ext>
            </a:extLst>
          </p:cNvPr>
          <p:cNvSpPr>
            <a:spLocks noGrp="1"/>
          </p:cNvSpPr>
          <p:nvPr>
            <p:ph type="dt" sz="half" idx="10"/>
          </p:nvPr>
        </p:nvSpPr>
        <p:spPr/>
        <p:txBody>
          <a:bodyPr/>
          <a:lstStyle/>
          <a:p>
            <a:fld id="{A5DA8A5C-2887-CE4F-98D2-9C2974B1A39E}" type="datetime1">
              <a:t>04/09/2019</a:t>
            </a:fld>
            <a:endParaRPr lang="en-US"/>
          </a:p>
        </p:txBody>
      </p:sp>
      <p:sp>
        <p:nvSpPr>
          <p:cNvPr id="6" name="Slide Number Placeholder 5">
            <a:extLst>
              <a:ext uri="{FF2B5EF4-FFF2-40B4-BE49-F238E27FC236}">
                <a16:creationId xmlns:a16="http://schemas.microsoft.com/office/drawing/2014/main" id="{22A7BD99-57F9-2D4C-834C-2372838EC0B3}"/>
              </a:ext>
            </a:extLst>
          </p:cNvPr>
          <p:cNvSpPr>
            <a:spLocks noGrp="1"/>
          </p:cNvSpPr>
          <p:nvPr>
            <p:ph type="sldNum" sz="quarter" idx="12"/>
          </p:nvPr>
        </p:nvSpPr>
        <p:spPr/>
        <p:txBody>
          <a:bodyPr/>
          <a:lstStyle/>
          <a:p>
            <a:fld id="{A25E7F3A-56BD-9F46-A616-136385298E3A}" type="slidenum">
              <a:rPr lang="en-US" smtClean="0"/>
              <a:pPr/>
              <a:t>13</a:t>
            </a:fld>
            <a:endParaRPr lang="en-US"/>
          </a:p>
        </p:txBody>
      </p:sp>
    </p:spTree>
    <p:extLst>
      <p:ext uri="{BB962C8B-B14F-4D97-AF65-F5344CB8AC3E}">
        <p14:creationId xmlns:p14="http://schemas.microsoft.com/office/powerpoint/2010/main" val="398550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52379"/>
            <a:ext cx="8458200" cy="1470025"/>
          </a:xfrm>
        </p:spPr>
        <p:txBody>
          <a:bodyPr/>
          <a:lstStyle/>
          <a:p>
            <a:r>
              <a:rPr lang="fr-FR" dirty="0">
                <a:solidFill>
                  <a:srgbClr val="FFFF00"/>
                </a:solidFill>
              </a:rPr>
              <a:t>Example: type IIp sample</a:t>
            </a:r>
          </a:p>
        </p:txBody>
      </p:sp>
      <p:pic>
        <p:nvPicPr>
          <p:cNvPr id="6" name="Picture 5">
            <a:extLst>
              <a:ext uri="{FF2B5EF4-FFF2-40B4-BE49-F238E27FC236}">
                <a16:creationId xmlns:a16="http://schemas.microsoft.com/office/drawing/2014/main" id="{77FC6BC0-B1EE-8E40-AD45-52C39A265476}"/>
              </a:ext>
            </a:extLst>
          </p:cNvPr>
          <p:cNvPicPr>
            <a:picLocks noChangeAspect="1"/>
          </p:cNvPicPr>
          <p:nvPr/>
        </p:nvPicPr>
        <p:blipFill>
          <a:blip r:embed="rId3"/>
          <a:stretch>
            <a:fillRect/>
          </a:stretch>
        </p:blipFill>
        <p:spPr>
          <a:xfrm>
            <a:off x="0" y="717826"/>
            <a:ext cx="9144000" cy="5422348"/>
          </a:xfrm>
          <a:prstGeom prst="rect">
            <a:avLst/>
          </a:prstGeom>
        </p:spPr>
      </p:pic>
      <p:sp>
        <p:nvSpPr>
          <p:cNvPr id="7" name="Footer Placeholder 6">
            <a:extLst>
              <a:ext uri="{FF2B5EF4-FFF2-40B4-BE49-F238E27FC236}">
                <a16:creationId xmlns:a16="http://schemas.microsoft.com/office/drawing/2014/main" id="{75ECDD88-D990-174E-BFA6-4D84AAC000D2}"/>
              </a:ext>
            </a:extLst>
          </p:cNvPr>
          <p:cNvSpPr>
            <a:spLocks noGrp="1"/>
          </p:cNvSpPr>
          <p:nvPr>
            <p:ph type="ftr" sz="quarter" idx="11"/>
          </p:nvPr>
        </p:nvSpPr>
        <p:spPr/>
        <p:txBody>
          <a:bodyPr/>
          <a:lstStyle/>
          <a:p>
            <a:r>
              <a:rPr lang="en-US"/>
              <a:t>Maayane Soumagnac
ZTF UW collaboration meeting </a:t>
            </a:r>
          </a:p>
        </p:txBody>
      </p:sp>
      <p:sp>
        <p:nvSpPr>
          <p:cNvPr id="8" name="Date Placeholder 7">
            <a:extLst>
              <a:ext uri="{FF2B5EF4-FFF2-40B4-BE49-F238E27FC236}">
                <a16:creationId xmlns:a16="http://schemas.microsoft.com/office/drawing/2014/main" id="{781FDEC3-F85C-BE4D-A9C2-D2914239B2BE}"/>
              </a:ext>
            </a:extLst>
          </p:cNvPr>
          <p:cNvSpPr>
            <a:spLocks noGrp="1"/>
          </p:cNvSpPr>
          <p:nvPr>
            <p:ph type="dt" sz="half" idx="10"/>
          </p:nvPr>
        </p:nvSpPr>
        <p:spPr/>
        <p:txBody>
          <a:bodyPr/>
          <a:lstStyle/>
          <a:p>
            <a:fld id="{0517839A-A8B4-3347-939A-A964BC9D7E18}" type="datetime1">
              <a:t>04/09/2019</a:t>
            </a:fld>
            <a:endParaRPr lang="en-US"/>
          </a:p>
        </p:txBody>
      </p:sp>
      <p:sp>
        <p:nvSpPr>
          <p:cNvPr id="9" name="Slide Number Placeholder 8">
            <a:extLst>
              <a:ext uri="{FF2B5EF4-FFF2-40B4-BE49-F238E27FC236}">
                <a16:creationId xmlns:a16="http://schemas.microsoft.com/office/drawing/2014/main" id="{9BBB0B30-1CCB-8D44-80B7-CF7CE147A4E1}"/>
              </a:ext>
            </a:extLst>
          </p:cNvPr>
          <p:cNvSpPr>
            <a:spLocks noGrp="1"/>
          </p:cNvSpPr>
          <p:nvPr>
            <p:ph type="sldNum" sz="quarter" idx="12"/>
          </p:nvPr>
        </p:nvSpPr>
        <p:spPr/>
        <p:txBody>
          <a:bodyPr/>
          <a:lstStyle/>
          <a:p>
            <a:fld id="{A25E7F3A-56BD-9F46-A616-136385298E3A}" type="slidenum">
              <a:rPr lang="en-US" smtClean="0"/>
              <a:pPr/>
              <a:t>14</a:t>
            </a:fld>
            <a:endParaRPr lang="en-US"/>
          </a:p>
        </p:txBody>
      </p:sp>
    </p:spTree>
    <p:extLst>
      <p:ext uri="{BB962C8B-B14F-4D97-AF65-F5344CB8AC3E}">
        <p14:creationId xmlns:p14="http://schemas.microsoft.com/office/powerpoint/2010/main" val="411273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49750"/>
            <a:ext cx="8458200" cy="1470025"/>
          </a:xfrm>
        </p:spPr>
        <p:txBody>
          <a:bodyPr/>
          <a:lstStyle/>
          <a:p>
            <a:r>
              <a:rPr lang="fr-FR" dirty="0">
                <a:solidFill>
                  <a:srgbClr val="FFFF00"/>
                </a:solidFill>
              </a:rPr>
              <a:t>Current list of ZTF targets hosts</a:t>
            </a:r>
          </a:p>
        </p:txBody>
      </p:sp>
      <p:sp>
        <p:nvSpPr>
          <p:cNvPr id="4" name="Rectangle 3">
            <a:extLst>
              <a:ext uri="{FF2B5EF4-FFF2-40B4-BE49-F238E27FC236}">
                <a16:creationId xmlns:a16="http://schemas.microsoft.com/office/drawing/2014/main" id="{48003C29-6F23-F448-BB68-B663B063850B}"/>
              </a:ext>
            </a:extLst>
          </p:cNvPr>
          <p:cNvSpPr/>
          <p:nvPr/>
        </p:nvSpPr>
        <p:spPr>
          <a:xfrm>
            <a:off x="342900" y="1616575"/>
            <a:ext cx="8621628" cy="3970318"/>
          </a:xfrm>
          <a:prstGeom prst="rect">
            <a:avLst/>
          </a:prstGeom>
        </p:spPr>
        <p:txBody>
          <a:bodyPr wrap="square">
            <a:spAutoFit/>
          </a:bodyPr>
          <a:lstStyle/>
          <a:p>
            <a:pPr marL="285750" indent="-285750">
              <a:buFont typeface="Arial" panose="020B0604020202020204" pitchFamily="34" charset="0"/>
              <a:buChar char="•"/>
            </a:pPr>
            <a:r>
              <a:rPr lang="fr-FR" sz="3600" dirty="0"/>
              <a:t>Sne Ia for cosmology (several 100s)</a:t>
            </a:r>
            <a:endParaRPr lang="fr-FR" sz="2400" dirty="0"/>
          </a:p>
          <a:p>
            <a:pPr marL="285750" indent="-285750">
              <a:buFont typeface="Arial" panose="020B0604020202020204" pitchFamily="34" charset="0"/>
              <a:buChar char="•"/>
            </a:pPr>
            <a:r>
              <a:rPr lang="fr-FR" sz="3600" dirty="0"/>
              <a:t>Sne IIp for cosmology (~100)</a:t>
            </a:r>
            <a:endParaRPr lang="fr-FR" sz="3600" dirty="0">
              <a:solidFill>
                <a:srgbClr val="FFFF00"/>
              </a:solidFill>
            </a:endParaRPr>
          </a:p>
          <a:p>
            <a:pPr marL="285750" indent="-285750">
              <a:buFont typeface="Arial" panose="020B0604020202020204" pitchFamily="34" charset="0"/>
              <a:buChar char="•"/>
            </a:pPr>
            <a:r>
              <a:rPr lang="fr-FR" sz="3600" dirty="0">
                <a:solidFill>
                  <a:srgbClr val="FFFF00"/>
                </a:solidFill>
              </a:rPr>
              <a:t>All RCF targets hosts (~1300)</a:t>
            </a:r>
          </a:p>
          <a:p>
            <a:pPr marL="742950" lvl="1" indent="-285750">
              <a:buFont typeface="Arial" panose="020B0604020202020204" pitchFamily="34" charset="0"/>
              <a:buChar char="•"/>
            </a:pPr>
            <a:r>
              <a:rPr lang="fr-FR" sz="2400" dirty="0"/>
              <a:t>All the RCF is public</a:t>
            </a:r>
          </a:p>
          <a:p>
            <a:pPr marL="742950" lvl="1" indent="-285750">
              <a:buFont typeface="Arial" panose="020B0604020202020204" pitchFamily="34" charset="0"/>
              <a:buChar char="•"/>
            </a:pPr>
            <a:r>
              <a:rPr lang="fr-FR" sz="2400" dirty="0"/>
              <a:t>Only half have known z</a:t>
            </a:r>
          </a:p>
          <a:p>
            <a:pPr marL="742950" lvl="1" indent="-285750">
              <a:buFont typeface="Arial" panose="020B0604020202020204" pitchFamily="34" charset="0"/>
              <a:buChar char="•"/>
            </a:pPr>
            <a:r>
              <a:rPr lang="fr-FR" sz="2400" dirty="0"/>
              <a:t>Community service</a:t>
            </a:r>
          </a:p>
          <a:p>
            <a:pPr lvl="1"/>
            <a:endParaRPr lang="fr-FR" sz="3600" dirty="0"/>
          </a:p>
          <a:p>
            <a:pPr marL="742950" lvl="1" indent="-285750">
              <a:buFont typeface="Arial" panose="020B0604020202020204" pitchFamily="34" charset="0"/>
              <a:buChar char="•"/>
            </a:pPr>
            <a:endParaRPr lang="fr-FR" sz="3600" dirty="0"/>
          </a:p>
        </p:txBody>
      </p:sp>
      <p:sp>
        <p:nvSpPr>
          <p:cNvPr id="3" name="Footer Placeholder 2">
            <a:extLst>
              <a:ext uri="{FF2B5EF4-FFF2-40B4-BE49-F238E27FC236}">
                <a16:creationId xmlns:a16="http://schemas.microsoft.com/office/drawing/2014/main" id="{CCB892F8-583A-9948-BAA1-3ECB97D5B231}"/>
              </a:ext>
            </a:extLst>
          </p:cNvPr>
          <p:cNvSpPr>
            <a:spLocks noGrp="1"/>
          </p:cNvSpPr>
          <p:nvPr>
            <p:ph type="ftr" sz="quarter" idx="11"/>
          </p:nvPr>
        </p:nvSpPr>
        <p:spPr/>
        <p:txBody>
          <a:bodyPr/>
          <a:lstStyle/>
          <a:p>
            <a:r>
              <a:rPr lang="en-US"/>
              <a:t>Maayane Soumagnac
ZTF UW collaboration meeting </a:t>
            </a:r>
          </a:p>
        </p:txBody>
      </p:sp>
      <p:sp>
        <p:nvSpPr>
          <p:cNvPr id="5" name="Date Placeholder 4">
            <a:extLst>
              <a:ext uri="{FF2B5EF4-FFF2-40B4-BE49-F238E27FC236}">
                <a16:creationId xmlns:a16="http://schemas.microsoft.com/office/drawing/2014/main" id="{77BFA14C-D779-E740-A102-9A7416DCFD8B}"/>
              </a:ext>
            </a:extLst>
          </p:cNvPr>
          <p:cNvSpPr>
            <a:spLocks noGrp="1"/>
          </p:cNvSpPr>
          <p:nvPr>
            <p:ph type="dt" sz="half" idx="10"/>
          </p:nvPr>
        </p:nvSpPr>
        <p:spPr/>
        <p:txBody>
          <a:bodyPr/>
          <a:lstStyle/>
          <a:p>
            <a:fld id="{E63B899D-D76E-F440-943F-2C205B5A5A5C}" type="datetime1">
              <a:t>04/09/2019</a:t>
            </a:fld>
            <a:endParaRPr lang="en-US"/>
          </a:p>
        </p:txBody>
      </p:sp>
      <p:sp>
        <p:nvSpPr>
          <p:cNvPr id="6" name="Slide Number Placeholder 5">
            <a:extLst>
              <a:ext uri="{FF2B5EF4-FFF2-40B4-BE49-F238E27FC236}">
                <a16:creationId xmlns:a16="http://schemas.microsoft.com/office/drawing/2014/main" id="{C21702AA-C53F-504B-A7F1-B49D72195B98}"/>
              </a:ext>
            </a:extLst>
          </p:cNvPr>
          <p:cNvSpPr>
            <a:spLocks noGrp="1"/>
          </p:cNvSpPr>
          <p:nvPr>
            <p:ph type="sldNum" sz="quarter" idx="12"/>
          </p:nvPr>
        </p:nvSpPr>
        <p:spPr/>
        <p:txBody>
          <a:bodyPr/>
          <a:lstStyle/>
          <a:p>
            <a:fld id="{A25E7F3A-56BD-9F46-A616-136385298E3A}" type="slidenum">
              <a:rPr lang="en-US" smtClean="0"/>
              <a:pPr/>
              <a:t>15</a:t>
            </a:fld>
            <a:endParaRPr lang="en-US"/>
          </a:p>
        </p:txBody>
      </p:sp>
    </p:spTree>
    <p:extLst>
      <p:ext uri="{BB962C8B-B14F-4D97-AF65-F5344CB8AC3E}">
        <p14:creationId xmlns:p14="http://schemas.microsoft.com/office/powerpoint/2010/main" val="1889758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49750"/>
            <a:ext cx="8458200" cy="1470025"/>
          </a:xfrm>
        </p:spPr>
        <p:txBody>
          <a:bodyPr/>
          <a:lstStyle/>
          <a:p>
            <a:r>
              <a:rPr lang="fr-FR" dirty="0">
                <a:solidFill>
                  <a:srgbClr val="FFFF00"/>
                </a:solidFill>
              </a:rPr>
              <a:t>Discussion</a:t>
            </a:r>
          </a:p>
        </p:txBody>
      </p:sp>
      <p:sp>
        <p:nvSpPr>
          <p:cNvPr id="6" name="Subtitle 5">
            <a:extLst>
              <a:ext uri="{FF2B5EF4-FFF2-40B4-BE49-F238E27FC236}">
                <a16:creationId xmlns:a16="http://schemas.microsoft.com/office/drawing/2014/main" id="{5D8BB76F-2665-F34C-9DCA-7C1192B657DD}"/>
              </a:ext>
            </a:extLst>
          </p:cNvPr>
          <p:cNvSpPr>
            <a:spLocks noGrp="1"/>
          </p:cNvSpPr>
          <p:nvPr>
            <p:ph type="subTitle" idx="1"/>
          </p:nvPr>
        </p:nvSpPr>
        <p:spPr>
          <a:xfrm>
            <a:off x="941471" y="1819775"/>
            <a:ext cx="7261057" cy="2578055"/>
          </a:xfrm>
        </p:spPr>
        <p:txBody>
          <a:bodyPr>
            <a:normAutofit fontScale="85000" lnSpcReduction="20000"/>
          </a:bodyPr>
          <a:lstStyle/>
          <a:p>
            <a:pPr marL="457200" indent="-457200">
              <a:buFont typeface="Arial" panose="020B0604020202020204" pitchFamily="34" charset="0"/>
              <a:buChar char="•"/>
            </a:pPr>
            <a:r>
              <a:rPr lang="fr-FR"/>
              <a:t>What other potential targets could be added to the SV run?</a:t>
            </a:r>
          </a:p>
          <a:p>
            <a:pPr marL="457200" indent="-457200">
              <a:buFont typeface="Arial" panose="020B0604020202020204" pitchFamily="34" charset="0"/>
              <a:buChar char="•"/>
            </a:pPr>
            <a:endParaRPr lang="fr-FR"/>
          </a:p>
          <a:p>
            <a:pPr marL="457200" indent="-457200">
              <a:buFont typeface="Arial" panose="020B0604020202020204" pitchFamily="34" charset="0"/>
              <a:buChar char="•"/>
            </a:pPr>
            <a:r>
              <a:rPr lang="fr-FR"/>
              <a:t>What data would be beneficial for the public?</a:t>
            </a:r>
          </a:p>
          <a:p>
            <a:pPr marL="457200" indent="-457200">
              <a:buFont typeface="Arial" panose="020B0604020202020204" pitchFamily="34" charset="0"/>
              <a:buChar char="•"/>
            </a:pPr>
            <a:endParaRPr lang="fr-FR"/>
          </a:p>
          <a:p>
            <a:pPr marL="457200" indent="-457200">
              <a:buFont typeface="Arial" panose="020B0604020202020204" pitchFamily="34" charset="0"/>
              <a:buChar char="•"/>
            </a:pPr>
            <a:r>
              <a:rPr lang="fr-FR"/>
              <a:t>Could DESI analysis tools be used by ZTF? </a:t>
            </a:r>
          </a:p>
          <a:p>
            <a:pPr marL="457200" indent="-457200">
              <a:buFont typeface="Arial" panose="020B0604020202020204" pitchFamily="34" charset="0"/>
              <a:buChar char="•"/>
            </a:pPr>
            <a:endParaRPr lang="fr-FR"/>
          </a:p>
          <a:p>
            <a:endParaRPr lang="fr-FR"/>
          </a:p>
        </p:txBody>
      </p:sp>
      <p:sp>
        <p:nvSpPr>
          <p:cNvPr id="3" name="Footer Placeholder 2">
            <a:extLst>
              <a:ext uri="{FF2B5EF4-FFF2-40B4-BE49-F238E27FC236}">
                <a16:creationId xmlns:a16="http://schemas.microsoft.com/office/drawing/2014/main" id="{533306D6-1609-AD40-92FD-7701DF000EB8}"/>
              </a:ext>
            </a:extLst>
          </p:cNvPr>
          <p:cNvSpPr>
            <a:spLocks noGrp="1"/>
          </p:cNvSpPr>
          <p:nvPr>
            <p:ph type="ftr" sz="quarter" idx="11"/>
          </p:nvPr>
        </p:nvSpPr>
        <p:spPr/>
        <p:txBody>
          <a:bodyPr/>
          <a:lstStyle/>
          <a:p>
            <a:r>
              <a:rPr lang="en-US"/>
              <a:t>Maayane Soumagnac
ZTF UW collaboration meeting </a:t>
            </a:r>
          </a:p>
        </p:txBody>
      </p:sp>
      <p:sp>
        <p:nvSpPr>
          <p:cNvPr id="4" name="Date Placeholder 3">
            <a:extLst>
              <a:ext uri="{FF2B5EF4-FFF2-40B4-BE49-F238E27FC236}">
                <a16:creationId xmlns:a16="http://schemas.microsoft.com/office/drawing/2014/main" id="{8B2838A3-C50F-B24D-92CA-32E8F01B4A23}"/>
              </a:ext>
            </a:extLst>
          </p:cNvPr>
          <p:cNvSpPr>
            <a:spLocks noGrp="1"/>
          </p:cNvSpPr>
          <p:nvPr>
            <p:ph type="dt" sz="half" idx="10"/>
          </p:nvPr>
        </p:nvSpPr>
        <p:spPr/>
        <p:txBody>
          <a:bodyPr/>
          <a:lstStyle/>
          <a:p>
            <a:fld id="{7C80D35B-F601-DF41-B7D7-CB81A5F7126C}" type="datetime1">
              <a:t>04/09/2019</a:t>
            </a:fld>
            <a:endParaRPr lang="en-US"/>
          </a:p>
        </p:txBody>
      </p:sp>
      <p:sp>
        <p:nvSpPr>
          <p:cNvPr id="5" name="Slide Number Placeholder 4">
            <a:extLst>
              <a:ext uri="{FF2B5EF4-FFF2-40B4-BE49-F238E27FC236}">
                <a16:creationId xmlns:a16="http://schemas.microsoft.com/office/drawing/2014/main" id="{F84C48F8-60A2-7148-96EE-026548D70B8B}"/>
              </a:ext>
            </a:extLst>
          </p:cNvPr>
          <p:cNvSpPr>
            <a:spLocks noGrp="1"/>
          </p:cNvSpPr>
          <p:nvPr>
            <p:ph type="sldNum" sz="quarter" idx="12"/>
          </p:nvPr>
        </p:nvSpPr>
        <p:spPr/>
        <p:txBody>
          <a:bodyPr/>
          <a:lstStyle/>
          <a:p>
            <a:fld id="{A25E7F3A-56BD-9F46-A616-136385298E3A}" type="slidenum">
              <a:rPr lang="en-US" smtClean="0"/>
              <a:pPr/>
              <a:t>16</a:t>
            </a:fld>
            <a:endParaRPr lang="en-US"/>
          </a:p>
        </p:txBody>
      </p:sp>
      <p:pic>
        <p:nvPicPr>
          <p:cNvPr id="7" name="Picture 6">
            <a:extLst>
              <a:ext uri="{FF2B5EF4-FFF2-40B4-BE49-F238E27FC236}">
                <a16:creationId xmlns:a16="http://schemas.microsoft.com/office/drawing/2014/main" id="{D0D563B1-A1F8-6843-9552-75022D3BEDD5}"/>
              </a:ext>
            </a:extLst>
          </p:cNvPr>
          <p:cNvPicPr>
            <a:picLocks noChangeAspect="1"/>
          </p:cNvPicPr>
          <p:nvPr/>
        </p:nvPicPr>
        <p:blipFill>
          <a:blip r:embed="rId3"/>
          <a:stretch>
            <a:fillRect/>
          </a:stretch>
        </p:blipFill>
        <p:spPr>
          <a:xfrm>
            <a:off x="1469754" y="4397830"/>
            <a:ext cx="1806846" cy="1168427"/>
          </a:xfrm>
          <a:prstGeom prst="rect">
            <a:avLst/>
          </a:prstGeom>
        </p:spPr>
      </p:pic>
      <p:pic>
        <p:nvPicPr>
          <p:cNvPr id="8" name="Picture 7">
            <a:extLst>
              <a:ext uri="{FF2B5EF4-FFF2-40B4-BE49-F238E27FC236}">
                <a16:creationId xmlns:a16="http://schemas.microsoft.com/office/drawing/2014/main" id="{91B91922-E914-DD47-AE28-575E94D2EDBA}"/>
              </a:ext>
            </a:extLst>
          </p:cNvPr>
          <p:cNvPicPr>
            <a:picLocks noChangeAspect="1"/>
          </p:cNvPicPr>
          <p:nvPr/>
        </p:nvPicPr>
        <p:blipFill>
          <a:blip r:embed="rId4"/>
          <a:stretch>
            <a:fillRect/>
          </a:stretch>
        </p:blipFill>
        <p:spPr>
          <a:xfrm>
            <a:off x="6157986" y="4530016"/>
            <a:ext cx="1703907" cy="1387860"/>
          </a:xfrm>
          <a:prstGeom prst="rect">
            <a:avLst/>
          </a:prstGeom>
        </p:spPr>
      </p:pic>
    </p:spTree>
    <p:extLst>
      <p:ext uri="{BB962C8B-B14F-4D97-AF65-F5344CB8AC3E}">
        <p14:creationId xmlns:p14="http://schemas.microsoft.com/office/powerpoint/2010/main" val="44615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49750"/>
            <a:ext cx="8458200" cy="1470025"/>
          </a:xfrm>
        </p:spPr>
        <p:txBody>
          <a:bodyPr/>
          <a:lstStyle/>
          <a:p>
            <a:r>
              <a:rPr lang="fr-FR" dirty="0">
                <a:solidFill>
                  <a:srgbClr val="FFFF00"/>
                </a:solidFill>
              </a:rPr>
              <a:t>Layout</a:t>
            </a:r>
          </a:p>
        </p:txBody>
      </p:sp>
      <p:sp>
        <p:nvSpPr>
          <p:cNvPr id="6" name="Subtitle 5">
            <a:extLst>
              <a:ext uri="{FF2B5EF4-FFF2-40B4-BE49-F238E27FC236}">
                <a16:creationId xmlns:a16="http://schemas.microsoft.com/office/drawing/2014/main" id="{5D8BB76F-2665-F34C-9DCA-7C1192B657DD}"/>
              </a:ext>
            </a:extLst>
          </p:cNvPr>
          <p:cNvSpPr>
            <a:spLocks noGrp="1"/>
          </p:cNvSpPr>
          <p:nvPr>
            <p:ph type="subTitle" idx="1"/>
          </p:nvPr>
        </p:nvSpPr>
        <p:spPr>
          <a:xfrm>
            <a:off x="941471" y="1819775"/>
            <a:ext cx="7261057" cy="2578055"/>
          </a:xfrm>
        </p:spPr>
        <p:txBody>
          <a:bodyPr>
            <a:normAutofit/>
          </a:bodyPr>
          <a:lstStyle/>
          <a:p>
            <a:pPr marL="457200" indent="-457200">
              <a:buFont typeface="Arial" panose="020B0604020202020204" pitchFamily="34" charset="0"/>
              <a:buChar char="•"/>
            </a:pPr>
            <a:r>
              <a:rPr lang="fr-FR"/>
              <a:t>DESI overview &amp; timeline</a:t>
            </a:r>
          </a:p>
          <a:p>
            <a:pPr marL="457200" indent="-457200">
              <a:buFont typeface="Arial" panose="020B0604020202020204" pitchFamily="34" charset="0"/>
              <a:buChar char="•"/>
            </a:pPr>
            <a:r>
              <a:rPr lang="fr-FR"/>
              <a:t>Current list of ZTF hosts targets</a:t>
            </a:r>
          </a:p>
          <a:p>
            <a:pPr marL="457200" indent="-457200">
              <a:buFont typeface="Arial" panose="020B0604020202020204" pitchFamily="34" charset="0"/>
              <a:buChar char="•"/>
            </a:pPr>
            <a:r>
              <a:rPr lang="fr-FR"/>
              <a:t>Discussion</a:t>
            </a:r>
          </a:p>
          <a:p>
            <a:pPr marL="457200" indent="-457200">
              <a:buFont typeface="Arial" panose="020B0604020202020204" pitchFamily="34" charset="0"/>
              <a:buChar char="•"/>
            </a:pPr>
            <a:endParaRPr lang="fr-FR"/>
          </a:p>
          <a:p>
            <a:pPr marL="457200" indent="-457200">
              <a:buFont typeface="Arial" panose="020B0604020202020204" pitchFamily="34" charset="0"/>
              <a:buChar char="•"/>
            </a:pPr>
            <a:endParaRPr lang="fr-FR"/>
          </a:p>
          <a:p>
            <a:endParaRPr lang="fr-FR"/>
          </a:p>
        </p:txBody>
      </p:sp>
      <p:sp>
        <p:nvSpPr>
          <p:cNvPr id="3" name="Footer Placeholder 2">
            <a:extLst>
              <a:ext uri="{FF2B5EF4-FFF2-40B4-BE49-F238E27FC236}">
                <a16:creationId xmlns:a16="http://schemas.microsoft.com/office/drawing/2014/main" id="{42B9C80C-3F51-4247-BA0F-E1DDE3D8497B}"/>
              </a:ext>
            </a:extLst>
          </p:cNvPr>
          <p:cNvSpPr>
            <a:spLocks noGrp="1"/>
          </p:cNvSpPr>
          <p:nvPr>
            <p:ph type="ftr" sz="quarter" idx="11"/>
          </p:nvPr>
        </p:nvSpPr>
        <p:spPr/>
        <p:txBody>
          <a:bodyPr/>
          <a:lstStyle/>
          <a:p>
            <a:r>
              <a:rPr lang="en-US"/>
              <a:t>Maayane Soumagnac
ZTF UW collaboration meeting </a:t>
            </a:r>
          </a:p>
        </p:txBody>
      </p:sp>
      <p:sp>
        <p:nvSpPr>
          <p:cNvPr id="4" name="Date Placeholder 3">
            <a:extLst>
              <a:ext uri="{FF2B5EF4-FFF2-40B4-BE49-F238E27FC236}">
                <a16:creationId xmlns:a16="http://schemas.microsoft.com/office/drawing/2014/main" id="{D74F7B75-10D4-CC4B-9E0A-FBD37CD5BFFE}"/>
              </a:ext>
            </a:extLst>
          </p:cNvPr>
          <p:cNvSpPr>
            <a:spLocks noGrp="1"/>
          </p:cNvSpPr>
          <p:nvPr>
            <p:ph type="dt" sz="half" idx="10"/>
          </p:nvPr>
        </p:nvSpPr>
        <p:spPr/>
        <p:txBody>
          <a:bodyPr/>
          <a:lstStyle/>
          <a:p>
            <a:fld id="{097FCC3F-AD01-944D-8E86-9625FDBE9D05}" type="datetime1">
              <a:t>04/09/2019</a:t>
            </a:fld>
            <a:endParaRPr lang="en-US"/>
          </a:p>
        </p:txBody>
      </p:sp>
      <p:sp>
        <p:nvSpPr>
          <p:cNvPr id="5" name="Slide Number Placeholder 4">
            <a:extLst>
              <a:ext uri="{FF2B5EF4-FFF2-40B4-BE49-F238E27FC236}">
                <a16:creationId xmlns:a16="http://schemas.microsoft.com/office/drawing/2014/main" id="{26E29C54-834A-0D4D-8EA6-827AC808CE5E}"/>
              </a:ext>
            </a:extLst>
          </p:cNvPr>
          <p:cNvSpPr>
            <a:spLocks noGrp="1"/>
          </p:cNvSpPr>
          <p:nvPr>
            <p:ph type="sldNum" sz="quarter" idx="12"/>
          </p:nvPr>
        </p:nvSpPr>
        <p:spPr/>
        <p:txBody>
          <a:bodyPr/>
          <a:lstStyle/>
          <a:p>
            <a:fld id="{A25E7F3A-56BD-9F46-A616-136385298E3A}" type="slidenum">
              <a:rPr lang="en-US" smtClean="0"/>
              <a:pPr/>
              <a:t>2</a:t>
            </a:fld>
            <a:endParaRPr lang="en-US"/>
          </a:p>
        </p:txBody>
      </p:sp>
    </p:spTree>
    <p:extLst>
      <p:ext uri="{BB962C8B-B14F-4D97-AF65-F5344CB8AC3E}">
        <p14:creationId xmlns:p14="http://schemas.microsoft.com/office/powerpoint/2010/main" val="1010968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49750"/>
            <a:ext cx="8458200" cy="1470025"/>
          </a:xfrm>
        </p:spPr>
        <p:txBody>
          <a:bodyPr/>
          <a:lstStyle/>
          <a:p>
            <a:r>
              <a:rPr lang="fr-FR" dirty="0">
                <a:solidFill>
                  <a:srgbClr val="FFFF00"/>
                </a:solidFill>
              </a:rPr>
              <a:t>DESI scientific goals</a:t>
            </a:r>
          </a:p>
        </p:txBody>
      </p:sp>
      <p:sp>
        <p:nvSpPr>
          <p:cNvPr id="6" name="Subtitle 5">
            <a:extLst>
              <a:ext uri="{FF2B5EF4-FFF2-40B4-BE49-F238E27FC236}">
                <a16:creationId xmlns:a16="http://schemas.microsoft.com/office/drawing/2014/main" id="{5D8BB76F-2665-F34C-9DCA-7C1192B657DD}"/>
              </a:ext>
            </a:extLst>
          </p:cNvPr>
          <p:cNvSpPr>
            <a:spLocks noGrp="1"/>
          </p:cNvSpPr>
          <p:nvPr>
            <p:ph type="subTitle" idx="1"/>
          </p:nvPr>
        </p:nvSpPr>
        <p:spPr>
          <a:xfrm>
            <a:off x="941471" y="1819775"/>
            <a:ext cx="7261057" cy="2578055"/>
          </a:xfrm>
        </p:spPr>
        <p:txBody>
          <a:bodyPr>
            <a:normAutofit/>
          </a:bodyPr>
          <a:lstStyle/>
          <a:p>
            <a:pPr marL="457200" indent="-457200">
              <a:buFont typeface="Arial" panose="020B0604020202020204" pitchFamily="34" charset="0"/>
              <a:buChar char="•"/>
            </a:pPr>
            <a:endParaRPr lang="fr-FR"/>
          </a:p>
          <a:p>
            <a:pPr marL="457200" indent="-457200">
              <a:buFont typeface="Arial" panose="020B0604020202020204" pitchFamily="34" charset="0"/>
              <a:buChar char="•"/>
            </a:pPr>
            <a:endParaRPr lang="fr-FR"/>
          </a:p>
          <a:p>
            <a:endParaRPr lang="fr-FR"/>
          </a:p>
        </p:txBody>
      </p:sp>
      <p:sp>
        <p:nvSpPr>
          <p:cNvPr id="5" name="Subtitle 5">
            <a:extLst>
              <a:ext uri="{FF2B5EF4-FFF2-40B4-BE49-F238E27FC236}">
                <a16:creationId xmlns:a16="http://schemas.microsoft.com/office/drawing/2014/main" id="{5D2B1870-B9EC-CA49-B6E0-4F1EB1139F53}"/>
              </a:ext>
            </a:extLst>
          </p:cNvPr>
          <p:cNvSpPr txBox="1">
            <a:spLocks/>
          </p:cNvSpPr>
          <p:nvPr/>
        </p:nvSpPr>
        <p:spPr>
          <a:xfrm>
            <a:off x="0" y="1559235"/>
            <a:ext cx="8987883" cy="2578055"/>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t>“Precision measurement of dark energy, while making important contributions to the physics of inflation and neutrinos”</a:t>
            </a:r>
          </a:p>
          <a:p>
            <a:pPr lvl="1"/>
            <a:r>
              <a:rPr lang="en-US" i="1" dirty="0">
                <a:solidFill>
                  <a:srgbClr val="FFC000"/>
                </a:solidFill>
              </a:rPr>
              <a:t>1. Determine as well as possible whether the accelerating expansion is consistent with a cosmological constant.</a:t>
            </a:r>
            <a:endParaRPr lang="en-US" dirty="0">
              <a:solidFill>
                <a:srgbClr val="FFC000"/>
              </a:solidFill>
            </a:endParaRPr>
          </a:p>
          <a:p>
            <a:pPr lvl="1"/>
            <a:r>
              <a:rPr lang="en-US" i="1" dirty="0">
                <a:solidFill>
                  <a:srgbClr val="92D050"/>
                </a:solidFill>
              </a:rPr>
              <a:t>2. Measure as well as possible any time evolution of the dark energy.</a:t>
            </a:r>
            <a:endParaRPr lang="en-US" dirty="0">
              <a:solidFill>
                <a:srgbClr val="92D050"/>
              </a:solidFill>
            </a:endParaRPr>
          </a:p>
          <a:p>
            <a:pPr lvl="1"/>
            <a:r>
              <a:rPr lang="en-US" i="1" dirty="0">
                <a:solidFill>
                  <a:srgbClr val="FFC000"/>
                </a:solidFill>
              </a:rPr>
              <a:t>3. Search for a possible failure of general relativity through comparison of the effect of dark energy on cosmic expansion with the effect of dark energy on the growth of cosmological structures like galaxies or galaxy clusters.</a:t>
            </a:r>
            <a:endParaRPr lang="en-US" dirty="0">
              <a:solidFill>
                <a:srgbClr val="FFC000"/>
              </a:solidFill>
            </a:endParaRPr>
          </a:p>
          <a:p>
            <a:endParaRPr lang="en-US"/>
          </a:p>
          <a:p>
            <a:endParaRPr lang="fr-FR"/>
          </a:p>
          <a:p>
            <a:pPr marL="457200" indent="-457200">
              <a:buFont typeface="Arial" panose="020B0604020202020204" pitchFamily="34" charset="0"/>
              <a:buChar char="•"/>
            </a:pPr>
            <a:endParaRPr lang="fr-FR"/>
          </a:p>
          <a:p>
            <a:pPr marL="457200" indent="-457200">
              <a:buFont typeface="Arial" panose="020B0604020202020204" pitchFamily="34" charset="0"/>
              <a:buChar char="•"/>
            </a:pPr>
            <a:endParaRPr lang="fr-FR"/>
          </a:p>
          <a:p>
            <a:endParaRPr lang="fr-FR"/>
          </a:p>
        </p:txBody>
      </p:sp>
      <p:sp>
        <p:nvSpPr>
          <p:cNvPr id="7" name="Rectangle 6">
            <a:extLst>
              <a:ext uri="{FF2B5EF4-FFF2-40B4-BE49-F238E27FC236}">
                <a16:creationId xmlns:a16="http://schemas.microsoft.com/office/drawing/2014/main" id="{92314240-3FD7-7A49-994F-B237679DAF92}"/>
              </a:ext>
            </a:extLst>
          </p:cNvPr>
          <p:cNvSpPr/>
          <p:nvPr/>
        </p:nvSpPr>
        <p:spPr>
          <a:xfrm>
            <a:off x="1575387" y="4397830"/>
            <a:ext cx="2032311" cy="1846659"/>
          </a:xfrm>
          <a:prstGeom prst="rect">
            <a:avLst/>
          </a:prstGeom>
          <a:ln>
            <a:solidFill>
              <a:srgbClr val="FF0000"/>
            </a:solidFill>
          </a:ln>
        </p:spPr>
        <p:txBody>
          <a:bodyPr wrap="square">
            <a:spAutoFit/>
          </a:bodyPr>
          <a:lstStyle/>
          <a:p>
            <a:pPr algn="ctr"/>
            <a:r>
              <a:rPr lang="en-US" sz="2400" b="1" dirty="0">
                <a:solidFill>
                  <a:srgbClr val="FF0000"/>
                </a:solidFill>
              </a:rPr>
              <a:t>BAO</a:t>
            </a:r>
          </a:p>
          <a:p>
            <a:r>
              <a:rPr lang="en-US" dirty="0"/>
              <a:t>A ruler in the sky and enables us to measure the expansion of the Universe</a:t>
            </a:r>
          </a:p>
        </p:txBody>
      </p:sp>
      <p:sp>
        <p:nvSpPr>
          <p:cNvPr id="8" name="Rectangle 7">
            <a:extLst>
              <a:ext uri="{FF2B5EF4-FFF2-40B4-BE49-F238E27FC236}">
                <a16:creationId xmlns:a16="http://schemas.microsoft.com/office/drawing/2014/main" id="{3B311801-3430-4649-A348-4B685099F709}"/>
              </a:ext>
            </a:extLst>
          </p:cNvPr>
          <p:cNvSpPr/>
          <p:nvPr/>
        </p:nvSpPr>
        <p:spPr>
          <a:xfrm>
            <a:off x="5170789" y="4422019"/>
            <a:ext cx="3146039" cy="1661993"/>
          </a:xfrm>
          <a:prstGeom prst="rect">
            <a:avLst/>
          </a:prstGeom>
          <a:ln>
            <a:solidFill>
              <a:srgbClr val="FF0000"/>
            </a:solidFill>
          </a:ln>
        </p:spPr>
        <p:txBody>
          <a:bodyPr wrap="square">
            <a:spAutoFit/>
          </a:bodyPr>
          <a:lstStyle/>
          <a:p>
            <a:pPr algn="ctr"/>
            <a:r>
              <a:rPr lang="en-US" sz="2400" b="1" dirty="0">
                <a:solidFill>
                  <a:srgbClr val="FF0000"/>
                </a:solidFill>
              </a:rPr>
              <a:t>Redshift Space Distorsion</a:t>
            </a:r>
          </a:p>
          <a:p>
            <a:r>
              <a:rPr lang="en-US" dirty="0"/>
              <a:t>Allows to measure the pull of gravity and check General Relativity</a:t>
            </a:r>
          </a:p>
        </p:txBody>
      </p:sp>
      <p:sp>
        <p:nvSpPr>
          <p:cNvPr id="9" name="Rectangle 8">
            <a:extLst>
              <a:ext uri="{FF2B5EF4-FFF2-40B4-BE49-F238E27FC236}">
                <a16:creationId xmlns:a16="http://schemas.microsoft.com/office/drawing/2014/main" id="{51961F74-7864-0D46-A5F7-991B5A3E242C}"/>
              </a:ext>
            </a:extLst>
          </p:cNvPr>
          <p:cNvSpPr/>
          <p:nvPr/>
        </p:nvSpPr>
        <p:spPr>
          <a:xfrm>
            <a:off x="3378043" y="3894659"/>
            <a:ext cx="2032311" cy="461665"/>
          </a:xfrm>
          <a:prstGeom prst="rect">
            <a:avLst/>
          </a:prstGeom>
          <a:ln>
            <a:noFill/>
          </a:ln>
        </p:spPr>
        <p:txBody>
          <a:bodyPr wrap="square">
            <a:spAutoFit/>
          </a:bodyPr>
          <a:lstStyle/>
          <a:p>
            <a:pPr algn="ctr"/>
            <a:r>
              <a:rPr lang="en-US" sz="2400" b="1" dirty="0">
                <a:solidFill>
                  <a:srgbClr val="FF0000"/>
                </a:solidFill>
              </a:rPr>
              <a:t>2 tools</a:t>
            </a:r>
          </a:p>
        </p:txBody>
      </p:sp>
      <p:sp>
        <p:nvSpPr>
          <p:cNvPr id="10" name="Footer Placeholder 9">
            <a:extLst>
              <a:ext uri="{FF2B5EF4-FFF2-40B4-BE49-F238E27FC236}">
                <a16:creationId xmlns:a16="http://schemas.microsoft.com/office/drawing/2014/main" id="{7D1D8B1A-7405-4746-B7EC-488B418DC2D6}"/>
              </a:ext>
            </a:extLst>
          </p:cNvPr>
          <p:cNvSpPr>
            <a:spLocks noGrp="1"/>
          </p:cNvSpPr>
          <p:nvPr>
            <p:ph type="ftr" sz="quarter" idx="11"/>
          </p:nvPr>
        </p:nvSpPr>
        <p:spPr/>
        <p:txBody>
          <a:bodyPr/>
          <a:lstStyle/>
          <a:p>
            <a:r>
              <a:rPr lang="en-US"/>
              <a:t>Maayane Soumagnac
ZTF UW collaboration meeting </a:t>
            </a:r>
          </a:p>
        </p:txBody>
      </p:sp>
      <p:sp>
        <p:nvSpPr>
          <p:cNvPr id="11" name="Date Placeholder 10">
            <a:extLst>
              <a:ext uri="{FF2B5EF4-FFF2-40B4-BE49-F238E27FC236}">
                <a16:creationId xmlns:a16="http://schemas.microsoft.com/office/drawing/2014/main" id="{D32CF7F8-4D09-3341-B82E-CDFC8132CBE1}"/>
              </a:ext>
            </a:extLst>
          </p:cNvPr>
          <p:cNvSpPr>
            <a:spLocks noGrp="1"/>
          </p:cNvSpPr>
          <p:nvPr>
            <p:ph type="dt" sz="half" idx="10"/>
          </p:nvPr>
        </p:nvSpPr>
        <p:spPr/>
        <p:txBody>
          <a:bodyPr/>
          <a:lstStyle/>
          <a:p>
            <a:fld id="{42DA38FC-6D5E-BB44-B349-6634C8D10AB0}" type="datetime1">
              <a:t>04/09/2019</a:t>
            </a:fld>
            <a:endParaRPr lang="en-US"/>
          </a:p>
        </p:txBody>
      </p:sp>
      <p:sp>
        <p:nvSpPr>
          <p:cNvPr id="12" name="Slide Number Placeholder 11">
            <a:extLst>
              <a:ext uri="{FF2B5EF4-FFF2-40B4-BE49-F238E27FC236}">
                <a16:creationId xmlns:a16="http://schemas.microsoft.com/office/drawing/2014/main" id="{173F2B64-843B-6A4F-ABD3-479AB0C8504E}"/>
              </a:ext>
            </a:extLst>
          </p:cNvPr>
          <p:cNvSpPr>
            <a:spLocks noGrp="1"/>
          </p:cNvSpPr>
          <p:nvPr>
            <p:ph type="sldNum" sz="quarter" idx="12"/>
          </p:nvPr>
        </p:nvSpPr>
        <p:spPr/>
        <p:txBody>
          <a:bodyPr/>
          <a:lstStyle/>
          <a:p>
            <a:fld id="{A25E7F3A-56BD-9F46-A616-136385298E3A}" type="slidenum">
              <a:rPr lang="en-US" smtClean="0"/>
              <a:pPr/>
              <a:t>3</a:t>
            </a:fld>
            <a:endParaRPr lang="en-US"/>
          </a:p>
        </p:txBody>
      </p:sp>
    </p:spTree>
    <p:extLst>
      <p:ext uri="{BB962C8B-B14F-4D97-AF65-F5344CB8AC3E}">
        <p14:creationId xmlns:p14="http://schemas.microsoft.com/office/powerpoint/2010/main" val="124592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899" y="-89362"/>
            <a:ext cx="8458200" cy="1470025"/>
          </a:xfrm>
        </p:spPr>
        <p:txBody>
          <a:bodyPr/>
          <a:lstStyle/>
          <a:p>
            <a:r>
              <a:rPr lang="fr-FR" dirty="0">
                <a:solidFill>
                  <a:srgbClr val="FFFF00"/>
                </a:solidFill>
              </a:rPr>
              <a:t>DESI targets and numbers</a:t>
            </a:r>
          </a:p>
        </p:txBody>
      </p:sp>
      <p:sp>
        <p:nvSpPr>
          <p:cNvPr id="6" name="Subtitle 5">
            <a:extLst>
              <a:ext uri="{FF2B5EF4-FFF2-40B4-BE49-F238E27FC236}">
                <a16:creationId xmlns:a16="http://schemas.microsoft.com/office/drawing/2014/main" id="{5D8BB76F-2665-F34C-9DCA-7C1192B657DD}"/>
              </a:ext>
            </a:extLst>
          </p:cNvPr>
          <p:cNvSpPr>
            <a:spLocks noGrp="1"/>
          </p:cNvSpPr>
          <p:nvPr>
            <p:ph type="subTitle" idx="1"/>
          </p:nvPr>
        </p:nvSpPr>
        <p:spPr>
          <a:xfrm>
            <a:off x="941471" y="1819775"/>
            <a:ext cx="7261057" cy="2578055"/>
          </a:xfrm>
        </p:spPr>
        <p:txBody>
          <a:bodyPr>
            <a:normAutofit/>
          </a:bodyPr>
          <a:lstStyle/>
          <a:p>
            <a:pPr marL="457200" indent="-457200">
              <a:buFont typeface="Arial" panose="020B0604020202020204" pitchFamily="34" charset="0"/>
              <a:buChar char="•"/>
            </a:pPr>
            <a:endParaRPr lang="fr-FR"/>
          </a:p>
          <a:p>
            <a:pPr marL="457200" indent="-457200">
              <a:buFont typeface="Arial" panose="020B0604020202020204" pitchFamily="34" charset="0"/>
              <a:buChar char="•"/>
            </a:pPr>
            <a:endParaRPr lang="fr-FR"/>
          </a:p>
          <a:p>
            <a:endParaRPr lang="fr-FR"/>
          </a:p>
        </p:txBody>
      </p:sp>
      <p:sp>
        <p:nvSpPr>
          <p:cNvPr id="3" name="Rectangle 2">
            <a:extLst>
              <a:ext uri="{FF2B5EF4-FFF2-40B4-BE49-F238E27FC236}">
                <a16:creationId xmlns:a16="http://schemas.microsoft.com/office/drawing/2014/main" id="{61CD5C82-0A75-4641-856D-0B281F1E416B}"/>
              </a:ext>
            </a:extLst>
          </p:cNvPr>
          <p:cNvSpPr/>
          <p:nvPr/>
        </p:nvSpPr>
        <p:spPr>
          <a:xfrm>
            <a:off x="87012" y="1819775"/>
            <a:ext cx="8969974" cy="3416320"/>
          </a:xfrm>
          <a:prstGeom prst="rect">
            <a:avLst/>
          </a:prstGeom>
        </p:spPr>
        <p:txBody>
          <a:bodyPr wrap="square">
            <a:spAutoFit/>
          </a:bodyPr>
          <a:lstStyle/>
          <a:p>
            <a:pPr marL="285750" indent="-285750">
              <a:spcAft>
                <a:spcPts val="0"/>
              </a:spcAft>
              <a:buFont typeface="Arial" panose="020B0604020202020204" pitchFamily="34" charset="0"/>
              <a:buChar char="•"/>
            </a:pPr>
            <a:r>
              <a:rPr lang="en-US" sz="3600">
                <a:latin typeface="Calibri" panose="020F0502020204030204" pitchFamily="34" charset="0"/>
                <a:ea typeface="Calibri" panose="020F0502020204030204" pitchFamily="34" charset="0"/>
                <a:cs typeface="Arial" panose="020B0604020202020204" pitchFamily="34" charset="0"/>
              </a:rPr>
              <a:t>DESI will observe </a:t>
            </a:r>
            <a:r>
              <a:rPr lang="en-US" sz="3600" b="1">
                <a:solidFill>
                  <a:srgbClr val="FFFF00"/>
                </a:solidFill>
                <a:latin typeface="Calibri" panose="020F0502020204030204" pitchFamily="34" charset="0"/>
                <a:ea typeface="Calibri" panose="020F0502020204030204" pitchFamily="34" charset="0"/>
                <a:cs typeface="Arial" panose="020B0604020202020204" pitchFamily="34" charset="0"/>
              </a:rPr>
              <a:t>14 000 deg</a:t>
            </a:r>
            <a:r>
              <a:rPr lang="en-US" sz="3600" b="1" baseline="30000">
                <a:solidFill>
                  <a:srgbClr val="FFFF00"/>
                </a:solidFill>
                <a:latin typeface="Calibri" panose="020F0502020204030204" pitchFamily="34" charset="0"/>
                <a:ea typeface="Calibri" panose="020F0502020204030204" pitchFamily="34" charset="0"/>
                <a:cs typeface="Arial" panose="020B0604020202020204" pitchFamily="34" charset="0"/>
              </a:rPr>
              <a:t>2</a:t>
            </a:r>
            <a:r>
              <a:rPr lang="en-US" sz="3600" b="1">
                <a:solidFill>
                  <a:srgbClr val="FFFF00"/>
                </a:solidFill>
                <a:latin typeface="Calibri" panose="020F0502020204030204" pitchFamily="34" charset="0"/>
                <a:ea typeface="Calibri" panose="020F0502020204030204" pitchFamily="34" charset="0"/>
                <a:cs typeface="Arial" panose="020B0604020202020204" pitchFamily="34" charset="0"/>
              </a:rPr>
              <a:t> </a:t>
            </a:r>
            <a:r>
              <a:rPr lang="en-US" sz="3600">
                <a:latin typeface="Calibri" panose="020F0502020204030204" pitchFamily="34" charset="0"/>
                <a:ea typeface="Calibri" panose="020F0502020204030204" pitchFamily="34" charset="0"/>
                <a:cs typeface="Arial" panose="020B0604020202020204" pitchFamily="34" charset="0"/>
              </a:rPr>
              <a:t>of the night sky</a:t>
            </a:r>
          </a:p>
          <a:p>
            <a:pPr marL="285750" indent="-285750">
              <a:spcAft>
                <a:spcPts val="0"/>
              </a:spcAft>
              <a:buFont typeface="Arial" panose="020B0604020202020204" pitchFamily="34" charset="0"/>
              <a:buChar char="•"/>
            </a:pPr>
            <a:endParaRPr lang="fr-FR" sz="3600">
              <a:latin typeface="Calibri" panose="020F050202020403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en-US" sz="3600">
                <a:latin typeface="Calibri" panose="020F0502020204030204" pitchFamily="34" charset="0"/>
                <a:ea typeface="Calibri" panose="020F0502020204030204" pitchFamily="34" charset="0"/>
                <a:cs typeface="Arial" panose="020B0604020202020204" pitchFamily="34" charset="0"/>
              </a:rPr>
              <a:t>Will take spectra and study the distribution of </a:t>
            </a:r>
            <a:r>
              <a:rPr lang="en-US" sz="3600" b="1">
                <a:solidFill>
                  <a:srgbClr val="FFFF00"/>
                </a:solidFill>
                <a:latin typeface="Calibri" panose="020F0502020204030204" pitchFamily="34" charset="0"/>
                <a:ea typeface="Calibri" panose="020F0502020204030204" pitchFamily="34" charset="0"/>
                <a:cs typeface="Arial" panose="020B0604020202020204" pitchFamily="34" charset="0"/>
              </a:rPr>
              <a:t>~ 35M</a:t>
            </a:r>
            <a:r>
              <a:rPr lang="en-US" sz="3600">
                <a:latin typeface="Calibri" panose="020F0502020204030204" pitchFamily="34" charset="0"/>
                <a:ea typeface="Calibri" panose="020F0502020204030204" pitchFamily="34" charset="0"/>
                <a:cs typeface="Arial" panose="020B0604020202020204" pitchFamily="34" charset="0"/>
              </a:rPr>
              <a:t> galaxies and QSOs </a:t>
            </a:r>
            <a:r>
              <a:rPr lang="en-US" sz="3600" dirty="0"/>
              <a:t>in </a:t>
            </a:r>
            <a:r>
              <a:rPr lang="en-US" sz="3600" b="1" dirty="0">
                <a:solidFill>
                  <a:srgbClr val="FFFF00"/>
                </a:solidFill>
              </a:rPr>
              <a:t>5 years</a:t>
            </a:r>
            <a:endParaRPr lang="en-US" sz="3600" b="1">
              <a:solidFill>
                <a:srgbClr val="FFFF00"/>
              </a:solidFill>
              <a:latin typeface="Calibri" panose="020F050202020403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endParaRPr lang="en-US" sz="3600">
              <a:latin typeface="Calibri" panose="020F050202020403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en-US" sz="3600">
                <a:latin typeface="Calibri" panose="020F0502020204030204" pitchFamily="34" charset="0"/>
                <a:ea typeface="Calibri" panose="020F0502020204030204" pitchFamily="34" charset="0"/>
                <a:cs typeface="Arial" panose="020B0604020202020204" pitchFamily="34" charset="0"/>
              </a:rPr>
              <a:t>Each DESI spectrum is a galaxy/QSO redshift</a:t>
            </a:r>
            <a:endParaRPr lang="fr-FR" sz="3600">
              <a:latin typeface="Calibri" panose="020F0502020204030204" pitchFamily="34" charset="0"/>
              <a:ea typeface="Calibri" panose="020F050202020403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9AF347C4-D297-5240-8827-DFAE9CB4A89E}"/>
              </a:ext>
            </a:extLst>
          </p:cNvPr>
          <p:cNvSpPr>
            <a:spLocks noGrp="1"/>
          </p:cNvSpPr>
          <p:nvPr>
            <p:ph type="ftr" sz="quarter" idx="11"/>
          </p:nvPr>
        </p:nvSpPr>
        <p:spPr/>
        <p:txBody>
          <a:bodyPr/>
          <a:lstStyle/>
          <a:p>
            <a:r>
              <a:rPr lang="en-US"/>
              <a:t>Maayane Soumagnac
ZTF UW collaboration meeting </a:t>
            </a:r>
          </a:p>
        </p:txBody>
      </p:sp>
      <p:sp>
        <p:nvSpPr>
          <p:cNvPr id="5" name="Date Placeholder 4">
            <a:extLst>
              <a:ext uri="{FF2B5EF4-FFF2-40B4-BE49-F238E27FC236}">
                <a16:creationId xmlns:a16="http://schemas.microsoft.com/office/drawing/2014/main" id="{4D0D2B90-340B-6642-81E0-24D254D1F6B5}"/>
              </a:ext>
            </a:extLst>
          </p:cNvPr>
          <p:cNvSpPr>
            <a:spLocks noGrp="1"/>
          </p:cNvSpPr>
          <p:nvPr>
            <p:ph type="dt" sz="half" idx="10"/>
          </p:nvPr>
        </p:nvSpPr>
        <p:spPr/>
        <p:txBody>
          <a:bodyPr/>
          <a:lstStyle/>
          <a:p>
            <a:fld id="{207CFA90-0589-D247-82C2-82B6C9E7ED26}" type="datetime1">
              <a:t>04/09/2019</a:t>
            </a:fld>
            <a:endParaRPr lang="en-US"/>
          </a:p>
        </p:txBody>
      </p:sp>
      <p:sp>
        <p:nvSpPr>
          <p:cNvPr id="7" name="Slide Number Placeholder 6">
            <a:extLst>
              <a:ext uri="{FF2B5EF4-FFF2-40B4-BE49-F238E27FC236}">
                <a16:creationId xmlns:a16="http://schemas.microsoft.com/office/drawing/2014/main" id="{025F34C7-7E81-C04D-A03D-B4F760BB7280}"/>
              </a:ext>
            </a:extLst>
          </p:cNvPr>
          <p:cNvSpPr>
            <a:spLocks noGrp="1"/>
          </p:cNvSpPr>
          <p:nvPr>
            <p:ph type="sldNum" sz="quarter" idx="12"/>
          </p:nvPr>
        </p:nvSpPr>
        <p:spPr/>
        <p:txBody>
          <a:bodyPr/>
          <a:lstStyle/>
          <a:p>
            <a:fld id="{A25E7F3A-56BD-9F46-A616-136385298E3A}" type="slidenum">
              <a:rPr lang="en-US" smtClean="0"/>
              <a:pPr/>
              <a:t>4</a:t>
            </a:fld>
            <a:endParaRPr lang="en-US"/>
          </a:p>
        </p:txBody>
      </p:sp>
    </p:spTree>
    <p:extLst>
      <p:ext uri="{BB962C8B-B14F-4D97-AF65-F5344CB8AC3E}">
        <p14:creationId xmlns:p14="http://schemas.microsoft.com/office/powerpoint/2010/main" val="3763900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3" name="Group"/>
          <p:cNvGrpSpPr/>
          <p:nvPr/>
        </p:nvGrpSpPr>
        <p:grpSpPr>
          <a:xfrm>
            <a:off x="-101600" y="1441450"/>
            <a:ext cx="9423400" cy="4914900"/>
            <a:chOff x="0" y="939800"/>
            <a:chExt cx="9423400" cy="4914900"/>
          </a:xfrm>
        </p:grpSpPr>
        <p:pic>
          <p:nvPicPr>
            <p:cNvPr id="698" name="droppedImage.png" descr="droppedImage.png"/>
            <p:cNvPicPr>
              <a:picLocks noChangeAspect="1"/>
            </p:cNvPicPr>
            <p:nvPr/>
          </p:nvPicPr>
          <p:blipFill rotWithShape="1">
            <a:blip r:embed="rId3">
              <a:extLst/>
            </a:blip>
            <a:srcRect t="13704" b="16035"/>
            <a:stretch/>
          </p:blipFill>
          <p:spPr>
            <a:xfrm>
              <a:off x="190500" y="939800"/>
              <a:ext cx="9144000" cy="4818522"/>
            </a:xfrm>
            <a:prstGeom prst="rect">
              <a:avLst/>
            </a:prstGeom>
            <a:ln w="12700" cap="flat">
              <a:noFill/>
              <a:round/>
            </a:ln>
            <a:effectLst/>
          </p:spPr>
        </p:pic>
        <p:sp>
          <p:nvSpPr>
            <p:cNvPr id="699" name="Rectangle"/>
            <p:cNvSpPr/>
            <p:nvPr/>
          </p:nvSpPr>
          <p:spPr>
            <a:xfrm>
              <a:off x="203200" y="1066800"/>
              <a:ext cx="9220200" cy="152400"/>
            </a:xfrm>
            <a:prstGeom prst="rect">
              <a:avLst/>
            </a:prstGeom>
            <a:solidFill>
              <a:srgbClr val="FFFFFF"/>
            </a:solidFill>
            <a:ln w="12700" cap="flat">
              <a:noFill/>
              <a:miter lim="400000"/>
            </a:ln>
            <a:effectLst/>
          </p:spPr>
          <p:txBody>
            <a:bodyPr wrap="square" lIns="50800" tIns="50800" rIns="50800" bIns="50800" numCol="1" anchor="ctr">
              <a:noAutofit/>
            </a:bodyPr>
            <a:lstStyle/>
            <a:p>
              <a:pPr marL="40640" marR="40640" defTabSz="914400">
                <a:defRPr sz="1000">
                  <a:uFill>
                    <a:solidFill>
                      <a:srgbClr val="000000"/>
                    </a:solidFill>
                  </a:uFill>
                  <a:latin typeface="+mn-lt"/>
                  <a:ea typeface="+mn-ea"/>
                  <a:cs typeface="+mn-cs"/>
                  <a:sym typeface="Times New Roman"/>
                </a:defRPr>
              </a:pPr>
              <a:endParaRPr/>
            </a:p>
          </p:txBody>
        </p:sp>
        <p:sp>
          <p:nvSpPr>
            <p:cNvPr id="700" name="Rectangle"/>
            <p:cNvSpPr/>
            <p:nvPr/>
          </p:nvSpPr>
          <p:spPr>
            <a:xfrm>
              <a:off x="0" y="5651500"/>
              <a:ext cx="9359900" cy="152400"/>
            </a:xfrm>
            <a:prstGeom prst="rect">
              <a:avLst/>
            </a:prstGeom>
            <a:solidFill>
              <a:srgbClr val="FFFFFF"/>
            </a:solidFill>
            <a:ln w="12700" cap="flat">
              <a:noFill/>
              <a:miter lim="400000"/>
            </a:ln>
            <a:effectLst/>
          </p:spPr>
          <p:txBody>
            <a:bodyPr wrap="square" lIns="50800" tIns="50800" rIns="50800" bIns="50800" numCol="1" anchor="ctr">
              <a:noAutofit/>
            </a:bodyPr>
            <a:lstStyle/>
            <a:p>
              <a:pPr marL="40640" marR="40640" defTabSz="914400">
                <a:defRPr sz="1000">
                  <a:uFill>
                    <a:solidFill>
                      <a:srgbClr val="000000"/>
                    </a:solidFill>
                  </a:uFill>
                  <a:latin typeface="+mn-lt"/>
                  <a:ea typeface="+mn-ea"/>
                  <a:cs typeface="+mn-cs"/>
                  <a:sym typeface="Times New Roman"/>
                </a:defRPr>
              </a:pPr>
              <a:endParaRPr/>
            </a:p>
          </p:txBody>
        </p:sp>
        <p:sp>
          <p:nvSpPr>
            <p:cNvPr id="701" name="Rectangle"/>
            <p:cNvSpPr/>
            <p:nvPr/>
          </p:nvSpPr>
          <p:spPr>
            <a:xfrm>
              <a:off x="9093200" y="977900"/>
              <a:ext cx="266700" cy="4876800"/>
            </a:xfrm>
            <a:prstGeom prst="rect">
              <a:avLst/>
            </a:prstGeom>
            <a:solidFill>
              <a:srgbClr val="FFFFFF"/>
            </a:solidFill>
            <a:ln w="12700" cap="flat">
              <a:noFill/>
              <a:miter lim="400000"/>
            </a:ln>
            <a:effectLst/>
          </p:spPr>
          <p:txBody>
            <a:bodyPr wrap="square" lIns="50800" tIns="50800" rIns="50800" bIns="50800" numCol="1" anchor="ctr">
              <a:noAutofit/>
            </a:bodyPr>
            <a:lstStyle/>
            <a:p>
              <a:pPr marL="40640" marR="40640" defTabSz="914400">
                <a:defRPr sz="1000">
                  <a:uFill>
                    <a:solidFill>
                      <a:srgbClr val="000000"/>
                    </a:solidFill>
                  </a:uFill>
                  <a:latin typeface="+mn-lt"/>
                  <a:ea typeface="+mn-ea"/>
                  <a:cs typeface="+mn-cs"/>
                  <a:sym typeface="Times New Roman"/>
                </a:defRPr>
              </a:pPr>
              <a:endParaRPr/>
            </a:p>
          </p:txBody>
        </p:sp>
        <p:sp>
          <p:nvSpPr>
            <p:cNvPr id="702" name="Rectangle"/>
            <p:cNvSpPr/>
            <p:nvPr/>
          </p:nvSpPr>
          <p:spPr>
            <a:xfrm>
              <a:off x="12700" y="939800"/>
              <a:ext cx="266700" cy="4826000"/>
            </a:xfrm>
            <a:prstGeom prst="rect">
              <a:avLst/>
            </a:prstGeom>
            <a:solidFill>
              <a:srgbClr val="FFFFFF"/>
            </a:solidFill>
            <a:ln w="12700" cap="flat">
              <a:noFill/>
              <a:miter lim="400000"/>
            </a:ln>
            <a:effectLst/>
          </p:spPr>
          <p:txBody>
            <a:bodyPr wrap="square" lIns="50800" tIns="50800" rIns="50800" bIns="50800" numCol="1" anchor="ctr">
              <a:noAutofit/>
            </a:bodyPr>
            <a:lstStyle/>
            <a:p>
              <a:pPr marL="40640" marR="40640" defTabSz="914400">
                <a:defRPr sz="1000">
                  <a:uFill>
                    <a:solidFill>
                      <a:srgbClr val="000000"/>
                    </a:solidFill>
                  </a:uFill>
                  <a:latin typeface="+mn-lt"/>
                  <a:ea typeface="+mn-ea"/>
                  <a:cs typeface="+mn-cs"/>
                  <a:sym typeface="Times New Roman"/>
                </a:defRPr>
              </a:pPr>
              <a:endParaRPr/>
            </a:p>
          </p:txBody>
        </p:sp>
      </p:grpSp>
      <p:sp>
        <p:nvSpPr>
          <p:cNvPr id="704" name="4 million LRGs"/>
          <p:cNvSpPr/>
          <p:nvPr/>
        </p:nvSpPr>
        <p:spPr>
          <a:xfrm>
            <a:off x="12974" y="4929670"/>
            <a:ext cx="3895106" cy="6565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marL="40640" marR="79376" defTabSz="914400">
              <a:spcBef>
                <a:spcPts val="600"/>
              </a:spcBef>
              <a:defRPr sz="1800" b="1">
                <a:uFill>
                  <a:solidFill>
                    <a:srgbClr val="000000"/>
                  </a:solidFill>
                </a:uFill>
                <a:latin typeface="Arial"/>
                <a:ea typeface="Arial"/>
                <a:cs typeface="Arial"/>
                <a:sym typeface="Arial"/>
              </a:defRPr>
            </a:lvl1pPr>
          </a:lstStyle>
          <a:p>
            <a:r>
              <a:rPr dirty="0">
                <a:solidFill>
                  <a:schemeClr val="bg1"/>
                </a:solidFill>
              </a:rPr>
              <a:t>4 million L</a:t>
            </a:r>
            <a:r>
              <a:rPr lang="en-US" dirty="0">
                <a:solidFill>
                  <a:schemeClr val="bg1"/>
                </a:solidFill>
              </a:rPr>
              <a:t>uminous </a:t>
            </a:r>
            <a:r>
              <a:rPr dirty="0">
                <a:solidFill>
                  <a:schemeClr val="bg1"/>
                </a:solidFill>
              </a:rPr>
              <a:t>R</a:t>
            </a:r>
            <a:r>
              <a:rPr lang="en-US" dirty="0">
                <a:solidFill>
                  <a:schemeClr val="bg1"/>
                </a:solidFill>
              </a:rPr>
              <a:t>ed </a:t>
            </a:r>
            <a:r>
              <a:rPr dirty="0">
                <a:solidFill>
                  <a:schemeClr val="bg1"/>
                </a:solidFill>
              </a:rPr>
              <a:t>G</a:t>
            </a:r>
            <a:r>
              <a:rPr lang="en-US" dirty="0">
                <a:solidFill>
                  <a:schemeClr val="bg1"/>
                </a:solidFill>
              </a:rPr>
              <a:t>alaxies (LRG)</a:t>
            </a:r>
            <a:endParaRPr dirty="0">
              <a:solidFill>
                <a:schemeClr val="bg1"/>
              </a:solidFill>
            </a:endParaRPr>
          </a:p>
        </p:txBody>
      </p:sp>
      <p:sp>
        <p:nvSpPr>
          <p:cNvPr id="705" name="23 million ELGs"/>
          <p:cNvSpPr/>
          <p:nvPr/>
        </p:nvSpPr>
        <p:spPr>
          <a:xfrm>
            <a:off x="-59047" y="4115775"/>
            <a:ext cx="4191000" cy="6565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marL="40640" marR="79376" defTabSz="914400">
              <a:spcBef>
                <a:spcPts val="600"/>
              </a:spcBef>
              <a:defRPr sz="1800" b="1">
                <a:uFill>
                  <a:solidFill>
                    <a:srgbClr val="000000"/>
                  </a:solidFill>
                </a:uFill>
                <a:latin typeface="Arial"/>
                <a:ea typeface="Arial"/>
                <a:cs typeface="Arial"/>
                <a:sym typeface="Arial"/>
              </a:defRPr>
            </a:lvl1pPr>
          </a:lstStyle>
          <a:p>
            <a:r>
              <a:rPr lang="en-US" dirty="0">
                <a:solidFill>
                  <a:schemeClr val="bg1"/>
                </a:solidFill>
              </a:rPr>
              <a:t>17</a:t>
            </a:r>
            <a:r>
              <a:rPr dirty="0">
                <a:solidFill>
                  <a:schemeClr val="bg1"/>
                </a:solidFill>
              </a:rPr>
              <a:t> million E</a:t>
            </a:r>
            <a:r>
              <a:rPr lang="en-US" dirty="0">
                <a:solidFill>
                  <a:schemeClr val="bg1"/>
                </a:solidFill>
              </a:rPr>
              <a:t>mission </a:t>
            </a:r>
            <a:r>
              <a:rPr dirty="0">
                <a:solidFill>
                  <a:schemeClr val="bg1"/>
                </a:solidFill>
              </a:rPr>
              <a:t>L</a:t>
            </a:r>
            <a:r>
              <a:rPr lang="en-US" dirty="0">
                <a:solidFill>
                  <a:schemeClr val="bg1"/>
                </a:solidFill>
              </a:rPr>
              <a:t>ine </a:t>
            </a:r>
            <a:r>
              <a:rPr dirty="0">
                <a:solidFill>
                  <a:schemeClr val="bg1"/>
                </a:solidFill>
              </a:rPr>
              <a:t>G</a:t>
            </a:r>
            <a:r>
              <a:rPr lang="en-US" dirty="0">
                <a:solidFill>
                  <a:schemeClr val="bg1"/>
                </a:solidFill>
              </a:rPr>
              <a:t>alaxie</a:t>
            </a:r>
            <a:r>
              <a:rPr dirty="0">
                <a:solidFill>
                  <a:schemeClr val="bg1"/>
                </a:solidFill>
              </a:rPr>
              <a:t>s</a:t>
            </a:r>
            <a:r>
              <a:rPr lang="en-US" dirty="0">
                <a:solidFill>
                  <a:schemeClr val="bg1"/>
                </a:solidFill>
              </a:rPr>
              <a:t> (ELG)</a:t>
            </a:r>
            <a:endParaRPr dirty="0">
              <a:solidFill>
                <a:schemeClr val="bg1"/>
              </a:solidFill>
            </a:endParaRPr>
          </a:p>
        </p:txBody>
      </p:sp>
      <p:sp>
        <p:nvSpPr>
          <p:cNvPr id="706" name="3 million QSOs"/>
          <p:cNvSpPr/>
          <p:nvPr/>
        </p:nvSpPr>
        <p:spPr>
          <a:xfrm>
            <a:off x="12974" y="2175519"/>
            <a:ext cx="3882132" cy="6565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marL="40640" marR="79376" defTabSz="914400">
              <a:spcBef>
                <a:spcPts val="600"/>
              </a:spcBef>
              <a:defRPr sz="1800" b="1">
                <a:uFill>
                  <a:solidFill>
                    <a:srgbClr val="000000"/>
                  </a:solidFill>
                </a:uFill>
                <a:latin typeface="Arial"/>
                <a:ea typeface="Arial"/>
                <a:cs typeface="Arial"/>
                <a:sym typeface="Arial"/>
              </a:defRPr>
            </a:lvl1pPr>
          </a:lstStyle>
          <a:p>
            <a:r>
              <a:rPr lang="en-US" dirty="0">
                <a:solidFill>
                  <a:schemeClr val="bg1"/>
                </a:solidFill>
              </a:rPr>
              <a:t>2.4</a:t>
            </a:r>
            <a:r>
              <a:rPr dirty="0">
                <a:solidFill>
                  <a:schemeClr val="bg1"/>
                </a:solidFill>
              </a:rPr>
              <a:t> million Q</a:t>
            </a:r>
            <a:r>
              <a:rPr lang="en-US" dirty="0">
                <a:solidFill>
                  <a:schemeClr val="bg1"/>
                </a:solidFill>
              </a:rPr>
              <a:t>uasi </a:t>
            </a:r>
            <a:r>
              <a:rPr dirty="0">
                <a:solidFill>
                  <a:schemeClr val="bg1"/>
                </a:solidFill>
              </a:rPr>
              <a:t>S</a:t>
            </a:r>
            <a:r>
              <a:rPr lang="en-US" dirty="0">
                <a:solidFill>
                  <a:schemeClr val="bg1"/>
                </a:solidFill>
              </a:rPr>
              <a:t>tellar </a:t>
            </a:r>
            <a:r>
              <a:rPr dirty="0">
                <a:solidFill>
                  <a:schemeClr val="bg1"/>
                </a:solidFill>
              </a:rPr>
              <a:t>O</a:t>
            </a:r>
            <a:r>
              <a:rPr lang="en-US" dirty="0">
                <a:solidFill>
                  <a:schemeClr val="bg1"/>
                </a:solidFill>
              </a:rPr>
              <a:t>bject</a:t>
            </a:r>
            <a:r>
              <a:rPr dirty="0">
                <a:solidFill>
                  <a:schemeClr val="bg1"/>
                </a:solidFill>
              </a:rPr>
              <a:t>s</a:t>
            </a:r>
            <a:r>
              <a:rPr lang="en-US" dirty="0">
                <a:solidFill>
                  <a:schemeClr val="bg1"/>
                </a:solidFill>
              </a:rPr>
              <a:t> (QSO)</a:t>
            </a:r>
            <a:endParaRPr dirty="0">
              <a:solidFill>
                <a:schemeClr val="bg1"/>
              </a:solidFill>
            </a:endParaRPr>
          </a:p>
        </p:txBody>
      </p:sp>
      <p:sp>
        <p:nvSpPr>
          <p:cNvPr id="707" name="Line"/>
          <p:cNvSpPr/>
          <p:nvPr/>
        </p:nvSpPr>
        <p:spPr>
          <a:xfrm flipH="1" flipV="1">
            <a:off x="2225615" y="3345258"/>
            <a:ext cx="12701" cy="12701"/>
          </a:xfrm>
          <a:prstGeom prst="line">
            <a:avLst/>
          </a:prstGeom>
          <a:ln w="12700">
            <a:solidFill>
              <a:srgbClr val="000000"/>
            </a:solidFill>
            <a:headEnd type="stealth"/>
          </a:ln>
        </p:spPr>
        <p:txBody>
          <a:bodyPr lIns="0" tIns="0" rIns="0" bIns="0"/>
          <a:lstStyle/>
          <a:p>
            <a:endParaRPr/>
          </a:p>
        </p:txBody>
      </p:sp>
      <p:sp>
        <p:nvSpPr>
          <p:cNvPr id="708" name="Line"/>
          <p:cNvSpPr/>
          <p:nvPr/>
        </p:nvSpPr>
        <p:spPr>
          <a:xfrm flipH="1">
            <a:off x="800100" y="4653913"/>
            <a:ext cx="3512622" cy="0"/>
          </a:xfrm>
          <a:prstGeom prst="line">
            <a:avLst/>
          </a:prstGeom>
          <a:ln w="25400">
            <a:solidFill>
              <a:srgbClr val="000000"/>
            </a:solidFill>
            <a:headEnd type="stealth"/>
          </a:ln>
        </p:spPr>
        <p:txBody>
          <a:bodyPr lIns="50800" tIns="50800" rIns="50800" bIns="50800" anchor="ctr"/>
          <a:lstStyle/>
          <a:p>
            <a:endParaRPr/>
          </a:p>
        </p:txBody>
      </p:sp>
      <p:sp>
        <p:nvSpPr>
          <p:cNvPr id="709" name="Line"/>
          <p:cNvSpPr/>
          <p:nvPr/>
        </p:nvSpPr>
        <p:spPr>
          <a:xfrm flipH="1">
            <a:off x="1877786" y="5292450"/>
            <a:ext cx="2434936" cy="0"/>
          </a:xfrm>
          <a:prstGeom prst="line">
            <a:avLst/>
          </a:prstGeom>
          <a:ln w="25400">
            <a:solidFill>
              <a:srgbClr val="000000"/>
            </a:solidFill>
            <a:headEnd type="stealth"/>
          </a:ln>
        </p:spPr>
        <p:txBody>
          <a:bodyPr lIns="50800" tIns="50800" rIns="50800" bIns="50800" anchor="ctr"/>
          <a:lstStyle/>
          <a:p>
            <a:endParaRPr/>
          </a:p>
        </p:txBody>
      </p:sp>
      <p:sp>
        <p:nvSpPr>
          <p:cNvPr id="711" name="SDSS ~2h-3Gpc3        BOSS ~6h-3Gpc3       DESI 50h-3Gpc3"/>
          <p:cNvSpPr/>
          <p:nvPr/>
        </p:nvSpPr>
        <p:spPr>
          <a:xfrm>
            <a:off x="266700" y="885871"/>
            <a:ext cx="9804401" cy="723901"/>
          </a:xfrm>
          <a:prstGeom prst="rect">
            <a:avLst/>
          </a:prstGeom>
          <a:ln w="12700"/>
          <a:extLst>
            <a:ext uri="{C572A759-6A51-4108-AA02-DFA0A04FC94B}">
              <ma14:wrappingTextBoxFlag xmlns:ma14="http://schemas.microsoft.com/office/mac/drawingml/2011/main" xmlns="" val="1"/>
            </a:ext>
          </a:extLst>
        </p:spPr>
        <p:txBody>
          <a:bodyPr lIns="38100" tIns="38100" rIns="38100" bIns="38100">
            <a:normAutofit/>
          </a:bodyPr>
          <a:lstStyle/>
          <a:p>
            <a:pPr defTabSz="914400">
              <a:spcBef>
                <a:spcPts val="500"/>
              </a:spcBef>
              <a:buClr>
                <a:srgbClr val="73A4FE"/>
              </a:buClr>
              <a:defRPr sz="2400" b="1">
                <a:uFill>
                  <a:solidFill>
                    <a:srgbClr val="000000"/>
                  </a:solidFill>
                </a:uFill>
                <a:latin typeface="Arial"/>
                <a:ea typeface="Arial"/>
                <a:cs typeface="Arial"/>
                <a:sym typeface="Arial"/>
              </a:defRPr>
            </a:pPr>
            <a:r>
              <a:rPr sz="2000" dirty="0">
                <a:solidFill>
                  <a:srgbClr val="FF2600"/>
                </a:solidFill>
                <a:uFill>
                  <a:solidFill>
                    <a:srgbClr val="FF2600"/>
                  </a:solidFill>
                </a:uFill>
              </a:rPr>
              <a:t>DESI </a:t>
            </a:r>
            <a:r>
              <a:rPr lang="en-US" sz="2000" dirty="0">
                <a:solidFill>
                  <a:srgbClr val="FF2600"/>
                </a:solidFill>
                <a:uFill>
                  <a:solidFill>
                    <a:srgbClr val="FF2600"/>
                  </a:solidFill>
                </a:uFill>
              </a:rPr>
              <a:t>will explore a x30 larger map over a x10 larger volume than SDSS</a:t>
            </a:r>
            <a:endParaRPr sz="2000" baseline="29999" dirty="0">
              <a:solidFill>
                <a:srgbClr val="FF2600"/>
              </a:solidFill>
              <a:uFill>
                <a:solidFill>
                  <a:srgbClr val="FF2600"/>
                </a:solidFill>
              </a:uFill>
            </a:endParaRPr>
          </a:p>
        </p:txBody>
      </p:sp>
      <p:sp>
        <p:nvSpPr>
          <p:cNvPr id="22" name="4 million LRGs"/>
          <p:cNvSpPr/>
          <p:nvPr/>
        </p:nvSpPr>
        <p:spPr>
          <a:xfrm>
            <a:off x="65469" y="5624675"/>
            <a:ext cx="3653322" cy="37959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marL="40640" marR="79376" defTabSz="914400">
              <a:spcBef>
                <a:spcPts val="600"/>
              </a:spcBef>
              <a:defRPr sz="1800" b="1">
                <a:uFill>
                  <a:solidFill>
                    <a:srgbClr val="000000"/>
                  </a:solidFill>
                </a:uFill>
                <a:latin typeface="Arial"/>
                <a:ea typeface="Arial"/>
                <a:cs typeface="Arial"/>
                <a:sym typeface="Arial"/>
              </a:defRPr>
            </a:lvl1pPr>
          </a:lstStyle>
          <a:p>
            <a:r>
              <a:rPr lang="en-US" dirty="0">
                <a:solidFill>
                  <a:schemeClr val="bg1"/>
                </a:solidFill>
              </a:rPr>
              <a:t>10</a:t>
            </a:r>
            <a:r>
              <a:rPr dirty="0">
                <a:solidFill>
                  <a:schemeClr val="bg1"/>
                </a:solidFill>
              </a:rPr>
              <a:t> million </a:t>
            </a:r>
            <a:r>
              <a:rPr lang="en-US" dirty="0">
                <a:solidFill>
                  <a:schemeClr val="bg1"/>
                </a:solidFill>
              </a:rPr>
              <a:t>brightest galaxies</a:t>
            </a:r>
            <a:endParaRPr dirty="0">
              <a:solidFill>
                <a:schemeClr val="bg1"/>
              </a:solidFill>
            </a:endParaRPr>
          </a:p>
        </p:txBody>
      </p:sp>
      <p:sp>
        <p:nvSpPr>
          <p:cNvPr id="23" name="Line"/>
          <p:cNvSpPr/>
          <p:nvPr/>
        </p:nvSpPr>
        <p:spPr>
          <a:xfrm flipH="1" flipV="1">
            <a:off x="3325090" y="5803094"/>
            <a:ext cx="987632" cy="11771"/>
          </a:xfrm>
          <a:prstGeom prst="line">
            <a:avLst/>
          </a:prstGeom>
          <a:ln w="25400">
            <a:solidFill>
              <a:srgbClr val="000000"/>
            </a:solidFill>
            <a:headEnd type="stealth"/>
          </a:ln>
        </p:spPr>
        <p:txBody>
          <a:bodyPr lIns="50800" tIns="50800" rIns="50800" bIns="50800" anchor="ctr"/>
          <a:lstStyle/>
          <a:p>
            <a:endParaRPr/>
          </a:p>
        </p:txBody>
      </p:sp>
      <p:sp>
        <p:nvSpPr>
          <p:cNvPr id="24" name="Line"/>
          <p:cNvSpPr/>
          <p:nvPr/>
        </p:nvSpPr>
        <p:spPr>
          <a:xfrm flipH="1" flipV="1">
            <a:off x="878114" y="2689948"/>
            <a:ext cx="645886" cy="0"/>
          </a:xfrm>
          <a:prstGeom prst="line">
            <a:avLst/>
          </a:prstGeom>
          <a:ln w="25400">
            <a:solidFill>
              <a:srgbClr val="000000"/>
            </a:solidFill>
            <a:headEnd type="stealth"/>
          </a:ln>
        </p:spPr>
        <p:txBody>
          <a:bodyPr lIns="50800" tIns="50800" rIns="50800" bIns="50800" anchor="ctr"/>
          <a:lstStyle/>
          <a:p>
            <a:endParaRPr/>
          </a:p>
        </p:txBody>
      </p:sp>
      <p:sp>
        <p:nvSpPr>
          <p:cNvPr id="2" name="Title 1"/>
          <p:cNvSpPr>
            <a:spLocks noGrp="1"/>
          </p:cNvSpPr>
          <p:nvPr>
            <p:ph type="title"/>
          </p:nvPr>
        </p:nvSpPr>
        <p:spPr>
          <a:xfrm>
            <a:off x="-382815" y="45823"/>
            <a:ext cx="9909629" cy="1143000"/>
          </a:xfrm>
        </p:spPr>
        <p:txBody>
          <a:bodyPr>
            <a:noAutofit/>
          </a:bodyPr>
          <a:lstStyle/>
          <a:p>
            <a:pPr>
              <a:lnSpc>
                <a:spcPct val="100000"/>
              </a:lnSpc>
            </a:pPr>
            <a:br>
              <a:rPr lang="en-US" sz="2800" dirty="0">
                <a:solidFill>
                  <a:srgbClr val="FFFF00"/>
                </a:solidFill>
                <a:ea typeface="Franklin Gothic Book" charset="0"/>
                <a:cs typeface="Franklin Gothic Book" charset="0"/>
              </a:rPr>
            </a:br>
            <a:r>
              <a:rPr lang="en-US" sz="2800" dirty="0">
                <a:solidFill>
                  <a:srgbClr val="FFFF00"/>
                </a:solidFill>
                <a:ea typeface="Franklin Gothic Book" charset="0"/>
                <a:cs typeface="Franklin Gothic Book" charset="0"/>
              </a:rPr>
              <a:t>DESI will be the largest spectroscopic survey for dark energy</a:t>
            </a:r>
            <a:br>
              <a:rPr lang="en-US" sz="2800" dirty="0">
                <a:solidFill>
                  <a:srgbClr val="FFFF00"/>
                </a:solidFill>
                <a:ea typeface="Franklin Gothic Book" charset="0"/>
                <a:cs typeface="Franklin Gothic Book" charset="0"/>
              </a:rPr>
            </a:br>
            <a:endParaRPr lang="en-US" sz="2800" dirty="0">
              <a:solidFill>
                <a:srgbClr val="FFFF00"/>
              </a:solidFill>
            </a:endParaRPr>
          </a:p>
        </p:txBody>
      </p:sp>
      <p:sp>
        <p:nvSpPr>
          <p:cNvPr id="4" name="Date Placeholder 3">
            <a:extLst>
              <a:ext uri="{FF2B5EF4-FFF2-40B4-BE49-F238E27FC236}">
                <a16:creationId xmlns:a16="http://schemas.microsoft.com/office/drawing/2014/main" id="{0DB9A4CF-92BD-3A49-93E4-4DE8C37067FE}"/>
              </a:ext>
            </a:extLst>
          </p:cNvPr>
          <p:cNvSpPr>
            <a:spLocks noGrp="1"/>
          </p:cNvSpPr>
          <p:nvPr>
            <p:ph type="dt" sz="half" idx="10"/>
          </p:nvPr>
        </p:nvSpPr>
        <p:spPr/>
        <p:txBody>
          <a:bodyPr/>
          <a:lstStyle/>
          <a:p>
            <a:fld id="{3A7182A7-9735-B540-8CBC-4D10F3EA4543}" type="datetime1">
              <a:t>04/09/2019</a:t>
            </a:fld>
            <a:endParaRPr lang="en-US"/>
          </a:p>
        </p:txBody>
      </p:sp>
      <p:sp>
        <p:nvSpPr>
          <p:cNvPr id="5" name="Slide Number Placeholder 4">
            <a:extLst>
              <a:ext uri="{FF2B5EF4-FFF2-40B4-BE49-F238E27FC236}">
                <a16:creationId xmlns:a16="http://schemas.microsoft.com/office/drawing/2014/main" id="{AA46ACBC-F400-AD44-B17E-B0ACF6EB3CD0}"/>
              </a:ext>
            </a:extLst>
          </p:cNvPr>
          <p:cNvSpPr>
            <a:spLocks noGrp="1"/>
          </p:cNvSpPr>
          <p:nvPr>
            <p:ph type="sldNum" sz="quarter" idx="12"/>
          </p:nvPr>
        </p:nvSpPr>
        <p:spPr/>
        <p:txBody>
          <a:bodyPr/>
          <a:lstStyle/>
          <a:p>
            <a:fld id="{A25E7F3A-56BD-9F46-A616-136385298E3A}" type="slidenum">
              <a:rPr lang="en-US" smtClean="0"/>
              <a:pPr/>
              <a:t>5</a:t>
            </a:fld>
            <a:endParaRPr lang="en-US"/>
          </a:p>
        </p:txBody>
      </p:sp>
      <p:sp>
        <p:nvSpPr>
          <p:cNvPr id="8" name="TextBox 7">
            <a:extLst>
              <a:ext uri="{FF2B5EF4-FFF2-40B4-BE49-F238E27FC236}">
                <a16:creationId xmlns:a16="http://schemas.microsoft.com/office/drawing/2014/main" id="{C28941AE-DF2E-3441-9C66-CAA31504F8D0}"/>
              </a:ext>
            </a:extLst>
          </p:cNvPr>
          <p:cNvSpPr txBox="1"/>
          <p:nvPr/>
        </p:nvSpPr>
        <p:spPr>
          <a:xfrm>
            <a:off x="8915400" y="3029300"/>
            <a:ext cx="457200" cy="338554"/>
          </a:xfrm>
          <a:prstGeom prst="rect">
            <a:avLst/>
          </a:prstGeom>
          <a:noFill/>
        </p:spPr>
        <p:txBody>
          <a:bodyPr wrap="square" rtlCol="0">
            <a:spAutoFit/>
          </a:bodyPr>
          <a:lstStyle/>
          <a:p>
            <a:r>
              <a:rPr lang="fr-FR" sz="1600">
                <a:solidFill>
                  <a:schemeClr val="bg1"/>
                </a:solidFill>
              </a:rPr>
              <a:t>/h</a:t>
            </a:r>
          </a:p>
        </p:txBody>
      </p:sp>
    </p:spTree>
    <p:extLst>
      <p:ext uri="{BB962C8B-B14F-4D97-AF65-F5344CB8AC3E}">
        <p14:creationId xmlns:p14="http://schemas.microsoft.com/office/powerpoint/2010/main" val="1480964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136" y="-434022"/>
            <a:ext cx="8458200" cy="1470025"/>
          </a:xfrm>
        </p:spPr>
        <p:txBody>
          <a:bodyPr/>
          <a:lstStyle/>
          <a:p>
            <a:r>
              <a:rPr lang="fr-FR" dirty="0">
                <a:solidFill>
                  <a:srgbClr val="FFFF00"/>
                </a:solidFill>
              </a:rPr>
              <a:t>DESI instrument</a:t>
            </a:r>
          </a:p>
        </p:txBody>
      </p:sp>
      <p:pic>
        <p:nvPicPr>
          <p:cNvPr id="7" name="Content Placeholder 7">
            <a:extLst>
              <a:ext uri="{FF2B5EF4-FFF2-40B4-BE49-F238E27FC236}">
                <a16:creationId xmlns:a16="http://schemas.microsoft.com/office/drawing/2014/main" id="{0DDD05FA-4489-FC46-B298-9F5A0DB99ACD}"/>
              </a:ext>
            </a:extLst>
          </p:cNvPr>
          <p:cNvPicPr>
            <a:picLocks noChangeAspect="1"/>
          </p:cNvPicPr>
          <p:nvPr/>
        </p:nvPicPr>
        <p:blipFill>
          <a:blip r:embed="rId3"/>
          <a:stretch>
            <a:fillRect/>
          </a:stretch>
        </p:blipFill>
        <p:spPr>
          <a:xfrm>
            <a:off x="720436" y="1763237"/>
            <a:ext cx="8229600" cy="4627345"/>
          </a:xfrm>
          <a:prstGeom prst="rect">
            <a:avLst/>
          </a:prstGeom>
        </p:spPr>
      </p:pic>
      <p:pic>
        <p:nvPicPr>
          <p:cNvPr id="8" name="Picture 7">
            <a:extLst>
              <a:ext uri="{FF2B5EF4-FFF2-40B4-BE49-F238E27FC236}">
                <a16:creationId xmlns:a16="http://schemas.microsoft.com/office/drawing/2014/main" id="{5527F68D-F51E-0D4D-91FE-3402BED92E56}"/>
              </a:ext>
            </a:extLst>
          </p:cNvPr>
          <p:cNvPicPr>
            <a:picLocks noChangeAspect="1"/>
          </p:cNvPicPr>
          <p:nvPr/>
        </p:nvPicPr>
        <p:blipFill>
          <a:blip r:embed="rId4"/>
          <a:stretch>
            <a:fillRect/>
          </a:stretch>
        </p:blipFill>
        <p:spPr>
          <a:xfrm>
            <a:off x="177800" y="929006"/>
            <a:ext cx="2666331" cy="1998664"/>
          </a:xfrm>
          <a:prstGeom prst="rect">
            <a:avLst/>
          </a:prstGeom>
        </p:spPr>
      </p:pic>
      <p:sp>
        <p:nvSpPr>
          <p:cNvPr id="5" name="Rectangle 4">
            <a:extLst>
              <a:ext uri="{FF2B5EF4-FFF2-40B4-BE49-F238E27FC236}">
                <a16:creationId xmlns:a16="http://schemas.microsoft.com/office/drawing/2014/main" id="{1FFF1A0F-F78B-CB46-BF2A-C4931A048EE4}"/>
              </a:ext>
            </a:extLst>
          </p:cNvPr>
          <p:cNvSpPr/>
          <p:nvPr/>
        </p:nvSpPr>
        <p:spPr>
          <a:xfrm>
            <a:off x="2844131" y="937954"/>
            <a:ext cx="6451998" cy="461665"/>
          </a:xfrm>
          <a:prstGeom prst="rect">
            <a:avLst/>
          </a:prstGeom>
        </p:spPr>
        <p:txBody>
          <a:bodyPr wrap="square">
            <a:spAutoFit/>
          </a:bodyPr>
          <a:lstStyle/>
          <a:p>
            <a:r>
              <a:rPr lang="en-US" sz="2400" dirty="0"/>
              <a:t>the Mayall 4-m Telescope at Kitt Peak, Arizona</a:t>
            </a:r>
            <a:endParaRPr lang="fr-FR" sz="2400"/>
          </a:p>
        </p:txBody>
      </p:sp>
      <p:sp>
        <p:nvSpPr>
          <p:cNvPr id="11" name="Footer Placeholder 10">
            <a:extLst>
              <a:ext uri="{FF2B5EF4-FFF2-40B4-BE49-F238E27FC236}">
                <a16:creationId xmlns:a16="http://schemas.microsoft.com/office/drawing/2014/main" id="{1EA92450-A4AB-1243-8F01-1FA81ECAA547}"/>
              </a:ext>
            </a:extLst>
          </p:cNvPr>
          <p:cNvSpPr>
            <a:spLocks noGrp="1"/>
          </p:cNvSpPr>
          <p:nvPr>
            <p:ph type="ftr" sz="quarter" idx="11"/>
          </p:nvPr>
        </p:nvSpPr>
        <p:spPr/>
        <p:txBody>
          <a:bodyPr/>
          <a:lstStyle/>
          <a:p>
            <a:r>
              <a:rPr lang="en-US"/>
              <a:t>Maayane Soumagnac
ZTF UW collaboration meeting </a:t>
            </a:r>
          </a:p>
        </p:txBody>
      </p:sp>
      <p:sp>
        <p:nvSpPr>
          <p:cNvPr id="12" name="Date Placeholder 11">
            <a:extLst>
              <a:ext uri="{FF2B5EF4-FFF2-40B4-BE49-F238E27FC236}">
                <a16:creationId xmlns:a16="http://schemas.microsoft.com/office/drawing/2014/main" id="{96D671A3-3EC2-4B4A-A0F1-C7A86D035BB3}"/>
              </a:ext>
            </a:extLst>
          </p:cNvPr>
          <p:cNvSpPr>
            <a:spLocks noGrp="1"/>
          </p:cNvSpPr>
          <p:nvPr>
            <p:ph type="dt" sz="half" idx="10"/>
          </p:nvPr>
        </p:nvSpPr>
        <p:spPr>
          <a:xfrm>
            <a:off x="393365" y="6368703"/>
            <a:ext cx="2133600" cy="365125"/>
          </a:xfrm>
        </p:spPr>
        <p:txBody>
          <a:bodyPr/>
          <a:lstStyle/>
          <a:p>
            <a:fld id="{FD5102F8-CA97-8F41-B3DA-0105E92803C0}" type="datetime1">
              <a:t>04/09/2019</a:t>
            </a:fld>
            <a:endParaRPr lang="en-US"/>
          </a:p>
        </p:txBody>
      </p:sp>
      <p:sp>
        <p:nvSpPr>
          <p:cNvPr id="13" name="Slide Number Placeholder 12">
            <a:extLst>
              <a:ext uri="{FF2B5EF4-FFF2-40B4-BE49-F238E27FC236}">
                <a16:creationId xmlns:a16="http://schemas.microsoft.com/office/drawing/2014/main" id="{EA2BBB53-6806-704B-B969-9A982D3348C7}"/>
              </a:ext>
            </a:extLst>
          </p:cNvPr>
          <p:cNvSpPr>
            <a:spLocks noGrp="1"/>
          </p:cNvSpPr>
          <p:nvPr>
            <p:ph type="sldNum" sz="quarter" idx="12"/>
          </p:nvPr>
        </p:nvSpPr>
        <p:spPr/>
        <p:txBody>
          <a:bodyPr/>
          <a:lstStyle/>
          <a:p>
            <a:fld id="{A25E7F3A-56BD-9F46-A616-136385298E3A}" type="slidenum">
              <a:rPr lang="en-US" smtClean="0"/>
              <a:pPr/>
              <a:t>6</a:t>
            </a:fld>
            <a:endParaRPr lang="en-US"/>
          </a:p>
        </p:txBody>
      </p:sp>
    </p:spTree>
    <p:extLst>
      <p:ext uri="{BB962C8B-B14F-4D97-AF65-F5344CB8AC3E}">
        <p14:creationId xmlns:p14="http://schemas.microsoft.com/office/powerpoint/2010/main" val="4145105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136" y="-434022"/>
            <a:ext cx="8458200" cy="1470025"/>
          </a:xfrm>
        </p:spPr>
        <p:txBody>
          <a:bodyPr/>
          <a:lstStyle/>
          <a:p>
            <a:r>
              <a:rPr lang="fr-FR" dirty="0">
                <a:solidFill>
                  <a:srgbClr val="FFFF00"/>
                </a:solidFill>
              </a:rPr>
              <a:t>DESI instrument</a:t>
            </a:r>
          </a:p>
        </p:txBody>
      </p:sp>
      <p:pic>
        <p:nvPicPr>
          <p:cNvPr id="10" name="Picture 9">
            <a:extLst>
              <a:ext uri="{FF2B5EF4-FFF2-40B4-BE49-F238E27FC236}">
                <a16:creationId xmlns:a16="http://schemas.microsoft.com/office/drawing/2014/main" id="{85458277-8888-254E-B7F8-7977EE5D0B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498" t="3572" r="32216"/>
          <a:stretch/>
        </p:blipFill>
        <p:spPr>
          <a:xfrm>
            <a:off x="3886111" y="1022921"/>
            <a:ext cx="3857105" cy="5139214"/>
          </a:xfrm>
          <a:prstGeom prst="rect">
            <a:avLst/>
          </a:prstGeom>
        </p:spPr>
      </p:pic>
      <p:sp>
        <p:nvSpPr>
          <p:cNvPr id="11" name="Line Callout 1 (No Border) 10">
            <a:extLst>
              <a:ext uri="{FF2B5EF4-FFF2-40B4-BE49-F238E27FC236}">
                <a16:creationId xmlns:a16="http://schemas.microsoft.com/office/drawing/2014/main" id="{D68468E4-4A40-1047-9501-8A674B83DAFD}"/>
              </a:ext>
            </a:extLst>
          </p:cNvPr>
          <p:cNvSpPr/>
          <p:nvPr/>
        </p:nvSpPr>
        <p:spPr bwMode="auto">
          <a:xfrm>
            <a:off x="3444149" y="2155176"/>
            <a:ext cx="1638015" cy="856315"/>
          </a:xfrm>
          <a:prstGeom prst="callout1">
            <a:avLst>
              <a:gd name="adj1" fmla="val 33663"/>
              <a:gd name="adj2" fmla="val 97912"/>
              <a:gd name="adj3" fmla="val -48711"/>
              <a:gd name="adj4" fmla="val 183098"/>
            </a:avLst>
          </a:prstGeom>
          <a:solidFill>
            <a:schemeClr val="tx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bg1"/>
                </a:solidFill>
                <a:latin typeface="Arial" panose="020B0604020202020204" pitchFamily="34" charset="0"/>
                <a:cs typeface="Arial" panose="020B0604020202020204" pitchFamily="34" charset="0"/>
              </a:rPr>
              <a:t>6-lens wide-field Corrector on Hexapod</a:t>
            </a:r>
            <a:endParaRPr kumimoji="0" 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 name="Line Callout 1 (No Border) 11">
            <a:extLst>
              <a:ext uri="{FF2B5EF4-FFF2-40B4-BE49-F238E27FC236}">
                <a16:creationId xmlns:a16="http://schemas.microsoft.com/office/drawing/2014/main" id="{F888BCEF-DC23-054A-8F64-7CC8FE89A927}"/>
              </a:ext>
            </a:extLst>
          </p:cNvPr>
          <p:cNvSpPr/>
          <p:nvPr/>
        </p:nvSpPr>
        <p:spPr bwMode="auto">
          <a:xfrm>
            <a:off x="7743215" y="4279166"/>
            <a:ext cx="1312953" cy="558143"/>
          </a:xfrm>
          <a:prstGeom prst="callout1">
            <a:avLst>
              <a:gd name="adj1" fmla="val 44750"/>
              <a:gd name="adj2" fmla="val 1215"/>
              <a:gd name="adj3" fmla="val 290"/>
              <a:gd name="adj4" fmla="val -79188"/>
            </a:avLst>
          </a:prstGeom>
          <a:solidFill>
            <a:schemeClr val="tx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Fiber View Camera</a:t>
            </a:r>
          </a:p>
        </p:txBody>
      </p:sp>
      <p:sp>
        <p:nvSpPr>
          <p:cNvPr id="13" name="Line Callout 1 (No Border) 12">
            <a:extLst>
              <a:ext uri="{FF2B5EF4-FFF2-40B4-BE49-F238E27FC236}">
                <a16:creationId xmlns:a16="http://schemas.microsoft.com/office/drawing/2014/main" id="{5E54B323-E8BE-344E-8834-CA17AA3AAA2B}"/>
              </a:ext>
            </a:extLst>
          </p:cNvPr>
          <p:cNvSpPr/>
          <p:nvPr/>
        </p:nvSpPr>
        <p:spPr bwMode="auto">
          <a:xfrm>
            <a:off x="3731696" y="1022921"/>
            <a:ext cx="1567287" cy="531628"/>
          </a:xfrm>
          <a:prstGeom prst="callout1">
            <a:avLst>
              <a:gd name="adj1" fmla="val 60750"/>
              <a:gd name="adj2" fmla="val 97644"/>
              <a:gd name="adj3" fmla="val 67677"/>
              <a:gd name="adj4" fmla="val 151912"/>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sz="1400" dirty="0">
                <a:solidFill>
                  <a:schemeClr val="bg1"/>
                </a:solidFill>
                <a:latin typeface="Arial" panose="020B0604020202020204" pitchFamily="34" charset="0"/>
                <a:cs typeface="Arial" panose="020B0604020202020204" pitchFamily="34" charset="0"/>
              </a:rPr>
              <a:t>Focal Plane Assembly w/5000 fiber positioners</a:t>
            </a:r>
            <a:endParaRPr kumimoji="0" 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 name="Line Callout 1 (No Border) 13">
            <a:extLst>
              <a:ext uri="{FF2B5EF4-FFF2-40B4-BE49-F238E27FC236}">
                <a16:creationId xmlns:a16="http://schemas.microsoft.com/office/drawing/2014/main" id="{5F7E8DDC-4756-5249-BE1C-55BE99336C6F}"/>
              </a:ext>
            </a:extLst>
          </p:cNvPr>
          <p:cNvSpPr/>
          <p:nvPr/>
        </p:nvSpPr>
        <p:spPr bwMode="auto">
          <a:xfrm>
            <a:off x="6168545" y="5126474"/>
            <a:ext cx="1387955" cy="917179"/>
          </a:xfrm>
          <a:prstGeom prst="callout1">
            <a:avLst>
              <a:gd name="adj1" fmla="val 30306"/>
              <a:gd name="adj2" fmla="val -82248"/>
              <a:gd name="adj3" fmla="val 44590"/>
              <a:gd name="adj4" fmla="val 152"/>
            </a:avLst>
          </a:prstGeom>
          <a:solidFill>
            <a:schemeClr val="tx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dirty="0">
                <a:solidFill>
                  <a:schemeClr val="bg1"/>
                </a:solidFill>
                <a:latin typeface="Arial" panose="020B0604020202020204" pitchFamily="34" charset="0"/>
                <a:cs typeface="Arial" panose="020B0604020202020204" pitchFamily="34" charset="0"/>
              </a:rPr>
              <a:t>Ten thermally-controlled 2-channels Spectrographs</a:t>
            </a:r>
            <a:endParaRPr kumimoji="0" 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Content Placeholder 7">
            <a:extLst>
              <a:ext uri="{FF2B5EF4-FFF2-40B4-BE49-F238E27FC236}">
                <a16:creationId xmlns:a16="http://schemas.microsoft.com/office/drawing/2014/main" id="{5FA8DA4A-861F-0041-8243-B7FC17398F72}"/>
              </a:ext>
            </a:extLst>
          </p:cNvPr>
          <p:cNvSpPr txBox="1">
            <a:spLocks/>
          </p:cNvSpPr>
          <p:nvPr/>
        </p:nvSpPr>
        <p:spPr>
          <a:xfrm>
            <a:off x="-91763" y="1017142"/>
            <a:ext cx="4354919" cy="502651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000" dirty="0"/>
              <a:t>DESI is a Fiber-fed multi-object spectrograph.  It uses robotic  </a:t>
            </a:r>
            <a:r>
              <a:rPr lang="en-US" sz="2000" dirty="0">
                <a:solidFill>
                  <a:schemeClr val="tx1"/>
                </a:solidFill>
              </a:rPr>
              <a:t>control</a:t>
            </a:r>
            <a:r>
              <a:rPr lang="en-US" sz="2000" dirty="0">
                <a:solidFill>
                  <a:schemeClr val="bg1"/>
                </a:solidFill>
              </a:rPr>
              <a:t> </a:t>
            </a:r>
            <a:r>
              <a:rPr lang="en-US" sz="2000" dirty="0"/>
              <a:t>to position a fiber optic strand onto the location of a </a:t>
            </a:r>
          </a:p>
          <a:p>
            <a:pPr algn="l"/>
            <a:r>
              <a:rPr lang="en-US" sz="2000" dirty="0"/>
              <a:t>      known galaxy  </a:t>
            </a:r>
          </a:p>
          <a:p>
            <a:pPr marL="342900" indent="-342900" algn="l">
              <a:buFont typeface="Arial" panose="020B0604020202020204" pitchFamily="34" charset="0"/>
              <a:buChar char="•"/>
            </a:pPr>
            <a:r>
              <a:rPr lang="en-US" sz="2000" dirty="0"/>
              <a:t>5000 robotically positioned </a:t>
            </a:r>
          </a:p>
          <a:p>
            <a:pPr algn="l"/>
            <a:r>
              <a:rPr lang="en-US" sz="2000" dirty="0"/>
              <a:t>      optical fibers on the focal plane</a:t>
            </a:r>
          </a:p>
          <a:p>
            <a:pPr marL="342900" indent="-342900" algn="l">
              <a:buFont typeface="Arial" panose="020B0604020202020204" pitchFamily="34" charset="0"/>
              <a:buChar char="•"/>
            </a:pPr>
            <a:r>
              <a:rPr lang="en-US" sz="2000" dirty="0"/>
              <a:t>8 </a:t>
            </a:r>
            <a:r>
              <a:rPr lang="en-US" sz="2000" dirty="0" err="1"/>
              <a:t>sq.deg</a:t>
            </a:r>
            <a:r>
              <a:rPr lang="en-US" sz="2000" dirty="0"/>
              <a:t>. FOV</a:t>
            </a:r>
          </a:p>
          <a:p>
            <a:pPr marL="342900" indent="-342900" algn="l">
              <a:buFont typeface="Arial" panose="020B0604020202020204" pitchFamily="34" charset="0"/>
              <a:buChar char="•"/>
            </a:pPr>
            <a:r>
              <a:rPr lang="en-US" sz="2000" dirty="0"/>
              <a:t>Ten 2-channels spectrographs</a:t>
            </a:r>
          </a:p>
          <a:p>
            <a:pPr marL="342900" indent="-342900" algn="l">
              <a:buFont typeface="Arial" panose="020B0604020202020204" pitchFamily="34" charset="0"/>
              <a:buChar char="•"/>
            </a:pPr>
            <a:r>
              <a:rPr lang="en-US" sz="2000" dirty="0"/>
              <a:t>Spectra of 35 million galaxies and quasars over 14,000 deg</a:t>
            </a:r>
            <a:r>
              <a:rPr lang="en-US" sz="2000" baseline="30000" dirty="0"/>
              <a:t>2</a:t>
            </a:r>
            <a:r>
              <a:rPr lang="en-US" sz="2000" dirty="0"/>
              <a:t> in 5</a:t>
            </a:r>
          </a:p>
          <a:p>
            <a:pPr algn="l"/>
            <a:r>
              <a:rPr lang="en-US" sz="2000" dirty="0"/>
              <a:t>      years</a:t>
            </a:r>
          </a:p>
          <a:p>
            <a:pPr marL="342900" indent="-342900" algn="l">
              <a:buFont typeface="Arial" panose="020B0604020202020204" pitchFamily="34" charset="0"/>
              <a:buChar char="•"/>
            </a:pPr>
            <a:r>
              <a:rPr lang="en-US" sz="2000" dirty="0"/>
              <a:t>Resolution: R ~1500(b)/3000(r)</a:t>
            </a:r>
          </a:p>
          <a:p>
            <a:pPr marL="342900" indent="-342900" algn="l">
              <a:buFont typeface="Arial" panose="020B0604020202020204" pitchFamily="34" charset="0"/>
              <a:buChar char="•"/>
            </a:pPr>
            <a:r>
              <a:rPr lang="en-US" sz="2000" dirty="0"/>
              <a:t>Wavelenths : 3300 -10 000 A  </a:t>
            </a:r>
          </a:p>
          <a:p>
            <a:pPr algn="l"/>
            <a:r>
              <a:rPr lang="en-US" sz="2000" dirty="0"/>
              <a:t>     (</a:t>
            </a:r>
            <a:r>
              <a:rPr lang="fr-FR" sz="2000" dirty="0"/>
              <a:t>Split at 5500 A</a:t>
            </a:r>
            <a:r>
              <a:rPr lang="en-US" sz="2000" dirty="0"/>
              <a:t>)</a:t>
            </a:r>
            <a:endParaRPr lang="en-US" sz="800" dirty="0"/>
          </a:p>
          <a:p>
            <a:endParaRPr lang="en-US" sz="2000" dirty="0"/>
          </a:p>
          <a:p>
            <a:endParaRPr lang="en-US" sz="2000" dirty="0"/>
          </a:p>
        </p:txBody>
      </p:sp>
      <p:sp>
        <p:nvSpPr>
          <p:cNvPr id="16" name="Line Callout 1 (No Border) 15">
            <a:extLst>
              <a:ext uri="{FF2B5EF4-FFF2-40B4-BE49-F238E27FC236}">
                <a16:creationId xmlns:a16="http://schemas.microsoft.com/office/drawing/2014/main" id="{353CC936-8010-164E-A16E-636D87D76516}"/>
              </a:ext>
            </a:extLst>
          </p:cNvPr>
          <p:cNvSpPr/>
          <p:nvPr/>
        </p:nvSpPr>
        <p:spPr bwMode="auto">
          <a:xfrm>
            <a:off x="7743216" y="2686806"/>
            <a:ext cx="1312953" cy="666694"/>
          </a:xfrm>
          <a:prstGeom prst="callout1">
            <a:avLst>
              <a:gd name="adj1" fmla="val 44750"/>
              <a:gd name="adj2" fmla="val 1215"/>
              <a:gd name="adj3" fmla="val -16651"/>
              <a:gd name="adj4" fmla="val -103232"/>
            </a:avLst>
          </a:prstGeom>
          <a:solidFill>
            <a:schemeClr val="tx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49 meter, 10-cable fiber run</a:t>
            </a:r>
          </a:p>
        </p:txBody>
      </p:sp>
      <p:sp>
        <p:nvSpPr>
          <p:cNvPr id="17" name="Line Callout 1 (No Border) 16">
            <a:extLst>
              <a:ext uri="{FF2B5EF4-FFF2-40B4-BE49-F238E27FC236}">
                <a16:creationId xmlns:a16="http://schemas.microsoft.com/office/drawing/2014/main" id="{EABD8CE4-3BA1-5D4C-AE40-157C0C7AAD13}"/>
              </a:ext>
            </a:extLst>
          </p:cNvPr>
          <p:cNvSpPr/>
          <p:nvPr/>
        </p:nvSpPr>
        <p:spPr bwMode="auto">
          <a:xfrm>
            <a:off x="7743217" y="3487194"/>
            <a:ext cx="1312952" cy="619694"/>
          </a:xfrm>
          <a:prstGeom prst="callout1">
            <a:avLst>
              <a:gd name="adj1" fmla="val 44750"/>
              <a:gd name="adj2" fmla="val 1215"/>
              <a:gd name="adj3" fmla="val 94481"/>
              <a:gd name="adj4" fmla="val -52307"/>
            </a:avLst>
          </a:prstGeom>
          <a:solidFill>
            <a:schemeClr val="tx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Mayall Telescope</a:t>
            </a:r>
          </a:p>
        </p:txBody>
      </p:sp>
      <p:sp>
        <p:nvSpPr>
          <p:cNvPr id="18" name="Line Callout 1 (No Border) 17">
            <a:extLst>
              <a:ext uri="{FF2B5EF4-FFF2-40B4-BE49-F238E27FC236}">
                <a16:creationId xmlns:a16="http://schemas.microsoft.com/office/drawing/2014/main" id="{5C509947-E906-6947-ACE7-BB7C6311DAFA}"/>
              </a:ext>
            </a:extLst>
          </p:cNvPr>
          <p:cNvSpPr/>
          <p:nvPr/>
        </p:nvSpPr>
        <p:spPr bwMode="auto">
          <a:xfrm>
            <a:off x="7743216" y="1143756"/>
            <a:ext cx="1312953" cy="666694"/>
          </a:xfrm>
          <a:prstGeom prst="callout1">
            <a:avLst>
              <a:gd name="adj1" fmla="val 44750"/>
              <a:gd name="adj2" fmla="val 1215"/>
              <a:gd name="adj3" fmla="val 83357"/>
              <a:gd name="adj4" fmla="val -48822"/>
            </a:avLst>
          </a:prstGeom>
          <a:solidFill>
            <a:schemeClr val="tx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All-new upper ring,</a:t>
            </a:r>
            <a:r>
              <a:rPr kumimoji="0" lang="en-US" sz="1400" b="0" i="0" u="none" strike="noStrike" cap="none" normalizeH="0" dirty="0">
                <a:ln>
                  <a:noFill/>
                </a:ln>
                <a:solidFill>
                  <a:schemeClr val="bg1"/>
                </a:solidFill>
                <a:effectLst/>
                <a:latin typeface="Arial" panose="020B0604020202020204" pitchFamily="34" charset="0"/>
                <a:cs typeface="Arial" panose="020B0604020202020204" pitchFamily="34" charset="0"/>
              </a:rPr>
              <a:t> spider, cage</a:t>
            </a:r>
            <a:endParaRPr kumimoji="0" 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E51C859-4608-274B-8EA8-4213E3B5063B}"/>
              </a:ext>
            </a:extLst>
          </p:cNvPr>
          <p:cNvSpPr>
            <a:spLocks noGrp="1"/>
          </p:cNvSpPr>
          <p:nvPr>
            <p:ph type="ftr" sz="quarter" idx="11"/>
          </p:nvPr>
        </p:nvSpPr>
        <p:spPr/>
        <p:txBody>
          <a:bodyPr/>
          <a:lstStyle/>
          <a:p>
            <a:r>
              <a:rPr lang="en-US"/>
              <a:t>Maayane Soumagnac
ZTF UW collaboration meeting </a:t>
            </a:r>
          </a:p>
        </p:txBody>
      </p:sp>
      <p:sp>
        <p:nvSpPr>
          <p:cNvPr id="4" name="Date Placeholder 3">
            <a:extLst>
              <a:ext uri="{FF2B5EF4-FFF2-40B4-BE49-F238E27FC236}">
                <a16:creationId xmlns:a16="http://schemas.microsoft.com/office/drawing/2014/main" id="{8753ED60-DF6F-DF4C-937E-4839D4DCEDEC}"/>
              </a:ext>
            </a:extLst>
          </p:cNvPr>
          <p:cNvSpPr>
            <a:spLocks noGrp="1"/>
          </p:cNvSpPr>
          <p:nvPr>
            <p:ph type="dt" sz="half" idx="10"/>
          </p:nvPr>
        </p:nvSpPr>
        <p:spPr>
          <a:xfrm>
            <a:off x="177800" y="6492875"/>
            <a:ext cx="2133600" cy="365125"/>
          </a:xfrm>
        </p:spPr>
        <p:txBody>
          <a:bodyPr/>
          <a:lstStyle/>
          <a:p>
            <a:fld id="{5D3750D4-21FD-224C-9DBA-B86D746C6AE6}" type="datetime1">
              <a:t>04/09/2019</a:t>
            </a:fld>
            <a:endParaRPr lang="en-US"/>
          </a:p>
        </p:txBody>
      </p:sp>
      <p:sp>
        <p:nvSpPr>
          <p:cNvPr id="6" name="Slide Number Placeholder 5">
            <a:extLst>
              <a:ext uri="{FF2B5EF4-FFF2-40B4-BE49-F238E27FC236}">
                <a16:creationId xmlns:a16="http://schemas.microsoft.com/office/drawing/2014/main" id="{4AEF772C-67CA-DF48-A3AC-7D302FE699EC}"/>
              </a:ext>
            </a:extLst>
          </p:cNvPr>
          <p:cNvSpPr>
            <a:spLocks noGrp="1"/>
          </p:cNvSpPr>
          <p:nvPr>
            <p:ph type="sldNum" sz="quarter" idx="12"/>
          </p:nvPr>
        </p:nvSpPr>
        <p:spPr/>
        <p:txBody>
          <a:bodyPr/>
          <a:lstStyle/>
          <a:p>
            <a:fld id="{A25E7F3A-56BD-9F46-A616-136385298E3A}" type="slidenum">
              <a:rPr lang="en-US" smtClean="0"/>
              <a:pPr/>
              <a:t>7</a:t>
            </a:fld>
            <a:endParaRPr lang="en-US"/>
          </a:p>
        </p:txBody>
      </p:sp>
      <p:sp>
        <p:nvSpPr>
          <p:cNvPr id="19" name="Footer Placeholder 6">
            <a:extLst>
              <a:ext uri="{FF2B5EF4-FFF2-40B4-BE49-F238E27FC236}">
                <a16:creationId xmlns:a16="http://schemas.microsoft.com/office/drawing/2014/main" id="{F78448C7-EFAC-3D41-BA2E-CB84E531BF34}"/>
              </a:ext>
            </a:extLst>
          </p:cNvPr>
          <p:cNvSpPr txBox="1">
            <a:spLocks/>
          </p:cNvSpPr>
          <p:nvPr/>
        </p:nvSpPr>
        <p:spPr>
          <a:xfrm>
            <a:off x="7809680" y="5997721"/>
            <a:ext cx="3066060" cy="328827"/>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1600" dirty="0">
                <a:solidFill>
                  <a:srgbClr val="FFFF00"/>
                </a:solidFill>
                <a:cs typeface="Arial"/>
              </a:rPr>
              <a:t>CREDIT: DESI</a:t>
            </a:r>
            <a:endParaRPr lang="en-US" sz="1600" dirty="0">
              <a:solidFill>
                <a:srgbClr val="FFFF00"/>
              </a:solidFill>
              <a:cs typeface="Arial"/>
            </a:endParaRPr>
          </a:p>
        </p:txBody>
      </p:sp>
    </p:spTree>
    <p:extLst>
      <p:ext uri="{BB962C8B-B14F-4D97-AF65-F5344CB8AC3E}">
        <p14:creationId xmlns:p14="http://schemas.microsoft.com/office/powerpoint/2010/main" val="315045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19722"/>
            <a:ext cx="8458200" cy="1470025"/>
          </a:xfrm>
        </p:spPr>
        <p:txBody>
          <a:bodyPr/>
          <a:lstStyle/>
          <a:p>
            <a:r>
              <a:rPr lang="fr-FR" dirty="0">
                <a:solidFill>
                  <a:srgbClr val="FFFF00"/>
                </a:solidFill>
              </a:rPr>
              <a:t>DESI target selection</a:t>
            </a:r>
          </a:p>
        </p:txBody>
      </p:sp>
      <p:sp>
        <p:nvSpPr>
          <p:cNvPr id="4" name="Subtitle 3">
            <a:extLst>
              <a:ext uri="{FF2B5EF4-FFF2-40B4-BE49-F238E27FC236}">
                <a16:creationId xmlns:a16="http://schemas.microsoft.com/office/drawing/2014/main" id="{DC0C180A-0AE7-974D-B7A4-66857DDD507A}"/>
              </a:ext>
            </a:extLst>
          </p:cNvPr>
          <p:cNvSpPr>
            <a:spLocks noGrp="1"/>
          </p:cNvSpPr>
          <p:nvPr>
            <p:ph type="subTitle" idx="1"/>
          </p:nvPr>
        </p:nvSpPr>
        <p:spPr/>
        <p:txBody>
          <a:bodyPr/>
          <a:lstStyle/>
          <a:p>
            <a:endParaRPr lang="fr-FR"/>
          </a:p>
        </p:txBody>
      </p:sp>
      <p:pic>
        <p:nvPicPr>
          <p:cNvPr id="5" name="Image 6">
            <a:extLst>
              <a:ext uri="{FF2B5EF4-FFF2-40B4-BE49-F238E27FC236}">
                <a16:creationId xmlns:a16="http://schemas.microsoft.com/office/drawing/2014/main" id="{0775488F-82E1-6042-B590-74EDB98FA05C}"/>
              </a:ext>
            </a:extLst>
          </p:cNvPr>
          <p:cNvPicPr>
            <a:picLocks noChangeAspect="1"/>
          </p:cNvPicPr>
          <p:nvPr/>
        </p:nvPicPr>
        <p:blipFill>
          <a:blip r:embed="rId3"/>
          <a:stretch>
            <a:fillRect/>
          </a:stretch>
        </p:blipFill>
        <p:spPr>
          <a:xfrm>
            <a:off x="-1" y="2575543"/>
            <a:ext cx="9144000" cy="3430165"/>
          </a:xfrm>
          <a:prstGeom prst="rect">
            <a:avLst/>
          </a:prstGeom>
        </p:spPr>
      </p:pic>
      <p:sp>
        <p:nvSpPr>
          <p:cNvPr id="6" name="Footer Placeholder 6">
            <a:extLst>
              <a:ext uri="{FF2B5EF4-FFF2-40B4-BE49-F238E27FC236}">
                <a16:creationId xmlns:a16="http://schemas.microsoft.com/office/drawing/2014/main" id="{89915D46-E210-D246-97E8-BE0CCAFBEDF0}"/>
              </a:ext>
            </a:extLst>
          </p:cNvPr>
          <p:cNvSpPr txBox="1">
            <a:spLocks/>
          </p:cNvSpPr>
          <p:nvPr/>
        </p:nvSpPr>
        <p:spPr>
          <a:xfrm>
            <a:off x="457200" y="6008492"/>
            <a:ext cx="3066060" cy="328827"/>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2000" dirty="0">
                <a:solidFill>
                  <a:srgbClr val="FFFF00"/>
                </a:solidFill>
                <a:cs typeface="Arial"/>
              </a:rPr>
              <a:t>CREDIT: DESI</a:t>
            </a:r>
            <a:endParaRPr lang="en-US" sz="2000" dirty="0">
              <a:solidFill>
                <a:srgbClr val="FFFF00"/>
              </a:solidFill>
              <a:cs typeface="Arial"/>
            </a:endParaRPr>
          </a:p>
        </p:txBody>
      </p:sp>
      <p:sp>
        <p:nvSpPr>
          <p:cNvPr id="7" name="Rectangle 6">
            <a:extLst>
              <a:ext uri="{FF2B5EF4-FFF2-40B4-BE49-F238E27FC236}">
                <a16:creationId xmlns:a16="http://schemas.microsoft.com/office/drawing/2014/main" id="{02ABB18E-D773-3F4E-B45D-580634CF1CED}"/>
              </a:ext>
            </a:extLst>
          </p:cNvPr>
          <p:cNvSpPr/>
          <p:nvPr/>
        </p:nvSpPr>
        <p:spPr>
          <a:xfrm>
            <a:off x="165729" y="1323642"/>
            <a:ext cx="3952373" cy="1446550"/>
          </a:xfrm>
          <a:prstGeom prst="rect">
            <a:avLst/>
          </a:prstGeom>
        </p:spPr>
        <p:txBody>
          <a:bodyPr wrap="square">
            <a:spAutoFit/>
          </a:bodyPr>
          <a:lstStyle/>
          <a:p>
            <a:r>
              <a:rPr lang="en-US" b="1" dirty="0">
                <a:solidFill>
                  <a:srgbClr val="FF0000"/>
                </a:solidFill>
              </a:rPr>
              <a:t>Three optical surveys</a:t>
            </a:r>
          </a:p>
          <a:p>
            <a:r>
              <a:rPr lang="en-US" b="1" dirty="0"/>
              <a:t>BASS (</a:t>
            </a:r>
            <a:r>
              <a:rPr lang="en-US" dirty="0"/>
              <a:t>gr) + </a:t>
            </a:r>
            <a:r>
              <a:rPr lang="en-US" b="1" dirty="0" err="1"/>
              <a:t>MzLS</a:t>
            </a:r>
            <a:r>
              <a:rPr lang="en-US" dirty="0"/>
              <a:t> (z)</a:t>
            </a:r>
            <a:r>
              <a:rPr lang="en-US" b="1" dirty="0"/>
              <a:t>:North</a:t>
            </a:r>
            <a:r>
              <a:rPr lang="en-US" dirty="0"/>
              <a:t> (</a:t>
            </a:r>
            <a:r>
              <a:rPr lang="en-US" i="1" dirty="0"/>
              <a:t>5k deg</a:t>
            </a:r>
            <a:r>
              <a:rPr lang="en-US" i="1" baseline="30000" dirty="0"/>
              <a:t>2</a:t>
            </a:r>
            <a:r>
              <a:rPr lang="en-US" i="1" dirty="0"/>
              <a:t>) </a:t>
            </a:r>
            <a:r>
              <a:rPr lang="en-US" dirty="0"/>
              <a:t>	</a:t>
            </a:r>
          </a:p>
          <a:p>
            <a:r>
              <a:rPr lang="en-US" b="1" dirty="0" err="1"/>
              <a:t>DECaLS </a:t>
            </a:r>
            <a:r>
              <a:rPr lang="en-US" dirty="0"/>
              <a:t> (</a:t>
            </a:r>
            <a:r>
              <a:rPr lang="en-US" dirty="0" err="1"/>
              <a:t>grz)</a:t>
            </a:r>
            <a:r>
              <a:rPr lang="en-US" dirty="0"/>
              <a:t> : </a:t>
            </a:r>
            <a:r>
              <a:rPr lang="en-US" b="1" dirty="0"/>
              <a:t>North + South </a:t>
            </a:r>
            <a:r>
              <a:rPr lang="en-US" dirty="0"/>
              <a:t>(</a:t>
            </a:r>
            <a:r>
              <a:rPr lang="en-US" i="1" dirty="0"/>
              <a:t>9k deg</a:t>
            </a:r>
            <a:r>
              <a:rPr lang="en-US" i="1" baseline="30000" dirty="0"/>
              <a:t>2, </a:t>
            </a:r>
          </a:p>
          <a:p>
            <a:r>
              <a:rPr lang="en-US" i="1" dirty="0"/>
              <a:t>including 5k from DES in the South)</a:t>
            </a:r>
            <a:r>
              <a:rPr lang="en-US" dirty="0"/>
              <a:t>	</a:t>
            </a:r>
            <a:r>
              <a:rPr lang="en-US" b="1" dirty="0" err="1"/>
              <a:t> </a:t>
            </a:r>
            <a:r>
              <a:rPr lang="en-US" sz="1600" dirty="0">
                <a:solidFill>
                  <a:prstClr val="black"/>
                </a:solidFill>
              </a:rPr>
              <a:t>(</a:t>
            </a:r>
            <a:r>
              <a:rPr lang="en-US" sz="1600" i="1" dirty="0">
                <a:solidFill>
                  <a:prstClr val="black"/>
                </a:solidFill>
              </a:rPr>
              <a:t>)</a:t>
            </a:r>
            <a:endParaRPr lang="fr-FR"/>
          </a:p>
        </p:txBody>
      </p:sp>
      <p:sp>
        <p:nvSpPr>
          <p:cNvPr id="8" name="TextBox 7">
            <a:extLst>
              <a:ext uri="{FF2B5EF4-FFF2-40B4-BE49-F238E27FC236}">
                <a16:creationId xmlns:a16="http://schemas.microsoft.com/office/drawing/2014/main" id="{90E006DA-8ECB-3948-9CE1-55130240E37E}"/>
              </a:ext>
            </a:extLst>
          </p:cNvPr>
          <p:cNvSpPr txBox="1"/>
          <p:nvPr/>
        </p:nvSpPr>
        <p:spPr>
          <a:xfrm>
            <a:off x="165729" y="628464"/>
            <a:ext cx="8812541" cy="461665"/>
          </a:xfrm>
          <a:prstGeom prst="rect">
            <a:avLst/>
          </a:prstGeom>
          <a:noFill/>
        </p:spPr>
        <p:txBody>
          <a:bodyPr wrap="none" rtlCol="0">
            <a:spAutoFit/>
          </a:bodyPr>
          <a:lstStyle/>
          <a:p>
            <a:r>
              <a:rPr lang="fr-FR" sz="2400"/>
              <a:t>Target selection required pre-emaging of the 14 000 sq. deg footprint</a:t>
            </a:r>
          </a:p>
        </p:txBody>
      </p:sp>
      <p:sp>
        <p:nvSpPr>
          <p:cNvPr id="13" name="Rectangle 12">
            <a:extLst>
              <a:ext uri="{FF2B5EF4-FFF2-40B4-BE49-F238E27FC236}">
                <a16:creationId xmlns:a16="http://schemas.microsoft.com/office/drawing/2014/main" id="{6DC079F0-3861-FC4D-B16C-29A2CE4B7181}"/>
              </a:ext>
            </a:extLst>
          </p:cNvPr>
          <p:cNvSpPr/>
          <p:nvPr/>
        </p:nvSpPr>
        <p:spPr>
          <a:xfrm>
            <a:off x="4571999" y="1375214"/>
            <a:ext cx="3952373" cy="1200329"/>
          </a:xfrm>
          <a:prstGeom prst="rect">
            <a:avLst/>
          </a:prstGeom>
        </p:spPr>
        <p:txBody>
          <a:bodyPr wrap="square">
            <a:spAutoFit/>
          </a:bodyPr>
          <a:lstStyle/>
          <a:p>
            <a:r>
              <a:rPr lang="en-US" b="1" dirty="0">
                <a:solidFill>
                  <a:srgbClr val="FF0000"/>
                </a:solidFill>
              </a:rPr>
              <a:t>One IR all sky survey</a:t>
            </a:r>
          </a:p>
          <a:p>
            <a:r>
              <a:rPr lang="en-US" b="1" dirty="0"/>
              <a:t>All Sky WISE </a:t>
            </a:r>
            <a:r>
              <a:rPr lang="en-US" dirty="0"/>
              <a:t>(NASA satellite)</a:t>
            </a:r>
          </a:p>
          <a:p>
            <a:pPr marL="57150" indent="0">
              <a:buNone/>
            </a:pPr>
            <a:r>
              <a:rPr lang="en-US" dirty="0"/>
              <a:t>    W</a:t>
            </a:r>
            <a:r>
              <a:rPr lang="en-US" baseline="-25000" dirty="0"/>
              <a:t>1</a:t>
            </a:r>
            <a:r>
              <a:rPr lang="en-US" dirty="0"/>
              <a:t> W</a:t>
            </a:r>
            <a:r>
              <a:rPr lang="en-US" baseline="-25000" dirty="0"/>
              <a:t>2</a:t>
            </a:r>
            <a:r>
              <a:rPr lang="en-US" dirty="0"/>
              <a:t>	</a:t>
            </a:r>
          </a:p>
          <a:p>
            <a:r>
              <a:rPr lang="en-US" dirty="0"/>
              <a:t>	</a:t>
            </a:r>
            <a:r>
              <a:rPr lang="en-US" b="1" dirty="0" err="1"/>
              <a:t> </a:t>
            </a:r>
            <a:r>
              <a:rPr lang="en-US" sz="1600" dirty="0">
                <a:solidFill>
                  <a:prstClr val="black"/>
                </a:solidFill>
              </a:rPr>
              <a:t>(</a:t>
            </a:r>
            <a:r>
              <a:rPr lang="en-US" sz="1600" i="1" dirty="0">
                <a:solidFill>
                  <a:prstClr val="black"/>
                </a:solidFill>
              </a:rPr>
              <a:t>)</a:t>
            </a:r>
            <a:endParaRPr lang="fr-FR"/>
          </a:p>
        </p:txBody>
      </p:sp>
      <p:sp>
        <p:nvSpPr>
          <p:cNvPr id="16" name="TextBox 15">
            <a:extLst>
              <a:ext uri="{FF2B5EF4-FFF2-40B4-BE49-F238E27FC236}">
                <a16:creationId xmlns:a16="http://schemas.microsoft.com/office/drawing/2014/main" id="{8080ED14-E519-5E40-8837-D63BF4AEB921}"/>
              </a:ext>
            </a:extLst>
          </p:cNvPr>
          <p:cNvSpPr txBox="1"/>
          <p:nvPr/>
        </p:nvSpPr>
        <p:spPr>
          <a:xfrm>
            <a:off x="6548185" y="2515369"/>
            <a:ext cx="1371599" cy="523220"/>
          </a:xfrm>
          <a:prstGeom prst="rect">
            <a:avLst/>
          </a:prstGeom>
          <a:solidFill>
            <a:schemeClr val="tx1"/>
          </a:solidFill>
        </p:spPr>
        <p:txBody>
          <a:bodyPr wrap="square" rtlCol="0">
            <a:spAutoFit/>
          </a:bodyPr>
          <a:lstStyle/>
          <a:p>
            <a:r>
              <a:rPr lang="fr-FR" sz="2800" b="1">
                <a:solidFill>
                  <a:schemeClr val="bg1"/>
                </a:solidFill>
              </a:rPr>
              <a:t>DR8</a:t>
            </a:r>
          </a:p>
        </p:txBody>
      </p:sp>
      <p:sp>
        <p:nvSpPr>
          <p:cNvPr id="17" name="Rectangle 16">
            <a:extLst>
              <a:ext uri="{FF2B5EF4-FFF2-40B4-BE49-F238E27FC236}">
                <a16:creationId xmlns:a16="http://schemas.microsoft.com/office/drawing/2014/main" id="{066C598A-B621-B04E-8D09-7444600149C4}"/>
              </a:ext>
            </a:extLst>
          </p:cNvPr>
          <p:cNvSpPr/>
          <p:nvPr/>
        </p:nvSpPr>
        <p:spPr>
          <a:xfrm>
            <a:off x="8524372" y="3474720"/>
            <a:ext cx="609236" cy="10141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B460DC25-DCE4-7344-89D1-6E2173152828}"/>
              </a:ext>
            </a:extLst>
          </p:cNvPr>
          <p:cNvSpPr/>
          <p:nvPr/>
        </p:nvSpPr>
        <p:spPr>
          <a:xfrm>
            <a:off x="8146473" y="3598804"/>
            <a:ext cx="377899" cy="2873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oter Placeholder 18">
            <a:extLst>
              <a:ext uri="{FF2B5EF4-FFF2-40B4-BE49-F238E27FC236}">
                <a16:creationId xmlns:a16="http://schemas.microsoft.com/office/drawing/2014/main" id="{D2E4C5B3-2709-2A44-8185-C19546C2CC39}"/>
              </a:ext>
            </a:extLst>
          </p:cNvPr>
          <p:cNvSpPr>
            <a:spLocks noGrp="1"/>
          </p:cNvSpPr>
          <p:nvPr>
            <p:ph type="ftr" sz="quarter" idx="11"/>
          </p:nvPr>
        </p:nvSpPr>
        <p:spPr/>
        <p:txBody>
          <a:bodyPr/>
          <a:lstStyle/>
          <a:p>
            <a:r>
              <a:rPr lang="en-US"/>
              <a:t>Maayane Soumagnac
ZTF UW collaboration meeting </a:t>
            </a:r>
          </a:p>
        </p:txBody>
      </p:sp>
      <p:sp>
        <p:nvSpPr>
          <p:cNvPr id="20" name="Date Placeholder 19">
            <a:extLst>
              <a:ext uri="{FF2B5EF4-FFF2-40B4-BE49-F238E27FC236}">
                <a16:creationId xmlns:a16="http://schemas.microsoft.com/office/drawing/2014/main" id="{36C2F974-63B9-3E45-AF60-1232FFEDFF75}"/>
              </a:ext>
            </a:extLst>
          </p:cNvPr>
          <p:cNvSpPr>
            <a:spLocks noGrp="1"/>
          </p:cNvSpPr>
          <p:nvPr>
            <p:ph type="dt" sz="half" idx="10"/>
          </p:nvPr>
        </p:nvSpPr>
        <p:spPr/>
        <p:txBody>
          <a:bodyPr/>
          <a:lstStyle/>
          <a:p>
            <a:fld id="{486CDB1D-C4AB-DF48-A9F5-69256C4DD4AC}" type="datetime1">
              <a:t>04/09/2019</a:t>
            </a:fld>
            <a:endParaRPr lang="en-US"/>
          </a:p>
        </p:txBody>
      </p:sp>
      <p:sp>
        <p:nvSpPr>
          <p:cNvPr id="21" name="Slide Number Placeholder 20">
            <a:extLst>
              <a:ext uri="{FF2B5EF4-FFF2-40B4-BE49-F238E27FC236}">
                <a16:creationId xmlns:a16="http://schemas.microsoft.com/office/drawing/2014/main" id="{E0F50EC2-8086-D242-97CB-3C862C3ACF16}"/>
              </a:ext>
            </a:extLst>
          </p:cNvPr>
          <p:cNvSpPr>
            <a:spLocks noGrp="1"/>
          </p:cNvSpPr>
          <p:nvPr>
            <p:ph type="sldNum" sz="quarter" idx="12"/>
          </p:nvPr>
        </p:nvSpPr>
        <p:spPr/>
        <p:txBody>
          <a:bodyPr/>
          <a:lstStyle/>
          <a:p>
            <a:fld id="{A25E7F3A-56BD-9F46-A616-136385298E3A}" type="slidenum">
              <a:rPr lang="en-US" smtClean="0"/>
              <a:pPr/>
              <a:t>8</a:t>
            </a:fld>
            <a:endParaRPr lang="en-US"/>
          </a:p>
        </p:txBody>
      </p:sp>
      <p:sp>
        <p:nvSpPr>
          <p:cNvPr id="22" name="Rectangle 21">
            <a:extLst>
              <a:ext uri="{FF2B5EF4-FFF2-40B4-BE49-F238E27FC236}">
                <a16:creationId xmlns:a16="http://schemas.microsoft.com/office/drawing/2014/main" id="{9141A9C3-D4BA-9A4B-8D37-4877F43E87CD}"/>
              </a:ext>
            </a:extLst>
          </p:cNvPr>
          <p:cNvSpPr/>
          <p:nvPr/>
        </p:nvSpPr>
        <p:spPr>
          <a:xfrm>
            <a:off x="8146473" y="2943531"/>
            <a:ext cx="831797" cy="6167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extBox 22">
            <a:extLst>
              <a:ext uri="{FF2B5EF4-FFF2-40B4-BE49-F238E27FC236}">
                <a16:creationId xmlns:a16="http://schemas.microsoft.com/office/drawing/2014/main" id="{97F86C80-47F7-8C40-A460-E2527B736F4C}"/>
              </a:ext>
            </a:extLst>
          </p:cNvPr>
          <p:cNvSpPr txBox="1"/>
          <p:nvPr/>
        </p:nvSpPr>
        <p:spPr>
          <a:xfrm>
            <a:off x="5812074" y="6023669"/>
            <a:ext cx="3133935" cy="646331"/>
          </a:xfrm>
          <a:prstGeom prst="rect">
            <a:avLst/>
          </a:prstGeom>
          <a:noFill/>
        </p:spPr>
        <p:txBody>
          <a:bodyPr wrap="none" rtlCol="0">
            <a:spAutoFit/>
          </a:bodyPr>
          <a:lstStyle/>
          <a:p>
            <a:r>
              <a:rPr lang="en-US" b="1" dirty="0">
                <a:solidFill>
                  <a:srgbClr val="FF0000"/>
                </a:solidFill>
              </a:rPr>
              <a:t>ZTF helped for selecting QSOs!</a:t>
            </a:r>
          </a:p>
          <a:p>
            <a:endParaRPr lang="fr-FR"/>
          </a:p>
        </p:txBody>
      </p:sp>
    </p:spTree>
    <p:extLst>
      <p:ext uri="{BB962C8B-B14F-4D97-AF65-F5344CB8AC3E}">
        <p14:creationId xmlns:p14="http://schemas.microsoft.com/office/powerpoint/2010/main" val="215135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49750"/>
            <a:ext cx="8458200" cy="1470025"/>
          </a:xfrm>
        </p:spPr>
        <p:txBody>
          <a:bodyPr/>
          <a:lstStyle/>
          <a:p>
            <a:r>
              <a:rPr lang="fr-FR" dirty="0">
                <a:solidFill>
                  <a:srgbClr val="FFFF00"/>
                </a:solidFill>
              </a:rPr>
              <a:t>DESI Science Verification timeline</a:t>
            </a:r>
          </a:p>
        </p:txBody>
      </p:sp>
      <p:sp>
        <p:nvSpPr>
          <p:cNvPr id="6" name="Subtitle 5">
            <a:extLst>
              <a:ext uri="{FF2B5EF4-FFF2-40B4-BE49-F238E27FC236}">
                <a16:creationId xmlns:a16="http://schemas.microsoft.com/office/drawing/2014/main" id="{5D8BB76F-2665-F34C-9DCA-7C1192B657DD}"/>
              </a:ext>
            </a:extLst>
          </p:cNvPr>
          <p:cNvSpPr>
            <a:spLocks noGrp="1"/>
          </p:cNvSpPr>
          <p:nvPr>
            <p:ph type="subTitle" idx="1"/>
          </p:nvPr>
        </p:nvSpPr>
        <p:spPr>
          <a:xfrm>
            <a:off x="482138" y="1819775"/>
            <a:ext cx="8079971" cy="2578055"/>
          </a:xfrm>
          <a:noFill/>
          <a:ln>
            <a:solidFill>
              <a:schemeClr val="tx1"/>
            </a:solidFill>
          </a:ln>
        </p:spPr>
        <p:txBody>
          <a:bodyPr>
            <a:normAutofit fontScale="70000" lnSpcReduction="20000"/>
          </a:bodyPr>
          <a:lstStyle/>
          <a:p>
            <a:pPr marL="457200" indent="-457200" algn="l">
              <a:buFont typeface="Arial" panose="020B0604020202020204" pitchFamily="34" charset="0"/>
              <a:buChar char="•"/>
            </a:pPr>
            <a:endParaRPr lang="fr-FR" b="1"/>
          </a:p>
          <a:p>
            <a:pPr marL="457200" indent="-457200" algn="l">
              <a:buFont typeface="Arial" panose="020B0604020202020204" pitchFamily="34" charset="0"/>
              <a:buChar char="•"/>
            </a:pPr>
            <a:r>
              <a:rPr lang="fr-FR" b="1"/>
              <a:t>2019-10-10</a:t>
            </a:r>
            <a:r>
              <a:rPr lang="fr-FR"/>
              <a:t> - Commissioning start with focal plane + spectrographs </a:t>
            </a:r>
          </a:p>
          <a:p>
            <a:pPr marL="457200" indent="-457200" algn="l">
              <a:buFont typeface="Arial" panose="020B0604020202020204" pitchFamily="34" charset="0"/>
              <a:buChar char="•"/>
            </a:pPr>
            <a:r>
              <a:rPr lang="fr-FR" b="1"/>
              <a:t>2019-11-26 </a:t>
            </a:r>
            <a:r>
              <a:rPr lang="fr-FR"/>
              <a:t>- Last spectrograph installed </a:t>
            </a:r>
          </a:p>
          <a:p>
            <a:pPr marL="457200" indent="-457200" algn="l">
              <a:buFont typeface="Arial" panose="020B0604020202020204" pitchFamily="34" charset="0"/>
              <a:buChar char="•"/>
            </a:pPr>
            <a:r>
              <a:rPr lang="fr-FR" b="1"/>
              <a:t>2019-12-01</a:t>
            </a:r>
            <a:r>
              <a:rPr lang="fr-FR"/>
              <a:t> - Imaging Surveys DR9 release</a:t>
            </a:r>
          </a:p>
          <a:p>
            <a:pPr marL="457200" indent="-457200" algn="l">
              <a:buFont typeface="Arial" panose="020B0604020202020204" pitchFamily="34" charset="0"/>
              <a:buChar char="•"/>
            </a:pPr>
            <a:r>
              <a:rPr lang="fr-FR" b="1"/>
              <a:t>2019-12-27</a:t>
            </a:r>
            <a:r>
              <a:rPr lang="fr-FR"/>
              <a:t> - Initial Survey Validation fields</a:t>
            </a:r>
          </a:p>
          <a:p>
            <a:pPr marL="457200" indent="-457200" algn="l">
              <a:buFont typeface="Arial" panose="020B0604020202020204" pitchFamily="34" charset="0"/>
              <a:buChar char="•"/>
            </a:pPr>
            <a:r>
              <a:rPr lang="fr-FR" b="1"/>
              <a:t>2020-01-12</a:t>
            </a:r>
            <a:r>
              <a:rPr lang="fr-FR"/>
              <a:t> - Nominal start of </a:t>
            </a:r>
            <a:r>
              <a:rPr lang="fr-FR">
                <a:solidFill>
                  <a:srgbClr val="FFFF00"/>
                </a:solidFill>
              </a:rPr>
              <a:t>Survey Validation</a:t>
            </a:r>
          </a:p>
          <a:p>
            <a:pPr marL="457200" indent="-457200">
              <a:buFont typeface="Arial" panose="020B0604020202020204" pitchFamily="34" charset="0"/>
              <a:buChar char="•"/>
            </a:pPr>
            <a:endParaRPr lang="fr-FR"/>
          </a:p>
          <a:p>
            <a:endParaRPr lang="fr-FR"/>
          </a:p>
          <a:p>
            <a:endParaRPr lang="fr-FR"/>
          </a:p>
        </p:txBody>
      </p:sp>
      <p:sp>
        <p:nvSpPr>
          <p:cNvPr id="3" name="TextBox 2">
            <a:extLst>
              <a:ext uri="{FF2B5EF4-FFF2-40B4-BE49-F238E27FC236}">
                <a16:creationId xmlns:a16="http://schemas.microsoft.com/office/drawing/2014/main" id="{6AEF2CCF-5443-F844-8DFD-DD9A49735C38}"/>
              </a:ext>
            </a:extLst>
          </p:cNvPr>
          <p:cNvSpPr txBox="1"/>
          <p:nvPr/>
        </p:nvSpPr>
        <p:spPr>
          <a:xfrm>
            <a:off x="192892" y="4771505"/>
            <a:ext cx="8658461" cy="523220"/>
          </a:xfrm>
          <a:prstGeom prst="rect">
            <a:avLst/>
          </a:prstGeom>
          <a:noFill/>
        </p:spPr>
        <p:txBody>
          <a:bodyPr wrap="none" rtlCol="0">
            <a:spAutoFit/>
          </a:bodyPr>
          <a:lstStyle/>
          <a:p>
            <a:r>
              <a:rPr lang="fr-FR" sz="2800">
                <a:solidFill>
                  <a:srgbClr val="FFFF00"/>
                </a:solidFill>
              </a:rPr>
              <a:t>Science Verification will run from mid-January to mid-June</a:t>
            </a:r>
          </a:p>
        </p:txBody>
      </p:sp>
      <p:sp>
        <p:nvSpPr>
          <p:cNvPr id="4" name="Footer Placeholder 3">
            <a:extLst>
              <a:ext uri="{FF2B5EF4-FFF2-40B4-BE49-F238E27FC236}">
                <a16:creationId xmlns:a16="http://schemas.microsoft.com/office/drawing/2014/main" id="{C6FA4D25-0E7D-A94F-BA1E-69E428BD4585}"/>
              </a:ext>
            </a:extLst>
          </p:cNvPr>
          <p:cNvSpPr>
            <a:spLocks noGrp="1"/>
          </p:cNvSpPr>
          <p:nvPr>
            <p:ph type="ftr" sz="quarter" idx="11"/>
          </p:nvPr>
        </p:nvSpPr>
        <p:spPr/>
        <p:txBody>
          <a:bodyPr/>
          <a:lstStyle/>
          <a:p>
            <a:r>
              <a:rPr lang="en-US"/>
              <a:t>Maayane Soumagnac
ZTF UW collaboration meeting </a:t>
            </a:r>
          </a:p>
        </p:txBody>
      </p:sp>
      <p:sp>
        <p:nvSpPr>
          <p:cNvPr id="5" name="Date Placeholder 4">
            <a:extLst>
              <a:ext uri="{FF2B5EF4-FFF2-40B4-BE49-F238E27FC236}">
                <a16:creationId xmlns:a16="http://schemas.microsoft.com/office/drawing/2014/main" id="{7C868663-3A65-544B-A63A-EB10C107F4CF}"/>
              </a:ext>
            </a:extLst>
          </p:cNvPr>
          <p:cNvSpPr>
            <a:spLocks noGrp="1"/>
          </p:cNvSpPr>
          <p:nvPr>
            <p:ph type="dt" sz="half" idx="10"/>
          </p:nvPr>
        </p:nvSpPr>
        <p:spPr/>
        <p:txBody>
          <a:bodyPr/>
          <a:lstStyle/>
          <a:p>
            <a:fld id="{9FE23161-AEE3-574A-B0E8-570D9C988A78}" type="datetime1">
              <a:t>04/09/2019</a:t>
            </a:fld>
            <a:endParaRPr lang="en-US"/>
          </a:p>
        </p:txBody>
      </p:sp>
      <p:sp>
        <p:nvSpPr>
          <p:cNvPr id="7" name="Slide Number Placeholder 6">
            <a:extLst>
              <a:ext uri="{FF2B5EF4-FFF2-40B4-BE49-F238E27FC236}">
                <a16:creationId xmlns:a16="http://schemas.microsoft.com/office/drawing/2014/main" id="{35BB8583-6859-A744-BF19-9B4FCED66A80}"/>
              </a:ext>
            </a:extLst>
          </p:cNvPr>
          <p:cNvSpPr>
            <a:spLocks noGrp="1"/>
          </p:cNvSpPr>
          <p:nvPr>
            <p:ph type="sldNum" sz="quarter" idx="12"/>
          </p:nvPr>
        </p:nvSpPr>
        <p:spPr/>
        <p:txBody>
          <a:bodyPr/>
          <a:lstStyle/>
          <a:p>
            <a:fld id="{A25E7F3A-56BD-9F46-A616-136385298E3A}" type="slidenum">
              <a:rPr lang="en-US" smtClean="0"/>
              <a:pPr/>
              <a:t>9</a:t>
            </a:fld>
            <a:endParaRPr lang="en-US"/>
          </a:p>
        </p:txBody>
      </p:sp>
    </p:spTree>
    <p:extLst>
      <p:ext uri="{BB962C8B-B14F-4D97-AF65-F5344CB8AC3E}">
        <p14:creationId xmlns:p14="http://schemas.microsoft.com/office/powerpoint/2010/main" val="167963709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{A5046D9F-1E49-1242-902C-B01136064C81}tf10001120</Template>
  <TotalTime>40184</TotalTime>
  <Words>1533</Words>
  <Application>Microsoft Macintosh PowerPoint</Application>
  <PresentationFormat>On-screen Show (4:3)</PresentationFormat>
  <Paragraphs>258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Franklin Gothic Book</vt:lpstr>
      <vt:lpstr>Times New Roman</vt:lpstr>
      <vt:lpstr>Black</vt:lpstr>
      <vt:lpstr>Computing a catalog of ZTF transients hosts observed with DESI</vt:lpstr>
      <vt:lpstr>Layout</vt:lpstr>
      <vt:lpstr>DESI scientific goals</vt:lpstr>
      <vt:lpstr>DESI targets and numbers</vt:lpstr>
      <vt:lpstr> DESI will be the largest spectroscopic survey for dark energy </vt:lpstr>
      <vt:lpstr>DESI instrument</vt:lpstr>
      <vt:lpstr>DESI instrument</vt:lpstr>
      <vt:lpstr>DESI target selection</vt:lpstr>
      <vt:lpstr>DESI Science Verification timeline</vt:lpstr>
      <vt:lpstr>SV: Current plans for the BGS sample</vt:lpstr>
      <vt:lpstr>Current list of ZTF targets hosts</vt:lpstr>
      <vt:lpstr>Current list of ZTF targets hosts</vt:lpstr>
      <vt:lpstr>Current list of ZTF targets hosts</vt:lpstr>
      <vt:lpstr>Example: type IIp sample</vt:lpstr>
      <vt:lpstr>Current list of ZTF targets hosts</vt:lpstr>
      <vt:lpstr>Discussion</vt:lpstr>
    </vt:vector>
  </TitlesOfParts>
  <Company>UCL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maayane soumagnac</dc:creator>
  <cp:lastModifiedBy>Microsoft Office User</cp:lastModifiedBy>
  <cp:revision>698</cp:revision>
  <cp:lastPrinted>2011-06-30T14:11:23Z</cp:lastPrinted>
  <dcterms:created xsi:type="dcterms:W3CDTF">2011-10-08T21:25:37Z</dcterms:created>
  <dcterms:modified xsi:type="dcterms:W3CDTF">2019-09-05T14:34:44Z</dcterms:modified>
</cp:coreProperties>
</file>