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2"/>
  </p:notesMasterIdLst>
  <p:sldIdLst>
    <p:sldId id="256" r:id="rId2"/>
    <p:sldId id="405" r:id="rId3"/>
    <p:sldId id="413" r:id="rId4"/>
    <p:sldId id="415" r:id="rId5"/>
    <p:sldId id="416" r:id="rId6"/>
    <p:sldId id="427" r:id="rId7"/>
    <p:sldId id="418" r:id="rId8"/>
    <p:sldId id="419" r:id="rId9"/>
    <p:sldId id="428" r:id="rId10"/>
    <p:sldId id="417" r:id="rId11"/>
    <p:sldId id="430" r:id="rId12"/>
    <p:sldId id="425" r:id="rId13"/>
    <p:sldId id="421" r:id="rId14"/>
    <p:sldId id="420" r:id="rId15"/>
    <p:sldId id="422" r:id="rId16"/>
    <p:sldId id="426" r:id="rId17"/>
    <p:sldId id="429" r:id="rId18"/>
    <p:sldId id="423" r:id="rId19"/>
    <p:sldId id="424" r:id="rId20"/>
    <p:sldId id="431" r:id="rId21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7F14"/>
    <a:srgbClr val="FFD3C1"/>
    <a:srgbClr val="C8D9FF"/>
    <a:srgbClr val="9C3F2D"/>
    <a:srgbClr val="22CAC4"/>
    <a:srgbClr val="FC6A00"/>
    <a:srgbClr val="5DA0CE"/>
    <a:srgbClr val="DBA99E"/>
    <a:srgbClr val="7C291A"/>
    <a:srgbClr val="EB9E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08"/>
    <p:restoredTop sz="70562"/>
  </p:normalViewPr>
  <p:slideViewPr>
    <p:cSldViewPr snapToGrid="0" snapToObjects="1">
      <p:cViewPr varScale="1">
        <p:scale>
          <a:sx n="90" d="100"/>
          <a:sy n="90" d="100"/>
        </p:scale>
        <p:origin x="283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54179C-73E9-FA49-92C9-FE192FF66F96}" type="datetimeFigureOut">
              <a:rPr lang="en-GB" smtClean="0"/>
              <a:t>11/03/2019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F7F9DA-AD99-8249-B6D0-4EFE6EA767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3248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2019np -14.5days; earliest polarimetry of any types of </a:t>
            </a:r>
            <a:r>
              <a:rPr lang="en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SNe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Low </a:t>
            </a:r>
            <a:r>
              <a:rPr lang="en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continumm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the non-detection of Oxygen polarization as early as ~3 days after the explosion can mostly rule out the merger models and Helium detonation models. </a:t>
            </a:r>
            <a:b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2018evt  very rare types of </a:t>
            </a:r>
            <a:r>
              <a:rPr lang="en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SNe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Type </a:t>
            </a:r>
            <a:r>
              <a:rPr lang="en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Ia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-CSM, declines very slowly, and still at -18.6 mag in r band after 200 days of the discovery. We put in a separate DDT for multi-epoch </a:t>
            </a:r>
            <a:r>
              <a:rPr lang="en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spectropolarimetry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SN\,2018evt. We see the </a:t>
            </a:r>
            <a:r>
              <a:rPr lang="en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continumm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drops over time, and the Ha peak almost completely depolarized (except the P-</a:t>
            </a:r>
            <a:r>
              <a:rPr lang="en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Cygni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core). This will help us to understand the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origin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Type </a:t>
            </a:r>
            <a:r>
              <a:rPr lang="en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Ia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-CSM Supernovae, and its probably very close relations with Type </a:t>
            </a:r>
            <a:r>
              <a:rPr lang="en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IIn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 </a:t>
            </a:r>
          </a:p>
          <a:p>
            <a:br>
              <a:rPr lang="en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7F9DA-AD99-8249-B6D0-4EFE6EA767F3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8247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FE163-672E-8B43-B108-D3CC69350453}" type="datetimeFigureOut">
              <a:rPr lang="en-GB" smtClean="0"/>
              <a:t>11/03/2019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C0461-2E17-8B46-AF69-21967D0FB8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4469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FE163-672E-8B43-B108-D3CC69350453}" type="datetimeFigureOut">
              <a:rPr lang="en-GB" smtClean="0"/>
              <a:t>11/03/2019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C0461-2E17-8B46-AF69-21967D0FB8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2454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FE163-672E-8B43-B108-D3CC69350453}" type="datetimeFigureOut">
              <a:rPr lang="en-GB" smtClean="0"/>
              <a:t>11/03/2019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C0461-2E17-8B46-AF69-21967D0FB8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258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FE163-672E-8B43-B108-D3CC69350453}" type="datetimeFigureOut">
              <a:rPr lang="en-GB" smtClean="0"/>
              <a:t>11/03/2019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C0461-2E17-8B46-AF69-21967D0FB8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8094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FE163-672E-8B43-B108-D3CC69350453}" type="datetimeFigureOut">
              <a:rPr lang="en-GB" smtClean="0"/>
              <a:t>11/03/2019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C0461-2E17-8B46-AF69-21967D0FB8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0356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FE163-672E-8B43-B108-D3CC69350453}" type="datetimeFigureOut">
              <a:rPr lang="en-GB" smtClean="0"/>
              <a:t>11/03/2019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C0461-2E17-8B46-AF69-21967D0FB8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6166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FE163-672E-8B43-B108-D3CC69350453}" type="datetimeFigureOut">
              <a:rPr lang="en-GB" smtClean="0"/>
              <a:t>11/03/2019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C0461-2E17-8B46-AF69-21967D0FB8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6226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FE163-672E-8B43-B108-D3CC69350453}" type="datetimeFigureOut">
              <a:rPr lang="en-GB" smtClean="0"/>
              <a:t>11/03/2019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C0461-2E17-8B46-AF69-21967D0FB8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9251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FE163-672E-8B43-B108-D3CC69350453}" type="datetimeFigureOut">
              <a:rPr lang="en-GB" smtClean="0"/>
              <a:t>11/03/2019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C0461-2E17-8B46-AF69-21967D0FB8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1686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FE163-672E-8B43-B108-D3CC69350453}" type="datetimeFigureOut">
              <a:rPr lang="en-GB" smtClean="0"/>
              <a:t>11/03/2019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C0461-2E17-8B46-AF69-21967D0FB8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547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FE163-672E-8B43-B108-D3CC69350453}" type="datetimeFigureOut">
              <a:rPr lang="en-GB" smtClean="0"/>
              <a:t>11/03/2019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C0461-2E17-8B46-AF69-21967D0FB8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0320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FE163-672E-8B43-B108-D3CC69350453}" type="datetimeFigureOut">
              <a:rPr lang="en-GB" smtClean="0"/>
              <a:t>11/03/2019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4C0461-2E17-8B46-AF69-21967D0FB8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3330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emf"/><Relationship Id="rId5" Type="http://schemas.openxmlformats.org/officeDocument/2006/relationships/image" Target="../media/image35.png"/><Relationship Id="rId4" Type="http://schemas.openxmlformats.org/officeDocument/2006/relationships/image" Target="../media/image3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37B0FD0-4131-4E4B-91E0-4C940EF96F0D}"/>
              </a:ext>
            </a:extLst>
          </p:cNvPr>
          <p:cNvSpPr/>
          <p:nvPr/>
        </p:nvSpPr>
        <p:spPr>
          <a:xfrm>
            <a:off x="171449" y="5522705"/>
            <a:ext cx="4092543" cy="1214893"/>
          </a:xfrm>
          <a:prstGeom prst="rect">
            <a:avLst/>
          </a:prstGeom>
          <a:solidFill>
            <a:schemeClr val="tx1">
              <a:alpha val="2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Working Group:</a:t>
            </a:r>
            <a:br>
              <a:rPr lang="en-GB" sz="24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GB" sz="2400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Physics of Supernovae and</a:t>
            </a:r>
          </a:p>
          <a:p>
            <a:r>
              <a:rPr lang="en-GB" sz="2400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Relativistic Transients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AD0136-F06B-6F4C-95BD-0C1B865B03DE}"/>
              </a:ext>
            </a:extLst>
          </p:cNvPr>
          <p:cNvSpPr/>
          <p:nvPr/>
        </p:nvSpPr>
        <p:spPr>
          <a:xfrm>
            <a:off x="7579221" y="120402"/>
            <a:ext cx="1393330" cy="6617196"/>
          </a:xfrm>
          <a:prstGeom prst="rect">
            <a:avLst/>
          </a:prstGeom>
          <a:solidFill>
            <a:schemeClr val="tx1">
              <a:alpha val="2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r"/>
            <a:r>
              <a:rPr lang="en-GB" sz="8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Adam Rubin</a:t>
            </a:r>
          </a:p>
          <a:p>
            <a:pPr algn="r"/>
            <a:r>
              <a:rPr lang="en-GB" sz="8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Angie Van Sistine</a:t>
            </a:r>
          </a:p>
          <a:p>
            <a:pPr algn="r"/>
            <a:r>
              <a:rPr lang="en-GB" sz="8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Anders </a:t>
            </a:r>
            <a:r>
              <a:rPr lang="en-GB" sz="800" b="1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Nyholm</a:t>
            </a:r>
            <a:endParaRPr lang="en-GB" sz="800" b="1" dirty="0">
              <a:solidFill>
                <a:schemeClr val="bg1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r"/>
            <a:r>
              <a:rPr lang="en-GB" sz="8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Anna </a:t>
            </a:r>
            <a:r>
              <a:rPr lang="en-GB" sz="800" b="1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Ho</a:t>
            </a:r>
            <a:endParaRPr lang="en-GB" sz="800" b="1" dirty="0">
              <a:solidFill>
                <a:schemeClr val="bg1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r"/>
            <a:r>
              <a:rPr lang="en-GB" sz="8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Anna </a:t>
            </a:r>
            <a:r>
              <a:rPr lang="en-GB" sz="800" b="1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Franckowiak</a:t>
            </a:r>
            <a:endParaRPr lang="en-GB" sz="800" b="1" dirty="0">
              <a:solidFill>
                <a:schemeClr val="bg1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r"/>
            <a:r>
              <a:rPr lang="en-GB" sz="8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Ariel </a:t>
            </a:r>
            <a:r>
              <a:rPr lang="en-GB" sz="800" b="1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Goobar</a:t>
            </a:r>
            <a:endParaRPr lang="en-GB" sz="800" b="1" dirty="0">
              <a:solidFill>
                <a:schemeClr val="bg1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r"/>
            <a:r>
              <a:rPr lang="en-GB" sz="8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Avishay Gal-Yam</a:t>
            </a:r>
          </a:p>
          <a:p>
            <a:pPr algn="r"/>
            <a:r>
              <a:rPr lang="en-GB" sz="8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Brad </a:t>
            </a:r>
            <a:r>
              <a:rPr lang="en-GB" sz="800" b="1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Cenko</a:t>
            </a:r>
            <a:endParaRPr lang="en-GB" sz="800" b="1" dirty="0">
              <a:solidFill>
                <a:schemeClr val="bg1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r"/>
            <a:r>
              <a:rPr lang="en-GB" sz="800" b="1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Claes</a:t>
            </a:r>
            <a:r>
              <a:rPr lang="en-GB" sz="8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GB" sz="800" b="1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Fransson</a:t>
            </a:r>
            <a:endParaRPr lang="en-GB" sz="800" b="1" dirty="0">
              <a:solidFill>
                <a:schemeClr val="bg1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r"/>
            <a:r>
              <a:rPr lang="en-GB" sz="8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Chow-Choong </a:t>
            </a:r>
            <a:r>
              <a:rPr lang="en-GB" sz="800" b="1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Ngeow</a:t>
            </a:r>
            <a:endParaRPr lang="en-GB" sz="800" b="1" dirty="0">
              <a:solidFill>
                <a:schemeClr val="bg1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r"/>
            <a:r>
              <a:rPr lang="en-GB" sz="800" b="1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Christoffer</a:t>
            </a:r>
            <a:r>
              <a:rPr lang="en-GB" sz="8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GB" sz="800" b="1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Fremling</a:t>
            </a:r>
            <a:endParaRPr lang="en-GB" sz="800" b="1" dirty="0">
              <a:solidFill>
                <a:schemeClr val="bg1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r"/>
            <a:r>
              <a:rPr lang="en-GB" sz="8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Cristina </a:t>
            </a:r>
            <a:r>
              <a:rPr lang="en-GB" sz="800" b="1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Barbarino</a:t>
            </a:r>
            <a:endParaRPr lang="en-GB" sz="800" b="1" dirty="0">
              <a:solidFill>
                <a:schemeClr val="bg1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r"/>
            <a:r>
              <a:rPr lang="en-GB" sz="8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Daniel Gold</a:t>
            </a:r>
          </a:p>
          <a:p>
            <a:pPr algn="r"/>
            <a:r>
              <a:rPr lang="en-GB" sz="8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Eric </a:t>
            </a:r>
            <a:r>
              <a:rPr lang="en-GB" sz="800" b="1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Bellm</a:t>
            </a:r>
            <a:endParaRPr lang="en-GB" sz="800" b="1" dirty="0">
              <a:solidFill>
                <a:schemeClr val="bg1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r"/>
            <a:r>
              <a:rPr lang="en-GB" sz="8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Emir </a:t>
            </a:r>
            <a:r>
              <a:rPr lang="en-GB" sz="800" b="1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Karamehmetoglu</a:t>
            </a:r>
            <a:endParaRPr lang="en-GB" sz="800" b="1" dirty="0">
              <a:solidFill>
                <a:schemeClr val="bg1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r"/>
            <a:r>
              <a:rPr lang="en-GB" sz="800" b="1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Eran</a:t>
            </a:r>
            <a:r>
              <a:rPr lang="en-GB" sz="8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GB" sz="800" b="1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Ofek</a:t>
            </a:r>
            <a:endParaRPr lang="en-GB" sz="800" b="1" dirty="0">
              <a:solidFill>
                <a:schemeClr val="bg1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r"/>
            <a:r>
              <a:rPr lang="en-GB" sz="8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Frank </a:t>
            </a:r>
            <a:r>
              <a:rPr lang="en-GB" sz="800" b="1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Masci</a:t>
            </a:r>
            <a:endParaRPr lang="en-GB" sz="800" b="1" dirty="0">
              <a:solidFill>
                <a:schemeClr val="bg1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r"/>
            <a:r>
              <a:rPr lang="en-GB" sz="8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Francesco </a:t>
            </a:r>
            <a:r>
              <a:rPr lang="en-GB" sz="800" b="1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Taddia</a:t>
            </a:r>
            <a:endParaRPr lang="en-GB" sz="800" b="1" dirty="0">
              <a:solidFill>
                <a:schemeClr val="bg1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r"/>
            <a:r>
              <a:rPr lang="en-GB" sz="8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Gwendolyn Eadie</a:t>
            </a:r>
          </a:p>
          <a:p>
            <a:pPr algn="r"/>
            <a:r>
              <a:rPr lang="en-GB" sz="800" b="1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Ido</a:t>
            </a:r>
            <a:r>
              <a:rPr lang="en-GB" sz="8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GB" sz="800" b="1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Irani</a:t>
            </a:r>
            <a:endParaRPr lang="en-GB" sz="800" b="1" dirty="0">
              <a:solidFill>
                <a:schemeClr val="bg1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r"/>
            <a:r>
              <a:rPr lang="en-GB" sz="8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Jacob </a:t>
            </a:r>
            <a:r>
              <a:rPr lang="en-GB" sz="800" b="1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Jencson</a:t>
            </a:r>
            <a:endParaRPr lang="en-GB" sz="800" b="1" dirty="0">
              <a:solidFill>
                <a:schemeClr val="bg1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r"/>
            <a:r>
              <a:rPr lang="en-GB" sz="8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Jakob </a:t>
            </a:r>
            <a:r>
              <a:rPr lang="en-GB" sz="800" b="1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Nordin</a:t>
            </a:r>
            <a:endParaRPr lang="en-GB" sz="800" b="1" dirty="0">
              <a:solidFill>
                <a:schemeClr val="bg1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r"/>
            <a:r>
              <a:rPr lang="en-GB" sz="8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Jakob van Santen</a:t>
            </a:r>
          </a:p>
          <a:p>
            <a:pPr algn="r"/>
            <a:r>
              <a:rPr lang="en-GB" sz="800" b="1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Jesper</a:t>
            </a:r>
            <a:r>
              <a:rPr lang="en-GB" sz="8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GB" sz="800" b="1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Sollerman</a:t>
            </a:r>
            <a:endParaRPr lang="en-GB" sz="800" b="1" dirty="0">
              <a:solidFill>
                <a:schemeClr val="bg1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r"/>
            <a:r>
              <a:rPr lang="en-GB" sz="800" b="1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Kishalay</a:t>
            </a:r>
            <a:r>
              <a:rPr lang="en-GB" sz="8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</a:t>
            </a:r>
          </a:p>
          <a:p>
            <a:pPr algn="r"/>
            <a:r>
              <a:rPr lang="en-GB" sz="8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Leo Singer</a:t>
            </a:r>
          </a:p>
          <a:p>
            <a:pPr algn="r"/>
            <a:r>
              <a:rPr lang="en-GB" sz="8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Leonardo Tartaglia</a:t>
            </a:r>
          </a:p>
          <a:p>
            <a:pPr algn="r"/>
            <a:r>
              <a:rPr lang="en-GB" sz="8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Lin Yan</a:t>
            </a:r>
          </a:p>
          <a:p>
            <a:pPr algn="r"/>
            <a:r>
              <a:rPr lang="en-GB" sz="800" b="1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Maayane</a:t>
            </a:r>
            <a:r>
              <a:rPr lang="en-GB" sz="8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GB" sz="800" b="1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Soumagnac</a:t>
            </a:r>
            <a:endParaRPr lang="en-GB" sz="800" b="1" dirty="0">
              <a:solidFill>
                <a:schemeClr val="bg1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r"/>
            <a:r>
              <a:rPr lang="en-GB" sz="8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Mansi </a:t>
            </a:r>
            <a:r>
              <a:rPr lang="en-GB" sz="800" b="1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Kasliwal</a:t>
            </a:r>
            <a:endParaRPr lang="en-GB" sz="800" b="1" dirty="0">
              <a:solidFill>
                <a:schemeClr val="bg1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r"/>
            <a:r>
              <a:rPr lang="en-GB" sz="8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Mattia Bulla</a:t>
            </a:r>
          </a:p>
          <a:p>
            <a:pPr algn="r"/>
            <a:r>
              <a:rPr lang="en-GB" sz="8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Matthew Graham</a:t>
            </a:r>
          </a:p>
          <a:p>
            <a:pPr algn="r"/>
            <a:r>
              <a:rPr lang="en-GB" sz="8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Melissa Graham</a:t>
            </a:r>
          </a:p>
          <a:p>
            <a:pPr algn="r"/>
            <a:r>
              <a:rPr lang="en-GB" sz="8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Nadia </a:t>
            </a:r>
            <a:r>
              <a:rPr lang="en-GB" sz="800" b="1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Blagorodnova</a:t>
            </a:r>
            <a:endParaRPr lang="en-GB" sz="800" b="1" dirty="0">
              <a:solidFill>
                <a:schemeClr val="bg1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r"/>
            <a:r>
              <a:rPr lang="en-GB" sz="8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Nora Linn </a:t>
            </a:r>
            <a:r>
              <a:rPr lang="en-GB" sz="800" b="1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Strotjohann</a:t>
            </a:r>
            <a:endParaRPr lang="en-GB" sz="800" b="1" dirty="0">
              <a:solidFill>
                <a:schemeClr val="bg1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r"/>
            <a:r>
              <a:rPr lang="en-GB" sz="800" b="1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Ofer</a:t>
            </a:r>
            <a:r>
              <a:rPr lang="en-GB" sz="8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GB" sz="800" b="1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Yaron</a:t>
            </a:r>
            <a:endParaRPr lang="en-GB" sz="800" b="1" dirty="0">
              <a:solidFill>
                <a:schemeClr val="bg1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r"/>
            <a:r>
              <a:rPr lang="en-GB" sz="8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Pradip </a:t>
            </a:r>
            <a:r>
              <a:rPr lang="en-GB" sz="800" b="1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Gatkine</a:t>
            </a:r>
            <a:endParaRPr lang="en-GB" sz="800" b="1" dirty="0">
              <a:solidFill>
                <a:schemeClr val="bg1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r"/>
            <a:r>
              <a:rPr lang="en-GB" sz="8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Rachel Bruch</a:t>
            </a:r>
          </a:p>
          <a:p>
            <a:pPr algn="r"/>
            <a:r>
              <a:rPr lang="en-GB" sz="800" b="1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Ragnhild</a:t>
            </a:r>
            <a:r>
              <a:rPr lang="en-GB" sz="8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GB" sz="800" b="1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Lunnan</a:t>
            </a:r>
            <a:endParaRPr lang="en-GB" sz="800" b="1" dirty="0">
              <a:solidFill>
                <a:schemeClr val="bg1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r"/>
            <a:r>
              <a:rPr lang="en-GB" sz="8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Rahul Biswas</a:t>
            </a:r>
          </a:p>
          <a:p>
            <a:pPr algn="r"/>
            <a:r>
              <a:rPr lang="en-GB" sz="8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Robert Stein</a:t>
            </a:r>
          </a:p>
          <a:p>
            <a:pPr algn="r"/>
            <a:r>
              <a:rPr lang="en-GB" sz="8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Ryan Lau</a:t>
            </a:r>
          </a:p>
          <a:p>
            <a:pPr algn="r"/>
            <a:r>
              <a:rPr lang="en-GB" sz="800" b="1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Sarafina</a:t>
            </a:r>
            <a:r>
              <a:rPr lang="en-GB" sz="8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Nance</a:t>
            </a:r>
          </a:p>
          <a:p>
            <a:pPr algn="r"/>
            <a:r>
              <a:rPr lang="en-GB" sz="8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Scott Adams</a:t>
            </a:r>
          </a:p>
          <a:p>
            <a:pPr algn="r"/>
            <a:r>
              <a:rPr lang="en-GB" sz="800" b="1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Semeli</a:t>
            </a:r>
            <a:r>
              <a:rPr lang="en-GB" sz="8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GB" sz="800" b="1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Papadogiannakis</a:t>
            </a:r>
            <a:endParaRPr lang="en-GB" sz="800" b="1" dirty="0">
              <a:solidFill>
                <a:schemeClr val="bg1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r"/>
            <a:r>
              <a:rPr lang="en-GB" sz="8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Shri Kulkarni</a:t>
            </a:r>
          </a:p>
          <a:p>
            <a:pPr algn="r"/>
            <a:r>
              <a:rPr lang="en-GB" sz="8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Steve Schulze</a:t>
            </a:r>
          </a:p>
          <a:p>
            <a:pPr algn="r"/>
            <a:r>
              <a:rPr lang="en-GB" sz="8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Suhail Dhawan</a:t>
            </a:r>
          </a:p>
          <a:p>
            <a:pPr algn="r"/>
            <a:r>
              <a:rPr lang="en-GB" sz="800" b="1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Ulrik</a:t>
            </a:r>
            <a:r>
              <a:rPr lang="en-GB" sz="8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GB" sz="800" b="1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Feindt</a:t>
            </a:r>
            <a:endParaRPr lang="en-GB" sz="800" b="1" dirty="0">
              <a:solidFill>
                <a:schemeClr val="bg1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r"/>
            <a:r>
              <a:rPr lang="en-GB" sz="8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Virginia Cunningham</a:t>
            </a:r>
          </a:p>
          <a:p>
            <a:pPr algn="r"/>
            <a:r>
              <a:rPr lang="en-GB" sz="8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Yi Yang</a:t>
            </a:r>
          </a:p>
          <a:p>
            <a:pPr algn="r"/>
            <a:r>
              <a:rPr lang="en-GB" sz="8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Zach </a:t>
            </a:r>
            <a:r>
              <a:rPr lang="en-GB" sz="800" b="1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Golkhou</a:t>
            </a:r>
            <a:endParaRPr lang="en-GB" sz="800" b="1" dirty="0">
              <a:solidFill>
                <a:schemeClr val="bg1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r"/>
            <a:r>
              <a:rPr lang="en-GB" sz="800" b="1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Zeljko</a:t>
            </a:r>
            <a:r>
              <a:rPr lang="en-GB" sz="8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GB" sz="800" b="1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Ivezic</a:t>
            </a:r>
            <a:endParaRPr lang="en-GB" sz="800" b="1" dirty="0">
              <a:solidFill>
                <a:schemeClr val="bg1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8334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42FAFCB-1E27-9F4D-8A82-3DAA67458C05}"/>
              </a:ext>
            </a:extLst>
          </p:cNvPr>
          <p:cNvSpPr/>
          <p:nvPr/>
        </p:nvSpPr>
        <p:spPr>
          <a:xfrm>
            <a:off x="180000" y="2191280"/>
            <a:ext cx="4320000" cy="3982720"/>
          </a:xfrm>
          <a:prstGeom prst="rect">
            <a:avLst/>
          </a:prstGeom>
          <a:solidFill>
            <a:srgbClr val="FFD3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noFill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8EB0D14-5A79-B44F-BFE5-4C6189B1ACB8}"/>
              </a:ext>
            </a:extLst>
          </p:cNvPr>
          <p:cNvCxnSpPr>
            <a:cxnSpLocks/>
          </p:cNvCxnSpPr>
          <p:nvPr/>
        </p:nvCxnSpPr>
        <p:spPr>
          <a:xfrm>
            <a:off x="0" y="425885"/>
            <a:ext cx="9144000" cy="0"/>
          </a:xfrm>
          <a:prstGeom prst="line">
            <a:avLst/>
          </a:prstGeom>
          <a:ln w="50800">
            <a:solidFill>
              <a:srgbClr val="297F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BB11807-8C53-EA45-A140-041BBC247C76}"/>
              </a:ext>
            </a:extLst>
          </p:cNvPr>
          <p:cNvSpPr txBox="1"/>
          <p:nvPr/>
        </p:nvSpPr>
        <p:spPr>
          <a:xfrm>
            <a:off x="237993" y="195052"/>
            <a:ext cx="2369559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 anchor="ctr">
            <a:spAutoFit/>
          </a:bodyPr>
          <a:lstStyle/>
          <a:p>
            <a:r>
              <a:rPr lang="de-DE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Fast </a:t>
            </a:r>
            <a:r>
              <a:rPr lang="de-DE" sz="24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transients</a:t>
            </a:r>
            <a:endParaRPr lang="en-US" sz="24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E23EADB-3B18-0746-A69E-4C3DFC2521D0}"/>
              </a:ext>
            </a:extLst>
          </p:cNvPr>
          <p:cNvSpPr/>
          <p:nvPr/>
        </p:nvSpPr>
        <p:spPr>
          <a:xfrm>
            <a:off x="180000" y="2191280"/>
            <a:ext cx="4320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" sz="1400" b="1" dirty="0">
                <a:solidFill>
                  <a:srgbClr val="000000"/>
                </a:solidFill>
                <a:latin typeface="Helvetica Neue" panose="02000503000000020004" pitchFamily="2" charset="0"/>
              </a:rPr>
              <a:t>In progress</a:t>
            </a:r>
          </a:p>
          <a:p>
            <a:pPr algn="just"/>
            <a:r>
              <a:rPr lang="en" sz="1400" dirty="0">
                <a:solidFill>
                  <a:srgbClr val="000000"/>
                </a:solidFill>
                <a:latin typeface="Helvetica Neue" panose="02000503000000020004" pitchFamily="2" charset="0"/>
              </a:rPr>
              <a:t>Probe the minute-timescale transient sky using the Catalina Real Time Survey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" sz="1400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 algn="just"/>
            <a:r>
              <a:rPr lang="en" sz="1400" b="1" dirty="0">
                <a:solidFill>
                  <a:srgbClr val="000000"/>
                </a:solidFill>
                <a:latin typeface="Helvetica Neue" panose="02000503000000020004" pitchFamily="2" charset="0"/>
              </a:rPr>
              <a:t>Future</a:t>
            </a:r>
          </a:p>
          <a:p>
            <a:pPr algn="just"/>
            <a:r>
              <a:rPr lang="en" sz="1400" dirty="0">
                <a:solidFill>
                  <a:srgbClr val="000000"/>
                </a:solidFill>
                <a:latin typeface="Helvetica Neue" panose="02000503000000020004" pitchFamily="2" charset="0"/>
              </a:rPr>
              <a:t>Search for gamma-ray and radio counterparts (FRBs?) to ZTF fast transients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" sz="1400" dirty="0">
              <a:solidFill>
                <a:srgbClr val="000000"/>
              </a:solidFill>
              <a:latin typeface="Helvetica Neue" panose="0200050300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8318C41-A233-6E42-8722-94EC645AE340}"/>
              </a:ext>
            </a:extLst>
          </p:cNvPr>
          <p:cNvSpPr/>
          <p:nvPr/>
        </p:nvSpPr>
        <p:spPr>
          <a:xfrm>
            <a:off x="4644000" y="784800"/>
            <a:ext cx="4320000" cy="5389197"/>
          </a:xfrm>
          <a:prstGeom prst="rect">
            <a:avLst/>
          </a:prstGeom>
          <a:solidFill>
            <a:srgbClr val="C8D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297F14"/>
                </a:solidFill>
              </a:rPr>
              <a:t>ZTF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542D0FA-71F2-654D-987F-1D61C2B01D2C}"/>
              </a:ext>
            </a:extLst>
          </p:cNvPr>
          <p:cNvSpPr/>
          <p:nvPr/>
        </p:nvSpPr>
        <p:spPr>
          <a:xfrm>
            <a:off x="180000" y="782716"/>
            <a:ext cx="4320000" cy="12825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endParaRPr lang="en-GB" sz="14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631922-62B1-D149-99EE-AAB5A0B12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9859" y="960867"/>
            <a:ext cx="3468277" cy="280615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9AC440E-92EA-D742-995B-5A48D8BC5558}"/>
              </a:ext>
            </a:extLst>
          </p:cNvPr>
          <p:cNvSpPr/>
          <p:nvPr/>
        </p:nvSpPr>
        <p:spPr>
          <a:xfrm>
            <a:off x="5833241" y="995241"/>
            <a:ext cx="676800" cy="2556000"/>
          </a:xfrm>
          <a:prstGeom prst="rect">
            <a:avLst/>
          </a:prstGeom>
          <a:solidFill>
            <a:srgbClr val="297F14">
              <a:alpha val="30000"/>
            </a:srgbClr>
          </a:solidFill>
          <a:ln w="0">
            <a:solidFill>
              <a:schemeClr val="accent1">
                <a:shade val="50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24BEAFD-C5F5-854B-AD99-E1FECA3E1D5E}"/>
              </a:ext>
            </a:extLst>
          </p:cNvPr>
          <p:cNvSpPr/>
          <p:nvPr/>
        </p:nvSpPr>
        <p:spPr>
          <a:xfrm>
            <a:off x="4889858" y="995241"/>
            <a:ext cx="943383" cy="2556000"/>
          </a:xfrm>
          <a:prstGeom prst="rect">
            <a:avLst/>
          </a:prstGeom>
          <a:solidFill>
            <a:schemeClr val="bg2">
              <a:lumMod val="25000"/>
              <a:alpha val="3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12BB4D-4916-7946-AA9F-35660D6865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993" y="862711"/>
            <a:ext cx="891237" cy="10753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DF9D4D2-705C-954A-A67E-E38FD326BD14}"/>
              </a:ext>
            </a:extLst>
          </p:cNvPr>
          <p:cNvSpPr txBox="1"/>
          <p:nvPr/>
        </p:nvSpPr>
        <p:spPr>
          <a:xfrm>
            <a:off x="1277007" y="862711"/>
            <a:ext cx="3074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Led by Igor </a:t>
            </a:r>
            <a:r>
              <a:rPr lang="en-GB" dirty="0" err="1"/>
              <a:t>Andreoni</a:t>
            </a:r>
            <a:r>
              <a:rPr lang="en-GB" dirty="0"/>
              <a:t> and Anna </a:t>
            </a:r>
            <a:r>
              <a:rPr lang="en-GB" dirty="0" err="1"/>
              <a:t>Ho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F296E0-AEBE-5B44-92B3-14A6EFC05A2C}"/>
              </a:ext>
            </a:extLst>
          </p:cNvPr>
          <p:cNvSpPr txBox="1"/>
          <p:nvPr/>
        </p:nvSpPr>
        <p:spPr>
          <a:xfrm>
            <a:off x="5832087" y="3274241"/>
            <a:ext cx="6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ZTF</a:t>
            </a:r>
            <a:endParaRPr lang="en-GB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75D01EA-7677-5245-B8F2-429011862DA5}"/>
              </a:ext>
            </a:extLst>
          </p:cNvPr>
          <p:cNvSpPr txBox="1"/>
          <p:nvPr/>
        </p:nvSpPr>
        <p:spPr>
          <a:xfrm>
            <a:off x="4879934" y="3274241"/>
            <a:ext cx="9433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DECam</a:t>
            </a:r>
            <a:endParaRPr lang="en-GB" sz="14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B7F0724-60FD-494F-B5FA-3292F2A019FF}"/>
              </a:ext>
            </a:extLst>
          </p:cNvPr>
          <p:cNvSpPr/>
          <p:nvPr/>
        </p:nvSpPr>
        <p:spPr>
          <a:xfrm>
            <a:off x="4644000" y="3864322"/>
            <a:ext cx="4320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" sz="1400" dirty="0">
                <a:solidFill>
                  <a:srgbClr val="000000"/>
                </a:solidFill>
                <a:latin typeface="Helvetica Neue" panose="02000503000000020004" pitchFamily="2" charset="0"/>
              </a:rPr>
              <a:t>Searching for fast transients in </a:t>
            </a:r>
            <a:r>
              <a:rPr lang="en" sz="1400" dirty="0" err="1">
                <a:solidFill>
                  <a:srgbClr val="000000"/>
                </a:solidFill>
                <a:latin typeface="Helvetica Neue" panose="02000503000000020004" pitchFamily="2" charset="0"/>
              </a:rPr>
              <a:t>DECam</a:t>
            </a:r>
            <a:r>
              <a:rPr lang="en" sz="1400" dirty="0">
                <a:solidFill>
                  <a:srgbClr val="000000"/>
                </a:solidFill>
                <a:latin typeface="Helvetica Neue" panose="02000503000000020004" pitchFamily="2" charset="0"/>
              </a:rPr>
              <a:t> data (</a:t>
            </a:r>
            <a:r>
              <a:rPr lang="en" sz="1400" dirty="0" err="1">
                <a:solidFill>
                  <a:srgbClr val="000000"/>
                </a:solidFill>
                <a:latin typeface="Helvetica Neue" panose="02000503000000020004" pitchFamily="2" charset="0"/>
              </a:rPr>
              <a:t>Andreoni</a:t>
            </a:r>
            <a:r>
              <a:rPr lang="en" sz="1400" dirty="0">
                <a:solidFill>
                  <a:srgbClr val="000000"/>
                </a:solidFill>
                <a:latin typeface="Helvetica Neue" panose="02000503000000020004" pitchFamily="2" charset="0"/>
              </a:rPr>
              <a:t> et al. submitted)</a:t>
            </a:r>
          </a:p>
        </p:txBody>
      </p:sp>
    </p:spTree>
    <p:extLst>
      <p:ext uri="{BB962C8B-B14F-4D97-AF65-F5344CB8AC3E}">
        <p14:creationId xmlns:p14="http://schemas.microsoft.com/office/powerpoint/2010/main" val="4865545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42FAFCB-1E27-9F4D-8A82-3DAA67458C05}"/>
              </a:ext>
            </a:extLst>
          </p:cNvPr>
          <p:cNvSpPr/>
          <p:nvPr/>
        </p:nvSpPr>
        <p:spPr>
          <a:xfrm>
            <a:off x="179998" y="1425601"/>
            <a:ext cx="6300000" cy="4413336"/>
          </a:xfrm>
          <a:prstGeom prst="rect">
            <a:avLst/>
          </a:prstGeom>
          <a:solidFill>
            <a:srgbClr val="FFD3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noFill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8EB0D14-5A79-B44F-BFE5-4C6189B1ACB8}"/>
              </a:ext>
            </a:extLst>
          </p:cNvPr>
          <p:cNvCxnSpPr>
            <a:cxnSpLocks/>
          </p:cNvCxnSpPr>
          <p:nvPr/>
        </p:nvCxnSpPr>
        <p:spPr>
          <a:xfrm>
            <a:off x="0" y="425885"/>
            <a:ext cx="9144000" cy="0"/>
          </a:xfrm>
          <a:prstGeom prst="line">
            <a:avLst/>
          </a:prstGeom>
          <a:ln w="50800">
            <a:solidFill>
              <a:srgbClr val="297F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BB11807-8C53-EA45-A140-041BBC247C76}"/>
              </a:ext>
            </a:extLst>
          </p:cNvPr>
          <p:cNvSpPr txBox="1"/>
          <p:nvPr/>
        </p:nvSpPr>
        <p:spPr>
          <a:xfrm>
            <a:off x="237993" y="195052"/>
            <a:ext cx="8401980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 anchor="ctr">
            <a:spAutoFit/>
          </a:bodyPr>
          <a:lstStyle/>
          <a:p>
            <a:r>
              <a:rPr lang="de-DE" sz="24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Spectro-polarimetry</a:t>
            </a:r>
            <a:r>
              <a:rPr lang="de-DE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4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of</a:t>
            </a:r>
            <a:r>
              <a:rPr lang="de-DE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4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infant</a:t>
            </a:r>
            <a:r>
              <a:rPr lang="de-DE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Supernovae </a:t>
            </a:r>
            <a:r>
              <a:rPr lang="de-DE" sz="24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led</a:t>
            </a:r>
            <a:r>
              <a:rPr lang="de-DE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4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by</a:t>
            </a:r>
            <a:r>
              <a:rPr lang="de-DE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Yi Yang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8318C41-A233-6E42-8722-94EC645AE340}"/>
              </a:ext>
            </a:extLst>
          </p:cNvPr>
          <p:cNvSpPr/>
          <p:nvPr/>
        </p:nvSpPr>
        <p:spPr>
          <a:xfrm>
            <a:off x="6660000" y="781200"/>
            <a:ext cx="2303996" cy="5057736"/>
          </a:xfrm>
          <a:prstGeom prst="rect">
            <a:avLst/>
          </a:prstGeom>
          <a:solidFill>
            <a:srgbClr val="C8D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4549A77-69A9-654D-A820-C9004B6E42F1}"/>
              </a:ext>
            </a:extLst>
          </p:cNvPr>
          <p:cNvSpPr/>
          <p:nvPr/>
        </p:nvSpPr>
        <p:spPr>
          <a:xfrm>
            <a:off x="180000" y="781099"/>
            <a:ext cx="42840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" sz="1400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Caught early</a:t>
            </a:r>
            <a:endParaRPr lang="en" sz="1400" dirty="0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542D0FA-71F2-654D-987F-1D61C2B01D2C}"/>
              </a:ext>
            </a:extLst>
          </p:cNvPr>
          <p:cNvSpPr/>
          <p:nvPr/>
        </p:nvSpPr>
        <p:spPr>
          <a:xfrm>
            <a:off x="179999" y="784801"/>
            <a:ext cx="6299999" cy="4616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r>
              <a:rPr lang="en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Infant supernovae: before the ejecta sweep away almost all traces of the pre-explosion configuration within a few days...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D3FE317-6821-D04B-971F-6DD7DFDE8C80}"/>
              </a:ext>
            </a:extLst>
          </p:cNvPr>
          <p:cNvSpPr/>
          <p:nvPr/>
        </p:nvSpPr>
        <p:spPr>
          <a:xfrm>
            <a:off x="180000" y="5916886"/>
            <a:ext cx="8784000" cy="64633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" sz="12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Infant Core-Collapse </a:t>
            </a:r>
            <a:r>
              <a:rPr lang="en" sz="12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SNe</a:t>
            </a:r>
            <a:r>
              <a:rPr lang="en" sz="12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(Waiting for candidates)</a:t>
            </a:r>
          </a:p>
          <a:p>
            <a:r>
              <a:rPr lang="en" sz="12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Probe the shock breakout and scattering by a CSM environment to measure the geometry of the final-stage mass-loss —‘Flash-</a:t>
            </a:r>
            <a:r>
              <a:rPr lang="en" sz="12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Spectropolarimetry</a:t>
            </a:r>
            <a:r>
              <a:rPr lang="en" sz="12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’</a:t>
            </a:r>
            <a:endParaRPr lang="en-GB" sz="12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A991D6-6668-D64B-BDD4-DB813C4EC8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980000"/>
            <a:ext cx="2880000" cy="3600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82CA8D-1ABB-994C-AC65-B6498CA215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0000" y="1980000"/>
            <a:ext cx="2880000" cy="3600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E0D9739-A48C-9142-A109-D5C95358B2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6800" y="1980000"/>
            <a:ext cx="2050395" cy="113676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84ACFE1-AB3C-EB46-A41B-29B1A943A7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2325" y="3194216"/>
            <a:ext cx="2057507" cy="25718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CB30F65-E1F3-E442-8E39-B2A60EE904FE}"/>
              </a:ext>
            </a:extLst>
          </p:cNvPr>
          <p:cNvSpPr/>
          <p:nvPr/>
        </p:nvSpPr>
        <p:spPr>
          <a:xfrm>
            <a:off x="6660000" y="781099"/>
            <a:ext cx="23039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Peculiar Supernovae</a:t>
            </a:r>
          </a:p>
          <a:p>
            <a:r>
              <a:rPr lang="en-GB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SN </a:t>
            </a:r>
            <a:r>
              <a:rPr lang="en-GB" sz="12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Ia</a:t>
            </a:r>
            <a:r>
              <a:rPr lang="en-GB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-CSM 2018evt</a:t>
            </a:r>
          </a:p>
          <a:p>
            <a:r>
              <a:rPr lang="en-GB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Tracing the pre-explosion mass-loss history of the SN from the geometry of its interaction with CSM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EBE98B1-6C70-B14C-AEEB-129DEFE48813}"/>
              </a:ext>
            </a:extLst>
          </p:cNvPr>
          <p:cNvSpPr/>
          <p:nvPr/>
        </p:nvSpPr>
        <p:spPr>
          <a:xfrm>
            <a:off x="179998" y="1425600"/>
            <a:ext cx="62593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Infant Type </a:t>
            </a:r>
            <a:r>
              <a:rPr lang="en-GB" sz="12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Ia</a:t>
            </a:r>
            <a:r>
              <a:rPr lang="en-GB" sz="1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GB" sz="12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SNe</a:t>
            </a:r>
            <a:endParaRPr lang="en-GB" sz="12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GB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SN 2019np since day -14.5; Polarization as tool to decipher the 3D Structure of </a:t>
            </a:r>
            <a:r>
              <a:rPr lang="en-GB" sz="12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SNe-Ia</a:t>
            </a:r>
            <a:endParaRPr lang="en-GB" sz="12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8114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8EB0D14-5A79-B44F-BFE5-4C6189B1ACB8}"/>
              </a:ext>
            </a:extLst>
          </p:cNvPr>
          <p:cNvCxnSpPr>
            <a:cxnSpLocks/>
          </p:cNvCxnSpPr>
          <p:nvPr/>
        </p:nvCxnSpPr>
        <p:spPr>
          <a:xfrm>
            <a:off x="0" y="425885"/>
            <a:ext cx="9144000" cy="0"/>
          </a:xfrm>
          <a:prstGeom prst="line">
            <a:avLst/>
          </a:prstGeom>
          <a:ln w="50800">
            <a:solidFill>
              <a:srgbClr val="297F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BB11807-8C53-EA45-A140-041BBC247C76}"/>
              </a:ext>
            </a:extLst>
          </p:cNvPr>
          <p:cNvSpPr txBox="1"/>
          <p:nvPr/>
        </p:nvSpPr>
        <p:spPr>
          <a:xfrm>
            <a:off x="237993" y="195052"/>
            <a:ext cx="47868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 anchor="ctr">
            <a:spAutoFit/>
          </a:bodyPr>
          <a:lstStyle/>
          <a:p>
            <a:r>
              <a:rPr lang="de-DE" sz="24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Robotic</a:t>
            </a:r>
            <a:r>
              <a:rPr lang="de-DE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follow-</a:t>
            </a:r>
            <a:r>
              <a:rPr lang="de-DE" sz="24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up</a:t>
            </a:r>
            <a:r>
              <a:rPr lang="de-DE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4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of</a:t>
            </a:r>
            <a:r>
              <a:rPr lang="de-DE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4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infant</a:t>
            </a:r>
            <a:r>
              <a:rPr lang="de-DE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4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SNe</a:t>
            </a:r>
            <a:endParaRPr lang="de-DE" sz="24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8318C41-A233-6E42-8722-94EC645AE340}"/>
              </a:ext>
            </a:extLst>
          </p:cNvPr>
          <p:cNvSpPr/>
          <p:nvPr/>
        </p:nvSpPr>
        <p:spPr>
          <a:xfrm>
            <a:off x="4643997" y="784800"/>
            <a:ext cx="4320000" cy="2650938"/>
          </a:xfrm>
          <a:prstGeom prst="rect">
            <a:avLst/>
          </a:prstGeom>
          <a:solidFill>
            <a:srgbClr val="C8D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CFD5224-313D-DF49-AAB5-C45ADA7D673C}"/>
              </a:ext>
            </a:extLst>
          </p:cNvPr>
          <p:cNvSpPr/>
          <p:nvPr/>
        </p:nvSpPr>
        <p:spPr>
          <a:xfrm>
            <a:off x="4644000" y="3556800"/>
            <a:ext cx="4320000" cy="261720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noAutofit/>
          </a:bodyPr>
          <a:lstStyle/>
          <a:p>
            <a:endParaRPr lang="en-GB" sz="14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4549A77-69A9-654D-A820-C9004B6E42F1}"/>
              </a:ext>
            </a:extLst>
          </p:cNvPr>
          <p:cNvSpPr/>
          <p:nvPr/>
        </p:nvSpPr>
        <p:spPr>
          <a:xfrm>
            <a:off x="180000" y="781099"/>
            <a:ext cx="42840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" sz="1400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Caught early</a:t>
            </a:r>
            <a:endParaRPr lang="en" sz="1400" dirty="0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542D0FA-71F2-654D-987F-1D61C2B01D2C}"/>
              </a:ext>
            </a:extLst>
          </p:cNvPr>
          <p:cNvSpPr/>
          <p:nvPr/>
        </p:nvSpPr>
        <p:spPr>
          <a:xfrm>
            <a:off x="180000" y="784800"/>
            <a:ext cx="4320000" cy="2644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We wish to observe transients even earlier.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ZTF pipeline now delivers candidates within minutes of observations.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Next stage in transient astronomy is automatic follow-up decision and robotic telescope triggers.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LCO, LT and SEDM (soon) have capabilities for executing these.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599A63D-3CD4-B844-80FD-EF31531E7536}"/>
              </a:ext>
            </a:extLst>
          </p:cNvPr>
          <p:cNvSpPr/>
          <p:nvPr/>
        </p:nvSpPr>
        <p:spPr>
          <a:xfrm>
            <a:off x="4679994" y="781099"/>
            <a:ext cx="4320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Using 2018 alerts to design automatic trigger criteria</a:t>
            </a:r>
          </a:p>
        </p:txBody>
      </p:sp>
      <p:pic>
        <p:nvPicPr>
          <p:cNvPr id="1026" name="Picture 2" descr="https://lh4.googleusercontent.com/hEd6cAqhO67fbDMCAx6x5cgEsMH-7XagNTRYKhe50OL-N-WKHXy3El7VI5sK5IL9nvfT1S_0jVPsTtDyfVVXDvcF180EkEzyMUf0BLd6fdm9LGknTyAmd58fBPJobsK0ZEsgILrwKI0">
            <a:extLst>
              <a:ext uri="{FF2B5EF4-FFF2-40B4-BE49-F238E27FC236}">
                <a16:creationId xmlns:a16="http://schemas.microsoft.com/office/drawing/2014/main" id="{8199D1EA-EE33-C14C-8BE8-94DF463CA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63" y="1408980"/>
            <a:ext cx="2740861" cy="1827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h5.googleusercontent.com/e-yRwTS78lMlzAOltTF5Ygvfk1JNTGX46eCeHQlwMLECUNJPNvq6DV0cfdVCweY7bi1ShzxosqBC-bNS39eaUHvqJafGd30ipeTvpxxGIW0rdvY9-yBkTCgnkkLQo-BlvgfmP2-dprk">
            <a:extLst>
              <a:ext uri="{FF2B5EF4-FFF2-40B4-BE49-F238E27FC236}">
                <a16:creationId xmlns:a16="http://schemas.microsoft.com/office/drawing/2014/main" id="{4CBE54D9-B815-2E4C-9105-362DFEA5D4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5" t="3603" r="24741" b="3964"/>
          <a:stretch/>
        </p:blipFill>
        <p:spPr bwMode="auto">
          <a:xfrm>
            <a:off x="5623794" y="3753403"/>
            <a:ext cx="2432398" cy="2223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CA87DBA-DA58-4944-9E54-02D9594B276A}"/>
              </a:ext>
            </a:extLst>
          </p:cNvPr>
          <p:cNvSpPr/>
          <p:nvPr/>
        </p:nvSpPr>
        <p:spPr>
          <a:xfrm>
            <a:off x="180000" y="3556799"/>
            <a:ext cx="4320000" cy="2617200"/>
          </a:xfrm>
          <a:prstGeom prst="rect">
            <a:avLst/>
          </a:prstGeom>
          <a:solidFill>
            <a:srgbClr val="FFD3C1"/>
          </a:solidFill>
        </p:spPr>
        <p:txBody>
          <a:bodyPr wrap="square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 short: Two detections, recent non-detection associated with a spectroscopically confirmed nearby galaxy.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Using AMPEL for transient selection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Expected trigger rate ~1/week (in good weather).</a:t>
            </a:r>
            <a:br>
              <a:rPr lang="en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endParaRPr lang="en-GB" sz="14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032" name="Picture 8" descr="https://lh3.googleusercontent.com/JxTCfd3qP1iF5cjONy_GSG2pJtW2zE9yA3jY9os2U__7Z5A0K3nZuSkAMsLjXFOU-DHYjWv-2RHkgLIklArEREP5QvMqjxAzr6MZa41EpHbhs5nY_TUTq50RUlY1PN1xhmfZ_Qm84cI">
            <a:extLst>
              <a:ext uri="{FF2B5EF4-FFF2-40B4-BE49-F238E27FC236}">
                <a16:creationId xmlns:a16="http://schemas.microsoft.com/office/drawing/2014/main" id="{CDA2323C-2BA5-F44F-A6A2-38D46AF72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141" y="5881107"/>
            <a:ext cx="827909" cy="827909"/>
          </a:xfrm>
          <a:prstGeom prst="rect">
            <a:avLst/>
          </a:prstGeom>
          <a:noFill/>
          <a:ln w="25400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09E1F47-ADDB-924D-BD7F-384307517914}"/>
              </a:ext>
            </a:extLst>
          </p:cNvPr>
          <p:cNvSpPr txBox="1"/>
          <p:nvPr/>
        </p:nvSpPr>
        <p:spPr>
          <a:xfrm>
            <a:off x="180003" y="6300000"/>
            <a:ext cx="87839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297F14"/>
                </a:solidFill>
              </a:rPr>
              <a:t>Led by Jakob </a:t>
            </a:r>
            <a:r>
              <a:rPr lang="en-GB" sz="1600" dirty="0" err="1">
                <a:solidFill>
                  <a:srgbClr val="297F14"/>
                </a:solidFill>
              </a:rPr>
              <a:t>Nordin</a:t>
            </a:r>
            <a:endParaRPr lang="en-GB" sz="1600" dirty="0">
              <a:solidFill>
                <a:srgbClr val="297F1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8272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42FAFCB-1E27-9F4D-8A82-3DAA67458C05}"/>
              </a:ext>
            </a:extLst>
          </p:cNvPr>
          <p:cNvSpPr/>
          <p:nvPr/>
        </p:nvSpPr>
        <p:spPr>
          <a:xfrm>
            <a:off x="180000" y="1666800"/>
            <a:ext cx="4320000" cy="4507200"/>
          </a:xfrm>
          <a:prstGeom prst="rect">
            <a:avLst/>
          </a:prstGeom>
          <a:solidFill>
            <a:srgbClr val="FFD3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noFill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8EB0D14-5A79-B44F-BFE5-4C6189B1ACB8}"/>
              </a:ext>
            </a:extLst>
          </p:cNvPr>
          <p:cNvCxnSpPr>
            <a:cxnSpLocks/>
          </p:cNvCxnSpPr>
          <p:nvPr/>
        </p:nvCxnSpPr>
        <p:spPr>
          <a:xfrm>
            <a:off x="0" y="425885"/>
            <a:ext cx="9144000" cy="0"/>
          </a:xfrm>
          <a:prstGeom prst="line">
            <a:avLst/>
          </a:prstGeom>
          <a:ln w="50800">
            <a:solidFill>
              <a:srgbClr val="297F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BB11807-8C53-EA45-A140-041BBC247C76}"/>
              </a:ext>
            </a:extLst>
          </p:cNvPr>
          <p:cNvSpPr txBox="1"/>
          <p:nvPr/>
        </p:nvSpPr>
        <p:spPr>
          <a:xfrm>
            <a:off x="237993" y="195052"/>
            <a:ext cx="5345246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 anchor="ctr">
            <a:spAutoFit/>
          </a:bodyPr>
          <a:lstStyle/>
          <a:p>
            <a:r>
              <a:rPr lang="de-DE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Intermediate </a:t>
            </a:r>
            <a:r>
              <a:rPr lang="de-DE" sz="24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Luminosity</a:t>
            </a:r>
            <a:r>
              <a:rPr lang="de-DE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4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Transients</a:t>
            </a:r>
            <a:endParaRPr lang="en-US" sz="24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E23EADB-3B18-0746-A69E-4C3DFC2521D0}"/>
              </a:ext>
            </a:extLst>
          </p:cNvPr>
          <p:cNvSpPr/>
          <p:nvPr/>
        </p:nvSpPr>
        <p:spPr>
          <a:xfrm>
            <a:off x="180000" y="4789004"/>
            <a:ext cx="4320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Multi-band light curves compared to SN2008S, but with significant host reddening: E(B-V) ~ 1 mag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Spectrum compared to NGC 300 OT2008 (small symbols) showing strong Hα, Ca II and [Ca II] emission. </a:t>
            </a:r>
            <a:endParaRPr lang="en-US" sz="14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8318C41-A233-6E42-8722-94EC645AE340}"/>
              </a:ext>
            </a:extLst>
          </p:cNvPr>
          <p:cNvSpPr/>
          <p:nvPr/>
        </p:nvSpPr>
        <p:spPr>
          <a:xfrm>
            <a:off x="4644000" y="784800"/>
            <a:ext cx="4320000" cy="1872000"/>
          </a:xfrm>
          <a:prstGeom prst="rect">
            <a:avLst/>
          </a:prstGeom>
          <a:solidFill>
            <a:srgbClr val="C8D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CFD5224-313D-DF49-AAB5-C45ADA7D673C}"/>
              </a:ext>
            </a:extLst>
          </p:cNvPr>
          <p:cNvSpPr/>
          <p:nvPr/>
        </p:nvSpPr>
        <p:spPr>
          <a:xfrm>
            <a:off x="4644000" y="2784883"/>
            <a:ext cx="4320000" cy="3401999"/>
          </a:xfrm>
          <a:prstGeom prst="rect">
            <a:avLst/>
          </a:prstGeom>
          <a:solidFill>
            <a:schemeClr val="tx1"/>
          </a:solidFill>
        </p:spPr>
        <p:txBody>
          <a:bodyPr wrap="square">
            <a:noAutofit/>
          </a:bodyPr>
          <a:lstStyle/>
          <a:p>
            <a:endParaRPr lang="en-GB" sz="14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4549A77-69A9-654D-A820-C9004B6E42F1}"/>
              </a:ext>
            </a:extLst>
          </p:cNvPr>
          <p:cNvSpPr/>
          <p:nvPr/>
        </p:nvSpPr>
        <p:spPr>
          <a:xfrm>
            <a:off x="180000" y="781099"/>
            <a:ext cx="42840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" sz="1400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Caught early</a:t>
            </a:r>
            <a:endParaRPr lang="en" sz="1400" dirty="0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542D0FA-71F2-654D-987F-1D61C2B01D2C}"/>
              </a:ext>
            </a:extLst>
          </p:cNvPr>
          <p:cNvSpPr/>
          <p:nvPr/>
        </p:nvSpPr>
        <p:spPr>
          <a:xfrm>
            <a:off x="180000" y="781200"/>
            <a:ext cx="4320000" cy="70042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r>
              <a:rPr lang="en-GB" sz="1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ZTF19aadyppr/SN2019abn</a:t>
            </a:r>
          </a:p>
          <a:p>
            <a:r>
              <a:rPr lang="en-GB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Exploded in a dusty spiral arm of M51</a:t>
            </a:r>
            <a:br>
              <a:rPr lang="en-GB" sz="1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endParaRPr lang="en-GB" sz="14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8DAE54-B74C-834A-9A25-F347C7730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00" y="1728000"/>
            <a:ext cx="2256596" cy="20364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3AE766-5302-624D-95A1-4A74FBEED5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7600" y="3026284"/>
            <a:ext cx="2560976" cy="16582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4548B9-BE19-9D4F-AB04-64801D2780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6011" y="2847080"/>
            <a:ext cx="2712401" cy="32185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D1661F-55F1-9B4D-9A32-6B747CCB34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5218" y="1172238"/>
            <a:ext cx="1989222" cy="10389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D88982D-818D-6C43-958A-D29ABFE064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3144" y="1172238"/>
            <a:ext cx="1846170" cy="13855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B0C428EF-8DDF-9247-A90F-E125CF97A5C7}"/>
              </a:ext>
            </a:extLst>
          </p:cNvPr>
          <p:cNvSpPr/>
          <p:nvPr/>
        </p:nvSpPr>
        <p:spPr>
          <a:xfrm>
            <a:off x="4644000" y="800419"/>
            <a:ext cx="4320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Spitzer progenitor candidate at 4.5 µm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9083F13-9672-6344-B809-385DE9597AA9}"/>
              </a:ext>
            </a:extLst>
          </p:cNvPr>
          <p:cNvSpPr/>
          <p:nvPr/>
        </p:nvSpPr>
        <p:spPr>
          <a:xfrm>
            <a:off x="4644000" y="2275236"/>
            <a:ext cx="4320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L~10</a:t>
            </a:r>
            <a:r>
              <a:rPr lang="en-US" sz="1400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5.5</a:t>
            </a:r>
            <a:r>
              <a:rPr lang="en-US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</a:t>
            </a:r>
            <a:r>
              <a:rPr lang="en-US" sz="1400" baseline="-25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⦿</a:t>
            </a:r>
            <a:r>
              <a:rPr lang="en-US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T~275 K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CA7304F-4749-BD47-B7B1-528CED221B06}"/>
              </a:ext>
            </a:extLst>
          </p:cNvPr>
          <p:cNvCxnSpPr>
            <a:cxnSpLocks/>
          </p:cNvCxnSpPr>
          <p:nvPr/>
        </p:nvCxnSpPr>
        <p:spPr>
          <a:xfrm flipV="1">
            <a:off x="5312229" y="1786057"/>
            <a:ext cx="0" cy="333029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78A6C09-5C54-E24E-A7A2-37DABDC19EAD}"/>
              </a:ext>
            </a:extLst>
          </p:cNvPr>
          <p:cNvCxnSpPr>
            <a:cxnSpLocks/>
          </p:cNvCxnSpPr>
          <p:nvPr/>
        </p:nvCxnSpPr>
        <p:spPr>
          <a:xfrm flipV="1">
            <a:off x="6241143" y="1786057"/>
            <a:ext cx="0" cy="333029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012699A3-1C4D-2E4D-A3A2-B099CCED3413}"/>
              </a:ext>
            </a:extLst>
          </p:cNvPr>
          <p:cNvSpPr txBox="1"/>
          <p:nvPr/>
        </p:nvSpPr>
        <p:spPr>
          <a:xfrm>
            <a:off x="180003" y="6300000"/>
            <a:ext cx="40967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97F1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Led by Jacob </a:t>
            </a:r>
            <a:r>
              <a:rPr lang="en-US" sz="1600" dirty="0" err="1">
                <a:solidFill>
                  <a:srgbClr val="297F1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Jencson</a:t>
            </a:r>
            <a:endParaRPr lang="en-US" sz="1600" dirty="0">
              <a:solidFill>
                <a:srgbClr val="297F14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1A1056F-B3DD-B94B-9E8C-9CF1B9E93250}"/>
              </a:ext>
            </a:extLst>
          </p:cNvPr>
          <p:cNvCxnSpPr>
            <a:cxnSpLocks/>
          </p:cNvCxnSpPr>
          <p:nvPr/>
        </p:nvCxnSpPr>
        <p:spPr>
          <a:xfrm flipV="1">
            <a:off x="5493657" y="3087231"/>
            <a:ext cx="775961" cy="341769"/>
          </a:xfrm>
          <a:prstGeom prst="straightConnector1">
            <a:avLst/>
          </a:prstGeom>
          <a:ln w="508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2ADC9A34-5C79-7446-9C20-2A6F17A72DA7}"/>
              </a:ext>
            </a:extLst>
          </p:cNvPr>
          <p:cNvSpPr/>
          <p:nvPr/>
        </p:nvSpPr>
        <p:spPr>
          <a:xfrm>
            <a:off x="4743019" y="3305889"/>
            <a:ext cx="1075375" cy="246221"/>
          </a:xfrm>
          <a:prstGeom prst="rect">
            <a:avLst/>
          </a:prstGeom>
          <a:solidFill>
            <a:srgbClr val="C8D9FF"/>
          </a:solidFill>
        </p:spPr>
        <p:txBody>
          <a:bodyPr wrap="square">
            <a:spAutoFit/>
          </a:bodyPr>
          <a:lstStyle/>
          <a:p>
            <a:r>
              <a:rPr lang="en-GB" sz="1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2012 outburst?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61728B0E-A2A2-8D4F-8A16-6A65B0EEBEE0}"/>
              </a:ext>
            </a:extLst>
          </p:cNvPr>
          <p:cNvCxnSpPr>
            <a:cxnSpLocks/>
          </p:cNvCxnSpPr>
          <p:nvPr/>
        </p:nvCxnSpPr>
        <p:spPr>
          <a:xfrm flipH="1" flipV="1">
            <a:off x="7402850" y="3114114"/>
            <a:ext cx="397573" cy="430317"/>
          </a:xfrm>
          <a:prstGeom prst="straightConnector1">
            <a:avLst/>
          </a:prstGeom>
          <a:ln w="508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58FDF03-CD9A-A74B-8260-F2D40E2D28F0}"/>
              </a:ext>
            </a:extLst>
          </p:cNvPr>
          <p:cNvCxnSpPr>
            <a:cxnSpLocks/>
          </p:cNvCxnSpPr>
          <p:nvPr/>
        </p:nvCxnSpPr>
        <p:spPr>
          <a:xfrm flipH="1" flipV="1">
            <a:off x="7465967" y="5370286"/>
            <a:ext cx="596719" cy="131451"/>
          </a:xfrm>
          <a:prstGeom prst="straightConnector1">
            <a:avLst/>
          </a:prstGeom>
          <a:ln w="508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4D9B2D06-DFAE-0641-95D3-3DD32DF70E86}"/>
              </a:ext>
            </a:extLst>
          </p:cNvPr>
          <p:cNvSpPr/>
          <p:nvPr/>
        </p:nvSpPr>
        <p:spPr>
          <a:xfrm>
            <a:off x="7718861" y="5200127"/>
            <a:ext cx="836979" cy="461665"/>
          </a:xfrm>
          <a:prstGeom prst="rect">
            <a:avLst/>
          </a:prstGeom>
          <a:solidFill>
            <a:srgbClr val="C8D9FF"/>
          </a:solidFill>
        </p:spPr>
        <p:txBody>
          <a:bodyPr wrap="square">
            <a:spAutoFit/>
          </a:bodyPr>
          <a:lstStyle/>
          <a:p>
            <a:r>
              <a:rPr lang="en-GB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2012 outburst?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FE813C-EB7A-3C47-9430-BE3C12628207}"/>
              </a:ext>
            </a:extLst>
          </p:cNvPr>
          <p:cNvSpPr/>
          <p:nvPr/>
        </p:nvSpPr>
        <p:spPr>
          <a:xfrm>
            <a:off x="7718861" y="3258115"/>
            <a:ext cx="1138090" cy="400110"/>
          </a:xfrm>
          <a:prstGeom prst="rect">
            <a:avLst/>
          </a:prstGeom>
          <a:solidFill>
            <a:srgbClr val="C8D9FF"/>
          </a:solidFill>
        </p:spPr>
        <p:txBody>
          <a:bodyPr wrap="square">
            <a:spAutoFit/>
          </a:bodyPr>
          <a:lstStyle/>
          <a:p>
            <a:r>
              <a:rPr lang="en-GB" sz="1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Pre-explosion IR brightening?</a:t>
            </a:r>
          </a:p>
        </p:txBody>
      </p:sp>
    </p:spTree>
    <p:extLst>
      <p:ext uri="{BB962C8B-B14F-4D97-AF65-F5344CB8AC3E}">
        <p14:creationId xmlns:p14="http://schemas.microsoft.com/office/powerpoint/2010/main" val="30551917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F2206ECF-F13C-3348-8964-8370C570F80A}"/>
              </a:ext>
            </a:extLst>
          </p:cNvPr>
          <p:cNvSpPr/>
          <p:nvPr/>
        </p:nvSpPr>
        <p:spPr>
          <a:xfrm>
            <a:off x="180000" y="784800"/>
            <a:ext cx="8784000" cy="5340097"/>
          </a:xfrm>
          <a:prstGeom prst="rect">
            <a:avLst/>
          </a:prstGeom>
          <a:solidFill>
            <a:srgbClr val="FFD3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8EB0D14-5A79-B44F-BFE5-4C6189B1ACB8}"/>
              </a:ext>
            </a:extLst>
          </p:cNvPr>
          <p:cNvCxnSpPr>
            <a:cxnSpLocks/>
          </p:cNvCxnSpPr>
          <p:nvPr/>
        </p:nvCxnSpPr>
        <p:spPr>
          <a:xfrm>
            <a:off x="0" y="425885"/>
            <a:ext cx="9144000" cy="0"/>
          </a:xfrm>
          <a:prstGeom prst="line">
            <a:avLst/>
          </a:prstGeom>
          <a:ln w="50800">
            <a:solidFill>
              <a:srgbClr val="297F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BB11807-8C53-EA45-A140-041BBC247C76}"/>
              </a:ext>
            </a:extLst>
          </p:cNvPr>
          <p:cNvSpPr txBox="1"/>
          <p:nvPr/>
        </p:nvSpPr>
        <p:spPr>
          <a:xfrm>
            <a:off x="237993" y="195052"/>
            <a:ext cx="7268336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 anchor="ctr">
            <a:spAutoFit/>
          </a:bodyPr>
          <a:lstStyle/>
          <a:p>
            <a:r>
              <a:rPr lang="de-DE" sz="24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Stripped-Envelope</a:t>
            </a:r>
            <a:r>
              <a:rPr lang="de-DE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Supernovae: Sample Studies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117C74-8D60-444C-B20C-B0AAFD85586A}"/>
              </a:ext>
            </a:extLst>
          </p:cNvPr>
          <p:cNvSpPr txBox="1"/>
          <p:nvPr/>
        </p:nvSpPr>
        <p:spPr>
          <a:xfrm>
            <a:off x="180003" y="6300000"/>
            <a:ext cx="40967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97F1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Led by </a:t>
            </a:r>
            <a:r>
              <a:rPr lang="en-US" sz="1600" dirty="0" err="1">
                <a:solidFill>
                  <a:srgbClr val="297F1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Patrik</a:t>
            </a:r>
            <a:r>
              <a:rPr lang="en-US" sz="1600" dirty="0">
                <a:solidFill>
                  <a:srgbClr val="297F1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1600" dirty="0" err="1">
                <a:solidFill>
                  <a:srgbClr val="297F1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Moquist</a:t>
            </a:r>
            <a:endParaRPr lang="en-US" sz="1600" dirty="0">
              <a:solidFill>
                <a:srgbClr val="297F14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7439C7CB-8997-8E43-91C0-B836E0F1CE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235" y="958826"/>
            <a:ext cx="6802383" cy="3642982"/>
          </a:xfrm>
          <a:prstGeom prst="rect">
            <a:avLst/>
          </a:prstGeom>
        </p:spPr>
      </p:pic>
      <p:pic>
        <p:nvPicPr>
          <p:cNvPr id="10" name="Picture 9" descr="A close up of a map&#10;&#10;Description automatically generated">
            <a:extLst>
              <a:ext uri="{FF2B5EF4-FFF2-40B4-BE49-F238E27FC236}">
                <a16:creationId xmlns:a16="http://schemas.microsoft.com/office/drawing/2014/main" id="{B90499E8-474D-6146-9097-7889AAEF1D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1084"/>
          <a:stretch/>
        </p:blipFill>
        <p:spPr>
          <a:xfrm>
            <a:off x="5219677" y="4188611"/>
            <a:ext cx="3641397" cy="924367"/>
          </a:xfrm>
          <a:prstGeom prst="rect">
            <a:avLst/>
          </a:prstGeom>
        </p:spPr>
      </p:pic>
      <p:pic>
        <p:nvPicPr>
          <p:cNvPr id="17" name="Picture 16" descr="A close up of a map&#10;&#10;Description automatically generated">
            <a:extLst>
              <a:ext uri="{FF2B5EF4-FFF2-40B4-BE49-F238E27FC236}">
                <a16:creationId xmlns:a16="http://schemas.microsoft.com/office/drawing/2014/main" id="{B0D94E12-37A1-3540-BF31-984D10A0BE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084"/>
          <a:stretch/>
        </p:blipFill>
        <p:spPr>
          <a:xfrm>
            <a:off x="5219676" y="5156754"/>
            <a:ext cx="3641397" cy="9243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936BCAE-DCC0-204E-AF40-9FE8716451D4}"/>
              </a:ext>
            </a:extLst>
          </p:cNvPr>
          <p:cNvSpPr txBox="1"/>
          <p:nvPr/>
        </p:nvSpPr>
        <p:spPr>
          <a:xfrm>
            <a:off x="356235" y="5033107"/>
            <a:ext cx="47912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Characterising the light curve parameters and looking for correlation correlations between them</a:t>
            </a:r>
          </a:p>
        </p:txBody>
      </p:sp>
    </p:spTree>
    <p:extLst>
      <p:ext uri="{BB962C8B-B14F-4D97-AF65-F5344CB8AC3E}">
        <p14:creationId xmlns:p14="http://schemas.microsoft.com/office/powerpoint/2010/main" val="14611638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42FAFCB-1E27-9F4D-8A82-3DAA67458C05}"/>
              </a:ext>
            </a:extLst>
          </p:cNvPr>
          <p:cNvSpPr/>
          <p:nvPr/>
        </p:nvSpPr>
        <p:spPr>
          <a:xfrm>
            <a:off x="180000" y="1666800"/>
            <a:ext cx="4320000" cy="4507200"/>
          </a:xfrm>
          <a:prstGeom prst="rect">
            <a:avLst/>
          </a:prstGeom>
          <a:solidFill>
            <a:srgbClr val="FFD3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noFill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8EB0D14-5A79-B44F-BFE5-4C6189B1ACB8}"/>
              </a:ext>
            </a:extLst>
          </p:cNvPr>
          <p:cNvCxnSpPr>
            <a:cxnSpLocks/>
          </p:cNvCxnSpPr>
          <p:nvPr/>
        </p:nvCxnSpPr>
        <p:spPr>
          <a:xfrm>
            <a:off x="0" y="425885"/>
            <a:ext cx="9144000" cy="0"/>
          </a:xfrm>
          <a:prstGeom prst="line">
            <a:avLst/>
          </a:prstGeom>
          <a:ln w="50800">
            <a:solidFill>
              <a:srgbClr val="297F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BB11807-8C53-EA45-A140-041BBC247C76}"/>
              </a:ext>
            </a:extLst>
          </p:cNvPr>
          <p:cNvSpPr txBox="1"/>
          <p:nvPr/>
        </p:nvSpPr>
        <p:spPr>
          <a:xfrm>
            <a:off x="237993" y="195052"/>
            <a:ext cx="657333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 anchor="ctr">
            <a:spAutoFit/>
          </a:bodyPr>
          <a:lstStyle/>
          <a:p>
            <a:r>
              <a:rPr lang="de-DE" sz="24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Stripped-Envelope</a:t>
            </a:r>
            <a:r>
              <a:rPr lang="de-DE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Supernovae: </a:t>
            </a:r>
            <a:r>
              <a:rPr lang="en-GB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SN2018bcc</a:t>
            </a:r>
            <a:endParaRPr lang="de-DE" sz="24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E23EADB-3B18-0746-A69E-4C3DFC2521D0}"/>
              </a:ext>
            </a:extLst>
          </p:cNvPr>
          <p:cNvSpPr/>
          <p:nvPr/>
        </p:nvSpPr>
        <p:spPr>
          <a:xfrm>
            <a:off x="180000" y="4907249"/>
            <a:ext cx="43200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Best example of rising shape and rising color </a:t>
            </a:r>
            <a:r>
              <a:rPr lang="en" sz="1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lightcurve</a:t>
            </a:r>
            <a:r>
              <a:rPr lang="en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(LC) for a fast Type Ibn SN.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Detailed late-time spectra: able to explain the peculiar Helium I line strength ratios of Type Ibn for the first time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8318C41-A233-6E42-8722-94EC645AE340}"/>
              </a:ext>
            </a:extLst>
          </p:cNvPr>
          <p:cNvSpPr/>
          <p:nvPr/>
        </p:nvSpPr>
        <p:spPr>
          <a:xfrm>
            <a:off x="4644000" y="760177"/>
            <a:ext cx="4320000" cy="2510177"/>
          </a:xfrm>
          <a:prstGeom prst="rect">
            <a:avLst/>
          </a:prstGeom>
          <a:solidFill>
            <a:srgbClr val="C8D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CFD5224-313D-DF49-AAB5-C45ADA7D673C}"/>
              </a:ext>
            </a:extLst>
          </p:cNvPr>
          <p:cNvSpPr/>
          <p:nvPr/>
        </p:nvSpPr>
        <p:spPr>
          <a:xfrm>
            <a:off x="4644000" y="3416118"/>
            <a:ext cx="4320000" cy="275788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noAutofit/>
          </a:bodyPr>
          <a:lstStyle/>
          <a:p>
            <a:endParaRPr lang="en-GB" sz="14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4549A77-69A9-654D-A820-C9004B6E42F1}"/>
              </a:ext>
            </a:extLst>
          </p:cNvPr>
          <p:cNvSpPr/>
          <p:nvPr/>
        </p:nvSpPr>
        <p:spPr>
          <a:xfrm>
            <a:off x="180000" y="781099"/>
            <a:ext cx="42840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" sz="1400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Caught early</a:t>
            </a:r>
            <a:endParaRPr lang="en" sz="1400" dirty="0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542D0FA-71F2-654D-987F-1D61C2B01D2C}"/>
              </a:ext>
            </a:extLst>
          </p:cNvPr>
          <p:cNvSpPr/>
          <p:nvPr/>
        </p:nvSpPr>
        <p:spPr>
          <a:xfrm>
            <a:off x="180000" y="781200"/>
            <a:ext cx="4320000" cy="70042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r>
              <a:rPr lang="en-GB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first fast-rising Ibn SN from ZTF.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12699A3-1C4D-2E4D-A3A2-B099CCED3413}"/>
              </a:ext>
            </a:extLst>
          </p:cNvPr>
          <p:cNvSpPr txBox="1"/>
          <p:nvPr/>
        </p:nvSpPr>
        <p:spPr>
          <a:xfrm>
            <a:off x="180003" y="6300000"/>
            <a:ext cx="87839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97F1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Led by Emir </a:t>
            </a:r>
            <a:r>
              <a:rPr lang="en-US" sz="1600" dirty="0" err="1">
                <a:solidFill>
                  <a:srgbClr val="297F1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Karamehmetoglu</a:t>
            </a:r>
            <a:r>
              <a:rPr lang="en-US" sz="1600" dirty="0">
                <a:solidFill>
                  <a:srgbClr val="297F1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(draft in the TWIKI Paper store) 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0EA82B88-64CE-A64A-99A2-881D586CF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726" y="1795350"/>
            <a:ext cx="3903063" cy="295645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55D1AED-55EA-B94F-BC87-0E3A441A0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7062" y="906290"/>
            <a:ext cx="2047450" cy="153558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8112219-6FE2-724B-B455-20A827B301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7727" y="3501039"/>
            <a:ext cx="3932546" cy="2046281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F78F7F28-8D05-304F-99E3-FB92BA15F61F}"/>
              </a:ext>
            </a:extLst>
          </p:cNvPr>
          <p:cNvSpPr/>
          <p:nvPr/>
        </p:nvSpPr>
        <p:spPr>
          <a:xfrm>
            <a:off x="4643997" y="1895144"/>
            <a:ext cx="431999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Bolometric LC too bright</a:t>
            </a:r>
            <a:br>
              <a:rPr lang="en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and fast.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Not Ni powered</a:t>
            </a:r>
            <a:r>
              <a:rPr lang="en" sz="12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CSM</a:t>
            </a:r>
            <a:br>
              <a:rPr lang="en" sz="12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" sz="12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interaction </a:t>
            </a:r>
            <a:r>
              <a:rPr lang="en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preferred.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 evidence of SN ejecta in spectra or LC.</a:t>
            </a:r>
            <a:br>
              <a:rPr lang="en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LC qualitatively matches PPISN models.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Otherwise an ordinary fast type Ibn SN.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DBE11B3-25B4-C14D-B4A8-31AB8EFDE146}"/>
              </a:ext>
            </a:extLst>
          </p:cNvPr>
          <p:cNvSpPr/>
          <p:nvPr/>
        </p:nvSpPr>
        <p:spPr>
          <a:xfrm>
            <a:off x="4644000" y="5650780"/>
            <a:ext cx="43199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" sz="1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Helium line profiles argue for a dense but detached CSM shell.</a:t>
            </a:r>
          </a:p>
        </p:txBody>
      </p:sp>
    </p:spTree>
    <p:extLst>
      <p:ext uri="{BB962C8B-B14F-4D97-AF65-F5344CB8AC3E}">
        <p14:creationId xmlns:p14="http://schemas.microsoft.com/office/powerpoint/2010/main" val="40585275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42FAFCB-1E27-9F4D-8A82-3DAA67458C05}"/>
              </a:ext>
            </a:extLst>
          </p:cNvPr>
          <p:cNvSpPr/>
          <p:nvPr/>
        </p:nvSpPr>
        <p:spPr>
          <a:xfrm>
            <a:off x="180000" y="1666800"/>
            <a:ext cx="4320000" cy="4507200"/>
          </a:xfrm>
          <a:prstGeom prst="rect">
            <a:avLst/>
          </a:prstGeom>
          <a:solidFill>
            <a:srgbClr val="FFD3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noFill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8EB0D14-5A79-B44F-BFE5-4C6189B1ACB8}"/>
              </a:ext>
            </a:extLst>
          </p:cNvPr>
          <p:cNvCxnSpPr>
            <a:cxnSpLocks/>
          </p:cNvCxnSpPr>
          <p:nvPr/>
        </p:nvCxnSpPr>
        <p:spPr>
          <a:xfrm>
            <a:off x="0" y="425885"/>
            <a:ext cx="9144000" cy="0"/>
          </a:xfrm>
          <a:prstGeom prst="line">
            <a:avLst/>
          </a:prstGeom>
          <a:ln w="50800">
            <a:solidFill>
              <a:srgbClr val="297F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BB11807-8C53-EA45-A140-041BBC247C76}"/>
              </a:ext>
            </a:extLst>
          </p:cNvPr>
          <p:cNvSpPr txBox="1"/>
          <p:nvPr/>
        </p:nvSpPr>
        <p:spPr>
          <a:xfrm>
            <a:off x="237993" y="195052"/>
            <a:ext cx="6890733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 anchor="ctr">
            <a:spAutoFit/>
          </a:bodyPr>
          <a:lstStyle/>
          <a:p>
            <a:r>
              <a:rPr lang="de-DE" sz="24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Stripped-Envelope</a:t>
            </a:r>
            <a:r>
              <a:rPr lang="de-DE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Supernovae: </a:t>
            </a:r>
            <a:r>
              <a:rPr lang="en-GB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ZTF18aalrxas</a:t>
            </a:r>
            <a:endParaRPr lang="de-DE" sz="24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E23EADB-3B18-0746-A69E-4C3DFC2521D0}"/>
              </a:ext>
            </a:extLst>
          </p:cNvPr>
          <p:cNvSpPr/>
          <p:nvPr/>
        </p:nvSpPr>
        <p:spPr>
          <a:xfrm>
            <a:off x="180000" y="4973671"/>
            <a:ext cx="4320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NLTE MC </a:t>
            </a:r>
            <a:r>
              <a:rPr lang="de-DE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model</a:t>
            </a:r>
            <a:endParaRPr lang="de-DE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Ejecta</a:t>
            </a:r>
            <a:r>
              <a:rPr lang="de-DE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mass</a:t>
            </a:r>
            <a:r>
              <a:rPr lang="de-DE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: 1.7 M</a:t>
            </a:r>
            <a:r>
              <a:rPr lang="de-DE" baseline="-25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☉</a:t>
            </a:r>
            <a:endParaRPr lang="de-DE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Nickel </a:t>
            </a:r>
            <a:r>
              <a:rPr lang="de-DE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Mass</a:t>
            </a:r>
            <a:r>
              <a:rPr lang="de-DE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: 0.17 M</a:t>
            </a:r>
            <a:r>
              <a:rPr lang="de-DE" baseline="-25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☉</a:t>
            </a:r>
            <a:endParaRPr lang="de-DE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12 M</a:t>
            </a:r>
            <a:r>
              <a:rPr lang="de-DE" baseline="-25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☉</a:t>
            </a:r>
            <a:r>
              <a:rPr lang="de-DE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ZAMS </a:t>
            </a:r>
            <a:r>
              <a:rPr lang="de-DE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mass</a:t>
            </a:r>
            <a:endParaRPr lang="de-DE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8318C41-A233-6E42-8722-94EC645AE340}"/>
              </a:ext>
            </a:extLst>
          </p:cNvPr>
          <p:cNvSpPr/>
          <p:nvPr/>
        </p:nvSpPr>
        <p:spPr>
          <a:xfrm>
            <a:off x="4643997" y="760177"/>
            <a:ext cx="4320000" cy="2510177"/>
          </a:xfrm>
          <a:prstGeom prst="rect">
            <a:avLst/>
          </a:prstGeom>
          <a:solidFill>
            <a:srgbClr val="C8D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CFD5224-313D-DF49-AAB5-C45ADA7D673C}"/>
              </a:ext>
            </a:extLst>
          </p:cNvPr>
          <p:cNvSpPr/>
          <p:nvPr/>
        </p:nvSpPr>
        <p:spPr>
          <a:xfrm>
            <a:off x="4644000" y="3416118"/>
            <a:ext cx="4320000" cy="275788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noAutofit/>
          </a:bodyPr>
          <a:lstStyle/>
          <a:p>
            <a:endParaRPr lang="en-GB" sz="14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4549A77-69A9-654D-A820-C9004B6E42F1}"/>
              </a:ext>
            </a:extLst>
          </p:cNvPr>
          <p:cNvSpPr/>
          <p:nvPr/>
        </p:nvSpPr>
        <p:spPr>
          <a:xfrm>
            <a:off x="180000" y="781099"/>
            <a:ext cx="42840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" sz="1400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Caught early</a:t>
            </a:r>
            <a:endParaRPr lang="en" sz="1400" dirty="0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542D0FA-71F2-654D-987F-1D61C2B01D2C}"/>
              </a:ext>
            </a:extLst>
          </p:cNvPr>
          <p:cNvSpPr/>
          <p:nvPr/>
        </p:nvSpPr>
        <p:spPr>
          <a:xfrm>
            <a:off x="180000" y="781200"/>
            <a:ext cx="4320000" cy="70042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r>
              <a:rPr lang="en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 Type IIb SN from a very extended low-mass progenitor exploding during a period of strong mass loss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12699A3-1C4D-2E4D-A3A2-B099CCED3413}"/>
              </a:ext>
            </a:extLst>
          </p:cNvPr>
          <p:cNvSpPr txBox="1"/>
          <p:nvPr/>
        </p:nvSpPr>
        <p:spPr>
          <a:xfrm>
            <a:off x="180003" y="6300000"/>
            <a:ext cx="87839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97F1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Led by </a:t>
            </a:r>
            <a:r>
              <a:rPr lang="en-US" sz="1600" dirty="0" err="1">
                <a:solidFill>
                  <a:srgbClr val="297F1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Christoffer</a:t>
            </a:r>
            <a:r>
              <a:rPr lang="en-US" sz="1600" dirty="0">
                <a:solidFill>
                  <a:srgbClr val="297F1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1600" dirty="0" err="1">
                <a:solidFill>
                  <a:srgbClr val="297F1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Fremling</a:t>
            </a:r>
            <a:endParaRPr lang="en-US" sz="1600" dirty="0">
              <a:solidFill>
                <a:srgbClr val="297F14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78F7F28-8D05-304F-99E3-FB92BA15F61F}"/>
              </a:ext>
            </a:extLst>
          </p:cNvPr>
          <p:cNvSpPr/>
          <p:nvPr/>
        </p:nvSpPr>
        <p:spPr>
          <a:xfrm>
            <a:off x="4643989" y="2408586"/>
            <a:ext cx="207788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Extended envelope models give R~800 R</a:t>
            </a:r>
            <a:r>
              <a:rPr lang="en" sz="1400" baseline="-25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☉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DBE11B3-25B4-C14D-B4A8-31AB8EFDE146}"/>
              </a:ext>
            </a:extLst>
          </p:cNvPr>
          <p:cNvSpPr/>
          <p:nvPr/>
        </p:nvSpPr>
        <p:spPr>
          <a:xfrm>
            <a:off x="4644000" y="5650780"/>
            <a:ext cx="43199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Flat H-alpha like SN 1993J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L(H𝛼) </a:t>
            </a:r>
            <a:r>
              <a:rPr lang="de-DE" sz="1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translates</a:t>
            </a:r>
            <a:r>
              <a:rPr lang="de-DE" sz="1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</a:t>
            </a:r>
            <a:r>
              <a:rPr lang="de-DE" sz="1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~0.15 M</a:t>
            </a:r>
            <a:r>
              <a:rPr lang="de-DE" sz="1400" baseline="-250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☉</a:t>
            </a:r>
            <a:r>
              <a:rPr lang="de-DE" sz="1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CC2449-E946-4C40-B224-0C2B50E43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3991" y="887550"/>
            <a:ext cx="2077891" cy="22601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3433E2-F54B-3544-A154-9E35489B3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193" y="1763596"/>
            <a:ext cx="4009656" cy="31186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E5B117-7317-894B-81CE-6F976D7E28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9068" y="3519580"/>
            <a:ext cx="4051739" cy="186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7633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42FAFCB-1E27-9F4D-8A82-3DAA67458C05}"/>
              </a:ext>
            </a:extLst>
          </p:cNvPr>
          <p:cNvSpPr/>
          <p:nvPr/>
        </p:nvSpPr>
        <p:spPr>
          <a:xfrm>
            <a:off x="180000" y="1666800"/>
            <a:ext cx="4320000" cy="4507200"/>
          </a:xfrm>
          <a:prstGeom prst="rect">
            <a:avLst/>
          </a:prstGeom>
          <a:solidFill>
            <a:srgbClr val="FFD3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noFill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8EB0D14-5A79-B44F-BFE5-4C6189B1ACB8}"/>
              </a:ext>
            </a:extLst>
          </p:cNvPr>
          <p:cNvCxnSpPr>
            <a:cxnSpLocks/>
          </p:cNvCxnSpPr>
          <p:nvPr/>
        </p:nvCxnSpPr>
        <p:spPr>
          <a:xfrm>
            <a:off x="0" y="425885"/>
            <a:ext cx="9144000" cy="0"/>
          </a:xfrm>
          <a:prstGeom prst="line">
            <a:avLst/>
          </a:prstGeom>
          <a:ln w="50800">
            <a:solidFill>
              <a:srgbClr val="297F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BB11807-8C53-EA45-A140-041BBC247C76}"/>
              </a:ext>
            </a:extLst>
          </p:cNvPr>
          <p:cNvSpPr txBox="1"/>
          <p:nvPr/>
        </p:nvSpPr>
        <p:spPr>
          <a:xfrm>
            <a:off x="237993" y="195052"/>
            <a:ext cx="7004546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 anchor="ctr">
            <a:spAutoFit/>
          </a:bodyPr>
          <a:lstStyle/>
          <a:p>
            <a:r>
              <a:rPr lang="de-DE" sz="24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Stripped-Envelope</a:t>
            </a:r>
            <a:r>
              <a:rPr lang="de-DE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Supernovae: </a:t>
            </a:r>
            <a:r>
              <a:rPr lang="en-US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ZTF18abcfdzu</a:t>
            </a:r>
            <a:endParaRPr lang="de-DE" sz="24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E23EADB-3B18-0746-A69E-4C3DFC2521D0}"/>
              </a:ext>
            </a:extLst>
          </p:cNvPr>
          <p:cNvSpPr/>
          <p:nvPr/>
        </p:nvSpPr>
        <p:spPr>
          <a:xfrm>
            <a:off x="180000" y="4973671"/>
            <a:ext cx="4320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Rise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~100 </a:t>
            </a:r>
            <a:r>
              <a:rPr lang="de-DE" dirty="0" err="1"/>
              <a:t>days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Peak </a:t>
            </a:r>
            <a:r>
              <a:rPr lang="de-DE" dirty="0" err="1"/>
              <a:t>luminosity</a:t>
            </a:r>
            <a:r>
              <a:rPr lang="de-DE" dirty="0"/>
              <a:t> at ~-20 (but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likely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higher</a:t>
            </a:r>
            <a:r>
              <a:rPr lang="de-DE" dirty="0"/>
              <a:t> due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reddening</a:t>
            </a:r>
            <a:r>
              <a:rPr lang="de-DE" dirty="0"/>
              <a:t>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8318C41-A233-6E42-8722-94EC645AE340}"/>
              </a:ext>
            </a:extLst>
          </p:cNvPr>
          <p:cNvSpPr/>
          <p:nvPr/>
        </p:nvSpPr>
        <p:spPr>
          <a:xfrm>
            <a:off x="4643997" y="760177"/>
            <a:ext cx="4320000" cy="2510177"/>
          </a:xfrm>
          <a:prstGeom prst="rect">
            <a:avLst/>
          </a:prstGeom>
          <a:solidFill>
            <a:srgbClr val="C8D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CFD5224-313D-DF49-AAB5-C45ADA7D673C}"/>
              </a:ext>
            </a:extLst>
          </p:cNvPr>
          <p:cNvSpPr/>
          <p:nvPr/>
        </p:nvSpPr>
        <p:spPr>
          <a:xfrm>
            <a:off x="4644000" y="3416118"/>
            <a:ext cx="4320000" cy="275788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noAutofit/>
          </a:bodyPr>
          <a:lstStyle/>
          <a:p>
            <a:endParaRPr lang="en-GB" sz="14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4549A77-69A9-654D-A820-C9004B6E42F1}"/>
              </a:ext>
            </a:extLst>
          </p:cNvPr>
          <p:cNvSpPr/>
          <p:nvPr/>
        </p:nvSpPr>
        <p:spPr>
          <a:xfrm>
            <a:off x="180000" y="781099"/>
            <a:ext cx="42840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" sz="1400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Caught early</a:t>
            </a:r>
            <a:endParaRPr lang="en" sz="1400" dirty="0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542D0FA-71F2-654D-987F-1D61C2B01D2C}"/>
              </a:ext>
            </a:extLst>
          </p:cNvPr>
          <p:cNvSpPr/>
          <p:nvPr/>
        </p:nvSpPr>
        <p:spPr>
          <a:xfrm>
            <a:off x="180000" y="781200"/>
            <a:ext cx="4320000" cy="70042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r>
              <a:rPr lang="en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metamorphosis of a board-lined </a:t>
            </a:r>
            <a:r>
              <a:rPr lang="en" sz="1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Ic</a:t>
            </a:r>
            <a:r>
              <a:rPr lang="en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to a I</a:t>
            </a:r>
            <a:r>
              <a:rPr lang="de-DE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 </a:t>
            </a:r>
            <a:r>
              <a:rPr lang="de-DE" sz="1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supernova</a:t>
            </a:r>
            <a:r>
              <a:rPr lang="de-DE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  <a:endParaRPr lang="en" sz="14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12699A3-1C4D-2E4D-A3A2-B099CCED3413}"/>
              </a:ext>
            </a:extLst>
          </p:cNvPr>
          <p:cNvSpPr txBox="1"/>
          <p:nvPr/>
        </p:nvSpPr>
        <p:spPr>
          <a:xfrm>
            <a:off x="180003" y="6300000"/>
            <a:ext cx="87839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97F1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Led by </a:t>
            </a:r>
            <a:r>
              <a:rPr lang="en-GB" sz="1600" dirty="0">
                <a:solidFill>
                  <a:srgbClr val="297F1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Leonardo Tartaglia</a:t>
            </a:r>
            <a:endParaRPr lang="en-US" sz="1600" dirty="0">
              <a:solidFill>
                <a:srgbClr val="297F14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DBE11B3-25B4-C14D-B4A8-31AB8EFDE146}"/>
              </a:ext>
            </a:extLst>
          </p:cNvPr>
          <p:cNvSpPr/>
          <p:nvPr/>
        </p:nvSpPr>
        <p:spPr>
          <a:xfrm>
            <a:off x="4769068" y="3570711"/>
            <a:ext cx="163788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Significant</a:t>
            </a:r>
            <a:r>
              <a:rPr lang="de-DE" sz="1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evolution</a:t>
            </a:r>
            <a:r>
              <a:rPr lang="de-DE" sz="1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in </a:t>
            </a:r>
            <a:r>
              <a:rPr lang="de-DE" sz="1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</a:t>
            </a:r>
            <a:r>
              <a:rPr lang="de-DE" sz="1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H-alpha </a:t>
            </a:r>
            <a:r>
              <a:rPr lang="de-DE" sz="1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profile</a:t>
            </a:r>
            <a:r>
              <a:rPr lang="de-DE" sz="1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over</a:t>
            </a:r>
            <a:r>
              <a:rPr lang="de-DE" sz="1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~170 </a:t>
            </a:r>
            <a:r>
              <a:rPr lang="de-DE" sz="1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days</a:t>
            </a:r>
            <a:endParaRPr lang="de-DE" sz="14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Evolution </a:t>
            </a:r>
            <a:r>
              <a:rPr lang="de-DE" sz="1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reminiscent</a:t>
            </a:r>
            <a:r>
              <a:rPr lang="de-DE" sz="1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of</a:t>
            </a:r>
            <a:r>
              <a:rPr lang="de-DE" sz="1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SN2017ens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01200AA-9534-CE4A-B1D5-B9F08F3C7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633" y="1756438"/>
            <a:ext cx="3920733" cy="304610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14EE344-04EE-2B4C-8A1A-3D1EB8B2B4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9068" y="864049"/>
            <a:ext cx="2405699" cy="1425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2B8E81-28E2-E54B-8245-8BE1004A9E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6802" y="1742951"/>
            <a:ext cx="2329200" cy="142476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29F374C-734B-BC42-8F96-6E4E5B27D7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0587" y="3572663"/>
            <a:ext cx="2074730" cy="24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2916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42FAFCB-1E27-9F4D-8A82-3DAA67458C05}"/>
              </a:ext>
            </a:extLst>
          </p:cNvPr>
          <p:cNvSpPr/>
          <p:nvPr/>
        </p:nvSpPr>
        <p:spPr>
          <a:xfrm>
            <a:off x="180000" y="760177"/>
            <a:ext cx="4320000" cy="5413823"/>
          </a:xfrm>
          <a:prstGeom prst="rect">
            <a:avLst/>
          </a:prstGeom>
          <a:solidFill>
            <a:srgbClr val="FFD3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noFill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8EB0D14-5A79-B44F-BFE5-4C6189B1ACB8}"/>
              </a:ext>
            </a:extLst>
          </p:cNvPr>
          <p:cNvCxnSpPr>
            <a:cxnSpLocks/>
          </p:cNvCxnSpPr>
          <p:nvPr/>
        </p:nvCxnSpPr>
        <p:spPr>
          <a:xfrm>
            <a:off x="0" y="425885"/>
            <a:ext cx="9144000" cy="0"/>
          </a:xfrm>
          <a:prstGeom prst="line">
            <a:avLst/>
          </a:prstGeom>
          <a:ln w="50800">
            <a:solidFill>
              <a:srgbClr val="297F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BB11807-8C53-EA45-A140-041BBC247C76}"/>
              </a:ext>
            </a:extLst>
          </p:cNvPr>
          <p:cNvSpPr txBox="1"/>
          <p:nvPr/>
        </p:nvSpPr>
        <p:spPr>
          <a:xfrm>
            <a:off x="237993" y="195052"/>
            <a:ext cx="665348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 anchor="ctr">
            <a:spAutoFit/>
          </a:bodyPr>
          <a:lstStyle/>
          <a:p>
            <a:r>
              <a:rPr lang="de-DE" sz="24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Superluminous</a:t>
            </a:r>
            <a:r>
              <a:rPr lang="de-DE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4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supernovae</a:t>
            </a:r>
            <a:r>
              <a:rPr lang="de-DE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: Sample Studies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E23EADB-3B18-0746-A69E-4C3DFC2521D0}"/>
              </a:ext>
            </a:extLst>
          </p:cNvPr>
          <p:cNvSpPr/>
          <p:nvPr/>
        </p:nvSpPr>
        <p:spPr>
          <a:xfrm>
            <a:off x="180000" y="760177"/>
            <a:ext cx="43200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Dedicated filter calculating score based on light curve evolution and host galaxy properties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" sz="14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RCF a nice complement (e.g. found unexpectedly fast SLSN ZTF18aavrmcg)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" sz="14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Papers in prep: first ZTF </a:t>
            </a:r>
            <a:r>
              <a:rPr lang="en" sz="1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SLSNe</a:t>
            </a:r>
            <a:r>
              <a:rPr lang="en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</a:t>
            </a:r>
            <a:r>
              <a:rPr lang="en" sz="1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Lunnan</a:t>
            </a:r>
            <a:r>
              <a:rPr lang="en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the very slowly evolving SN2018ibb (Schulze)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" sz="14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ZTF is very efficient - 35 </a:t>
            </a:r>
            <a:r>
              <a:rPr lang="en" sz="1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SLSNe</a:t>
            </a:r>
            <a:r>
              <a:rPr lang="en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found as of March 1, 2019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" sz="14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Currently evaluating results from Year 1 and making plans for systematic/automated search in Year 2 (with a goal of improving rates estimates)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8318C41-A233-6E42-8722-94EC645AE340}"/>
              </a:ext>
            </a:extLst>
          </p:cNvPr>
          <p:cNvSpPr/>
          <p:nvPr/>
        </p:nvSpPr>
        <p:spPr>
          <a:xfrm>
            <a:off x="4644002" y="760177"/>
            <a:ext cx="2421306" cy="5413810"/>
          </a:xfrm>
          <a:prstGeom prst="rect">
            <a:avLst/>
          </a:prstGeom>
          <a:solidFill>
            <a:srgbClr val="C8D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12699A3-1C4D-2E4D-A3A2-B099CCED3413}"/>
              </a:ext>
            </a:extLst>
          </p:cNvPr>
          <p:cNvSpPr txBox="1"/>
          <p:nvPr/>
        </p:nvSpPr>
        <p:spPr>
          <a:xfrm>
            <a:off x="180003" y="6300000"/>
            <a:ext cx="87839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97F1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Led by </a:t>
            </a:r>
            <a:r>
              <a:rPr lang="en-US" sz="1600" dirty="0" err="1">
                <a:solidFill>
                  <a:srgbClr val="297F1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Ragnhild</a:t>
            </a:r>
            <a:r>
              <a:rPr lang="en-US" sz="1600" dirty="0">
                <a:solidFill>
                  <a:srgbClr val="297F1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1600" dirty="0" err="1">
                <a:solidFill>
                  <a:srgbClr val="297F1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Lunnan</a:t>
            </a:r>
            <a:endParaRPr lang="en-US" sz="1600" dirty="0">
              <a:solidFill>
                <a:srgbClr val="297F14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0ED703-A1B0-AB49-A70D-59B18EEE91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94" t="30303" r="50000" b="45956"/>
          <a:stretch/>
        </p:blipFill>
        <p:spPr>
          <a:xfrm>
            <a:off x="4803698" y="4440980"/>
            <a:ext cx="2167760" cy="162818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5652AF-A245-6740-8BF1-0C3337EECD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99" t="30575" r="52038" b="45632"/>
          <a:stretch/>
        </p:blipFill>
        <p:spPr>
          <a:xfrm>
            <a:off x="4787959" y="2642103"/>
            <a:ext cx="2022416" cy="163173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C48E32-7D2E-1A40-A804-38EF883CBD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873" t="30892" r="49924" b="45366"/>
          <a:stretch/>
        </p:blipFill>
        <p:spPr>
          <a:xfrm>
            <a:off x="4787959" y="852705"/>
            <a:ext cx="2183499" cy="162818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1314419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42FAFCB-1E27-9F4D-8A82-3DAA67458C05}"/>
              </a:ext>
            </a:extLst>
          </p:cNvPr>
          <p:cNvSpPr/>
          <p:nvPr/>
        </p:nvSpPr>
        <p:spPr>
          <a:xfrm>
            <a:off x="180000" y="1666800"/>
            <a:ext cx="4320000" cy="4507200"/>
          </a:xfrm>
          <a:prstGeom prst="rect">
            <a:avLst/>
          </a:prstGeom>
          <a:solidFill>
            <a:srgbClr val="FFD3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noFill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8EB0D14-5A79-B44F-BFE5-4C6189B1ACB8}"/>
              </a:ext>
            </a:extLst>
          </p:cNvPr>
          <p:cNvCxnSpPr>
            <a:cxnSpLocks/>
          </p:cNvCxnSpPr>
          <p:nvPr/>
        </p:nvCxnSpPr>
        <p:spPr>
          <a:xfrm>
            <a:off x="0" y="425885"/>
            <a:ext cx="9144000" cy="0"/>
          </a:xfrm>
          <a:prstGeom prst="line">
            <a:avLst/>
          </a:prstGeom>
          <a:ln w="50800">
            <a:solidFill>
              <a:srgbClr val="297F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BB11807-8C53-EA45-A140-041BBC247C76}"/>
              </a:ext>
            </a:extLst>
          </p:cNvPr>
          <p:cNvSpPr txBox="1"/>
          <p:nvPr/>
        </p:nvSpPr>
        <p:spPr>
          <a:xfrm>
            <a:off x="237993" y="195052"/>
            <a:ext cx="6475555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 anchor="ctr">
            <a:spAutoFit/>
          </a:bodyPr>
          <a:lstStyle/>
          <a:p>
            <a:r>
              <a:rPr lang="de-DE" sz="24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Superluminous</a:t>
            </a:r>
            <a:r>
              <a:rPr lang="de-DE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4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supernovae</a:t>
            </a:r>
            <a:r>
              <a:rPr lang="de-DE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: ZTF18acenqto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8318C41-A233-6E42-8722-94EC645AE340}"/>
              </a:ext>
            </a:extLst>
          </p:cNvPr>
          <p:cNvSpPr/>
          <p:nvPr/>
        </p:nvSpPr>
        <p:spPr>
          <a:xfrm>
            <a:off x="4643997" y="784800"/>
            <a:ext cx="4320000" cy="2650938"/>
          </a:xfrm>
          <a:prstGeom prst="rect">
            <a:avLst/>
          </a:prstGeom>
          <a:solidFill>
            <a:srgbClr val="C8D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CFD5224-313D-DF49-AAB5-C45ADA7D673C}"/>
              </a:ext>
            </a:extLst>
          </p:cNvPr>
          <p:cNvSpPr/>
          <p:nvPr/>
        </p:nvSpPr>
        <p:spPr>
          <a:xfrm>
            <a:off x="4644000" y="3556800"/>
            <a:ext cx="4320000" cy="261720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noAutofit/>
          </a:bodyPr>
          <a:lstStyle/>
          <a:p>
            <a:endParaRPr lang="en-GB" sz="14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4549A77-69A9-654D-A820-C9004B6E42F1}"/>
              </a:ext>
            </a:extLst>
          </p:cNvPr>
          <p:cNvSpPr/>
          <p:nvPr/>
        </p:nvSpPr>
        <p:spPr>
          <a:xfrm>
            <a:off x="180000" y="781099"/>
            <a:ext cx="42840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" sz="1400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Caught early</a:t>
            </a:r>
            <a:endParaRPr lang="en" sz="1400" dirty="0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542D0FA-71F2-654D-987F-1D61C2B01D2C}"/>
              </a:ext>
            </a:extLst>
          </p:cNvPr>
          <p:cNvSpPr/>
          <p:nvPr/>
        </p:nvSpPr>
        <p:spPr>
          <a:xfrm>
            <a:off x="180000" y="784800"/>
            <a:ext cx="4320000" cy="70042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r>
              <a:rPr lang="en-GB" sz="1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ZTF18acenqto/SN2018ibb</a:t>
            </a:r>
          </a:p>
          <a:p>
            <a:r>
              <a:rPr lang="en-GB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Candidate pair-instability supernova</a:t>
            </a:r>
          </a:p>
          <a:p>
            <a:r>
              <a:rPr lang="en-GB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Joint project with </a:t>
            </a:r>
            <a:r>
              <a:rPr lang="en-GB" sz="1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ePESSTO</a:t>
            </a:r>
            <a:r>
              <a:rPr lang="en-GB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under ZTF leadership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6A472F-D426-9E41-9DC2-52890A80AC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00" y="1746000"/>
            <a:ext cx="3960000" cy="28794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A23C23-6843-5A48-80C1-5B487CFA62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6544" y="1131410"/>
            <a:ext cx="2654906" cy="21725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AF425DA-28D5-9A46-8F12-3E34F73CE4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4335" y="3920400"/>
            <a:ext cx="2959324" cy="2130164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1A9920C-3F64-734A-A503-90FDD531BCE1}"/>
              </a:ext>
            </a:extLst>
          </p:cNvPr>
          <p:cNvSpPr/>
          <p:nvPr/>
        </p:nvSpPr>
        <p:spPr>
          <a:xfrm>
            <a:off x="4643997" y="3556800"/>
            <a:ext cx="4320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" sz="14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Among the slowest evolving </a:t>
            </a:r>
            <a:r>
              <a:rPr lang="en" sz="1400" b="1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SLSNe</a:t>
            </a:r>
            <a:r>
              <a:rPr lang="en" sz="14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-I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8A4955E-D010-2F48-B7BE-31E9559146A9}"/>
              </a:ext>
            </a:extLst>
          </p:cNvPr>
          <p:cNvSpPr/>
          <p:nvPr/>
        </p:nvSpPr>
        <p:spPr>
          <a:xfrm>
            <a:off x="180000" y="4789005"/>
            <a:ext cx="4320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Rise time of ~100 days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Narrow absorption features (width a few 100 km/s)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Extremely slow spectral evolution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Blue-shifted </a:t>
            </a:r>
            <a:r>
              <a:rPr lang="en" sz="1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MgII</a:t>
            </a:r>
            <a:r>
              <a:rPr lang="en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(-3000 km/s)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Imaging polarimetry: P ~0%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599A63D-3CD4-B844-80FD-EF31531E7536}"/>
              </a:ext>
            </a:extLst>
          </p:cNvPr>
          <p:cNvSpPr/>
          <p:nvPr/>
        </p:nvSpPr>
        <p:spPr>
          <a:xfrm>
            <a:off x="4679994" y="781099"/>
            <a:ext cx="4320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" sz="1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Evidence for a shell expelled before explosion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BE7F7FA-A8AD-884B-A07A-B8758A12FD46}"/>
              </a:ext>
            </a:extLst>
          </p:cNvPr>
          <p:cNvCxnSpPr>
            <a:cxnSpLocks/>
          </p:cNvCxnSpPr>
          <p:nvPr/>
        </p:nvCxnSpPr>
        <p:spPr>
          <a:xfrm flipH="1">
            <a:off x="7341433" y="1630156"/>
            <a:ext cx="286062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44C69D9-608A-6F48-85C6-D769EBEAEC07}"/>
              </a:ext>
            </a:extLst>
          </p:cNvPr>
          <p:cNvSpPr txBox="1"/>
          <p:nvPr/>
        </p:nvSpPr>
        <p:spPr>
          <a:xfrm>
            <a:off x="180003" y="6300000"/>
            <a:ext cx="87839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97F1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Led by Steve Schulze</a:t>
            </a:r>
          </a:p>
        </p:txBody>
      </p:sp>
    </p:spTree>
    <p:extLst>
      <p:ext uri="{BB962C8B-B14F-4D97-AF65-F5344CB8AC3E}">
        <p14:creationId xmlns:p14="http://schemas.microsoft.com/office/powerpoint/2010/main" val="540658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8EB0D14-5A79-B44F-BFE5-4C6189B1ACB8}"/>
              </a:ext>
            </a:extLst>
          </p:cNvPr>
          <p:cNvCxnSpPr>
            <a:cxnSpLocks/>
          </p:cNvCxnSpPr>
          <p:nvPr/>
        </p:nvCxnSpPr>
        <p:spPr>
          <a:xfrm>
            <a:off x="0" y="425885"/>
            <a:ext cx="9144000" cy="0"/>
          </a:xfrm>
          <a:prstGeom prst="line">
            <a:avLst/>
          </a:prstGeom>
          <a:ln w="50800">
            <a:solidFill>
              <a:srgbClr val="297F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BB11807-8C53-EA45-A140-041BBC247C76}"/>
              </a:ext>
            </a:extLst>
          </p:cNvPr>
          <p:cNvSpPr txBox="1"/>
          <p:nvPr/>
        </p:nvSpPr>
        <p:spPr>
          <a:xfrm>
            <a:off x="237993" y="195052"/>
            <a:ext cx="2002471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 anchor="ctr">
            <a:spAutoFit/>
          </a:bodyPr>
          <a:lstStyle/>
          <a:p>
            <a:r>
              <a:rPr lang="de-DE" sz="24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Conclusions</a:t>
            </a:r>
            <a:endParaRPr lang="en-US" sz="24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3" name="Rectangle 3">
            <a:extLst>
              <a:ext uri="{FF2B5EF4-FFF2-40B4-BE49-F238E27FC236}">
                <a16:creationId xmlns:a16="http://schemas.microsoft.com/office/drawing/2014/main" id="{D1FD75D0-560D-444E-B428-39B62A0D13E7}"/>
              </a:ext>
            </a:extLst>
          </p:cNvPr>
          <p:cNvSpPr txBox="1">
            <a:spLocks noChangeArrowheads="1"/>
          </p:cNvSpPr>
          <p:nvPr/>
        </p:nvSpPr>
        <p:spPr>
          <a:xfrm>
            <a:off x="237993" y="835248"/>
            <a:ext cx="7866479" cy="49163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5DA0C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ZTF + extragalactic partnership survey allow to advance in SN science in multiple dimensions: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5DA0C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Obtaining high quality light curves in g and r for all objects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5DA0C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Defining samples with minimal selection biases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5DA0C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Catching the first and last photons of supernovae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5DA0C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Probing new areas of the transient parameter space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5DA0C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We are aiming in answering questions on the SN progenitors, rates, ensemble properties and SN physics.</a:t>
            </a:r>
          </a:p>
        </p:txBody>
      </p:sp>
    </p:spTree>
    <p:extLst>
      <p:ext uri="{BB962C8B-B14F-4D97-AF65-F5344CB8AC3E}">
        <p14:creationId xmlns:p14="http://schemas.microsoft.com/office/powerpoint/2010/main" val="19997952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8EB0D14-5A79-B44F-BFE5-4C6189B1ACB8}"/>
              </a:ext>
            </a:extLst>
          </p:cNvPr>
          <p:cNvCxnSpPr>
            <a:cxnSpLocks/>
          </p:cNvCxnSpPr>
          <p:nvPr/>
        </p:nvCxnSpPr>
        <p:spPr>
          <a:xfrm>
            <a:off x="0" y="425885"/>
            <a:ext cx="9144000" cy="0"/>
          </a:xfrm>
          <a:prstGeom prst="line">
            <a:avLst/>
          </a:prstGeom>
          <a:ln w="50800">
            <a:solidFill>
              <a:srgbClr val="297F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BB11807-8C53-EA45-A140-041BBC247C76}"/>
              </a:ext>
            </a:extLst>
          </p:cNvPr>
          <p:cNvSpPr txBox="1"/>
          <p:nvPr/>
        </p:nvSpPr>
        <p:spPr>
          <a:xfrm>
            <a:off x="237993" y="195052"/>
            <a:ext cx="2002471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 anchor="ctr">
            <a:spAutoFit/>
          </a:bodyPr>
          <a:lstStyle/>
          <a:p>
            <a:r>
              <a:rPr lang="de-DE" sz="24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Conclusions</a:t>
            </a:r>
            <a:endParaRPr lang="en-US" sz="24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3" name="Rectangle 3">
            <a:extLst>
              <a:ext uri="{FF2B5EF4-FFF2-40B4-BE49-F238E27FC236}">
                <a16:creationId xmlns:a16="http://schemas.microsoft.com/office/drawing/2014/main" id="{D1FD75D0-560D-444E-B428-39B62A0D13E7}"/>
              </a:ext>
            </a:extLst>
          </p:cNvPr>
          <p:cNvSpPr txBox="1">
            <a:spLocks noChangeArrowheads="1"/>
          </p:cNvSpPr>
          <p:nvPr/>
        </p:nvSpPr>
        <p:spPr>
          <a:xfrm>
            <a:off x="237993" y="835248"/>
            <a:ext cx="7866479" cy="49163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5DA0C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ZTF + extragalactic partnership survey allow to advance SN science in multiple dimensions: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5DA0C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Obtaining high quality light curves in g and r for all objects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5DA0C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Defining samples with minimal selection biases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5DA0C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Catching the first and last photons of supernovae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5DA0C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Probing new areas of the transient parameter space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5DA0C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We are aiming in answering questions on the SN progenitors, rates and ensemble properties.</a:t>
            </a:r>
          </a:p>
        </p:txBody>
      </p:sp>
    </p:spTree>
    <p:extLst>
      <p:ext uri="{BB962C8B-B14F-4D97-AF65-F5344CB8AC3E}">
        <p14:creationId xmlns:p14="http://schemas.microsoft.com/office/powerpoint/2010/main" val="24912078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B9F4763-E8E4-ED4D-9D05-B29BFA4CA564}"/>
              </a:ext>
            </a:extLst>
          </p:cNvPr>
          <p:cNvSpPr/>
          <p:nvPr/>
        </p:nvSpPr>
        <p:spPr>
          <a:xfrm>
            <a:off x="180000" y="784800"/>
            <a:ext cx="8784000" cy="5389200"/>
          </a:xfrm>
          <a:prstGeom prst="rect">
            <a:avLst/>
          </a:prstGeom>
          <a:solidFill>
            <a:srgbClr val="FFD3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8EB0D14-5A79-B44F-BFE5-4C6189B1ACB8}"/>
              </a:ext>
            </a:extLst>
          </p:cNvPr>
          <p:cNvCxnSpPr>
            <a:cxnSpLocks/>
          </p:cNvCxnSpPr>
          <p:nvPr/>
        </p:nvCxnSpPr>
        <p:spPr>
          <a:xfrm>
            <a:off x="0" y="425885"/>
            <a:ext cx="9144000" cy="0"/>
          </a:xfrm>
          <a:prstGeom prst="line">
            <a:avLst/>
          </a:prstGeom>
          <a:ln w="50800">
            <a:solidFill>
              <a:srgbClr val="297F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BB11807-8C53-EA45-A140-041BBC247C76}"/>
              </a:ext>
            </a:extLst>
          </p:cNvPr>
          <p:cNvSpPr txBox="1"/>
          <p:nvPr/>
        </p:nvSpPr>
        <p:spPr>
          <a:xfrm>
            <a:off x="237993" y="195052"/>
            <a:ext cx="4913717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 anchor="ctr">
            <a:spAutoFit/>
          </a:bodyPr>
          <a:lstStyle/>
          <a:p>
            <a:r>
              <a:rPr lang="de-DE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Infant Supernovae: Type </a:t>
            </a:r>
            <a:r>
              <a:rPr lang="de-DE" sz="24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Ia</a:t>
            </a:r>
            <a:r>
              <a:rPr lang="de-DE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4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SNe</a:t>
            </a:r>
            <a:endParaRPr lang="en-US" sz="24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C43456C-19BF-2943-B456-7D8B749AF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847" y="1202334"/>
            <a:ext cx="7402306" cy="4809477"/>
          </a:xfrm>
          <a:prstGeom prst="rect">
            <a:avLst/>
          </a:prstGeom>
          <a:solidFill>
            <a:srgbClr val="FFD3C1"/>
          </a:solidFill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D1FEA83-740F-D045-9764-D1728503BEDC}"/>
              </a:ext>
            </a:extLst>
          </p:cNvPr>
          <p:cNvSpPr txBox="1"/>
          <p:nvPr/>
        </p:nvSpPr>
        <p:spPr>
          <a:xfrm>
            <a:off x="237993" y="817090"/>
            <a:ext cx="76144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…early observations of </a:t>
            </a:r>
            <a:r>
              <a:rPr lang="en-US" sz="1600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SNe</a:t>
            </a:r>
            <a:r>
              <a:rPr lang="en-US" sz="16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1600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Ia</a:t>
            </a:r>
            <a:r>
              <a:rPr lang="en-US" sz="16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to infer the type of progenitor systems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9AD6E0F-34C2-5444-8E13-D38FDB89A998}"/>
              </a:ext>
            </a:extLst>
          </p:cNvPr>
          <p:cNvSpPr/>
          <p:nvPr/>
        </p:nvSpPr>
        <p:spPr>
          <a:xfrm>
            <a:off x="4423759" y="6300000"/>
            <a:ext cx="447859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600" b="1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https://</a:t>
            </a:r>
            <a:r>
              <a:rPr lang="en-US" sz="1600" b="1" dirty="0" err="1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github.com</a:t>
            </a:r>
            <a:r>
              <a:rPr lang="en-US" sz="1600" b="1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/</a:t>
            </a:r>
            <a:r>
              <a:rPr lang="en-US" sz="1600" b="1" dirty="0" err="1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yaoyuhan</a:t>
            </a:r>
            <a:r>
              <a:rPr lang="en-US" sz="1600" b="1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/</a:t>
            </a:r>
            <a:r>
              <a:rPr lang="en-US" sz="1600" b="1" dirty="0" err="1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ForcePhotZTF</a:t>
            </a:r>
            <a:endParaRPr lang="en-US" sz="1600" b="1" dirty="0">
              <a:solidFill>
                <a:schemeClr val="accent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04A6C9-D7CD-C547-82BF-422BFEBDD76C}"/>
              </a:ext>
            </a:extLst>
          </p:cNvPr>
          <p:cNvSpPr txBox="1"/>
          <p:nvPr/>
        </p:nvSpPr>
        <p:spPr>
          <a:xfrm>
            <a:off x="180000" y="6300000"/>
            <a:ext cx="40967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97F1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Adam Miller, Mattia Bulla, </a:t>
            </a:r>
            <a:r>
              <a:rPr lang="en-US" sz="1600" dirty="0" err="1">
                <a:solidFill>
                  <a:srgbClr val="297F1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Yuhan</a:t>
            </a:r>
            <a:r>
              <a:rPr lang="en-US" sz="1600" dirty="0">
                <a:solidFill>
                  <a:srgbClr val="297F1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Yao</a:t>
            </a:r>
          </a:p>
        </p:txBody>
      </p:sp>
    </p:spTree>
    <p:extLst>
      <p:ext uri="{BB962C8B-B14F-4D97-AF65-F5344CB8AC3E}">
        <p14:creationId xmlns:p14="http://schemas.microsoft.com/office/powerpoint/2010/main" val="33959921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9BFAD82-33C9-C249-A615-9AFBEB67DBF7}"/>
              </a:ext>
            </a:extLst>
          </p:cNvPr>
          <p:cNvSpPr txBox="1"/>
          <p:nvPr/>
        </p:nvSpPr>
        <p:spPr>
          <a:xfrm>
            <a:off x="4644000" y="784800"/>
            <a:ext cx="4320000" cy="5389200"/>
          </a:xfrm>
          <a:prstGeom prst="rect">
            <a:avLst/>
          </a:prstGeom>
          <a:solidFill>
            <a:srgbClr val="C8D9FF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GB" sz="16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SNe Ia from ZTF - Year 1</a:t>
            </a:r>
            <a:r>
              <a:rPr lang="en-GB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  <a:p>
            <a:pPr algn="ctr"/>
            <a:r>
              <a:rPr lang="en-GB" sz="16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Bulla et al. 2019, in prep</a:t>
            </a:r>
          </a:p>
          <a:p>
            <a:pPr algn="ctr"/>
            <a:endParaRPr lang="en-GB" sz="1600" dirty="0">
              <a:solidFill>
                <a:srgbClr val="5DA0CE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ctr"/>
            <a:r>
              <a:rPr lang="en-GB" sz="1600" b="1" dirty="0">
                <a:solidFill>
                  <a:srgbClr val="9C3F2D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26</a:t>
            </a:r>
            <a:r>
              <a:rPr lang="en-GB" sz="1600" dirty="0">
                <a:solidFill>
                  <a:srgbClr val="5DA0C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GB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discovered within 3 days from first light</a:t>
            </a:r>
          </a:p>
          <a:p>
            <a:pPr algn="ctr"/>
            <a:r>
              <a:rPr lang="en-GB" sz="1600" b="1" dirty="0">
                <a:solidFill>
                  <a:srgbClr val="9C3F2D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0.02 &lt; z &lt; 0.14</a:t>
            </a:r>
          </a:p>
          <a:p>
            <a:pPr algn="ctr"/>
            <a:r>
              <a:rPr lang="en-GB" sz="1600" b="1" dirty="0">
                <a:solidFill>
                  <a:srgbClr val="9C3F2D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</a:t>
            </a:r>
            <a:r>
              <a:rPr lang="en-GB" sz="1600" dirty="0">
                <a:solidFill>
                  <a:srgbClr val="5DA0C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GB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evidence for two distinct populations</a:t>
            </a:r>
            <a:endParaRPr lang="en-US" sz="16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2" name="Picture 11" descr="gminr.png">
            <a:extLst>
              <a:ext uri="{FF2B5EF4-FFF2-40B4-BE49-F238E27FC236}">
                <a16:creationId xmlns:a16="http://schemas.microsoft.com/office/drawing/2014/main" id="{9C3B5D89-93A1-C843-872E-29ABF5B0A5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982" y="2605070"/>
            <a:ext cx="4096787" cy="3436318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8EB0D14-5A79-B44F-BFE5-4C6189B1ACB8}"/>
              </a:ext>
            </a:extLst>
          </p:cNvPr>
          <p:cNvCxnSpPr>
            <a:cxnSpLocks/>
          </p:cNvCxnSpPr>
          <p:nvPr/>
        </p:nvCxnSpPr>
        <p:spPr>
          <a:xfrm>
            <a:off x="0" y="425885"/>
            <a:ext cx="9144000" cy="0"/>
          </a:xfrm>
          <a:prstGeom prst="line">
            <a:avLst/>
          </a:prstGeom>
          <a:ln w="50800">
            <a:solidFill>
              <a:srgbClr val="297F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BB11807-8C53-EA45-A140-041BBC247C76}"/>
              </a:ext>
            </a:extLst>
          </p:cNvPr>
          <p:cNvSpPr txBox="1"/>
          <p:nvPr/>
        </p:nvSpPr>
        <p:spPr>
          <a:xfrm>
            <a:off x="237993" y="195052"/>
            <a:ext cx="4913717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 anchor="ctr">
            <a:spAutoFit/>
          </a:bodyPr>
          <a:lstStyle/>
          <a:p>
            <a:r>
              <a:rPr lang="de-DE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Infant Supernovae: Type </a:t>
            </a:r>
            <a:r>
              <a:rPr lang="de-DE" sz="24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Ia</a:t>
            </a:r>
            <a:r>
              <a:rPr lang="de-DE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4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SNe</a:t>
            </a:r>
            <a:endParaRPr lang="en-US" sz="24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D38FB9-22B9-A446-A157-FA2B22FABD38}"/>
              </a:ext>
            </a:extLst>
          </p:cNvPr>
          <p:cNvSpPr txBox="1"/>
          <p:nvPr/>
        </p:nvSpPr>
        <p:spPr>
          <a:xfrm>
            <a:off x="180000" y="784800"/>
            <a:ext cx="4320000" cy="5389200"/>
          </a:xfrm>
          <a:prstGeom prst="rect">
            <a:avLst/>
          </a:prstGeom>
          <a:solidFill>
            <a:srgbClr val="FFD3C1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GB" sz="16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SNe Ia from the literature</a:t>
            </a:r>
          </a:p>
          <a:p>
            <a:pPr algn="ctr"/>
            <a:r>
              <a:rPr lang="en-GB" sz="1600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Stritzinger</a:t>
            </a:r>
            <a:r>
              <a:rPr lang="en-GB" sz="16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et al. 2018</a:t>
            </a:r>
          </a:p>
          <a:p>
            <a:pPr algn="ctr"/>
            <a:endParaRPr lang="en-GB" sz="1600" dirty="0">
              <a:solidFill>
                <a:srgbClr val="5DA0CE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ctr"/>
            <a:r>
              <a:rPr lang="en-GB" sz="1600" b="1" dirty="0">
                <a:solidFill>
                  <a:srgbClr val="9C3F2D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13</a:t>
            </a:r>
            <a:r>
              <a:rPr lang="en-GB" sz="1600" dirty="0">
                <a:solidFill>
                  <a:srgbClr val="5DA0C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GB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discovered within 3 days from first light</a:t>
            </a:r>
          </a:p>
          <a:p>
            <a:pPr algn="ctr"/>
            <a:r>
              <a:rPr lang="en-GB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With one exception,</a:t>
            </a:r>
            <a:r>
              <a:rPr lang="en-GB" sz="16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GB" sz="1600" b="1" dirty="0">
                <a:solidFill>
                  <a:srgbClr val="9C3F2D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all nearby (z &lt; 0.02)</a:t>
            </a:r>
          </a:p>
          <a:p>
            <a:pPr algn="ctr"/>
            <a:r>
              <a:rPr lang="en-GB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Evidence for two distinct populations?</a:t>
            </a:r>
            <a:endParaRPr lang="en-US" sz="16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8" name="Picture 7" descr="Screenshot 2019-03-05 at 15.14.36.png">
            <a:extLst>
              <a:ext uri="{FF2B5EF4-FFF2-40B4-BE49-F238E27FC236}">
                <a16:creationId xmlns:a16="http://schemas.microsoft.com/office/drawing/2014/main" id="{0B5D922F-886E-194F-9BDB-9543E048F4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76" y="2605838"/>
            <a:ext cx="4088896" cy="3436319"/>
          </a:xfrm>
          <a:prstGeom prst="rect">
            <a:avLst/>
          </a:prstGeom>
        </p:spPr>
      </p:pic>
      <p:pic>
        <p:nvPicPr>
          <p:cNvPr id="4" name="Picture 3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5C25F6DD-36F3-8942-9057-9BF2620115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7664" y="2605070"/>
            <a:ext cx="4172672" cy="343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723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42FAFCB-1E27-9F4D-8A82-3DAA67458C05}"/>
              </a:ext>
            </a:extLst>
          </p:cNvPr>
          <p:cNvSpPr/>
          <p:nvPr/>
        </p:nvSpPr>
        <p:spPr>
          <a:xfrm>
            <a:off x="180000" y="784800"/>
            <a:ext cx="4320000" cy="5389200"/>
          </a:xfrm>
          <a:prstGeom prst="rect">
            <a:avLst/>
          </a:prstGeom>
          <a:solidFill>
            <a:srgbClr val="FFD3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noFill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8EB0D14-5A79-B44F-BFE5-4C6189B1ACB8}"/>
              </a:ext>
            </a:extLst>
          </p:cNvPr>
          <p:cNvCxnSpPr>
            <a:cxnSpLocks/>
          </p:cNvCxnSpPr>
          <p:nvPr/>
        </p:nvCxnSpPr>
        <p:spPr>
          <a:xfrm>
            <a:off x="0" y="425885"/>
            <a:ext cx="9144000" cy="0"/>
          </a:xfrm>
          <a:prstGeom prst="line">
            <a:avLst/>
          </a:prstGeom>
          <a:ln w="50800">
            <a:solidFill>
              <a:srgbClr val="297F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BB11807-8C53-EA45-A140-041BBC247C76}"/>
              </a:ext>
            </a:extLst>
          </p:cNvPr>
          <p:cNvSpPr txBox="1"/>
          <p:nvPr/>
        </p:nvSpPr>
        <p:spPr>
          <a:xfrm>
            <a:off x="237993" y="195052"/>
            <a:ext cx="4674870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 anchor="ctr">
            <a:spAutoFit/>
          </a:bodyPr>
          <a:lstStyle/>
          <a:p>
            <a:r>
              <a:rPr lang="de-DE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Infant Supernovae: Type II </a:t>
            </a:r>
            <a:r>
              <a:rPr lang="de-DE" sz="24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SNe</a:t>
            </a:r>
            <a:endParaRPr lang="en-US" sz="24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89B2C09-1C58-C84C-A6E6-D2A0EBE5099D}"/>
              </a:ext>
            </a:extLst>
          </p:cNvPr>
          <p:cNvSpPr/>
          <p:nvPr/>
        </p:nvSpPr>
        <p:spPr>
          <a:xfrm>
            <a:off x="237993" y="767852"/>
            <a:ext cx="39481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" sz="1600" b="1" dirty="0">
                <a:solidFill>
                  <a:srgbClr val="000000"/>
                </a:solidFill>
                <a:latin typeface="Helvetica Neue" panose="02000503000000020004" pitchFamily="2" charset="0"/>
              </a:rPr>
              <a:t>High Quality Infant Type II Light curves</a:t>
            </a:r>
            <a:endParaRPr lang="en" sz="1600" dirty="0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E23EADB-3B18-0746-A69E-4C3DFC2521D0}"/>
              </a:ext>
            </a:extLst>
          </p:cNvPr>
          <p:cNvSpPr/>
          <p:nvPr/>
        </p:nvSpPr>
        <p:spPr>
          <a:xfrm>
            <a:off x="180000" y="4357527"/>
            <a:ext cx="4320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" sz="1400" dirty="0">
                <a:solidFill>
                  <a:srgbClr val="000000"/>
                </a:solidFill>
                <a:latin typeface="Helvetica Neue" panose="02000503000000020004" pitchFamily="2" charset="0"/>
              </a:rPr>
              <a:t>Light curve structures study 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" sz="1400" dirty="0">
                <a:solidFill>
                  <a:srgbClr val="000000"/>
                </a:solidFill>
                <a:latin typeface="Helvetica Neue" panose="02000503000000020004" pitchFamily="2" charset="0"/>
              </a:rPr>
              <a:t>Early light curve : Clusters of rise types?  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" sz="1400" dirty="0">
                <a:solidFill>
                  <a:srgbClr val="000000"/>
                </a:solidFill>
                <a:latin typeface="Helvetica Neue" panose="02000503000000020004" pitchFamily="2" charset="0"/>
              </a:rPr>
              <a:t>Later time structures? 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" sz="1400" dirty="0">
                <a:solidFill>
                  <a:srgbClr val="000000"/>
                </a:solidFill>
                <a:latin typeface="Helvetica Neue" panose="02000503000000020004" pitchFamily="2" charset="0"/>
              </a:rPr>
              <a:t>Are there correlations? 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" sz="1400" dirty="0">
                <a:solidFill>
                  <a:srgbClr val="000000"/>
                </a:solidFill>
                <a:latin typeface="Helvetica Neue" panose="02000503000000020004" pitchFamily="2" charset="0"/>
              </a:rPr>
              <a:t>New type of study thanks to g and r band: what new information will it bring?</a:t>
            </a:r>
          </a:p>
          <a:p>
            <a:pPr algn="just"/>
            <a:r>
              <a:rPr lang="en" sz="1400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Light-curve modelling with shock-cooling models to constrain the progenitor star (see </a:t>
            </a:r>
            <a:r>
              <a:rPr lang="en" sz="1400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Maayane's</a:t>
            </a:r>
            <a:r>
              <a:rPr lang="en" sz="1400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talk)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8318C41-A233-6E42-8722-94EC645AE340}"/>
              </a:ext>
            </a:extLst>
          </p:cNvPr>
          <p:cNvSpPr/>
          <p:nvPr/>
        </p:nvSpPr>
        <p:spPr>
          <a:xfrm>
            <a:off x="4644000" y="783240"/>
            <a:ext cx="4320000" cy="4432649"/>
          </a:xfrm>
          <a:prstGeom prst="rect">
            <a:avLst/>
          </a:prstGeom>
          <a:solidFill>
            <a:srgbClr val="C8D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B0AF690-5F30-3D41-AC4E-6E0DB5E6D3E3}"/>
              </a:ext>
            </a:extLst>
          </p:cNvPr>
          <p:cNvSpPr/>
          <p:nvPr/>
        </p:nvSpPr>
        <p:spPr>
          <a:xfrm>
            <a:off x="5772064" y="783240"/>
            <a:ext cx="15199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" sz="1400" b="1" dirty="0">
                <a:solidFill>
                  <a:srgbClr val="000000"/>
                </a:solidFill>
                <a:latin typeface="Helvetica Neue" panose="02000503000000020004" pitchFamily="2" charset="0"/>
              </a:rPr>
              <a:t>Spectroscopy</a:t>
            </a:r>
            <a:endParaRPr lang="en" sz="1400" dirty="0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18DDA40-0E85-4F49-A366-F9DEA03DA7E2}"/>
              </a:ext>
            </a:extLst>
          </p:cNvPr>
          <p:cNvSpPr/>
          <p:nvPr/>
        </p:nvSpPr>
        <p:spPr>
          <a:xfrm>
            <a:off x="4643997" y="3830905"/>
            <a:ext cx="432000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Study of flash-ionisation features in infant spectra (&lt;5 days from last non-detection)</a:t>
            </a:r>
          </a:p>
          <a:p>
            <a:endParaRPr lang="en-GB" sz="14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GB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Building robust statistics of flash-ionised events</a:t>
            </a:r>
          </a:p>
          <a:p>
            <a:r>
              <a:rPr lang="en-GB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How common is it amongst </a:t>
            </a:r>
            <a:r>
              <a:rPr lang="en-GB" sz="1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CCSNe</a:t>
            </a:r>
            <a:r>
              <a:rPr lang="en-GB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?  Is it type dependant?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CFD5224-313D-DF49-AAB5-C45ADA7D673C}"/>
              </a:ext>
            </a:extLst>
          </p:cNvPr>
          <p:cNvSpPr/>
          <p:nvPr/>
        </p:nvSpPr>
        <p:spPr>
          <a:xfrm>
            <a:off x="4643998" y="5342412"/>
            <a:ext cx="4320000" cy="83099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Are there correlations between flash-ionisation features and light-curve structures (in both early and late light curve)?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048C9F5-11AB-1F44-BBAB-CDBCE8810810}"/>
              </a:ext>
            </a:extLst>
          </p:cNvPr>
          <p:cNvSpPr txBox="1"/>
          <p:nvPr/>
        </p:nvSpPr>
        <p:spPr>
          <a:xfrm>
            <a:off x="180003" y="6300000"/>
            <a:ext cx="40967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97F1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Led by Weizmann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919C7CF-7725-4543-A9F8-98025B48C6FF}"/>
              </a:ext>
            </a:extLst>
          </p:cNvPr>
          <p:cNvSpPr txBox="1"/>
          <p:nvPr/>
        </p:nvSpPr>
        <p:spPr>
          <a:xfrm>
            <a:off x="4867211" y="6299921"/>
            <a:ext cx="40967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297F1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Listen to Rachel's song on Wednesday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26244A3-1BBE-774D-A93E-442171381D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8359" y="1118662"/>
            <a:ext cx="3451279" cy="258572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64DC34E-716E-CE4C-A9D8-71E6E079C7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736" y="1117407"/>
            <a:ext cx="2667600" cy="20007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DA07D2F-E187-E34A-9E6E-A60C20EE93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8533" y="2273359"/>
            <a:ext cx="2667600" cy="20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3070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42FAFCB-1E27-9F4D-8A82-3DAA67458C05}"/>
              </a:ext>
            </a:extLst>
          </p:cNvPr>
          <p:cNvSpPr/>
          <p:nvPr/>
        </p:nvSpPr>
        <p:spPr>
          <a:xfrm>
            <a:off x="180000" y="1526400"/>
            <a:ext cx="4320000" cy="4647600"/>
          </a:xfrm>
          <a:prstGeom prst="rect">
            <a:avLst/>
          </a:prstGeom>
          <a:solidFill>
            <a:srgbClr val="FFD3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noFill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8EB0D14-5A79-B44F-BFE5-4C6189B1ACB8}"/>
              </a:ext>
            </a:extLst>
          </p:cNvPr>
          <p:cNvCxnSpPr>
            <a:cxnSpLocks/>
          </p:cNvCxnSpPr>
          <p:nvPr/>
        </p:nvCxnSpPr>
        <p:spPr>
          <a:xfrm>
            <a:off x="0" y="425885"/>
            <a:ext cx="9144000" cy="0"/>
          </a:xfrm>
          <a:prstGeom prst="line">
            <a:avLst/>
          </a:prstGeom>
          <a:ln w="50800">
            <a:solidFill>
              <a:srgbClr val="297F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BB11807-8C53-EA45-A140-041BBC247C76}"/>
              </a:ext>
            </a:extLst>
          </p:cNvPr>
          <p:cNvSpPr txBox="1"/>
          <p:nvPr/>
        </p:nvSpPr>
        <p:spPr>
          <a:xfrm>
            <a:off x="237993" y="195052"/>
            <a:ext cx="3673506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 anchor="ctr">
            <a:spAutoFit/>
          </a:bodyPr>
          <a:lstStyle/>
          <a:p>
            <a:r>
              <a:rPr lang="de-DE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Infant Supernovae: Fast</a:t>
            </a:r>
            <a:endParaRPr lang="en-US" sz="24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E23EADB-3B18-0746-A69E-4C3DFC2521D0}"/>
              </a:ext>
            </a:extLst>
          </p:cNvPr>
          <p:cNvSpPr/>
          <p:nvPr/>
        </p:nvSpPr>
        <p:spPr>
          <a:xfrm>
            <a:off x="180000" y="4668989"/>
            <a:ext cx="43200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" sz="1400" dirty="0">
                <a:solidFill>
                  <a:srgbClr val="000000"/>
                </a:solidFill>
                <a:latin typeface="Helvetica Neue" panose="02000503000000020004" pitchFamily="2" charset="0"/>
              </a:rPr>
              <a:t>Discovered 20 min after first light, rising 1.3 mag/</a:t>
            </a:r>
            <a:r>
              <a:rPr lang="en" sz="1400" dirty="0" err="1">
                <a:solidFill>
                  <a:srgbClr val="000000"/>
                </a:solidFill>
                <a:latin typeface="Helvetica Neue" panose="02000503000000020004" pitchFamily="2" charset="0"/>
              </a:rPr>
              <a:t>hr</a:t>
            </a:r>
            <a:endParaRPr lang="en" sz="1400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" sz="1400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R</a:t>
            </a:r>
            <a:r>
              <a:rPr lang="en" sz="1400" dirty="0">
                <a:solidFill>
                  <a:srgbClr val="000000"/>
                </a:solidFill>
                <a:latin typeface="Helvetica Neue" panose="02000503000000020004" pitchFamily="2" charset="0"/>
              </a:rPr>
              <a:t>apid phot. and spec. follow-up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" sz="1400" dirty="0">
                <a:solidFill>
                  <a:srgbClr val="000000"/>
                </a:solidFill>
                <a:latin typeface="Helvetica Neue" panose="02000503000000020004" pitchFamily="2" charset="0"/>
              </a:rPr>
              <a:t>Rapid rise (</a:t>
            </a:r>
            <a:r>
              <a:rPr lang="en" sz="1400" dirty="0" err="1">
                <a:solidFill>
                  <a:srgbClr val="000000"/>
                </a:solidFill>
                <a:latin typeface="Helvetica Neue" panose="02000503000000020004" pitchFamily="2" charset="0"/>
              </a:rPr>
              <a:t>t</a:t>
            </a:r>
            <a:r>
              <a:rPr lang="en" sz="1400" baseline="-25000" dirty="0" err="1">
                <a:solidFill>
                  <a:srgbClr val="000000"/>
                </a:solidFill>
                <a:latin typeface="Helvetica Neue" panose="02000503000000020004" pitchFamily="2" charset="0"/>
              </a:rPr>
              <a:t>peak</a:t>
            </a:r>
            <a:r>
              <a:rPr lang="en" sz="1400" dirty="0">
                <a:solidFill>
                  <a:srgbClr val="000000"/>
                </a:solidFill>
                <a:latin typeface="Helvetica Neue" panose="02000503000000020004" pitchFamily="2" charset="0"/>
              </a:rPr>
              <a:t> &lt; 0.5 day), blue at peak</a:t>
            </a:r>
            <a:br>
              <a:rPr lang="en" sz="1400" dirty="0">
                <a:solidFill>
                  <a:srgbClr val="000000"/>
                </a:solidFill>
                <a:latin typeface="Helvetica Neue" panose="02000503000000020004" pitchFamily="2" charset="0"/>
              </a:rPr>
            </a:br>
            <a:r>
              <a:rPr lang="en" sz="1400" dirty="0">
                <a:solidFill>
                  <a:srgbClr val="000000"/>
                </a:solidFill>
                <a:latin typeface="Helvetica Neue" panose="02000503000000020004" pitchFamily="2" charset="0"/>
              </a:rPr>
              <a:t>(g-r = -0.3), </a:t>
            </a:r>
            <a:r>
              <a:rPr lang="en" sz="1400" dirty="0" err="1">
                <a:solidFill>
                  <a:srgbClr val="000000"/>
                </a:solidFill>
                <a:latin typeface="Helvetica Neue" panose="02000503000000020004" pitchFamily="2" charset="0"/>
              </a:rPr>
              <a:t>L</a:t>
            </a:r>
            <a:r>
              <a:rPr lang="en" sz="1400" baseline="-25000" dirty="0" err="1">
                <a:solidFill>
                  <a:srgbClr val="000000"/>
                </a:solidFill>
                <a:latin typeface="Helvetica Neue" panose="02000503000000020004" pitchFamily="2" charset="0"/>
              </a:rPr>
              <a:t>peak</a:t>
            </a:r>
            <a:r>
              <a:rPr lang="en" sz="1400" dirty="0">
                <a:solidFill>
                  <a:srgbClr val="000000"/>
                </a:solidFill>
                <a:latin typeface="Helvetica Neue" panose="02000503000000020004" pitchFamily="2" charset="0"/>
              </a:rPr>
              <a:t> &gt; 3x10</a:t>
            </a:r>
            <a:r>
              <a:rPr lang="en" sz="1400" baseline="30000" dirty="0">
                <a:solidFill>
                  <a:srgbClr val="000000"/>
                </a:solidFill>
                <a:latin typeface="Helvetica Neue" panose="02000503000000020004" pitchFamily="2" charset="0"/>
              </a:rPr>
              <a:t>44</a:t>
            </a:r>
            <a:r>
              <a:rPr lang="en" sz="1400" dirty="0">
                <a:solidFill>
                  <a:srgbClr val="000000"/>
                </a:solidFill>
                <a:latin typeface="Helvetica Neue" panose="02000503000000020004" pitchFamily="2" charset="0"/>
              </a:rPr>
              <a:t> erg/s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8318C41-A233-6E42-8722-94EC645AE340}"/>
              </a:ext>
            </a:extLst>
          </p:cNvPr>
          <p:cNvSpPr/>
          <p:nvPr/>
        </p:nvSpPr>
        <p:spPr>
          <a:xfrm>
            <a:off x="4644000" y="784800"/>
            <a:ext cx="4320000" cy="3377631"/>
          </a:xfrm>
          <a:prstGeom prst="rect">
            <a:avLst/>
          </a:prstGeom>
          <a:solidFill>
            <a:srgbClr val="C8D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B0AF690-5F30-3D41-AC4E-6E0DB5E6D3E3}"/>
              </a:ext>
            </a:extLst>
          </p:cNvPr>
          <p:cNvSpPr/>
          <p:nvPr/>
        </p:nvSpPr>
        <p:spPr>
          <a:xfrm>
            <a:off x="4661997" y="3626318"/>
            <a:ext cx="42840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" sz="1400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Early emission is powered by shock-cooling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sz="1400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After 10 days, Ni takes over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CFD5224-313D-DF49-AAB5-C45ADA7D673C}"/>
              </a:ext>
            </a:extLst>
          </p:cNvPr>
          <p:cNvSpPr/>
          <p:nvPr/>
        </p:nvSpPr>
        <p:spPr>
          <a:xfrm>
            <a:off x="4658400" y="4302000"/>
            <a:ext cx="4320000" cy="187199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noAutofit/>
          </a:bodyPr>
          <a:lstStyle/>
          <a:p>
            <a:r>
              <a:rPr lang="en-GB" sz="1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Detection of precursor outburst months before explosion (stay tuned…)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048C9F5-11AB-1F44-BBAB-CDBCE8810810}"/>
              </a:ext>
            </a:extLst>
          </p:cNvPr>
          <p:cNvSpPr txBox="1"/>
          <p:nvPr/>
        </p:nvSpPr>
        <p:spPr>
          <a:xfrm>
            <a:off x="180003" y="6300000"/>
            <a:ext cx="40967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97F1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Led by Anna Ho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76251F-99D4-164C-ABC3-E937A6AAB6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01" y="2063439"/>
            <a:ext cx="3960000" cy="2376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70324D-6E65-2441-B71C-C72846123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3999" y="887550"/>
            <a:ext cx="3960000" cy="26294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03A343-15F5-7441-8B5A-E9FE403EAD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5258" y="4887121"/>
            <a:ext cx="3557480" cy="114107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F4549A77-69A9-654D-A820-C9004B6E42F1}"/>
              </a:ext>
            </a:extLst>
          </p:cNvPr>
          <p:cNvSpPr/>
          <p:nvPr/>
        </p:nvSpPr>
        <p:spPr>
          <a:xfrm>
            <a:off x="180000" y="781099"/>
            <a:ext cx="42840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" sz="1400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Caught early</a:t>
            </a:r>
            <a:endParaRPr lang="en" sz="1400" dirty="0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542D0FA-71F2-654D-987F-1D61C2B01D2C}"/>
              </a:ext>
            </a:extLst>
          </p:cNvPr>
          <p:cNvSpPr/>
          <p:nvPr/>
        </p:nvSpPr>
        <p:spPr>
          <a:xfrm>
            <a:off x="180000" y="784800"/>
            <a:ext cx="4320000" cy="58521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r>
              <a:rPr lang="en-GB" sz="1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ZTF18abukavn/SN2018gep:</a:t>
            </a:r>
            <a:br>
              <a:rPr lang="en-GB" sz="1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GB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 broad-lined </a:t>
            </a:r>
            <a:r>
              <a:rPr lang="en-GB" sz="1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Ic</a:t>
            </a:r>
            <a:r>
              <a:rPr lang="en-GB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SN without a relativistic outflow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33403D0-54E4-9547-96C2-AE08FD8D2314}"/>
              </a:ext>
            </a:extLst>
          </p:cNvPr>
          <p:cNvSpPr/>
          <p:nvPr/>
        </p:nvSpPr>
        <p:spPr>
          <a:xfrm>
            <a:off x="143999" y="1526887"/>
            <a:ext cx="4320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" sz="1400" b="1" dirty="0">
                <a:latin typeface="Helvetica Neue" panose="02000503000000020004" pitchFamily="2" charset="0"/>
              </a:rPr>
              <a:t>Catching a SN within 30 min after explosion!</a:t>
            </a:r>
          </a:p>
        </p:txBody>
      </p:sp>
    </p:spTree>
    <p:extLst>
      <p:ext uri="{BB962C8B-B14F-4D97-AF65-F5344CB8AC3E}">
        <p14:creationId xmlns:p14="http://schemas.microsoft.com/office/powerpoint/2010/main" val="31075194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42FAFCB-1E27-9F4D-8A82-3DAA67458C05}"/>
              </a:ext>
            </a:extLst>
          </p:cNvPr>
          <p:cNvSpPr/>
          <p:nvPr/>
        </p:nvSpPr>
        <p:spPr>
          <a:xfrm>
            <a:off x="180000" y="1666800"/>
            <a:ext cx="4320000" cy="4507200"/>
          </a:xfrm>
          <a:prstGeom prst="rect">
            <a:avLst/>
          </a:prstGeom>
          <a:solidFill>
            <a:srgbClr val="FFD3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noFill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8EB0D14-5A79-B44F-BFE5-4C6189B1ACB8}"/>
              </a:ext>
            </a:extLst>
          </p:cNvPr>
          <p:cNvCxnSpPr>
            <a:cxnSpLocks/>
          </p:cNvCxnSpPr>
          <p:nvPr/>
        </p:nvCxnSpPr>
        <p:spPr>
          <a:xfrm>
            <a:off x="0" y="425885"/>
            <a:ext cx="9144000" cy="0"/>
          </a:xfrm>
          <a:prstGeom prst="line">
            <a:avLst/>
          </a:prstGeom>
          <a:ln w="50800">
            <a:solidFill>
              <a:srgbClr val="297F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BB11807-8C53-EA45-A140-041BBC247C76}"/>
              </a:ext>
            </a:extLst>
          </p:cNvPr>
          <p:cNvSpPr txBox="1"/>
          <p:nvPr/>
        </p:nvSpPr>
        <p:spPr>
          <a:xfrm>
            <a:off x="237993" y="195052"/>
            <a:ext cx="7305911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 anchor="ctr">
            <a:spAutoFit/>
          </a:bodyPr>
          <a:lstStyle/>
          <a:p>
            <a:r>
              <a:rPr lang="de-DE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Infant Supernovae: Fast </a:t>
            </a:r>
            <a:r>
              <a:rPr lang="de-DE" sz="24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and</a:t>
            </a:r>
            <a:r>
              <a:rPr lang="de-DE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4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Furious</a:t>
            </a:r>
            <a:r>
              <a:rPr lang="de-DE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– Holy </a:t>
            </a:r>
            <a:r>
              <a:rPr lang="de-DE" sz="24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Cow</a:t>
            </a:r>
            <a:r>
              <a:rPr lang="de-DE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!</a:t>
            </a:r>
            <a:endParaRPr lang="en-US" sz="24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E23EADB-3B18-0746-A69E-4C3DFC2521D0}"/>
              </a:ext>
            </a:extLst>
          </p:cNvPr>
          <p:cNvSpPr/>
          <p:nvPr/>
        </p:nvSpPr>
        <p:spPr>
          <a:xfrm>
            <a:off x="180000" y="5338237"/>
            <a:ext cx="4320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Very fast rise confirmed with ZTF </a:t>
            </a:r>
            <a:r>
              <a:rPr lang="en-US" sz="1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</a:t>
            </a:r>
            <a:r>
              <a:rPr lang="en-US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-band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Hot, shrinking photosphere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 Nickel bump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8318C41-A233-6E42-8722-94EC645AE340}"/>
              </a:ext>
            </a:extLst>
          </p:cNvPr>
          <p:cNvSpPr/>
          <p:nvPr/>
        </p:nvSpPr>
        <p:spPr>
          <a:xfrm>
            <a:off x="4644000" y="784800"/>
            <a:ext cx="4320000" cy="1872000"/>
          </a:xfrm>
          <a:prstGeom prst="rect">
            <a:avLst/>
          </a:prstGeom>
          <a:solidFill>
            <a:srgbClr val="C8D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B0AF690-5F30-3D41-AC4E-6E0DB5E6D3E3}"/>
              </a:ext>
            </a:extLst>
          </p:cNvPr>
          <p:cNvSpPr/>
          <p:nvPr/>
        </p:nvSpPr>
        <p:spPr>
          <a:xfrm>
            <a:off x="4644000" y="804674"/>
            <a:ext cx="4320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Dwarf spiral host galaxy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CFD5224-313D-DF49-AAB5-C45ADA7D673C}"/>
              </a:ext>
            </a:extLst>
          </p:cNvPr>
          <p:cNvSpPr/>
          <p:nvPr/>
        </p:nvSpPr>
        <p:spPr>
          <a:xfrm>
            <a:off x="4644000" y="2772000"/>
            <a:ext cx="4320000" cy="3401999"/>
          </a:xfrm>
          <a:prstGeom prst="rect">
            <a:avLst/>
          </a:prstGeom>
          <a:solidFill>
            <a:schemeClr val="tx1"/>
          </a:solidFill>
        </p:spPr>
        <p:txBody>
          <a:bodyPr wrap="square">
            <a:noAutofit/>
          </a:bodyPr>
          <a:lstStyle/>
          <a:p>
            <a:endParaRPr lang="en-GB" sz="14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4549A77-69A9-654D-A820-C9004B6E42F1}"/>
              </a:ext>
            </a:extLst>
          </p:cNvPr>
          <p:cNvSpPr/>
          <p:nvPr/>
        </p:nvSpPr>
        <p:spPr>
          <a:xfrm>
            <a:off x="180000" y="781099"/>
            <a:ext cx="42840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" sz="1400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Caught early</a:t>
            </a:r>
            <a:endParaRPr lang="en" sz="1400" dirty="0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542D0FA-71F2-654D-987F-1D61C2B01D2C}"/>
              </a:ext>
            </a:extLst>
          </p:cNvPr>
          <p:cNvSpPr/>
          <p:nvPr/>
        </p:nvSpPr>
        <p:spPr>
          <a:xfrm>
            <a:off x="180000" y="784800"/>
            <a:ext cx="4320000" cy="70042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r>
              <a:rPr lang="en-GB" sz="1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AT2018cow</a:t>
            </a:r>
          </a:p>
          <a:p>
            <a:r>
              <a:rPr lang="en-GB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 mystery object at a distance of 60 </a:t>
            </a:r>
            <a:r>
              <a:rPr lang="en-GB" sz="1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Mpc</a:t>
            </a:r>
            <a:endParaRPr lang="en-GB" sz="14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7" name="Picture 16" descr="1.png">
            <a:extLst>
              <a:ext uri="{FF2B5EF4-FFF2-40B4-BE49-F238E27FC236}">
                <a16:creationId xmlns:a16="http://schemas.microsoft.com/office/drawing/2014/main" id="{BD3347C0-5344-684F-B7D2-C4DC592E2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058" y="1240534"/>
            <a:ext cx="3821884" cy="1235287"/>
          </a:xfrm>
          <a:prstGeom prst="rect">
            <a:avLst/>
          </a:prstGeom>
        </p:spPr>
      </p:pic>
      <p:pic>
        <p:nvPicPr>
          <p:cNvPr id="22" name="Picture 21" descr="earlyspec.png">
            <a:extLst>
              <a:ext uri="{FF2B5EF4-FFF2-40B4-BE49-F238E27FC236}">
                <a16:creationId xmlns:a16="http://schemas.microsoft.com/office/drawing/2014/main" id="{4449FA43-2BB4-A343-A8BF-11DF370119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49"/>
          <a:stretch/>
        </p:blipFill>
        <p:spPr>
          <a:xfrm>
            <a:off x="4702909" y="2809349"/>
            <a:ext cx="2292714" cy="16992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F9E69DC-455F-994F-A851-DC2E6B858AFB}"/>
              </a:ext>
            </a:extLst>
          </p:cNvPr>
          <p:cNvSpPr txBox="1"/>
          <p:nvPr/>
        </p:nvSpPr>
        <p:spPr>
          <a:xfrm>
            <a:off x="7064329" y="2810472"/>
            <a:ext cx="17854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Ultra-high-velocity (~0.3c) features in early spectra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0453E5B-D445-E245-9EBD-1357BF23AA1F}"/>
              </a:ext>
            </a:extLst>
          </p:cNvPr>
          <p:cNvSpPr txBox="1"/>
          <p:nvPr/>
        </p:nvSpPr>
        <p:spPr>
          <a:xfrm>
            <a:off x="4702909" y="5465455"/>
            <a:ext cx="2023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Narrow H &amp; He in </a:t>
            </a:r>
            <a:br>
              <a:rPr lang="en-US" sz="1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1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late spectra </a:t>
            </a:r>
          </a:p>
        </p:txBody>
      </p:sp>
      <p:pic>
        <p:nvPicPr>
          <p:cNvPr id="25" name="Picture 24" descr="Screen Shot 2018-08-15 at 14.43.06.png">
            <a:extLst>
              <a:ext uri="{FF2B5EF4-FFF2-40B4-BE49-F238E27FC236}">
                <a16:creationId xmlns:a16="http://schemas.microsoft.com/office/drawing/2014/main" id="{7B46B09F-96E0-9B48-AECD-96F3A0024E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93" y="1970781"/>
            <a:ext cx="4220470" cy="3049075"/>
          </a:xfrm>
          <a:prstGeom prst="rect">
            <a:avLst/>
          </a:prstGeom>
        </p:spPr>
      </p:pic>
      <p:pic>
        <p:nvPicPr>
          <p:cNvPr id="20" name="Picture 19" descr="Screen Shot 2018-08-15 at 14.52.58.png">
            <a:extLst>
              <a:ext uri="{FF2B5EF4-FFF2-40B4-BE49-F238E27FC236}">
                <a16:creationId xmlns:a16="http://schemas.microsoft.com/office/drawing/2014/main" id="{44FFF5F3-F31D-8342-8DD5-BD8DAD699E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964" y="4288922"/>
            <a:ext cx="2008800" cy="169975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F3B53A6-A405-1443-9CAF-647311BC2745}"/>
              </a:ext>
            </a:extLst>
          </p:cNvPr>
          <p:cNvSpPr txBox="1"/>
          <p:nvPr/>
        </p:nvSpPr>
        <p:spPr>
          <a:xfrm>
            <a:off x="180003" y="6300000"/>
            <a:ext cx="87839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297F1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Perley</a:t>
            </a:r>
            <a:r>
              <a:rPr lang="en-US" sz="1600" dirty="0">
                <a:solidFill>
                  <a:srgbClr val="297F1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et al. 2019, MNRAS, 434, 1031; Ho et al. 2019, </a:t>
            </a:r>
            <a:r>
              <a:rPr lang="en-US" sz="1600" dirty="0" err="1">
                <a:solidFill>
                  <a:srgbClr val="297F1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ApJ</a:t>
            </a:r>
            <a:r>
              <a:rPr lang="en-US" sz="1600" dirty="0">
                <a:solidFill>
                  <a:srgbClr val="297F1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871, 73</a:t>
            </a:r>
          </a:p>
        </p:txBody>
      </p:sp>
    </p:spTree>
    <p:extLst>
      <p:ext uri="{BB962C8B-B14F-4D97-AF65-F5344CB8AC3E}">
        <p14:creationId xmlns:p14="http://schemas.microsoft.com/office/powerpoint/2010/main" val="17607561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F2206ECF-F13C-3348-8964-8370C570F80A}"/>
              </a:ext>
            </a:extLst>
          </p:cNvPr>
          <p:cNvSpPr/>
          <p:nvPr/>
        </p:nvSpPr>
        <p:spPr>
          <a:xfrm>
            <a:off x="180000" y="784800"/>
            <a:ext cx="8784000" cy="4614173"/>
          </a:xfrm>
          <a:prstGeom prst="rect">
            <a:avLst/>
          </a:prstGeom>
          <a:solidFill>
            <a:srgbClr val="FFD3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20142C-24BB-154C-A92A-12CF58EDC1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750" y="1459017"/>
            <a:ext cx="5016500" cy="378460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8EB0D14-5A79-B44F-BFE5-4C6189B1ACB8}"/>
              </a:ext>
            </a:extLst>
          </p:cNvPr>
          <p:cNvCxnSpPr>
            <a:cxnSpLocks/>
          </p:cNvCxnSpPr>
          <p:nvPr/>
        </p:nvCxnSpPr>
        <p:spPr>
          <a:xfrm>
            <a:off x="0" y="425885"/>
            <a:ext cx="9144000" cy="0"/>
          </a:xfrm>
          <a:prstGeom prst="line">
            <a:avLst/>
          </a:prstGeom>
          <a:ln w="50800">
            <a:solidFill>
              <a:srgbClr val="297F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BB11807-8C53-EA45-A140-041BBC247C76}"/>
              </a:ext>
            </a:extLst>
          </p:cNvPr>
          <p:cNvSpPr txBox="1"/>
          <p:nvPr/>
        </p:nvSpPr>
        <p:spPr>
          <a:xfrm>
            <a:off x="237993" y="195052"/>
            <a:ext cx="7305911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 anchor="ctr">
            <a:spAutoFit/>
          </a:bodyPr>
          <a:lstStyle/>
          <a:p>
            <a:r>
              <a:rPr lang="de-DE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Infant Supernovae: Fast </a:t>
            </a:r>
            <a:r>
              <a:rPr lang="de-DE" sz="24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and</a:t>
            </a:r>
            <a:r>
              <a:rPr lang="de-DE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4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Furious</a:t>
            </a:r>
            <a:r>
              <a:rPr lang="de-DE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– Holy </a:t>
            </a:r>
            <a:r>
              <a:rPr lang="de-DE" sz="24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Cow</a:t>
            </a:r>
            <a:r>
              <a:rPr lang="de-DE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!</a:t>
            </a:r>
            <a:endParaRPr lang="en-US" sz="24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980B4A-A4F6-CB40-AB09-6E85DD834F37}"/>
              </a:ext>
            </a:extLst>
          </p:cNvPr>
          <p:cNvSpPr/>
          <p:nvPr/>
        </p:nvSpPr>
        <p:spPr>
          <a:xfrm>
            <a:off x="6317447" y="1228186"/>
            <a:ext cx="2452914" cy="738664"/>
          </a:xfrm>
          <a:prstGeom prst="rect">
            <a:avLst/>
          </a:prstGeom>
          <a:solidFill>
            <a:srgbClr val="C8D9FF"/>
          </a:solidFill>
        </p:spPr>
        <p:txBody>
          <a:bodyPr wrap="square">
            <a:spAutoFit/>
          </a:bodyPr>
          <a:lstStyle/>
          <a:p>
            <a:r>
              <a:rPr lang="en-GB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More luminous than any SN </a:t>
            </a:r>
          </a:p>
          <a:p>
            <a:r>
              <a:rPr lang="en-GB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(b/c of high ambient density </a:t>
            </a:r>
          </a:p>
          <a:p>
            <a:r>
              <a:rPr lang="en-GB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+ large energy)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ADB22F6-114F-F447-8E19-8889EF3A1F5B}"/>
              </a:ext>
            </a:extLst>
          </p:cNvPr>
          <p:cNvSpPr/>
          <p:nvPr/>
        </p:nvSpPr>
        <p:spPr>
          <a:xfrm>
            <a:off x="6016171" y="3381562"/>
            <a:ext cx="2452914" cy="307777"/>
          </a:xfrm>
          <a:prstGeom prst="rect">
            <a:avLst/>
          </a:prstGeom>
          <a:solidFill>
            <a:srgbClr val="C8D9FF"/>
          </a:solidFill>
        </p:spPr>
        <p:txBody>
          <a:bodyPr wrap="square">
            <a:spAutoFit/>
          </a:bodyPr>
          <a:lstStyle/>
          <a:p>
            <a:r>
              <a:rPr lang="en-GB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Emergence of central engine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3C6FE73-1310-654B-9ACD-52773FB22F38}"/>
              </a:ext>
            </a:extLst>
          </p:cNvPr>
          <p:cNvCxnSpPr>
            <a:cxnSpLocks/>
          </p:cNvCxnSpPr>
          <p:nvPr/>
        </p:nvCxnSpPr>
        <p:spPr>
          <a:xfrm>
            <a:off x="5094514" y="3535451"/>
            <a:ext cx="921657" cy="0"/>
          </a:xfrm>
          <a:prstGeom prst="straightConnector1">
            <a:avLst/>
          </a:prstGeom>
          <a:ln w="508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08BB3FB-D6D3-0D41-8AFE-9F2F6B2B6122}"/>
              </a:ext>
            </a:extLst>
          </p:cNvPr>
          <p:cNvCxnSpPr>
            <a:cxnSpLocks/>
          </p:cNvCxnSpPr>
          <p:nvPr/>
        </p:nvCxnSpPr>
        <p:spPr>
          <a:xfrm>
            <a:off x="1603829" y="1301263"/>
            <a:ext cx="1908628" cy="803308"/>
          </a:xfrm>
          <a:prstGeom prst="straightConnector1">
            <a:avLst/>
          </a:prstGeom>
          <a:ln w="508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57E156CC-1135-9B49-87E5-D1977B06B270}"/>
              </a:ext>
            </a:extLst>
          </p:cNvPr>
          <p:cNvSpPr/>
          <p:nvPr/>
        </p:nvSpPr>
        <p:spPr>
          <a:xfrm>
            <a:off x="1121333" y="1091163"/>
            <a:ext cx="2452914" cy="523220"/>
          </a:xfrm>
          <a:prstGeom prst="rect">
            <a:avLst/>
          </a:prstGeom>
          <a:solidFill>
            <a:srgbClr val="C8D9FF"/>
          </a:solidFill>
        </p:spPr>
        <p:txBody>
          <a:bodyPr wrap="square">
            <a:spAutoFit/>
          </a:bodyPr>
          <a:lstStyle/>
          <a:p>
            <a:r>
              <a:rPr lang="en-GB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First detection of transient rising at mm wavelengths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10445E5-3816-E843-B167-35B66E943AC0}"/>
              </a:ext>
            </a:extLst>
          </p:cNvPr>
          <p:cNvSpPr/>
          <p:nvPr/>
        </p:nvSpPr>
        <p:spPr>
          <a:xfrm>
            <a:off x="154002" y="5580000"/>
            <a:ext cx="8784000" cy="58477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What is the progenitor of AT2018cow?</a:t>
            </a:r>
          </a:p>
          <a:p>
            <a:r>
              <a:rPr lang="en-GB" sz="16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 extreme SN, disruption of a star by an intermediate mass black-hole or something else?</a:t>
            </a:r>
          </a:p>
        </p:txBody>
      </p:sp>
    </p:spTree>
    <p:extLst>
      <p:ext uri="{BB962C8B-B14F-4D97-AF65-F5344CB8AC3E}">
        <p14:creationId xmlns:p14="http://schemas.microsoft.com/office/powerpoint/2010/main" val="22475670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FC4F1A2-E3AC-8142-AD96-B47D9364E738}"/>
              </a:ext>
            </a:extLst>
          </p:cNvPr>
          <p:cNvSpPr/>
          <p:nvPr/>
        </p:nvSpPr>
        <p:spPr>
          <a:xfrm>
            <a:off x="4644000" y="3052857"/>
            <a:ext cx="4320000" cy="313402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noAutofit/>
          </a:bodyPr>
          <a:lstStyle/>
          <a:p>
            <a:endParaRPr lang="en-GB" sz="14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2FAFCB-1E27-9F4D-8A82-3DAA67458C05}"/>
              </a:ext>
            </a:extLst>
          </p:cNvPr>
          <p:cNvSpPr/>
          <p:nvPr/>
        </p:nvSpPr>
        <p:spPr>
          <a:xfrm>
            <a:off x="180000" y="2191280"/>
            <a:ext cx="4320000" cy="3982720"/>
          </a:xfrm>
          <a:prstGeom prst="rect">
            <a:avLst/>
          </a:prstGeom>
          <a:solidFill>
            <a:srgbClr val="FFD3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noFill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8EB0D14-5A79-B44F-BFE5-4C6189B1ACB8}"/>
              </a:ext>
            </a:extLst>
          </p:cNvPr>
          <p:cNvCxnSpPr>
            <a:cxnSpLocks/>
          </p:cNvCxnSpPr>
          <p:nvPr/>
        </p:nvCxnSpPr>
        <p:spPr>
          <a:xfrm>
            <a:off x="0" y="425885"/>
            <a:ext cx="9144000" cy="0"/>
          </a:xfrm>
          <a:prstGeom prst="line">
            <a:avLst/>
          </a:prstGeom>
          <a:ln w="50800">
            <a:solidFill>
              <a:srgbClr val="297F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BB11807-8C53-EA45-A140-041BBC247C76}"/>
              </a:ext>
            </a:extLst>
          </p:cNvPr>
          <p:cNvSpPr txBox="1"/>
          <p:nvPr/>
        </p:nvSpPr>
        <p:spPr>
          <a:xfrm>
            <a:off x="237993" y="195052"/>
            <a:ext cx="7010252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 anchor="ctr">
            <a:spAutoFit/>
          </a:bodyPr>
          <a:lstStyle/>
          <a:p>
            <a:r>
              <a:rPr lang="de-DE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Fast </a:t>
            </a:r>
            <a:r>
              <a:rPr lang="de-DE" sz="24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and</a:t>
            </a:r>
            <a:r>
              <a:rPr lang="de-DE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4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Red</a:t>
            </a:r>
            <a:r>
              <a:rPr lang="de-DE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- ZTF18abkmbpy – </a:t>
            </a:r>
            <a:r>
              <a:rPr lang="de-DE" sz="24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mind</a:t>
            </a:r>
            <a:r>
              <a:rPr lang="de-DE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4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</a:t>
            </a:r>
            <a:r>
              <a:rPr lang="de-DE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4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gap</a:t>
            </a:r>
            <a:r>
              <a:rPr lang="de-DE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!</a:t>
            </a:r>
            <a:endParaRPr lang="en-US" sz="24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E23EADB-3B18-0746-A69E-4C3DFC2521D0}"/>
              </a:ext>
            </a:extLst>
          </p:cNvPr>
          <p:cNvSpPr/>
          <p:nvPr/>
        </p:nvSpPr>
        <p:spPr>
          <a:xfrm>
            <a:off x="185978" y="5219890"/>
            <a:ext cx="4320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" sz="1400" dirty="0">
                <a:solidFill>
                  <a:srgbClr val="000000"/>
                </a:solidFill>
                <a:latin typeface="Helvetica Neue" panose="02000503000000020004" pitchFamily="2" charset="0"/>
              </a:rPr>
              <a:t>g – r  ~ 0.9 nearly constant, long-lived NIR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" sz="1400" dirty="0">
                <a:solidFill>
                  <a:srgbClr val="000000"/>
                </a:solidFill>
                <a:latin typeface="Helvetica Neue" panose="02000503000000020004" pitchFamily="2" charset="0"/>
              </a:rPr>
              <a:t>Rise time ~ 3 days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" sz="1400" dirty="0">
                <a:solidFill>
                  <a:srgbClr val="000000"/>
                </a:solidFill>
                <a:latin typeface="Helvetica Neue" panose="02000503000000020004" pitchFamily="2" charset="0"/>
              </a:rPr>
              <a:t>Fade time ~ 12 days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" sz="1400" dirty="0" err="1">
                <a:solidFill>
                  <a:srgbClr val="000000"/>
                </a:solidFill>
                <a:latin typeface="Helvetica Neue" panose="02000503000000020004" pitchFamily="2" charset="0"/>
              </a:rPr>
              <a:t>M</a:t>
            </a:r>
            <a:r>
              <a:rPr lang="en" sz="1400" baseline="-25000" dirty="0" err="1">
                <a:solidFill>
                  <a:srgbClr val="000000"/>
                </a:solidFill>
                <a:latin typeface="Helvetica Neue" panose="02000503000000020004" pitchFamily="2" charset="0"/>
              </a:rPr>
              <a:t>r</a:t>
            </a:r>
            <a:r>
              <a:rPr lang="en" sz="1400" baseline="-25000" dirty="0">
                <a:solidFill>
                  <a:srgbClr val="000000"/>
                </a:solidFill>
                <a:latin typeface="Helvetica Neue" panose="02000503000000020004" pitchFamily="2" charset="0"/>
              </a:rPr>
              <a:t> </a:t>
            </a:r>
            <a:r>
              <a:rPr lang="en" sz="1400" dirty="0">
                <a:solidFill>
                  <a:srgbClr val="000000"/>
                </a:solidFill>
                <a:latin typeface="Helvetica Neue" panose="02000503000000020004" pitchFamily="2" charset="0"/>
              </a:rPr>
              <a:t>~ –16.8  at peak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8318C41-A233-6E42-8722-94EC645AE340}"/>
              </a:ext>
            </a:extLst>
          </p:cNvPr>
          <p:cNvSpPr/>
          <p:nvPr/>
        </p:nvSpPr>
        <p:spPr>
          <a:xfrm>
            <a:off x="4644000" y="799724"/>
            <a:ext cx="4320000" cy="2037225"/>
          </a:xfrm>
          <a:prstGeom prst="rect">
            <a:avLst/>
          </a:prstGeom>
          <a:solidFill>
            <a:srgbClr val="C8D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297F14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542D0FA-71F2-654D-987F-1D61C2B01D2C}"/>
              </a:ext>
            </a:extLst>
          </p:cNvPr>
          <p:cNvSpPr/>
          <p:nvPr/>
        </p:nvSpPr>
        <p:spPr>
          <a:xfrm>
            <a:off x="180000" y="782716"/>
            <a:ext cx="4320000" cy="12825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endParaRPr lang="en-GB" sz="14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F9D4D2-705C-954A-A67E-E38FD326BD14}"/>
              </a:ext>
            </a:extLst>
          </p:cNvPr>
          <p:cNvSpPr txBox="1"/>
          <p:nvPr/>
        </p:nvSpPr>
        <p:spPr>
          <a:xfrm>
            <a:off x="2322904" y="841455"/>
            <a:ext cx="2141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Led by </a:t>
            </a:r>
            <a:r>
              <a:rPr lang="en-GB" dirty="0" err="1"/>
              <a:t>Kishalay</a:t>
            </a:r>
            <a:r>
              <a:rPr lang="en-GB" dirty="0"/>
              <a:t> De and Igor </a:t>
            </a:r>
            <a:r>
              <a:rPr lang="en-GB" dirty="0" err="1"/>
              <a:t>Andreoni</a:t>
            </a:r>
            <a:endParaRPr lang="en-GB" dirty="0"/>
          </a:p>
        </p:txBody>
      </p:sp>
      <p:pic>
        <p:nvPicPr>
          <p:cNvPr id="2050" name="Picture 2" descr="https://lh3.googleusercontent.com/0kyu_fsNbijagR7yTpxd1TREIGrqaW3EyYg19cAemKzN3i_-sjSCm99XFZQd4YzSycdyS_-UqyjBfx_VuMwTJTeum2RfOhXa7TN_AKxrGjUJjXlg28HhnpcTjzDIuwXIp8RjOuE567suW0L2qA">
            <a:extLst>
              <a:ext uri="{FF2B5EF4-FFF2-40B4-BE49-F238E27FC236}">
                <a16:creationId xmlns:a16="http://schemas.microsoft.com/office/drawing/2014/main" id="{7692F164-5A1F-B645-907E-BF83B6983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93" y="883998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ttps://lh4.googleusercontent.com/qobtpLFv_JjUwMB20cXZRu6MmsYdAY5Qmva6N9h2jMM5kRtsGyn1QDPxVQh9g9GDBDLYJXMtIQVSyAJ54qTgBfwMsswdWrp8ILi3z2DrULV_wAzBOApIbD6nQsA18E_zAU0qlgRzyHWLcT9uyA">
            <a:extLst>
              <a:ext uri="{FF2B5EF4-FFF2-40B4-BE49-F238E27FC236}">
                <a16:creationId xmlns:a16="http://schemas.microsoft.com/office/drawing/2014/main" id="{482B4B9B-98E1-6040-ACBE-A8F989CBF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636" y="883998"/>
            <a:ext cx="887625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https://lh5.googleusercontent.com/y8s1u9mnXTTn7REc_b3MdW2-yY7UAtK6sb82MkA7w_ToqT-AFQg8-nmG5HK3BMgFakQ-R5IJRSV-LJl2p0NOoFqvGiVK0ONZsbnMuCoH6mNdmeidXNkxkqM69DoVAEAKAFH7aQ7WfmO94yfJrw">
            <a:extLst>
              <a:ext uri="{FF2B5EF4-FFF2-40B4-BE49-F238E27FC236}">
                <a16:creationId xmlns:a16="http://schemas.microsoft.com/office/drawing/2014/main" id="{F0CE8803-566C-054D-9D43-4B54389BC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78" y="2270126"/>
            <a:ext cx="3920616" cy="2613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https://lh3.googleusercontent.com/EUBt9XFeDWibLiDZHKCf6pJf1Rg_sGweEg1b7ntanL6ioGoOt8Q0QSdpKzHQrRWnOwtgdUGJN8vloUUN1hUkaPCm11ZoKaEL8IaOKqT5iLHajXKr8NQkewMLfsL_eyHCWjxyo-X58Aa_LAO32w">
            <a:extLst>
              <a:ext uri="{FF2B5EF4-FFF2-40B4-BE49-F238E27FC236}">
                <a16:creationId xmlns:a16="http://schemas.microsoft.com/office/drawing/2014/main" id="{5466B2CE-D331-1E4C-BE96-7EA05E909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005" y="1019371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lh6.googleusercontent.com/z7ZoKijh87yZRj1GHxuZCOk54XsOaA25fV0BcZKYgTC5olDEOX6n204S28RTXQiZrgwVDz4jnwMEPD88ljlRR-T61f2ZIJFPH9MSfwpDK6tEESZVfSeMEfbiTcs3r2oIt0amna2JK0XZOAnhhA">
            <a:extLst>
              <a:ext uri="{FF2B5EF4-FFF2-40B4-BE49-F238E27FC236}">
                <a16:creationId xmlns:a16="http://schemas.microsoft.com/office/drawing/2014/main" id="{92C36CFD-BE8D-5648-9EB6-576C65728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005" y="1019371"/>
            <a:ext cx="1430464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7E3F81-4BF6-C44F-9D14-AEB7AF04FC52}"/>
              </a:ext>
            </a:extLst>
          </p:cNvPr>
          <p:cNvSpPr txBox="1"/>
          <p:nvPr/>
        </p:nvSpPr>
        <p:spPr>
          <a:xfrm>
            <a:off x="6288664" y="2151594"/>
            <a:ext cx="4988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ZTF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177B86D-8E31-D341-B5CC-2279A2614AAB}"/>
              </a:ext>
            </a:extLst>
          </p:cNvPr>
          <p:cNvSpPr txBox="1"/>
          <p:nvPr/>
        </p:nvSpPr>
        <p:spPr>
          <a:xfrm>
            <a:off x="7879720" y="2151593"/>
            <a:ext cx="5180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PS1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7C99BD-8BBB-7945-83AF-A7913A7836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7879" y="3482906"/>
            <a:ext cx="3639279" cy="246909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E8AD2F3-8FCE-6A41-88D9-C7443238C376}"/>
              </a:ext>
            </a:extLst>
          </p:cNvPr>
          <p:cNvSpPr/>
          <p:nvPr/>
        </p:nvSpPr>
        <p:spPr>
          <a:xfrm>
            <a:off x="4644000" y="3067318"/>
            <a:ext cx="4320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" sz="1400" b="1" dirty="0">
                <a:solidFill>
                  <a:schemeClr val="bg1"/>
                </a:solidFill>
                <a:latin typeface="Helvetica Neue" panose="02000503000000020004" pitchFamily="2" charset="0"/>
              </a:rPr>
              <a:t>Ca in emission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6543005-8B41-E742-B4AB-40B176F71F05}"/>
              </a:ext>
            </a:extLst>
          </p:cNvPr>
          <p:cNvSpPr txBox="1"/>
          <p:nvPr/>
        </p:nvSpPr>
        <p:spPr>
          <a:xfrm>
            <a:off x="180003" y="6300000"/>
            <a:ext cx="40967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97F1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Led by </a:t>
            </a:r>
            <a:r>
              <a:rPr lang="en-US" sz="1600" dirty="0" err="1">
                <a:solidFill>
                  <a:srgbClr val="297F1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Kishalay</a:t>
            </a:r>
            <a:r>
              <a:rPr lang="en-US" sz="1600" dirty="0">
                <a:solidFill>
                  <a:srgbClr val="297F1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and Igor </a:t>
            </a:r>
            <a:r>
              <a:rPr lang="en-US" sz="1600" dirty="0" err="1">
                <a:solidFill>
                  <a:srgbClr val="297F1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Andreoni</a:t>
            </a:r>
            <a:endParaRPr lang="en-US" sz="1600" dirty="0">
              <a:solidFill>
                <a:srgbClr val="297F14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9396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19331</TotalTime>
  <Words>1500</Words>
  <Application>Microsoft Macintosh PowerPoint</Application>
  <PresentationFormat>On-screen Show (4:3)</PresentationFormat>
  <Paragraphs>247</Paragraphs>
  <Slides>20</Slides>
  <Notes>1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Helvetica Neue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 Schulze</dc:creator>
  <cp:lastModifiedBy>Steve Schulze</cp:lastModifiedBy>
  <cp:revision>177</cp:revision>
  <cp:lastPrinted>2018-10-31T14:07:54Z</cp:lastPrinted>
  <dcterms:created xsi:type="dcterms:W3CDTF">2018-10-31T07:27:55Z</dcterms:created>
  <dcterms:modified xsi:type="dcterms:W3CDTF">2019-03-12T12:32:47Z</dcterms:modified>
</cp:coreProperties>
</file>