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5"/>
  </p:notesMasterIdLst>
  <p:sldIdLst>
    <p:sldId id="256" r:id="rId2"/>
    <p:sldId id="291" r:id="rId3"/>
    <p:sldId id="292" r:id="rId4"/>
    <p:sldId id="265" r:id="rId5"/>
    <p:sldId id="283" r:id="rId6"/>
    <p:sldId id="270" r:id="rId7"/>
    <p:sldId id="271" r:id="rId8"/>
    <p:sldId id="273" r:id="rId9"/>
    <p:sldId id="274" r:id="rId10"/>
    <p:sldId id="275" r:id="rId11"/>
    <p:sldId id="272" r:id="rId12"/>
    <p:sldId id="276" r:id="rId13"/>
    <p:sldId id="266" r:id="rId14"/>
    <p:sldId id="277" r:id="rId15"/>
    <p:sldId id="278" r:id="rId16"/>
    <p:sldId id="267" r:id="rId17"/>
    <p:sldId id="279" r:id="rId18"/>
    <p:sldId id="286" r:id="rId19"/>
    <p:sldId id="284" r:id="rId20"/>
    <p:sldId id="285" r:id="rId21"/>
    <p:sldId id="257" r:id="rId22"/>
    <p:sldId id="258" r:id="rId23"/>
    <p:sldId id="262" r:id="rId24"/>
    <p:sldId id="259" r:id="rId25"/>
    <p:sldId id="260" r:id="rId26"/>
    <p:sldId id="263" r:id="rId27"/>
    <p:sldId id="264" r:id="rId28"/>
    <p:sldId id="281" r:id="rId29"/>
    <p:sldId id="282" r:id="rId30"/>
    <p:sldId id="261" r:id="rId31"/>
    <p:sldId id="287" r:id="rId32"/>
    <p:sldId id="289" r:id="rId33"/>
    <p:sldId id="288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248"/>
    <p:restoredTop sz="94694"/>
  </p:normalViewPr>
  <p:slideViewPr>
    <p:cSldViewPr snapToGrid="0" snapToObjects="1">
      <p:cViewPr varScale="1">
        <p:scale>
          <a:sx n="124" d="100"/>
          <a:sy n="124" d="100"/>
        </p:scale>
        <p:origin x="31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image" Target="../media/image2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1677F1-34AD-4A47-8897-EBCF91B0D1BE}" type="datetimeFigureOut">
              <a:rPr lang="en-US" smtClean="0"/>
              <a:t>3/18/19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33A2C0-A418-274F-B5EB-AF2AABE843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7065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C9706-FB3D-4AAC-90CA-403B5CC2E91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2948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C9706-FB3D-4AAC-90CA-403B5CC2E91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5704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C9706-FB3D-4AAC-90CA-403B5CC2E91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9891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C9706-FB3D-4AAC-90CA-403B5CC2E91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7438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C9706-FB3D-4AAC-90CA-403B5CC2E917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5503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C9706-FB3D-4AAC-90CA-403B5CC2E917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5603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C9706-FB3D-4AAC-90CA-403B5CC2E91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6664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C9706-FB3D-4AAC-90CA-403B5CC2E91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0158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C9706-FB3D-4AAC-90CA-403B5CC2E91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2711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C9706-FB3D-4AAC-90CA-403B5CC2E91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4872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C9706-FB3D-4AAC-90CA-403B5CC2E91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8609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C9706-FB3D-4AAC-90CA-403B5CC2E91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0926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C9706-FB3D-4AAC-90CA-403B5CC2E91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6767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C9706-FB3D-4AAC-90CA-403B5CC2E91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5355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A2ADF-D1AB-F54A-9C99-4BCD2C8B27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A5CD43-731C-3949-8318-0FEEFE6D13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221562-425F-BC40-B2AE-DCA4753492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FF8B1-1859-9C40-8AF8-ABC04B21585F}" type="datetimeFigureOut">
              <a:rPr lang="en-US" smtClean="0"/>
              <a:t>3/18/19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1C79D3-9CC0-C446-8F47-AA118432AC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BEC41E-B003-6A4D-8923-A0C7BFBB6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D1C6D-5DCF-104A-B79B-DCCDF3270C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375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5B7CC4-C62B-5646-A4A8-2AF34CCE05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7433B9F-D551-C543-9620-0B73407DB6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2B7597-1B42-CD47-BB97-BC1FC2DC9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FF8B1-1859-9C40-8AF8-ABC04B21585F}" type="datetimeFigureOut">
              <a:rPr lang="en-US" smtClean="0"/>
              <a:t>3/18/19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9E1885-E907-DB44-AE67-B960E5B0D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616302-52AE-284F-8E77-10E6B78801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D1C6D-5DCF-104A-B79B-DCCDF3270C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819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3A6E107-636F-A946-B686-EF4EAE77F36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4331253-E9E3-FF43-B994-BFE74687F9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1356A9-A67C-9943-9CEE-4CD9AC88E4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FF8B1-1859-9C40-8AF8-ABC04B21585F}" type="datetimeFigureOut">
              <a:rPr lang="en-US" smtClean="0"/>
              <a:t>3/18/19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75616E-D9DC-2945-B306-F44C522FEB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93827A-5696-FE4B-978B-F43D6B4663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D1C6D-5DCF-104A-B79B-DCCDF3270C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349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8BF3AF-E0B9-904C-8FA9-08A0C9CC5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70A8C7-BF08-634A-AD4B-962550A84F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490B7-651C-E948-B2B4-0010148F8B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FF8B1-1859-9C40-8AF8-ABC04B21585F}" type="datetimeFigureOut">
              <a:rPr lang="en-US" smtClean="0"/>
              <a:t>3/18/19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74BBFB-DF29-3146-99A2-FE3523B430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7F3701-8E18-724D-B320-A2FBC04B2E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D1C6D-5DCF-104A-B79B-DCCDF3270C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463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1051F3-21F0-0F40-8CDF-6CFF46C96A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B91E63-2881-124A-BD49-3AAFC7239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5F8AB2-016D-564D-A00C-338E4456BD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FF8B1-1859-9C40-8AF8-ABC04B21585F}" type="datetimeFigureOut">
              <a:rPr lang="en-US" smtClean="0"/>
              <a:t>3/18/19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14CF86-0778-E843-B983-D402E25311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B682D9-761F-9C4C-977D-96CC146D49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D1C6D-5DCF-104A-B79B-DCCDF3270C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3406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C6468-BBA8-FE49-AD58-5F4F4CC1F3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288B70-863F-7349-98A5-0841900E64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3A79DB-2297-1646-8B78-9764A4A0A6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8CA0BB-F5F1-F447-95B9-364276B3EE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FF8B1-1859-9C40-8AF8-ABC04B21585F}" type="datetimeFigureOut">
              <a:rPr lang="en-US" smtClean="0"/>
              <a:t>3/18/19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CF3F19-EDCD-5443-B060-CDCF6917A9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8B8DB3-68FA-3F44-9868-BCD9EE95A0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D1C6D-5DCF-104A-B79B-DCCDF3270C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4182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9C2541-28C8-B646-AB68-223233F95A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F6B952-3112-414B-A7D1-E20173D66F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73A7E4-1FEC-9B47-A7C1-D7C25D42CC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5000BD3-CD2D-AC48-8861-6DE4503F57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856CBF9-C922-0F41-93F7-3310AFE23C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8B500A2-57B4-EF44-8125-772325991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FF8B1-1859-9C40-8AF8-ABC04B21585F}" type="datetimeFigureOut">
              <a:rPr lang="en-US" smtClean="0"/>
              <a:t>3/18/19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82A737-15A5-C843-B3C0-B0F6174A5F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3743971-2768-394B-A6D2-8DF8EC8170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D1C6D-5DCF-104A-B79B-DCCDF3270C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076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57CF2-B899-364C-99AD-2CF9261403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BF1A05D-A392-564A-AD8E-9CF7DC6FB2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FF8B1-1859-9C40-8AF8-ABC04B21585F}" type="datetimeFigureOut">
              <a:rPr lang="en-US" smtClean="0"/>
              <a:t>3/18/19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093CA5-1DCB-4C47-8A2F-782C4691BA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F350034-D173-204B-8EBF-55D6885F94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D1C6D-5DCF-104A-B79B-DCCDF3270C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419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7B23917-B6BE-0849-8681-53DED74CB9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FF8B1-1859-9C40-8AF8-ABC04B21585F}" type="datetimeFigureOut">
              <a:rPr lang="en-US" smtClean="0"/>
              <a:t>3/18/19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4152563-4D08-C847-B20D-68B171019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6A1A5C-4A4D-CD47-91D9-2D1ED088BC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D1C6D-5DCF-104A-B79B-DCCDF3270C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711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F7AF7-265F-424F-BBF5-BFEF5E147E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2A1269-13B2-E047-8F06-D948A931D4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A302FD-2148-FB45-B2FF-5466DC0F45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AB6F7F-1D99-134F-8284-0E690DBEA8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FF8B1-1859-9C40-8AF8-ABC04B21585F}" type="datetimeFigureOut">
              <a:rPr lang="en-US" smtClean="0"/>
              <a:t>3/18/19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CD8CFD-6FE4-5D47-B6D1-88A62159C2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69E3A1-ADB8-B54F-B313-8E96EFFF2D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D1C6D-5DCF-104A-B79B-DCCDF3270C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38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9E204-8AEC-134B-865E-E109216029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49583DB-81F8-014E-8679-829DC8800D1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39B449B-F615-0C42-892E-7A65CB8CF1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A5D39A-ECA9-8343-87C6-D3D61DE479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FF8B1-1859-9C40-8AF8-ABC04B21585F}" type="datetimeFigureOut">
              <a:rPr lang="en-US" smtClean="0"/>
              <a:t>3/18/19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06187B-0CD9-764E-B84E-3C36AB302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5D0CDB-6E51-3844-BB19-090A1390C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D1C6D-5DCF-104A-B79B-DCCDF3270C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746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4DE725-38DA-8247-BEEC-ADB17001B7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9F9963-5C8A-2147-8CA8-2089D4B410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914F92-6B6E-EC41-871B-12CCEF95B7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DFF8B1-1859-9C40-8AF8-ABC04B21585F}" type="datetimeFigureOut">
              <a:rPr lang="en-US" smtClean="0"/>
              <a:t>3/18/19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AEE197-23D1-114C-B43A-3346D5AD24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9530FB-157E-654D-8D9F-004A49A029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DD1C6D-5DCF-104A-B79B-DCCDF3270C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965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25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4.emf"/><Relationship Id="rId10" Type="http://schemas.openxmlformats.org/officeDocument/2006/relationships/image" Target="../media/image27.e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26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tif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tif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tiff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tif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tiff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tiff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05FDA1-B3C4-114C-B461-CAB051A567D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SEDM Enhancement</a:t>
            </a:r>
            <a:br>
              <a:rPr lang="en-US" dirty="0"/>
            </a:br>
            <a:r>
              <a:rPr lang="en-US" dirty="0"/>
              <a:t>Feb 09 2019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BF3ACE4-EEB9-704D-95DB-D2050573D07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Don Neill</a:t>
            </a:r>
          </a:p>
          <a:p>
            <a:r>
              <a:rPr lang="en-US" dirty="0"/>
              <a:t>Michael Feeney</a:t>
            </a:r>
          </a:p>
          <a:p>
            <a:r>
              <a:rPr lang="en-US" dirty="0"/>
              <a:t>Richard Walters</a:t>
            </a:r>
          </a:p>
          <a:p>
            <a:r>
              <a:rPr lang="en-US" dirty="0"/>
              <a:t>David Hover</a:t>
            </a:r>
          </a:p>
        </p:txBody>
      </p:sp>
    </p:spTree>
    <p:extLst>
      <p:ext uri="{BB962C8B-B14F-4D97-AF65-F5344CB8AC3E}">
        <p14:creationId xmlns:p14="http://schemas.microsoft.com/office/powerpoint/2010/main" val="2167147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>
            <a:extLst>
              <a:ext uri="{FF2B5EF4-FFF2-40B4-BE49-F238E27FC236}">
                <a16:creationId xmlns:a16="http://schemas.microsoft.com/office/drawing/2014/main" id="{95C75436-0D38-4079-9C62-DD122AE7747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8595" y="1321549"/>
            <a:ext cx="2997377" cy="54041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932B904-5033-4F0F-B239-17C47C1E18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4014"/>
            <a:ext cx="10515600" cy="1325563"/>
          </a:xfrm>
        </p:spPr>
        <p:txBody>
          <a:bodyPr/>
          <a:lstStyle/>
          <a:p>
            <a:r>
              <a:rPr lang="en-US" dirty="0"/>
              <a:t>Optical Bench Assembly Details:</a:t>
            </a:r>
            <a:br>
              <a:rPr lang="en-US" dirty="0"/>
            </a:br>
            <a:r>
              <a:rPr lang="en-US" sz="2000" dirty="0"/>
              <a:t>Rainbow/Guide Camera + Mount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E5D249-FF33-4CFC-837D-5B77B05AB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M.Feeney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F2108D9-092F-477C-9383-DDDB12DA6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09812-97D2-4225-AAE8-E666D4202839}" type="slidenum">
              <a:rPr lang="en-US" smtClean="0"/>
              <a:t>10</a:t>
            </a:fld>
            <a:endParaRPr lang="en-US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E06AF3FA-E135-4F64-9B24-327B9D2CB83F}"/>
              </a:ext>
            </a:extLst>
          </p:cNvPr>
          <p:cNvCxnSpPr>
            <a:cxnSpLocks/>
            <a:stCxn id="12" idx="1"/>
          </p:cNvCxnSpPr>
          <p:nvPr/>
        </p:nvCxnSpPr>
        <p:spPr>
          <a:xfrm flipH="1">
            <a:off x="7820002" y="1604120"/>
            <a:ext cx="624778" cy="31654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9028D3A7-C027-4C07-8829-1F9D7126C5C3}"/>
              </a:ext>
            </a:extLst>
          </p:cNvPr>
          <p:cNvCxnSpPr>
            <a:cxnSpLocks/>
            <a:stCxn id="18" idx="1"/>
          </p:cNvCxnSpPr>
          <p:nvPr/>
        </p:nvCxnSpPr>
        <p:spPr>
          <a:xfrm flipH="1">
            <a:off x="7904278" y="2300206"/>
            <a:ext cx="540502" cy="254622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6B847AF3-42FA-453D-9E5A-1F73B09B7AE2}"/>
              </a:ext>
            </a:extLst>
          </p:cNvPr>
          <p:cNvSpPr/>
          <p:nvPr/>
        </p:nvSpPr>
        <p:spPr>
          <a:xfrm>
            <a:off x="144585" y="1266194"/>
            <a:ext cx="4940587" cy="50759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A4018E9-9B8A-47CD-8CA1-B4E7AD5E5B6F}"/>
              </a:ext>
            </a:extLst>
          </p:cNvPr>
          <p:cNvSpPr txBox="1"/>
          <p:nvPr/>
        </p:nvSpPr>
        <p:spPr>
          <a:xfrm>
            <a:off x="4541990" y="1202670"/>
            <a:ext cx="5774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OLD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DFE12AE-6065-4303-9435-EE0B33763CB6}"/>
              </a:ext>
            </a:extLst>
          </p:cNvPr>
          <p:cNvSpPr/>
          <p:nvPr/>
        </p:nvSpPr>
        <p:spPr>
          <a:xfrm>
            <a:off x="5993270" y="1272278"/>
            <a:ext cx="6094967" cy="50759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BC91C1D-111C-4ECB-8719-B4C977489805}"/>
              </a:ext>
            </a:extLst>
          </p:cNvPr>
          <p:cNvSpPr txBox="1"/>
          <p:nvPr/>
        </p:nvSpPr>
        <p:spPr>
          <a:xfrm>
            <a:off x="11483507" y="1272278"/>
            <a:ext cx="651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NEW</a:t>
            </a:r>
          </a:p>
        </p:txBody>
      </p:sp>
      <p:pic>
        <p:nvPicPr>
          <p:cNvPr id="27" name="Content Placeholder 35">
            <a:extLst>
              <a:ext uri="{FF2B5EF4-FFF2-40B4-BE49-F238E27FC236}">
                <a16:creationId xmlns:a16="http://schemas.microsoft.com/office/drawing/2014/main" id="{380524F6-A9D6-4967-8505-D4793F4889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3980" y="1939627"/>
            <a:ext cx="2242496" cy="358968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1C71D1D-3641-4D1D-981E-A6BD77155D8A}"/>
              </a:ext>
            </a:extLst>
          </p:cNvPr>
          <p:cNvSpPr txBox="1"/>
          <p:nvPr/>
        </p:nvSpPr>
        <p:spPr>
          <a:xfrm>
            <a:off x="1949805" y="1521039"/>
            <a:ext cx="31075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Gusset Style</a:t>
            </a:r>
          </a:p>
          <a:p>
            <a:r>
              <a:rPr lang="en-US" dirty="0"/>
              <a:t>(Makes Enclosure Complicated)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F715A7B6-587D-40BD-AE3D-DAB7852690C8}"/>
              </a:ext>
            </a:extLst>
          </p:cNvPr>
          <p:cNvCxnSpPr>
            <a:cxnSpLocks/>
            <a:stCxn id="6" idx="2"/>
          </p:cNvCxnSpPr>
          <p:nvPr/>
        </p:nvCxnSpPr>
        <p:spPr>
          <a:xfrm flipH="1">
            <a:off x="2224217" y="2167370"/>
            <a:ext cx="1279379" cy="111085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4077E953-D3EB-4159-A927-1B99B6615900}"/>
              </a:ext>
            </a:extLst>
          </p:cNvPr>
          <p:cNvSpPr txBox="1"/>
          <p:nvPr/>
        </p:nvSpPr>
        <p:spPr>
          <a:xfrm>
            <a:off x="8444780" y="1419454"/>
            <a:ext cx="2423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Rainbow/Guide Camera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6F09213-29C5-4E8C-82D1-D958B0D8195D}"/>
              </a:ext>
            </a:extLst>
          </p:cNvPr>
          <p:cNvSpPr txBox="1"/>
          <p:nvPr/>
        </p:nvSpPr>
        <p:spPr>
          <a:xfrm>
            <a:off x="8444780" y="2115540"/>
            <a:ext cx="21176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Camera Mount Plate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A9ED189-F4D3-4246-A5BB-17CE76E59700}"/>
              </a:ext>
            </a:extLst>
          </p:cNvPr>
          <p:cNvSpPr txBox="1"/>
          <p:nvPr/>
        </p:nvSpPr>
        <p:spPr>
          <a:xfrm>
            <a:off x="8645572" y="2641887"/>
            <a:ext cx="19434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Top Standoff Plate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7C66FCF6-731E-4205-8F8B-F783BE5BEB93}"/>
              </a:ext>
            </a:extLst>
          </p:cNvPr>
          <p:cNvCxnSpPr>
            <a:stCxn id="20" idx="1"/>
          </p:cNvCxnSpPr>
          <p:nvPr/>
        </p:nvCxnSpPr>
        <p:spPr>
          <a:xfrm flipH="1">
            <a:off x="8177045" y="2826553"/>
            <a:ext cx="468527" cy="15947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574AE57C-F0A6-4889-A79F-3B64B99F717D}"/>
              </a:ext>
            </a:extLst>
          </p:cNvPr>
          <p:cNvSpPr txBox="1"/>
          <p:nvPr/>
        </p:nvSpPr>
        <p:spPr>
          <a:xfrm>
            <a:off x="9254369" y="3073091"/>
            <a:ext cx="14107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Standoff (4X)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2F2E18B7-EE72-465C-A5CA-A09E6355ECC2}"/>
              </a:ext>
            </a:extLst>
          </p:cNvPr>
          <p:cNvCxnSpPr>
            <a:cxnSpLocks/>
            <a:stCxn id="26" idx="1"/>
          </p:cNvCxnSpPr>
          <p:nvPr/>
        </p:nvCxnSpPr>
        <p:spPr>
          <a:xfrm flipH="1">
            <a:off x="8241959" y="3257757"/>
            <a:ext cx="1012410" cy="24304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DD97C905-7BA4-43DF-8F48-B1EF324AF9AF}"/>
              </a:ext>
            </a:extLst>
          </p:cNvPr>
          <p:cNvSpPr txBox="1"/>
          <p:nvPr/>
        </p:nvSpPr>
        <p:spPr>
          <a:xfrm>
            <a:off x="9247645" y="3804146"/>
            <a:ext cx="16626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Enclosure Panel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A35423AE-79C3-40C2-8072-BE53168834FC}"/>
              </a:ext>
            </a:extLst>
          </p:cNvPr>
          <p:cNvCxnSpPr>
            <a:cxnSpLocks/>
            <a:stCxn id="34" idx="1"/>
          </p:cNvCxnSpPr>
          <p:nvPr/>
        </p:nvCxnSpPr>
        <p:spPr>
          <a:xfrm flipH="1" flipV="1">
            <a:off x="8411308" y="3952758"/>
            <a:ext cx="836337" cy="36054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514CD3A1-1BEF-4397-8B43-CCF94B8B3FCC}"/>
              </a:ext>
            </a:extLst>
          </p:cNvPr>
          <p:cNvSpPr txBox="1"/>
          <p:nvPr/>
        </p:nvSpPr>
        <p:spPr>
          <a:xfrm>
            <a:off x="9021538" y="4949942"/>
            <a:ext cx="31595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Bottom Standoff Plate + Clamps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30EAB7DE-9E95-4B67-8B32-CF08FB130A3D}"/>
              </a:ext>
            </a:extLst>
          </p:cNvPr>
          <p:cNvCxnSpPr>
            <a:cxnSpLocks/>
          </p:cNvCxnSpPr>
          <p:nvPr/>
        </p:nvCxnSpPr>
        <p:spPr>
          <a:xfrm flipH="1" flipV="1">
            <a:off x="8411308" y="4850161"/>
            <a:ext cx="579339" cy="13367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237366EA-8601-4591-A97E-BDFBF9FDC83A}"/>
              </a:ext>
            </a:extLst>
          </p:cNvPr>
          <p:cNvSpPr txBox="1"/>
          <p:nvPr/>
        </p:nvSpPr>
        <p:spPr>
          <a:xfrm>
            <a:off x="8896866" y="5673691"/>
            <a:ext cx="2748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4X Filter + Pickoff Assembly</a:t>
            </a:r>
          </a:p>
        </p:txBody>
      </p: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B73B8F6C-42B6-40D9-B2C2-4DCACCEC2113}"/>
              </a:ext>
            </a:extLst>
          </p:cNvPr>
          <p:cNvCxnSpPr>
            <a:stCxn id="49" idx="1"/>
          </p:cNvCxnSpPr>
          <p:nvPr/>
        </p:nvCxnSpPr>
        <p:spPr>
          <a:xfrm flipH="1" flipV="1">
            <a:off x="7957752" y="5573673"/>
            <a:ext cx="939114" cy="284684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BB6FE8A1-CC25-4FE2-8432-9ADE8D55AB71}"/>
              </a:ext>
            </a:extLst>
          </p:cNvPr>
          <p:cNvSpPr txBox="1"/>
          <p:nvPr/>
        </p:nvSpPr>
        <p:spPr>
          <a:xfrm>
            <a:off x="8869845" y="4269569"/>
            <a:ext cx="31836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Shutter Mount Already Installed</a:t>
            </a: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8FDDE3D4-30D6-40BB-B9C6-6298A5910135}"/>
              </a:ext>
            </a:extLst>
          </p:cNvPr>
          <p:cNvCxnSpPr>
            <a:stCxn id="54" idx="1"/>
          </p:cNvCxnSpPr>
          <p:nvPr/>
        </p:nvCxnSpPr>
        <p:spPr>
          <a:xfrm flipH="1" flipV="1">
            <a:off x="7710617" y="4109305"/>
            <a:ext cx="1159228" cy="34493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3234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AEA4D4-7B90-4B07-BA97-4DFF83F746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en-US" dirty="0"/>
              <a:t>Optical Bench Assembly Details:</a:t>
            </a:r>
            <a:br>
              <a:rPr lang="en-US" dirty="0"/>
            </a:br>
            <a:r>
              <a:rPr lang="en-US" sz="2000" dirty="0"/>
              <a:t>Rainbow/Guide Camera + Mount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4013B36-3E8F-4923-9574-FAB4167BA9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M.Feeney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D2F46F-F45E-4796-BB4C-EDF88D46C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09812-97D2-4225-AAE8-E666D4202839}" type="slidenum">
              <a:rPr lang="en-US" smtClean="0"/>
              <a:t>11</a:t>
            </a:fld>
            <a:endParaRPr lang="en-US"/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9181AA1E-3290-4532-A8B4-6C50A06C25F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1795" y="1241891"/>
            <a:ext cx="3606114" cy="506595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DBE84C9-A491-4D7A-A627-389775D09459}"/>
              </a:ext>
            </a:extLst>
          </p:cNvPr>
          <p:cNvSpPr txBox="1"/>
          <p:nvPr/>
        </p:nvSpPr>
        <p:spPr>
          <a:xfrm>
            <a:off x="220024" y="3179188"/>
            <a:ext cx="24336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Cable Passthroughs (2X)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B53645EB-54E3-449F-84F5-12B179F4B664}"/>
              </a:ext>
            </a:extLst>
          </p:cNvPr>
          <p:cNvCxnSpPr>
            <a:cxnSpLocks/>
            <a:stCxn id="14" idx="3"/>
          </p:cNvCxnSpPr>
          <p:nvPr/>
        </p:nvCxnSpPr>
        <p:spPr>
          <a:xfrm>
            <a:off x="2653704" y="3363854"/>
            <a:ext cx="596124" cy="108395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6EAD141C-D9D7-4406-B34C-535AE1F71A0F}"/>
              </a:ext>
            </a:extLst>
          </p:cNvPr>
          <p:cNvSpPr txBox="1"/>
          <p:nvPr/>
        </p:nvSpPr>
        <p:spPr>
          <a:xfrm>
            <a:off x="4927332" y="1336178"/>
            <a:ext cx="21016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Weather Stripping for Sealing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4B5E5165-726C-45D7-BCA5-2275DCE0AE37}"/>
              </a:ext>
            </a:extLst>
          </p:cNvPr>
          <p:cNvCxnSpPr>
            <a:cxnSpLocks/>
            <a:stCxn id="19" idx="1"/>
          </p:cNvCxnSpPr>
          <p:nvPr/>
        </p:nvCxnSpPr>
        <p:spPr>
          <a:xfrm flipH="1">
            <a:off x="4369576" y="1659344"/>
            <a:ext cx="557756" cy="203477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>
            <a:extLst>
              <a:ext uri="{FF2B5EF4-FFF2-40B4-BE49-F238E27FC236}">
                <a16:creationId xmlns:a16="http://schemas.microsoft.com/office/drawing/2014/main" id="{5DC2B373-659D-4743-88D2-8DA754765EB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0216" y="1199434"/>
            <a:ext cx="4369186" cy="259228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F02F7A15-E1BA-42A5-93F0-F3C7638308E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0216" y="3694122"/>
            <a:ext cx="4574326" cy="2844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4993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DD5D3-007D-4458-9877-A5C578CBAF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Enclosure Assembly Details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F6DB5E95-4DA5-458C-9417-DEF37270D4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3575" y="1427756"/>
            <a:ext cx="4243812" cy="4719189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E34495-3094-491E-B7B5-A1C9A52E31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M.Feeney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C32C54-A8C2-4E63-8DAD-E8F0652C56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09812-97D2-4225-AAE8-E666D4202839}" type="slidenum">
              <a:rPr lang="en-US" smtClean="0"/>
              <a:t>12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9FAFDC4-E28B-496E-8031-192F239F3A1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1545050"/>
            <a:ext cx="4840155" cy="241583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DA9EB63-ED44-4A5D-84A6-C235E7A2CC62}"/>
              </a:ext>
            </a:extLst>
          </p:cNvPr>
          <p:cNvSpPr txBox="1"/>
          <p:nvPr/>
        </p:nvSpPr>
        <p:spPr>
          <a:xfrm>
            <a:off x="6011794" y="4402146"/>
            <a:ext cx="4475199" cy="18466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Main Features: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Quick release clamps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Aluminum Extrusion Framework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Opaque Black Acrylic Paneling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T-Slot rubber weather-stripping for sealing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Easy/fast removal (no unplugging cables)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Full access to optical bench</a:t>
            </a:r>
          </a:p>
        </p:txBody>
      </p:sp>
    </p:spTree>
    <p:extLst>
      <p:ext uri="{BB962C8B-B14F-4D97-AF65-F5344CB8AC3E}">
        <p14:creationId xmlns:p14="http://schemas.microsoft.com/office/powerpoint/2010/main" val="19833790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8937E6-43A8-45CC-9AF8-6E7AF0FB5A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966"/>
            <a:ext cx="10515600" cy="1325563"/>
          </a:xfrm>
        </p:spPr>
        <p:txBody>
          <a:bodyPr/>
          <a:lstStyle/>
          <a:p>
            <a:r>
              <a:rPr lang="en-US" dirty="0"/>
              <a:t>IO Panel Assembly Details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A941468-B4A1-4A55-8628-E7AE1AE4C8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6244" y="1935693"/>
            <a:ext cx="8759511" cy="3313380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C45CD1C-B192-43A8-8275-99FE50EF05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M.Feeney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EEF3C0-8886-41DC-B9DD-C23925D773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09812-97D2-4225-AAE8-E666D4202839}" type="slidenum">
              <a:rPr lang="en-US" smtClean="0"/>
              <a:t>13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352D15-3655-4F3C-A832-F32D67193A84}"/>
              </a:ext>
            </a:extLst>
          </p:cNvPr>
          <p:cNvSpPr txBox="1"/>
          <p:nvPr/>
        </p:nvSpPr>
        <p:spPr>
          <a:xfrm>
            <a:off x="715040" y="2053482"/>
            <a:ext cx="17257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Newport Drivers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A1154C8-F0B2-4B22-A75F-BA37914123FB}"/>
              </a:ext>
            </a:extLst>
          </p:cNvPr>
          <p:cNvCxnSpPr>
            <a:cxnSpLocks/>
            <a:stCxn id="7" idx="3"/>
          </p:cNvCxnSpPr>
          <p:nvPr/>
        </p:nvCxnSpPr>
        <p:spPr>
          <a:xfrm>
            <a:off x="2440833" y="2238148"/>
            <a:ext cx="592751" cy="54746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64C95C2F-1EE4-456F-B096-953E50F04390}"/>
              </a:ext>
            </a:extLst>
          </p:cNvPr>
          <p:cNvSpPr txBox="1"/>
          <p:nvPr/>
        </p:nvSpPr>
        <p:spPr>
          <a:xfrm>
            <a:off x="2339135" y="1211845"/>
            <a:ext cx="22637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Glycol Supply/Return Manifolds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1CD38C0D-EB9B-4DED-B230-7E1F53FEB7D3}"/>
              </a:ext>
            </a:extLst>
          </p:cNvPr>
          <p:cNvCxnSpPr>
            <a:stCxn id="13" idx="2"/>
          </p:cNvCxnSpPr>
          <p:nvPr/>
        </p:nvCxnSpPr>
        <p:spPr>
          <a:xfrm>
            <a:off x="3471014" y="1858176"/>
            <a:ext cx="1304872" cy="102094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DE60FCBC-0E27-48F1-92EE-FF229A7B1F38}"/>
              </a:ext>
            </a:extLst>
          </p:cNvPr>
          <p:cNvCxnSpPr>
            <a:stCxn id="13" idx="2"/>
          </p:cNvCxnSpPr>
          <p:nvPr/>
        </p:nvCxnSpPr>
        <p:spPr>
          <a:xfrm>
            <a:off x="3471014" y="1858176"/>
            <a:ext cx="1731181" cy="97152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77D0BB50-BF5D-4F0C-AFB5-338F69A4F8DF}"/>
              </a:ext>
            </a:extLst>
          </p:cNvPr>
          <p:cNvSpPr txBox="1"/>
          <p:nvPr/>
        </p:nvSpPr>
        <p:spPr>
          <a:xfrm>
            <a:off x="6796216" y="1000897"/>
            <a:ext cx="1513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Dry Air Supply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8104B883-1456-495E-8E32-35349E3E1673}"/>
              </a:ext>
            </a:extLst>
          </p:cNvPr>
          <p:cNvCxnSpPr>
            <a:stCxn id="18" idx="1"/>
          </p:cNvCxnSpPr>
          <p:nvPr/>
        </p:nvCxnSpPr>
        <p:spPr>
          <a:xfrm flipH="1">
            <a:off x="5560541" y="1185563"/>
            <a:ext cx="1235675" cy="169356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7FAF2EAC-F29C-4B74-811B-B1162E0383DC}"/>
              </a:ext>
            </a:extLst>
          </p:cNvPr>
          <p:cNvSpPr txBox="1"/>
          <p:nvPr/>
        </p:nvSpPr>
        <p:spPr>
          <a:xfrm>
            <a:off x="6795653" y="1447746"/>
            <a:ext cx="1462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Camera PSU’s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A6D4CAB1-E182-4235-BBC2-1509160CEE15}"/>
              </a:ext>
            </a:extLst>
          </p:cNvPr>
          <p:cNvCxnSpPr>
            <a:cxnSpLocks/>
            <a:stCxn id="21" idx="2"/>
          </p:cNvCxnSpPr>
          <p:nvPr/>
        </p:nvCxnSpPr>
        <p:spPr>
          <a:xfrm flipH="1">
            <a:off x="6942027" y="1817078"/>
            <a:ext cx="584948" cy="90140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3065BFAC-81F2-4276-B546-41C9B7B3656A}"/>
              </a:ext>
            </a:extLst>
          </p:cNvPr>
          <p:cNvCxnSpPr>
            <a:cxnSpLocks/>
            <a:stCxn id="21" idx="2"/>
          </p:cNvCxnSpPr>
          <p:nvPr/>
        </p:nvCxnSpPr>
        <p:spPr>
          <a:xfrm>
            <a:off x="7526975" y="1817078"/>
            <a:ext cx="270445" cy="96853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6464E98F-364A-432B-AE85-505A30C4596C}"/>
              </a:ext>
            </a:extLst>
          </p:cNvPr>
          <p:cNvSpPr txBox="1"/>
          <p:nvPr/>
        </p:nvSpPr>
        <p:spPr>
          <a:xfrm>
            <a:off x="8610600" y="1012723"/>
            <a:ext cx="1928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Shutter Driver PSU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7DB0992B-A412-4EA9-9733-AF5BB2AE8087}"/>
              </a:ext>
            </a:extLst>
          </p:cNvPr>
          <p:cNvCxnSpPr>
            <a:stCxn id="28" idx="2"/>
          </p:cNvCxnSpPr>
          <p:nvPr/>
        </p:nvCxnSpPr>
        <p:spPr>
          <a:xfrm flipH="1">
            <a:off x="8958649" y="1382055"/>
            <a:ext cx="616318" cy="1447642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3166CFE3-6FDB-43DE-BD1E-A4581FBC992C}"/>
              </a:ext>
            </a:extLst>
          </p:cNvPr>
          <p:cNvSpPr txBox="1"/>
          <p:nvPr/>
        </p:nvSpPr>
        <p:spPr>
          <a:xfrm>
            <a:off x="10188146" y="2343936"/>
            <a:ext cx="14386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Newport PSU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53E9FB16-3275-4B4E-B995-6FC3DD77067E}"/>
              </a:ext>
            </a:extLst>
          </p:cNvPr>
          <p:cNvCxnSpPr/>
          <p:nvPr/>
        </p:nvCxnSpPr>
        <p:spPr>
          <a:xfrm flipH="1">
            <a:off x="8915400" y="2570205"/>
            <a:ext cx="1233351" cy="413952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C18FDD2E-F31B-49B6-9254-5724F6D12766}"/>
              </a:ext>
            </a:extLst>
          </p:cNvPr>
          <p:cNvSpPr txBox="1"/>
          <p:nvPr/>
        </p:nvSpPr>
        <p:spPr>
          <a:xfrm>
            <a:off x="715040" y="3978876"/>
            <a:ext cx="6899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NPS’s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44D4F5FF-FB2F-47C6-B45E-724EDFDC330F}"/>
              </a:ext>
            </a:extLst>
          </p:cNvPr>
          <p:cNvCxnSpPr>
            <a:stCxn id="34" idx="3"/>
          </p:cNvCxnSpPr>
          <p:nvPr/>
        </p:nvCxnSpPr>
        <p:spPr>
          <a:xfrm flipV="1">
            <a:off x="1404972" y="3978876"/>
            <a:ext cx="1115806" cy="184666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06001F33-8010-4028-9295-8F4BBB589070}"/>
              </a:ext>
            </a:extLst>
          </p:cNvPr>
          <p:cNvCxnSpPr>
            <a:stCxn id="34" idx="3"/>
          </p:cNvCxnSpPr>
          <p:nvPr/>
        </p:nvCxnSpPr>
        <p:spPr>
          <a:xfrm>
            <a:off x="1404972" y="4163542"/>
            <a:ext cx="1165233" cy="184666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33B6B3B3-757B-4C3B-94B5-77575BC0EF52}"/>
              </a:ext>
            </a:extLst>
          </p:cNvPr>
          <p:cNvSpPr txBox="1"/>
          <p:nvPr/>
        </p:nvSpPr>
        <p:spPr>
          <a:xfrm>
            <a:off x="1624927" y="4970220"/>
            <a:ext cx="30245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Camera USB Feedthrough (2X)</a:t>
            </a:r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6658F5A4-5A91-4BF6-870D-7437E12A8B4D}"/>
              </a:ext>
            </a:extLst>
          </p:cNvPr>
          <p:cNvCxnSpPr>
            <a:cxnSpLocks/>
            <a:stCxn id="39" idx="3"/>
          </p:cNvCxnSpPr>
          <p:nvPr/>
        </p:nvCxnSpPr>
        <p:spPr>
          <a:xfrm flipV="1">
            <a:off x="4649473" y="3676423"/>
            <a:ext cx="398262" cy="147846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19E21C80-CE6D-4B1C-85B7-C0CE2BBAB0A1}"/>
              </a:ext>
            </a:extLst>
          </p:cNvPr>
          <p:cNvSpPr txBox="1"/>
          <p:nvPr/>
        </p:nvSpPr>
        <p:spPr>
          <a:xfrm>
            <a:off x="2122582" y="5326590"/>
            <a:ext cx="2897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Newport Driver Feedthrough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FB08BE7C-5FEB-4A80-8DFF-420BB73FF712}"/>
              </a:ext>
            </a:extLst>
          </p:cNvPr>
          <p:cNvCxnSpPr>
            <a:cxnSpLocks/>
            <a:stCxn id="43" idx="3"/>
          </p:cNvCxnSpPr>
          <p:nvPr/>
        </p:nvCxnSpPr>
        <p:spPr>
          <a:xfrm flipV="1">
            <a:off x="5020235" y="3725850"/>
            <a:ext cx="497655" cy="1785406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40541E9C-75AE-4DE9-BFE6-63C819A9CF62}"/>
              </a:ext>
            </a:extLst>
          </p:cNvPr>
          <p:cNvSpPr txBox="1"/>
          <p:nvPr/>
        </p:nvSpPr>
        <p:spPr>
          <a:xfrm>
            <a:off x="5941037" y="5367688"/>
            <a:ext cx="25869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Camera PSU Feedthrough</a:t>
            </a:r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D6A1D8FA-43E6-4C8D-8728-5419CAC19FAF}"/>
              </a:ext>
            </a:extLst>
          </p:cNvPr>
          <p:cNvCxnSpPr>
            <a:stCxn id="47" idx="0"/>
          </p:cNvCxnSpPr>
          <p:nvPr/>
        </p:nvCxnSpPr>
        <p:spPr>
          <a:xfrm flipH="1" flipV="1">
            <a:off x="6795653" y="4415654"/>
            <a:ext cx="438848" cy="952034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12F72728-A559-4661-AD20-F59356B4AD39}"/>
              </a:ext>
            </a:extLst>
          </p:cNvPr>
          <p:cNvCxnSpPr>
            <a:stCxn id="47" idx="0"/>
          </p:cNvCxnSpPr>
          <p:nvPr/>
        </p:nvCxnSpPr>
        <p:spPr>
          <a:xfrm flipV="1">
            <a:off x="7234501" y="4348208"/>
            <a:ext cx="427696" cy="101948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8E86EE93-1860-4D26-9898-334D4FFACC2A}"/>
              </a:ext>
            </a:extLst>
          </p:cNvPr>
          <p:cNvSpPr txBox="1"/>
          <p:nvPr/>
        </p:nvSpPr>
        <p:spPr>
          <a:xfrm>
            <a:off x="3345199" y="5745691"/>
            <a:ext cx="21479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TP-Link 5 Port Switch</a:t>
            </a: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114CE29A-9072-4D4D-8786-8DFA6CBD48C3}"/>
              </a:ext>
            </a:extLst>
          </p:cNvPr>
          <p:cNvCxnSpPr>
            <a:stCxn id="52" idx="3"/>
          </p:cNvCxnSpPr>
          <p:nvPr/>
        </p:nvCxnSpPr>
        <p:spPr>
          <a:xfrm flipV="1">
            <a:off x="5493177" y="3626996"/>
            <a:ext cx="1130045" cy="230336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7BEE663D-7F2F-45EE-B60E-5B9556E4251F}"/>
              </a:ext>
            </a:extLst>
          </p:cNvPr>
          <p:cNvSpPr txBox="1"/>
          <p:nvPr/>
        </p:nvSpPr>
        <p:spPr>
          <a:xfrm>
            <a:off x="8951111" y="5165920"/>
            <a:ext cx="22325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IOLAN Serial-Ethernet</a:t>
            </a: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F5FB965F-DA81-4FA0-A86B-695317771F90}"/>
              </a:ext>
            </a:extLst>
          </p:cNvPr>
          <p:cNvCxnSpPr>
            <a:stCxn id="55" idx="1"/>
          </p:cNvCxnSpPr>
          <p:nvPr/>
        </p:nvCxnSpPr>
        <p:spPr>
          <a:xfrm flipH="1" flipV="1">
            <a:off x="8038070" y="3618669"/>
            <a:ext cx="913041" cy="1731917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78778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8DF06B0D-173F-4E35-8C00-5A088D58D1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6082" y="1818242"/>
            <a:ext cx="8159835" cy="4351338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D8C67A-0EBC-4B38-92BE-84AB19BCCF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M.Feeney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ED7221A-31D0-452B-B769-78D9A94453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09812-97D2-4225-AAE8-E666D4202839}" type="slidenum">
              <a:rPr lang="en-US" smtClean="0"/>
              <a:t>14</a:t>
            </a:fld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159AA24-D386-4867-8D60-A38F448254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en-US" dirty="0"/>
              <a:t>IO Panel Assembly Details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9D87B12-9125-4659-945E-531F216652D9}"/>
              </a:ext>
            </a:extLst>
          </p:cNvPr>
          <p:cNvSpPr txBox="1"/>
          <p:nvPr/>
        </p:nvSpPr>
        <p:spPr>
          <a:xfrm>
            <a:off x="8432673" y="6169580"/>
            <a:ext cx="3099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Standoffs with Sandwich Plates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EAEF1C3-1230-49AE-98B5-381EBE9A78B8}"/>
              </a:ext>
            </a:extLst>
          </p:cNvPr>
          <p:cNvCxnSpPr>
            <a:cxnSpLocks/>
            <a:stCxn id="9" idx="1"/>
          </p:cNvCxnSpPr>
          <p:nvPr/>
        </p:nvCxnSpPr>
        <p:spPr>
          <a:xfrm flipH="1" flipV="1">
            <a:off x="6166022" y="4677032"/>
            <a:ext cx="2266651" cy="1677214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D69A8A6A-7466-4516-BD05-AA5CA96ACE4D}"/>
              </a:ext>
            </a:extLst>
          </p:cNvPr>
          <p:cNvCxnSpPr>
            <a:cxnSpLocks/>
            <a:stCxn id="9" idx="1"/>
          </p:cNvCxnSpPr>
          <p:nvPr/>
        </p:nvCxnSpPr>
        <p:spPr>
          <a:xfrm flipH="1" flipV="1">
            <a:off x="6925962" y="4751858"/>
            <a:ext cx="1506711" cy="160238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54BF17E8-E438-49E6-8E58-6C463ED6289D}"/>
              </a:ext>
            </a:extLst>
          </p:cNvPr>
          <p:cNvCxnSpPr>
            <a:stCxn id="9" idx="1"/>
          </p:cNvCxnSpPr>
          <p:nvPr/>
        </p:nvCxnSpPr>
        <p:spPr>
          <a:xfrm flipH="1" flipV="1">
            <a:off x="7708964" y="5072449"/>
            <a:ext cx="723709" cy="1281797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BF6957BC-E1DC-4BBD-9490-4C5599EEC5CA}"/>
              </a:ext>
            </a:extLst>
          </p:cNvPr>
          <p:cNvSpPr txBox="1"/>
          <p:nvPr/>
        </p:nvSpPr>
        <p:spPr>
          <a:xfrm>
            <a:off x="1857694" y="5282231"/>
            <a:ext cx="3405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¼-20 Holes for Cable Management</a:t>
            </a:r>
          </a:p>
        </p:txBody>
      </p:sp>
      <p:sp>
        <p:nvSpPr>
          <p:cNvPr id="19" name="Left Brace 18">
            <a:extLst>
              <a:ext uri="{FF2B5EF4-FFF2-40B4-BE49-F238E27FC236}">
                <a16:creationId xmlns:a16="http://schemas.microsoft.com/office/drawing/2014/main" id="{8989903E-E537-46E9-AF03-FFC7916914D8}"/>
              </a:ext>
            </a:extLst>
          </p:cNvPr>
          <p:cNvSpPr/>
          <p:nvPr/>
        </p:nvSpPr>
        <p:spPr>
          <a:xfrm rot="17423103">
            <a:off x="5069507" y="3308314"/>
            <a:ext cx="376586" cy="3632137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803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69D7ED-40CE-46A0-B8AE-DBF581DEA1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57" y="365125"/>
            <a:ext cx="10515600" cy="1325563"/>
          </a:xfrm>
        </p:spPr>
        <p:txBody>
          <a:bodyPr/>
          <a:lstStyle/>
          <a:p>
            <a:r>
              <a:rPr lang="en-US" dirty="0"/>
              <a:t>IO and Utilities </a:t>
            </a:r>
            <a:br>
              <a:rPr lang="en-US" dirty="0"/>
            </a:br>
            <a:r>
              <a:rPr lang="en-US" dirty="0"/>
              <a:t>Layout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B235B4-B050-46CB-B5DD-3C7A0C0768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M.Feeney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50F8A8-49F6-489D-8219-CB86AD86B5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09812-97D2-4225-AAE8-E666D4202839}" type="slidenum">
              <a:rPr lang="en-US" smtClean="0"/>
              <a:t>15</a:t>
            </a:fld>
            <a:endParaRPr lang="en-US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8AE156F9-3449-42CF-8BA1-C66577BA94E7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3732206" y="1027947"/>
          <a:ext cx="1881427" cy="26031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" name="Visio" r:id="rId4" imgW="2209672" imgH="3057525" progId="Visio.Drawing.15">
                  <p:embed/>
                </p:oleObj>
              </mc:Choice>
              <mc:Fallback>
                <p:oleObj name="Visio" r:id="rId4" imgW="2209672" imgH="3057525" progId="Visio.Drawing.15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8AE156F9-3449-42CF-8BA1-C66577BA94E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32206" y="1027947"/>
                        <a:ext cx="1881427" cy="26031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670390A6-96BA-4FB8-9E68-47EEFCEF7DFF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373755" y="1690688"/>
          <a:ext cx="3004269" cy="32394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1" name="Visio" r:id="rId6" imgW="3771964" imgH="4067039" progId="Visio.Drawing.15">
                  <p:embed/>
                </p:oleObj>
              </mc:Choice>
              <mc:Fallback>
                <p:oleObj name="Visio" r:id="rId6" imgW="3771964" imgH="4067039" progId="Visio.Drawing.15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670390A6-96BA-4FB8-9E68-47EEFCEF7D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73755" y="1690688"/>
                        <a:ext cx="3004269" cy="32394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DA67CECA-61A1-4226-A2DB-D18F654F5CB6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3732206" y="3737729"/>
          <a:ext cx="1828013" cy="289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2" name="Visio" r:id="rId8" imgW="2257460" imgH="3571875" progId="Visio.Drawing.15">
                  <p:embed/>
                </p:oleObj>
              </mc:Choice>
              <mc:Fallback>
                <p:oleObj name="Visio" r:id="rId8" imgW="2257460" imgH="3571875" progId="Visio.Drawing.15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DA67CECA-61A1-4226-A2DB-D18F654F5CB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732206" y="3737729"/>
                        <a:ext cx="1828013" cy="289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3860B1B2-D279-4217-940C-A8BED04AADF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09666" y="462230"/>
            <a:ext cx="6408624" cy="5696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8362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5FE1A-F84D-46DE-AA32-3C84B029E3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en-US" dirty="0"/>
              <a:t>Handling Cart Assembly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85829ED-D632-4027-94E1-FA924462EC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1690688"/>
            <a:ext cx="4947085" cy="4351338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C9A7BBC-434A-466A-A70F-8991FF5F09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M.Feeney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0241CA-E2D9-4495-AF4C-D4066DD81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09812-97D2-4225-AAE8-E666D4202839}" type="slidenum">
              <a:rPr lang="en-US" smtClean="0"/>
              <a:t>16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7209793-8125-4F18-A9F3-8D85825B049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1605" y="595857"/>
            <a:ext cx="4739640" cy="551951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0D20477-6517-4C5E-8E2A-F155AEFCCBCB}"/>
              </a:ext>
            </a:extLst>
          </p:cNvPr>
          <p:cNvSpPr txBox="1"/>
          <p:nvPr/>
        </p:nvSpPr>
        <p:spPr>
          <a:xfrm>
            <a:off x="4803018" y="1552088"/>
            <a:ext cx="25859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Compact Gas Springs (4X)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55F14E52-3339-455C-9EC8-D893F1C1702C}"/>
              </a:ext>
            </a:extLst>
          </p:cNvPr>
          <p:cNvCxnSpPr>
            <a:stCxn id="8" idx="2"/>
          </p:cNvCxnSpPr>
          <p:nvPr/>
        </p:nvCxnSpPr>
        <p:spPr>
          <a:xfrm>
            <a:off x="6096000" y="1921420"/>
            <a:ext cx="1905000" cy="128660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31F154F8-4018-475D-931C-EA3F21F563C0}"/>
              </a:ext>
            </a:extLst>
          </p:cNvPr>
          <p:cNvSpPr txBox="1"/>
          <p:nvPr/>
        </p:nvSpPr>
        <p:spPr>
          <a:xfrm>
            <a:off x="99765" y="1094831"/>
            <a:ext cx="39388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Engagement Holes in Optical Bench (4X)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F035C1E0-19FD-441B-B551-9D4292024BD0}"/>
              </a:ext>
            </a:extLst>
          </p:cNvPr>
          <p:cNvCxnSpPr>
            <a:stCxn id="13" idx="2"/>
          </p:cNvCxnSpPr>
          <p:nvPr/>
        </p:nvCxnSpPr>
        <p:spPr>
          <a:xfrm flipH="1">
            <a:off x="1844040" y="1464163"/>
            <a:ext cx="225143" cy="1027577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812223B3-3D97-4703-8646-0E0453359914}"/>
              </a:ext>
            </a:extLst>
          </p:cNvPr>
          <p:cNvSpPr txBox="1"/>
          <p:nvPr/>
        </p:nvSpPr>
        <p:spPr>
          <a:xfrm>
            <a:off x="0" y="6015436"/>
            <a:ext cx="32006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Aluminum Extrusion Framework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108E5E3A-CC3E-429E-9FD2-552D60CE8ABE}"/>
              </a:ext>
            </a:extLst>
          </p:cNvPr>
          <p:cNvCxnSpPr>
            <a:stCxn id="18" idx="0"/>
          </p:cNvCxnSpPr>
          <p:nvPr/>
        </p:nvCxnSpPr>
        <p:spPr>
          <a:xfrm flipV="1">
            <a:off x="1600310" y="5013960"/>
            <a:ext cx="838090" cy="1001476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8D8AA1C7-B51A-4614-8589-B0EDCB581B88}"/>
              </a:ext>
            </a:extLst>
          </p:cNvPr>
          <p:cNvSpPr txBox="1"/>
          <p:nvPr/>
        </p:nvSpPr>
        <p:spPr>
          <a:xfrm>
            <a:off x="4968240" y="6042026"/>
            <a:ext cx="2218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Full Swivel with Break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F4228FFC-CD79-45DE-B8B5-62E94E2A9A46}"/>
              </a:ext>
            </a:extLst>
          </p:cNvPr>
          <p:cNvCxnSpPr>
            <a:stCxn id="21" idx="1"/>
          </p:cNvCxnSpPr>
          <p:nvPr/>
        </p:nvCxnSpPr>
        <p:spPr>
          <a:xfrm flipH="1" flipV="1">
            <a:off x="4168140" y="5760493"/>
            <a:ext cx="800100" cy="46619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46190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ABBEDA-661D-4A36-9740-1DF18F600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en-US" dirty="0"/>
              <a:t>Handling Cart Assembly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9B693B2-789D-45C0-8223-5A236C6CAB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8517" y="1350964"/>
            <a:ext cx="6014206" cy="4351338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BDDDE27-7B49-4102-AF40-C40DA3AA3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M.Feeney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1300BF-098E-46F4-9235-89A1CE071C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09812-97D2-4225-AAE8-E666D4202839}" type="slidenum">
              <a:rPr lang="en-US" smtClean="0"/>
              <a:t>17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E01BE58-C007-4CAB-8040-27D4F7BC8E8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12994" y="4274186"/>
            <a:ext cx="3000536" cy="176784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07B706C-48F9-4F97-842A-08333A3D870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-42783" y="2020173"/>
            <a:ext cx="4274186" cy="320564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6861B4A-C5A3-4C99-B990-3DD1033CE506}"/>
              </a:ext>
            </a:extLst>
          </p:cNvPr>
          <p:cNvSpPr txBox="1"/>
          <p:nvPr/>
        </p:nvSpPr>
        <p:spPr>
          <a:xfrm>
            <a:off x="760820" y="5760086"/>
            <a:ext cx="27420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Manual Forklift (48” Travel)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A1606FC-63C1-47F5-9B1B-F8202A0E1E9C}"/>
              </a:ext>
            </a:extLst>
          </p:cNvPr>
          <p:cNvSpPr txBox="1"/>
          <p:nvPr/>
        </p:nvSpPr>
        <p:spPr>
          <a:xfrm>
            <a:off x="7467600" y="6232526"/>
            <a:ext cx="2835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Manual Forklift Engagement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AE40A80-1B9B-4A94-884D-20E05E70F193}"/>
              </a:ext>
            </a:extLst>
          </p:cNvPr>
          <p:cNvCxnSpPr>
            <a:stCxn id="11" idx="0"/>
          </p:cNvCxnSpPr>
          <p:nvPr/>
        </p:nvCxnSpPr>
        <p:spPr>
          <a:xfrm flipH="1" flipV="1">
            <a:off x="6179820" y="4884420"/>
            <a:ext cx="2705668" cy="1348106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91F146BB-8D0D-4A53-BCAC-87348297FECF}"/>
              </a:ext>
            </a:extLst>
          </p:cNvPr>
          <p:cNvCxnSpPr>
            <a:stCxn id="11" idx="0"/>
          </p:cNvCxnSpPr>
          <p:nvPr/>
        </p:nvCxnSpPr>
        <p:spPr>
          <a:xfrm flipV="1">
            <a:off x="8885488" y="5097780"/>
            <a:ext cx="1873952" cy="1134746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002212FD-2FC8-448B-96E6-B68D3EE39085}"/>
              </a:ext>
            </a:extLst>
          </p:cNvPr>
          <p:cNvSpPr txBox="1"/>
          <p:nvPr/>
        </p:nvSpPr>
        <p:spPr>
          <a:xfrm>
            <a:off x="3424305" y="6042026"/>
            <a:ext cx="29928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Forklift Profile Representation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D21A7B2E-D4E8-4D76-81C5-8ECC8AFB8477}"/>
              </a:ext>
            </a:extLst>
          </p:cNvPr>
          <p:cNvCxnSpPr>
            <a:stCxn id="16" idx="0"/>
          </p:cNvCxnSpPr>
          <p:nvPr/>
        </p:nvCxnSpPr>
        <p:spPr>
          <a:xfrm flipV="1">
            <a:off x="4920741" y="4859019"/>
            <a:ext cx="672907" cy="1183007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07115D54-BECD-4951-9AA3-B723895AE84F}"/>
              </a:ext>
            </a:extLst>
          </p:cNvPr>
          <p:cNvCxnSpPr>
            <a:stCxn id="16" idx="0"/>
          </p:cNvCxnSpPr>
          <p:nvPr/>
        </p:nvCxnSpPr>
        <p:spPr>
          <a:xfrm flipV="1">
            <a:off x="4920741" y="5334000"/>
            <a:ext cx="843891" cy="708026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37408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76C634-3327-314E-8037-4468FEA7D1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Enhancement Installation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7F700D-921F-3840-B9F8-75C8E7A134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SEDM removed January 5</a:t>
            </a:r>
            <a:r>
              <a:rPr lang="en-US" baseline="30000" dirty="0"/>
              <a:t>th</a:t>
            </a:r>
            <a:r>
              <a:rPr lang="en-US" dirty="0"/>
              <a:t>, 2019</a:t>
            </a:r>
          </a:p>
          <a:p>
            <a:r>
              <a:rPr lang="en-US" dirty="0"/>
              <a:t>SEDM+ installed February 8</a:t>
            </a:r>
            <a:r>
              <a:rPr lang="en-US" baseline="30000" dirty="0"/>
              <a:t>th</a:t>
            </a:r>
            <a:r>
              <a:rPr lang="en-US" dirty="0"/>
              <a:t>, 2019</a:t>
            </a:r>
          </a:p>
          <a:p>
            <a:r>
              <a:rPr lang="en-US" dirty="0"/>
              <a:t>Michael Feeney, engineer &amp; instrument master</a:t>
            </a:r>
          </a:p>
          <a:p>
            <a:r>
              <a:rPr lang="en-US" dirty="0"/>
              <a:t>Re-plumbed P60:</a:t>
            </a:r>
          </a:p>
          <a:p>
            <a:pPr lvl="1"/>
            <a:r>
              <a:rPr lang="en-US" dirty="0"/>
              <a:t>Dry air</a:t>
            </a:r>
          </a:p>
          <a:p>
            <a:pPr lvl="1"/>
            <a:r>
              <a:rPr lang="en-US" dirty="0"/>
              <a:t>Glycol</a:t>
            </a:r>
          </a:p>
          <a:p>
            <a:pPr lvl="1"/>
            <a:r>
              <a:rPr lang="en-US" dirty="0"/>
              <a:t>Network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72777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C0EDDC-17D7-3A4D-860B-688E5583DB0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6162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23571" y="991456"/>
            <a:ext cx="12356757" cy="5495841"/>
            <a:chOff x="-416065" y="3447302"/>
            <a:chExt cx="13420865" cy="592316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416065" y="3447302"/>
              <a:ext cx="13420865" cy="5923160"/>
            </a:xfrm>
            <a:prstGeom prst="rect">
              <a:avLst/>
            </a:prstGeom>
          </p:spPr>
        </p:pic>
        <p:sp>
          <p:nvSpPr>
            <p:cNvPr id="5" name="Oval 4"/>
            <p:cNvSpPr/>
            <p:nvPr/>
          </p:nvSpPr>
          <p:spPr>
            <a:xfrm>
              <a:off x="11365171" y="4475424"/>
              <a:ext cx="1571294" cy="923163"/>
            </a:xfrm>
            <a:prstGeom prst="ellipse">
              <a:avLst/>
            </a:prstGeom>
            <a:noFill/>
            <a:ln w="76200" cmpd="sng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1" vertOverflow="overflow" horzOverflow="overflow" vert="horz" wrap="square" lIns="35719" tIns="35719" rIns="35719" bIns="35719" numCol="1" spcCol="38100" rtlCol="0" anchor="ctr">
              <a:spAutoFit/>
            </a:bodyPr>
            <a:lstStyle/>
            <a:p>
              <a:pPr algn="ctr" defTabSz="410709"/>
              <a:endParaRPr lang="en-US" sz="2531">
                <a:solidFill>
                  <a:srgbClr val="FFFFFF"/>
                </a:solidFill>
                <a:latin typeface="+mj-lt"/>
                <a:ea typeface="+mj-ea"/>
                <a:cs typeface="+mj-cs"/>
                <a:sym typeface="Gill Sans Light"/>
              </a:endParaRPr>
            </a:p>
          </p:txBody>
        </p:sp>
      </p:grpSp>
      <p:sp>
        <p:nvSpPr>
          <p:cNvPr id="8" name="Title 7">
            <a:extLst>
              <a:ext uri="{FF2B5EF4-FFF2-40B4-BE49-F238E27FC236}">
                <a16:creationId xmlns:a16="http://schemas.microsoft.com/office/drawing/2014/main" id="{B0962DEB-92C6-4F43-81F1-82CD07BA41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26331"/>
          </a:xfrm>
        </p:spPr>
        <p:txBody>
          <a:bodyPr>
            <a:normAutofit fontScale="90000"/>
          </a:bodyPr>
          <a:lstStyle/>
          <a:p>
            <a:r>
              <a:rPr lang="en-US" dirty="0"/>
              <a:t>Facility instrument on P60</a:t>
            </a:r>
          </a:p>
        </p:txBody>
      </p:sp>
    </p:spTree>
    <p:extLst>
      <p:ext uri="{BB962C8B-B14F-4D97-AF65-F5344CB8AC3E}">
        <p14:creationId xmlns:p14="http://schemas.microsoft.com/office/powerpoint/2010/main" val="24287203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D9BF81E-D203-8846-AAA0-183F9CF961B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2271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62E7BD-A420-DE42-A2BC-1ECCFD9A4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29" y="629266"/>
            <a:ext cx="3667039" cy="167660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Preliminary Results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0AAB791-6E77-DA45-B25C-117957D324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48930" y="2438400"/>
            <a:ext cx="3667037" cy="3785419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1800" dirty="0"/>
              <a:t>Feb 26, 2019 / Nov 7, 2018</a:t>
            </a:r>
          </a:p>
          <a:p>
            <a:r>
              <a:rPr lang="en-US" sz="1800" dirty="0"/>
              <a:t>Nov 7 2018:</a:t>
            </a:r>
          </a:p>
          <a:p>
            <a:pPr lvl="1"/>
            <a:r>
              <a:rPr lang="en-US" sz="1800" dirty="0"/>
              <a:t>New Moon</a:t>
            </a:r>
          </a:p>
          <a:p>
            <a:pPr lvl="1"/>
            <a:r>
              <a:rPr lang="en-US" sz="1800" dirty="0"/>
              <a:t>No Clouds</a:t>
            </a:r>
          </a:p>
          <a:p>
            <a:pPr lvl="1"/>
            <a:r>
              <a:rPr lang="en-US" sz="1800" dirty="0"/>
              <a:t>Photometric?</a:t>
            </a:r>
          </a:p>
          <a:p>
            <a:r>
              <a:rPr lang="en-US" sz="1800" dirty="0"/>
              <a:t>Feb 26 2019:</a:t>
            </a:r>
          </a:p>
          <a:p>
            <a:pPr lvl="1"/>
            <a:r>
              <a:rPr lang="en-US" sz="1800" dirty="0"/>
              <a:t>Last Quarter Moon</a:t>
            </a:r>
          </a:p>
          <a:p>
            <a:pPr lvl="1"/>
            <a:r>
              <a:rPr lang="en-US" sz="1800" dirty="0"/>
              <a:t>Partial Night: Clouds</a:t>
            </a:r>
          </a:p>
          <a:p>
            <a:pPr lvl="1"/>
            <a:r>
              <a:rPr lang="en-US" sz="1800" dirty="0"/>
              <a:t>Not Photometric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33927CF-1033-654A-B3F9-2C3649CB75F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29" r="2904" b="-1"/>
          <a:stretch/>
        </p:blipFill>
        <p:spPr>
          <a:xfrm>
            <a:off x="4636008" y="640082"/>
            <a:ext cx="6916329" cy="5577837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406708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25F1AFB-94C4-D947-BFF5-5385DE6303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Mirror </a:t>
            </a:r>
            <a:r>
              <a:rPr lang="en-US" dirty="0" err="1"/>
              <a:t>Reflectances</a:t>
            </a:r>
            <a:endParaRPr lang="en-US" dirty="0"/>
          </a:p>
        </p:txBody>
      </p:sp>
      <p:pic>
        <p:nvPicPr>
          <p:cNvPr id="19" name="Content Placeholder 18">
            <a:extLst>
              <a:ext uri="{FF2B5EF4-FFF2-40B4-BE49-F238E27FC236}">
                <a16:creationId xmlns:a16="http://schemas.microsoft.com/office/drawing/2014/main" id="{F0CDD97A-A52B-A44D-980F-CC18A67BCAB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2240879"/>
            <a:ext cx="5181600" cy="3520830"/>
          </a:xfrm>
        </p:spPr>
      </p:pic>
      <p:pic>
        <p:nvPicPr>
          <p:cNvPr id="21" name="Content Placeholder 20">
            <a:extLst>
              <a:ext uri="{FF2B5EF4-FFF2-40B4-BE49-F238E27FC236}">
                <a16:creationId xmlns:a16="http://schemas.microsoft.com/office/drawing/2014/main" id="{3126E1F3-CBCD-B842-B9CA-90842D8C08D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2303988"/>
            <a:ext cx="5181600" cy="3394612"/>
          </a:xfr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ED35F353-A62F-094E-A7E6-2E0CB947A2CA}"/>
              </a:ext>
            </a:extLst>
          </p:cNvPr>
          <p:cNvSpPr txBox="1"/>
          <p:nvPr/>
        </p:nvSpPr>
        <p:spPr>
          <a:xfrm>
            <a:off x="1084780" y="1781117"/>
            <a:ext cx="15865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Pickoff Mirror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8244028-5B08-0B40-9F06-C68842D13C30}"/>
              </a:ext>
            </a:extLst>
          </p:cNvPr>
          <p:cNvSpPr txBox="1"/>
          <p:nvPr/>
        </p:nvSpPr>
        <p:spPr>
          <a:xfrm>
            <a:off x="6661935" y="1781117"/>
            <a:ext cx="15865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Fold Mirror</a:t>
            </a:r>
          </a:p>
        </p:txBody>
      </p:sp>
      <p:sp>
        <p:nvSpPr>
          <p:cNvPr id="2" name="Frame 1">
            <a:extLst>
              <a:ext uri="{FF2B5EF4-FFF2-40B4-BE49-F238E27FC236}">
                <a16:creationId xmlns:a16="http://schemas.microsoft.com/office/drawing/2014/main" id="{932E271E-BAE6-394B-B3B7-1FBB6FEC360C}"/>
              </a:ext>
            </a:extLst>
          </p:cNvPr>
          <p:cNvSpPr/>
          <p:nvPr/>
        </p:nvSpPr>
        <p:spPr>
          <a:xfrm>
            <a:off x="6739847" y="2537717"/>
            <a:ext cx="914400" cy="3030876"/>
          </a:xfrm>
          <a:prstGeom prst="fram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Frame 7">
            <a:extLst>
              <a:ext uri="{FF2B5EF4-FFF2-40B4-BE49-F238E27FC236}">
                <a16:creationId xmlns:a16="http://schemas.microsoft.com/office/drawing/2014/main" id="{19ACE79E-FDA1-8D4F-BEB9-A656A6180923}"/>
              </a:ext>
            </a:extLst>
          </p:cNvPr>
          <p:cNvSpPr/>
          <p:nvPr/>
        </p:nvSpPr>
        <p:spPr>
          <a:xfrm>
            <a:off x="4283901" y="2389297"/>
            <a:ext cx="1365337" cy="3372411"/>
          </a:xfrm>
          <a:prstGeom prst="fram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581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25F1AFB-94C4-D947-BFF5-5385DE630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609"/>
            <a:ext cx="10515600" cy="487630"/>
          </a:xfrm>
        </p:spPr>
        <p:txBody>
          <a:bodyPr>
            <a:normAutofit fontScale="90000"/>
          </a:bodyPr>
          <a:lstStyle/>
          <a:p>
            <a:r>
              <a:rPr lang="en-US" dirty="0"/>
              <a:t>Mirror </a:t>
            </a:r>
            <a:r>
              <a:rPr lang="en-US" dirty="0" err="1"/>
              <a:t>Reflectances</a:t>
            </a:r>
            <a:endParaRPr lang="en-US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1662B62-DB06-5A4A-8348-C5C29249D1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15428" y="916716"/>
            <a:ext cx="7594315" cy="5923566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18244028-5B08-0B40-9F06-C68842D13C30}"/>
              </a:ext>
            </a:extLst>
          </p:cNvPr>
          <p:cNvSpPr txBox="1"/>
          <p:nvPr/>
        </p:nvSpPr>
        <p:spPr>
          <a:xfrm>
            <a:off x="9148280" y="1315583"/>
            <a:ext cx="253850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Acton #4100 (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green</a:t>
            </a:r>
            <a:r>
              <a:rPr lang="en-US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ordered for Pickoff prism &amp; Fold mirror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March 26</a:t>
            </a:r>
            <a:r>
              <a:rPr lang="en-US" baseline="30000" dirty="0"/>
              <a:t>th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No downtime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11674404-1C6F-A244-B591-A46DD6FAD27A}"/>
              </a:ext>
            </a:extLst>
          </p:cNvPr>
          <p:cNvCxnSpPr/>
          <p:nvPr/>
        </p:nvCxnSpPr>
        <p:spPr>
          <a:xfrm flipV="1">
            <a:off x="1929008" y="5060515"/>
            <a:ext cx="0" cy="1290181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D3CE4250-391D-6C4C-AA06-55A51ABB9E65}"/>
              </a:ext>
            </a:extLst>
          </p:cNvPr>
          <p:cNvCxnSpPr/>
          <p:nvPr/>
        </p:nvCxnSpPr>
        <p:spPr>
          <a:xfrm flipV="1">
            <a:off x="5175336" y="5060515"/>
            <a:ext cx="0" cy="1290181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6171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83EA5-6E9A-704C-80C4-11222585F7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Illumination Uniformity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0BFE235F-AA9A-E94A-AC98-44C8349CFC3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1842294"/>
            <a:ext cx="5181600" cy="4318000"/>
          </a:xfrm>
        </p:spPr>
      </p:pic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5848FD87-AA3A-5848-B36F-7393F95E6C7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1842294"/>
            <a:ext cx="5181600" cy="4318000"/>
          </a:xfr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D35D029-B488-AC4F-831E-E49F6D050907}"/>
              </a:ext>
            </a:extLst>
          </p:cNvPr>
          <p:cNvSpPr txBox="1"/>
          <p:nvPr/>
        </p:nvSpPr>
        <p:spPr>
          <a:xfrm>
            <a:off x="2195245" y="1573124"/>
            <a:ext cx="17183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OLD</a:t>
            </a:r>
            <a:r>
              <a:rPr lang="en-US" dirty="0"/>
              <a:t>: 20181107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3C0C0DF-1BFB-1147-9024-9CA8F4F6BE06}"/>
              </a:ext>
            </a:extLst>
          </p:cNvPr>
          <p:cNvSpPr txBox="1"/>
          <p:nvPr/>
        </p:nvSpPr>
        <p:spPr>
          <a:xfrm>
            <a:off x="7863583" y="1573124"/>
            <a:ext cx="1798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NEW</a:t>
            </a:r>
            <a:r>
              <a:rPr lang="en-US" dirty="0"/>
              <a:t>: 20190209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9BB0CBF-1B61-A74C-90FD-01E4BD1272A8}"/>
              </a:ext>
            </a:extLst>
          </p:cNvPr>
          <p:cNvSpPr txBox="1"/>
          <p:nvPr/>
        </p:nvSpPr>
        <p:spPr>
          <a:xfrm rot="5400000">
            <a:off x="10490770" y="3816628"/>
            <a:ext cx="17260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Narrower scale</a:t>
            </a:r>
          </a:p>
        </p:txBody>
      </p:sp>
    </p:spTree>
    <p:extLst>
      <p:ext uri="{BB962C8B-B14F-4D97-AF65-F5344CB8AC3E}">
        <p14:creationId xmlns:p14="http://schemas.microsoft.com/office/powerpoint/2010/main" val="28529202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83EA5-6E9A-704C-80C4-11222585F7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Illumination Uniformity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10AFC9E-F52B-894F-8637-DDEA942A5756}"/>
              </a:ext>
            </a:extLst>
          </p:cNvPr>
          <p:cNvSpPr txBox="1"/>
          <p:nvPr/>
        </p:nvSpPr>
        <p:spPr>
          <a:xfrm>
            <a:off x="4493017" y="5942568"/>
            <a:ext cx="32059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Hg master: 30s: -60 – 15,000 DN</a:t>
            </a:r>
          </a:p>
        </p:txBody>
      </p:sp>
      <p:pic>
        <p:nvPicPr>
          <p:cNvPr id="21" name="Content Placeholder 20">
            <a:extLst>
              <a:ext uri="{FF2B5EF4-FFF2-40B4-BE49-F238E27FC236}">
                <a16:creationId xmlns:a16="http://schemas.microsoft.com/office/drawing/2014/main" id="{B6A342F9-EAA7-E74B-8BBB-D4E305C9E7F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2190637"/>
            <a:ext cx="5181600" cy="362131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Content Placeholder 24">
            <a:extLst>
              <a:ext uri="{FF2B5EF4-FFF2-40B4-BE49-F238E27FC236}">
                <a16:creationId xmlns:a16="http://schemas.microsoft.com/office/drawing/2014/main" id="{68EFCEE2-FF9E-7D41-809B-9C6C26A8D4C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2190637"/>
            <a:ext cx="5181600" cy="362131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8FD4C00-6A46-A54C-A8A5-63228347E7F7}"/>
              </a:ext>
            </a:extLst>
          </p:cNvPr>
          <p:cNvSpPr txBox="1"/>
          <p:nvPr/>
        </p:nvSpPr>
        <p:spPr>
          <a:xfrm>
            <a:off x="2195245" y="1573124"/>
            <a:ext cx="17183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OLD</a:t>
            </a:r>
            <a:r>
              <a:rPr lang="en-US" dirty="0"/>
              <a:t>: 20181107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137FA79-1469-C744-B533-07ADC691198E}"/>
              </a:ext>
            </a:extLst>
          </p:cNvPr>
          <p:cNvSpPr txBox="1"/>
          <p:nvPr/>
        </p:nvSpPr>
        <p:spPr>
          <a:xfrm>
            <a:off x="7863583" y="1573124"/>
            <a:ext cx="1798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NEW</a:t>
            </a:r>
            <a:r>
              <a:rPr lang="en-US" dirty="0"/>
              <a:t>: 20190209</a:t>
            </a:r>
          </a:p>
        </p:txBody>
      </p:sp>
    </p:spTree>
    <p:extLst>
      <p:ext uri="{BB962C8B-B14F-4D97-AF65-F5344CB8AC3E}">
        <p14:creationId xmlns:p14="http://schemas.microsoft.com/office/powerpoint/2010/main" val="19442116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4">
            <a:extLst>
              <a:ext uri="{FF2B5EF4-FFF2-40B4-BE49-F238E27FC236}">
                <a16:creationId xmlns:a16="http://schemas.microsoft.com/office/drawing/2014/main" id="{777E103D-1B69-FE47-90E4-4B91D191444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4452A4-3ED8-9B46-BF01-2B67B8AD11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4602" y="3940741"/>
            <a:ext cx="2752354" cy="2709275"/>
          </a:xfrm>
          <a:prstGeom prst="ellipse">
            <a:avLst/>
          </a:prstGeom>
          <a:solidFill>
            <a:srgbClr val="231815"/>
          </a:solidFill>
          <a:ln w="174625" cmpd="thinThick">
            <a:solidFill>
              <a:srgbClr val="23181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800" dirty="0">
                <a:solidFill>
                  <a:srgbClr val="FFFFFF"/>
                </a:solidFill>
              </a:rPr>
              <a:t>Still going faint: g ~ 19.5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1D655E5B-342D-8542-805D-2317CB5F8E2D}"/>
              </a:ext>
            </a:extLst>
          </p:cNvPr>
          <p:cNvCxnSpPr/>
          <p:nvPr/>
        </p:nvCxnSpPr>
        <p:spPr>
          <a:xfrm flipV="1">
            <a:off x="2712378" y="4715838"/>
            <a:ext cx="1068512" cy="195209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64805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Content Placeholder 18">
            <a:extLst>
              <a:ext uri="{FF2B5EF4-FFF2-40B4-BE49-F238E27FC236}">
                <a16:creationId xmlns:a16="http://schemas.microsoft.com/office/drawing/2014/main" id="{A0AD889A-D7B2-664C-A729-B0BDBA1B08F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0526" y="149254"/>
            <a:ext cx="9714931" cy="65594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C055F1F-F442-3D43-9AE6-CED97D917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153" y="4937125"/>
            <a:ext cx="6014663" cy="67256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00B050"/>
                </a:solidFill>
              </a:rPr>
              <a:t>Still going faint: g ~ 19.5</a:t>
            </a:r>
          </a:p>
        </p:txBody>
      </p:sp>
    </p:spTree>
    <p:extLst>
      <p:ext uri="{BB962C8B-B14F-4D97-AF65-F5344CB8AC3E}">
        <p14:creationId xmlns:p14="http://schemas.microsoft.com/office/powerpoint/2010/main" val="7792365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AF5177E-E742-9446-A0D2-82E06BB70FE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5182884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4452A4-3ED8-9B46-BF01-2B67B8AD11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8953" y="4001294"/>
            <a:ext cx="2752354" cy="2709275"/>
          </a:xfrm>
          <a:prstGeom prst="ellipse">
            <a:avLst/>
          </a:prstGeom>
          <a:solidFill>
            <a:srgbClr val="231815"/>
          </a:solidFill>
          <a:ln w="174625" cmpd="thinThick">
            <a:solidFill>
              <a:srgbClr val="23181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800" dirty="0">
                <a:solidFill>
                  <a:srgbClr val="FFFFFF"/>
                </a:solidFill>
              </a:rPr>
              <a:t>Still going faint: g ~20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1D655E5B-342D-8542-805D-2317CB5F8E2D}"/>
              </a:ext>
            </a:extLst>
          </p:cNvPr>
          <p:cNvCxnSpPr/>
          <p:nvPr/>
        </p:nvCxnSpPr>
        <p:spPr>
          <a:xfrm flipV="1">
            <a:off x="3484418" y="5467400"/>
            <a:ext cx="1068512" cy="195209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01410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D651004-477B-F442-B87B-6C6A3EF2F5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33348" cy="683546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C055F1F-F442-3D43-9AE6-CED97D917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8292" y="5237749"/>
            <a:ext cx="6014663" cy="67256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00B050"/>
                </a:solidFill>
              </a:rPr>
              <a:t>Still going faint: g ~ 20</a:t>
            </a:r>
          </a:p>
        </p:txBody>
      </p:sp>
    </p:spTree>
    <p:extLst>
      <p:ext uri="{BB962C8B-B14F-4D97-AF65-F5344CB8AC3E}">
        <p14:creationId xmlns:p14="http://schemas.microsoft.com/office/powerpoint/2010/main" val="41690406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C269FB-E0E6-6144-A73D-07EED20F0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Hyperspectral Imaging Spectrograph</a:t>
            </a:r>
          </a:p>
        </p:txBody>
      </p:sp>
      <p:pic>
        <p:nvPicPr>
          <p:cNvPr id="3" name="droppedImage.png">
            <a:extLst>
              <a:ext uri="{FF2B5EF4-FFF2-40B4-BE49-F238E27FC236}">
                <a16:creationId xmlns:a16="http://schemas.microsoft.com/office/drawing/2014/main" id="{EE8A947B-4A16-F947-B128-DFD79BF0145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90688"/>
            <a:ext cx="12026900" cy="510923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81960331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E54A3A9-FFE9-FF41-9F5B-208618AF64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Future Work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D3620E-C2BF-E94F-A4CA-05CC8DFD56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Photometric Night for more precise throughput comparison</a:t>
            </a:r>
          </a:p>
          <a:p>
            <a:r>
              <a:rPr lang="en-US" dirty="0"/>
              <a:t>Calculate absolute throughput (total and instrumental)</a:t>
            </a:r>
          </a:p>
          <a:p>
            <a:r>
              <a:rPr lang="en-US" dirty="0"/>
              <a:t>Early tests show we can remove airmass limit (done)</a:t>
            </a:r>
          </a:p>
          <a:p>
            <a:r>
              <a:rPr lang="en-US" dirty="0"/>
              <a:t>Improve wavelength coverage:</a:t>
            </a:r>
          </a:p>
          <a:p>
            <a:pPr lvl="1"/>
            <a:r>
              <a:rPr lang="en-US" dirty="0"/>
              <a:t>More expensive dielectric coating for fold mirror and pickoff mirror</a:t>
            </a:r>
          </a:p>
          <a:p>
            <a:r>
              <a:rPr lang="en-US" dirty="0"/>
              <a:t>More baffling for fold mirror</a:t>
            </a:r>
          </a:p>
        </p:txBody>
      </p:sp>
    </p:spTree>
    <p:extLst>
      <p:ext uri="{BB962C8B-B14F-4D97-AF65-F5344CB8AC3E}">
        <p14:creationId xmlns:p14="http://schemas.microsoft.com/office/powerpoint/2010/main" val="378725313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CCFCFC-E0F5-1D4F-8FB6-D000191138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SEDM @ ZTF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65B7F1-DC20-1F4C-82E2-4A944D9099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Nadia’s SEDM statistics (next)</a:t>
            </a:r>
          </a:p>
          <a:p>
            <a:r>
              <a:rPr lang="en-US" dirty="0" err="1"/>
              <a:t>Mickael’s</a:t>
            </a:r>
            <a:r>
              <a:rPr lang="en-US" dirty="0"/>
              <a:t> talk on </a:t>
            </a:r>
            <a:r>
              <a:rPr lang="en-US" b="1" i="1" dirty="0" err="1"/>
              <a:t>pysedm</a:t>
            </a:r>
            <a:endParaRPr lang="en-US" b="1" i="1" dirty="0"/>
          </a:p>
          <a:p>
            <a:r>
              <a:rPr lang="en-US" dirty="0"/>
              <a:t>Friday workshop on custom extractions with </a:t>
            </a:r>
            <a:r>
              <a:rPr lang="en-US" b="1" i="1" dirty="0" err="1"/>
              <a:t>pysedm</a:t>
            </a:r>
            <a:endParaRPr lang="en-US" dirty="0"/>
          </a:p>
          <a:p>
            <a:r>
              <a:rPr lang="en-US" dirty="0"/>
              <a:t>Please cite:</a:t>
            </a:r>
          </a:p>
          <a:p>
            <a:pPr lvl="1"/>
            <a:r>
              <a:rPr lang="en-US" dirty="0" err="1"/>
              <a:t>Blagorodnova</a:t>
            </a:r>
            <a:r>
              <a:rPr lang="en-US" dirty="0"/>
              <a:t>, Neill, Walters et al. 2018 (SEDM instrument)</a:t>
            </a:r>
          </a:p>
          <a:p>
            <a:pPr lvl="1"/>
            <a:r>
              <a:rPr lang="en-US" dirty="0" err="1"/>
              <a:t>Rigault</a:t>
            </a:r>
            <a:r>
              <a:rPr lang="en-US" dirty="0"/>
              <a:t>, Neill, </a:t>
            </a:r>
            <a:r>
              <a:rPr lang="en-US" dirty="0" err="1"/>
              <a:t>Blagorodnova</a:t>
            </a:r>
            <a:r>
              <a:rPr lang="en-US" dirty="0"/>
              <a:t> et al. 2019 (</a:t>
            </a:r>
            <a:r>
              <a:rPr lang="en-US" b="1" i="1" dirty="0" err="1"/>
              <a:t>pysedm</a:t>
            </a:r>
            <a:r>
              <a:rPr lang="en-US" dirty="0"/>
              <a:t> pipeline)</a:t>
            </a:r>
          </a:p>
          <a:p>
            <a:r>
              <a:rPr lang="en-US" dirty="0"/>
              <a:t>Acknowledge:</a:t>
            </a:r>
          </a:p>
          <a:p>
            <a:pPr lvl="1"/>
            <a:r>
              <a:rPr lang="en-US" dirty="0"/>
              <a:t>SED Machine is based upon work supported by the National Science Foundation under Grant No. 1106171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21727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5A119D0-2B99-A946-9A45-B3E153CF3B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P60 Status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8135450-24AC-324B-AA75-FC5135D1A56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err="1"/>
              <a:t>pharos.caltech.edu</a:t>
            </a:r>
            <a:r>
              <a:rPr lang="en-US" dirty="0"/>
              <a:t>/monitor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0E4256F-0DC2-7A4E-8A8D-CBA0DCA2946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5617" y="0"/>
            <a:ext cx="762638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13053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964E82-5E99-5843-9833-582A154019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Web pages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9D1A78-5221-F348-8F05-1DCB88E589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P60 Status (NEW):</a:t>
            </a:r>
          </a:p>
          <a:p>
            <a:pPr lvl="1"/>
            <a:r>
              <a:rPr lang="en-US" dirty="0" err="1"/>
              <a:t>pharos.caltech.edu</a:t>
            </a:r>
            <a:r>
              <a:rPr lang="en-US" dirty="0"/>
              <a:t>/monitor</a:t>
            </a:r>
          </a:p>
          <a:p>
            <a:r>
              <a:rPr lang="en-US" dirty="0"/>
              <a:t>Documentation:</a:t>
            </a:r>
          </a:p>
          <a:p>
            <a:pPr lvl="1"/>
            <a:r>
              <a:rPr lang="en-US" dirty="0"/>
              <a:t>www.astro.caltech.edu/sedm</a:t>
            </a:r>
          </a:p>
          <a:p>
            <a:r>
              <a:rPr lang="en-US" dirty="0"/>
              <a:t>Data access:</a:t>
            </a:r>
          </a:p>
          <a:p>
            <a:pPr lvl="1"/>
            <a:r>
              <a:rPr lang="en-US" dirty="0" err="1"/>
              <a:t>pharos.caltech.edu</a:t>
            </a:r>
            <a:endParaRPr lang="en-US" dirty="0"/>
          </a:p>
          <a:p>
            <a:pPr lvl="1"/>
            <a:r>
              <a:rPr lang="en-US" dirty="0"/>
              <a:t>Account required (</a:t>
            </a:r>
            <a:r>
              <a:rPr lang="en-US" dirty="0" err="1"/>
              <a:t>rsw@astro.caltech.edu</a:t>
            </a:r>
            <a:r>
              <a:rPr lang="en-US" dirty="0"/>
              <a:t>)</a:t>
            </a:r>
          </a:p>
          <a:p>
            <a:r>
              <a:rPr lang="en-US" dirty="0" err="1"/>
              <a:t>Twiki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http://</a:t>
            </a:r>
            <a:r>
              <a:rPr lang="en-US" dirty="0" err="1"/>
              <a:t>www.oir.caltech.edu</a:t>
            </a:r>
            <a:r>
              <a:rPr lang="en-US" dirty="0"/>
              <a:t>/</a:t>
            </a:r>
            <a:r>
              <a:rPr lang="en-US" dirty="0" err="1"/>
              <a:t>twiki_ptf</a:t>
            </a:r>
            <a:r>
              <a:rPr lang="en-US" dirty="0"/>
              <a:t>/bin/view/ZTF/</a:t>
            </a:r>
            <a:r>
              <a:rPr lang="en-US" dirty="0" err="1"/>
              <a:t>SEDMOperations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39002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ED6FF7-6A57-433D-8419-82C4B070D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en-US" dirty="0"/>
              <a:t>Purpose for Enhancement: Reliability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1B77FB-FE3E-4877-959C-0BE01832A9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Cable Management</a:t>
            </a:r>
          </a:p>
          <a:p>
            <a:pPr lvl="1"/>
            <a:r>
              <a:rPr lang="en-US" dirty="0"/>
              <a:t>Existing design had poor cable organization</a:t>
            </a:r>
          </a:p>
          <a:p>
            <a:pPr lvl="1"/>
            <a:r>
              <a:rPr lang="en-US" dirty="0"/>
              <a:t>Airmass limit of 1.8 due to intermittent connectivity</a:t>
            </a:r>
          </a:p>
          <a:p>
            <a:r>
              <a:rPr lang="en-US" dirty="0"/>
              <a:t>Electronics Management</a:t>
            </a:r>
          </a:p>
          <a:p>
            <a:pPr lvl="1"/>
            <a:r>
              <a:rPr lang="en-US" dirty="0"/>
              <a:t>Modules were attached via zip ties</a:t>
            </a:r>
          </a:p>
          <a:p>
            <a:pPr lvl="1"/>
            <a:r>
              <a:rPr lang="en-US" dirty="0"/>
              <a:t>Poor serviceability and reliability</a:t>
            </a:r>
          </a:p>
          <a:p>
            <a:r>
              <a:rPr lang="en-US" dirty="0"/>
              <a:t>Instrument Enclosure</a:t>
            </a:r>
          </a:p>
          <a:p>
            <a:pPr lvl="1"/>
            <a:r>
              <a:rPr lang="en-US" dirty="0"/>
              <a:t>Poor sealing yields condensation issues</a:t>
            </a:r>
          </a:p>
          <a:p>
            <a:pPr lvl="1"/>
            <a:r>
              <a:rPr lang="en-US" dirty="0"/>
              <a:t>Foam core paneling shed particulate and is a poor material choice</a:t>
            </a:r>
          </a:p>
          <a:p>
            <a:pPr lvl="1"/>
            <a:r>
              <a:rPr lang="en-US" dirty="0"/>
              <a:t>Difficult to access instrument (non-captive thumbscrews)</a:t>
            </a:r>
          </a:p>
          <a:p>
            <a:r>
              <a:rPr lang="en-US" dirty="0"/>
              <a:t>Optical Mount Issues</a:t>
            </a:r>
          </a:p>
          <a:p>
            <a:pPr lvl="1"/>
            <a:r>
              <a:rPr lang="en-US" dirty="0"/>
              <a:t>Collimator and Camera Barrels have a band-aid mounting solution</a:t>
            </a:r>
          </a:p>
          <a:p>
            <a:pPr lvl="1"/>
            <a:r>
              <a:rPr lang="en-US" dirty="0"/>
              <a:t>Not all mounts reference the optical bench (datum surface)</a:t>
            </a:r>
          </a:p>
          <a:p>
            <a:pPr lvl="1"/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BC799E4-5EB3-42C0-82B4-A444E769D6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M.Feeney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887510-217D-4C75-949A-7275070996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09812-97D2-4225-AAE8-E666D4202839}" type="slidenum">
              <a:rPr lang="en-US" smtClean="0"/>
              <a:t>4</a:t>
            </a:fld>
            <a:endParaRPr lang="en-US"/>
          </a:p>
        </p:txBody>
      </p:sp>
      <p:sp>
        <p:nvSpPr>
          <p:cNvPr id="6" name="AutoShape 2" descr="data:image/jpg;base64,%20/9j/4AAQSkZJRgABAQEAYABgAAD/2wBDAAUDBAQEAwUEBAQFBQUGBwwIBwcHBw8LCwkMEQ8SEhEPERETFhwXExQaFRERGCEYGh0dHx8fExciJCIeJBweHx7/2wBDAQUFBQcGBw4ICA4eFBEUHh4eHh4eHh4eHh4eHh4eHh4eHh4eHh4eHh4eHh4eHh4eHh4eHh4eHh4eHh4eHh4eHh7/wAARCADnAT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aXwTr3GzxDprD2UimzeCdR3pHceILEF84BVj0/GvOLXWJo/lEzbT1BNbNpfR3SfK3zehPNeZKczrjSgdVL4RsYVP2vxHn2i2p/wDFH+VVrPTtL02dm09nkYnLyOSS/wCfJrItZNrEfjVxZtv8VZNtmqikbc13Gq+YQI1UZOD/AI1kfbmuLkzsSE6IPQVla9fFUSEN/tNTNHuRcNbwjgclz6Cobu7GlrK56R4ehLRrK4wh+6PWunheKPDsQAK8qg8R+IdSSa30GGK108Dylu5l+ZiDyUrpNKmutkcNxdPdMB8zuAMn6CtfZW3Mue+x2smtBeIcsR6dKp3erXzKWWQJx2FZSK6sSrED0pPNHKvVqmkJzLI1S+yrfapc9fvVWia+1G+3XcjO6/dXOcCql3PHGybSCPSrela/FZyKlxEdmeGABI/xquW3QL3OnsbVkiwV6VZWJFUvIVVAMsWOAB75pmm6rZ3TBoLyB0bkoRhgf8+1VfiFdQWPgPWrpzkfZHRQOpZhtUD3yai12VsjWhhgdA0WGU9DG3B/KnNbjHyySD8j/Ovlrw1H471JidD0vUdked0qy+WqkdskjJ46Dmuut9M+Ljq0moeJodCtYdoL3V9nJPQd+egI/Ct/qz6GXt1tY9f1/wA2zspLqK3sJjHztmh5b8RWdZ6vqt5aLHDptpb78HGwIB+HU1xtnry6LaSReMPH0OoSNhPK023WQqMc7mIwMfSuP1z4keGNM1uzlttfv9VskRkurC4cRecxHyuHjG5QDj5cc+tZOn05l+Z0qlVtzODS7vT8z2aV1hiMmra6lpHjnYVjUfia5648bfDaxUvc6/Z3LqOQ05kP5CvKNX+KXw/vWjmHgSKW4R45AUBblDkAlhypPX1pt38b5tQ06XT7jwRZSxyo8RW2iEC+W3BGDuI47giqjRg95fgYVKjh2+9P8j2nSvFi6tpC6p4Z8F6lfWZVmjuPKigRwMglTIwJ6HtXFar8UpNQ8Tt4J1yyi8MbyFmvLmcSi3O0MvC/Lk8d+M15J4T8WeOtHcxaLJeDTtrRwWFzL5kUKk54yOoJNQ6/o3iTxdqCahrklkkwUKZfNEZIHY4IFUqdGPqYPEyeh734+/4pDwk2rJrSai0AAkY2TLuLMAM7Wx361l/DW9bx1oNzcx+JrLS5YZdjolkzyqCOPvHHPqK86vJvEF9aGw1Xx9ZxWhQI0SuhUKOgIFUNJ8P+GtHjlS38em3SXBkFqXG8jpnA5xk1p+7vexl7WVtzq9WstfvPHd94T0Xx8ZpYIw0skrmJ1yM4RP4yBgnHAzWrZeAPH8Np9nk+JtwRnOTZI7j23E5rnfhfpvgcfEOzuLHXNQ1HViXZDJGwVsIc5JHPFe7FSD8qgD1NapR7CUpdzzaDwH4pWMJN8RNSlbufsqgn9aqz/C/VJpmlm+IfiRM/wxFVA/nXpsz7e5qqzse9UlHsF5dzgbT4atbSeY3jzxXM2OjXCY/LbV2PwWVAB8WeJSB/08p/8RXWFTSbDT93sVdnOJ4UijIz4i8ROP8Aau1/+Jqynhy2Qhm1bV2H+3cA/wBK2dhpGXjFJqPYacu5Qj0XT1Tb9puW92elXRbBG3RyOWPXLk1aZOKYVpWj2Hd9yGfRrOYAyRg49Diqz6BpuPmhLD0LmrrFvU0omYfLwaLR7Du+5nP4e0p0Mb2iMh6gsef1qhL4J8Jlt58P6azf3mgBP610PmjuABSOynNGiDc5w+DvC4P/ACL+l/8AgMv+FFbbvz98iilcdjK1j4eeGV02aa2tJbeTYcMkzEKfXBNeYrp15ZXgVrqMRk/u5SCFPsfQ19C39tG2kbUnEruG3qP4PTP/ANbNeRQ28k1qFlh2CTOFfByASP5g151OUuup0ziumhXt47uNC0oV2A42HOaqSa1ZxyeXcTNAw6rIhBFamkabqX2gw24heHBKrNcLHtx2DN1+laVz4bvbwbbrRoLhfUXkJx9DuzXSqdKet7HP7WtF2aucZqNza3EqywXUcqsvVHBrQ8CzR/b3huMMjJ8qk9eeara58JlnuPPg0+eNW5ZH1JNg+nzZqtb2MnhmaNZ7ezijTIYNdh3HuMEk/nWMqMY7M2jWcrJxPRTdWyQCKJhEiDCIE4A/CpNLvo1u03TqR7A1y8V4s0ZIfhhlGHQin28mCGJP4URHI9AbVLcKdrg+tZ815LcF2hGdnJ+lc3DOx7mrcepvZRljMsanrlQSa1ZmX/MdzjnPvUWo3trplo11qVzFawr1eZsD6D1PtWQ2qySOfIjx/tydfyqpHp9rNei+u1N1dA/JJMdxQf7I6L+Aq4029yZVEio+reKvEuvQ2vhPy9M0wpzeXsPls7c5IBydvAwcCun8QeNLzwda2dpqk2j39xFGv2hpdWZGEvGSqFArDjjHqcGsLxe/2fwdrM0bMhjsZmDIcEEITxivmyadp/8ASby4klmwAq+UzMV9iegrayitEYOTfU95f42yTWM8d7unEgKhWlBBB/2dmMV59qvjO7vrYQrc3G1eFLys2B7ZPFcRqFzY21pavBIs8kozKpLK0fsQVA/ImvQPBuk+FtUsj4i0+O91FdJhM2oaI6qZpSB8rKwxmPP3scjFZSpufxGtOvVp39m+X03OVLXF9MFY3V2x4CgsfwwK1bfQNYV1ji0pICennukP/oZFewfCbwnqHj7wTqesaPeaN4Zu76UwlrSMh7ONM4iI6jd1LE5INR+CdI0LTvF8Hhnxf4KXQtWZiq6/K5ubZmUZDq7tg7unUgZrRUNDGUuZ3k7s47S/hz4pvYVZLzRLcHu16jY/75zW7p/wg8QSyYuPEVhGv96Bw5/IkV7/AP2ZawXlja6frWmXUExMc0yW6GaFv4WVFG1l9TkY96fq1nb2Ct5XjR55AhzBFaQiUnIwUXHPGeCaX1eS6AlTZ81eFfAWva54j1rTYNctHstKuFgec3G0yErn5QAw46detdxH8E7CQYutakZe+13c/ooH6V6B4Xsfhb4ViktbK51XS9Uv4luLgS+b5jHPLFCOm4kccVxvxK8ZaxpcUV1NBqMOlrPsW90qUMrg9NwZwfwwKidPlXMlc6qNBTk4yajbvp+G7+SLWm/B7wXb4877Vdtj+PzAP0Wujsfhv4QhiUQaLYyt38xZifyIrwjW/iL4m1SeRLLX76w0iFuLhm2yyD3OT+Wa9P8AhdF4d1bwNDqni34gazaPeyO0CR3nztGp2/MSODkHge1TCMp9DKpKnGbjB38zsrPw3b6NqsU9l4V0yzgUNuvI49kinGABkd/rWtJMp6yJ/wB9CuE0OyuvDHiHWNPttYvdS0S8Ed1am8haXerDKnzGGMgfwj1zUF9Pfy+K4LhLzU7e0iUZgTSE+yS8HOZjzk8dBxjFdUaTSMnO7O4eSJjzNH/32KTdbL1uIR/wMVyGvyNqFvDDLa64LXzAz3OmpEiREHIMjMMkAheB2PPpVq8vZ7ywa3j/ALSMfAlm0+CJpUHU/ewBnBGafs/MXMdG0tr/AM/MP/fYpnn2n/PzD/32K5Q61aeHfDU32SS8nt7GB5AGCyziMc85I3EA+vasrwX4ysNd0hdcsbidZbpf38UkgOyRRhgPbjIz60chSaaZ3zXNmDzdQj/gVRSXlkoObqIDuc1x8Wu2WpeVqUGpaj5mf9XPMqJGcYICgnPruJHXpU99qywzqlxqv7vy2BEd9EyuxIxnBY4Az6ZzURtJXRtUpunNwlo1v69jpWvbLP8Ax8IfzqM3lk33bhSM44B61iPrlrBpkd23iSz3eYn+jpejzduec9QOAaitfEmlXLXF3feJrWygTJES3Y82Q+gGf1q+TUyb0ubpvLMtt87JxnG05x+VRNeWq5Jdsevln/Cudh8WaTeyw203iW0sbaJQGlmuwzt6kY7n0qvdeLPDP2vy7PW4Y1Jx9puLzdxjGQoOB69CaPZhz6nTyX1sP+ev/fpv8Krf2xYtuCySMVO1tsTHB9OlYU/iL4fLKkc/iKO8RQTJ+/KrKxHTAIOB9abqfi34bxWwjh1qCVmG0JFIVEQ9e3P0pOGoKehry6xYhuftH/fhv8KK4y58SfD6Sd3s9c0iyiJ4jmjeRicckthuv1oqPZm6lS6t/d/wSSLxpqiyqlxFHIckq6kgg98c1Ys9YsbqYoxkiduQCcqCT0H45/OvEIdU1bIP2+fjuTS32satHDuXUmRxyM7ef0ry4yv7p2yhpzHst6bT7dt1CVTbM2IyGAOdvvSv4e026j32eoRgnoJBt/UZFeHQa1ql3Juv7h7hVHy7hyDVu213Ubc4hmkjA/uuR+ldqhUirWTRxXhLXmaZ6rc+FNR2nyVE69cxyA/yrntV0q+to3aa1kUKCSZFrG0/x/qcJCyNHNjs6gN+mK2o/ics2nzwz8q8bKV83Pb0YGk+T7UWvxGlU+y0/wADK0bxVHpjSQ3/AJxgRf3HlkHDZ5Bz2rXtPiBbtdpbpp8smcbtkgLKCeuMelca/ifSr/bBPZRFpGCBjFggnjqp611Oladb28ISKGONP7qDFVCmmKVSS3R2N34ijvI/I0axe2XGGubg7nP+6vQfjn6UyIlVUyO8knTe5yfzrLtW2P5aJn0AFdBo2jajqMhjjWKNgeRPKsZ+nJraFNLYwlO+4+Bume1WhKAoHc9K6Sw8GWFoqy65rcUK9kj4z7ZPJ/AV0ml6Vo/2mCPR7Py9py93K3zBByW+boMfxYFbeyfUz50zkNN8Pz61aTWd1pt3LYXEbQzsp8v5WBB+Y9DzXF+J/gLMLi5uPCV9ZJCH3RWN9dATqMcpu+6cHoTgmva/EXi3w7Y6tY2v/CQWAaVxHuldcsemcjB6kY5NeU+Lfi7daPr0keoeF7S/S1uGt55A7F4mU8/K2eowRzSnGndRkVGjOtGUoq6R5jrHw68Y6dbGS88N3FzCFJlKKJAuOvTOR7iup+B3jLSfCELWi+C7TUb5ifJnRFWYq3VWLZ4HbFVvEX7RutTxvb6b4d0qO1UkR/aoll8vnsAOPzry3X/iB4o1XWBqlxPb+YkZTZa26QKsfPA2Ae9ZSpcivTepiqb6H01oOqeDtJ8Kar4l0PSdRtbaW9Mmo2NlKkgtJDxuKMAdh7fMRzxirl/8U/h/aWCGXWHUSJkwxIZCv+/HgjPtivGfhJ8S7G31SKPWFWJZIzDJMybg8R6pMg/1ie45HWt34keEbHRmXXNG+xXnh3UR5cFxKvnR2kh5EUpHOz+6/DAcc9K2pVHtIq3MtdyTxV8XvCjQXkGh6XffaJjuF5HGls3mY4bGcH6Ec1gWPx41gWEUOoaZp2oTxrtaS5kLLgd9uDj8Dj0ryvxDa2NvqE1nf6TLpl1Gfm8qTehzyCueoI5BBNZVtFBBPDNHIHV/kZOhOeKtzdxqCPVZ/jx4nt7z7TZLpyOmVhEcBcICMEAuTgewFZt7rPiDVy974h1KSaeQbpUACpGD/CAOK4/SbUS6gkPkqPsrkykj7zAkL+VXvFN+Y4RaRSfvXPTuc9656knJ8pEt+WJDd6iupXwsYxI0SBmCo6qDgZPJPtV3S/HF9FaR2Fl9rSCAERp5wCoCecDHeuY0m5vNGkkvrcW7OVMeJYw/DdxnvxT/AAynmSXBIAOAc+lXCKirI0UUlZHZP8QvEkcDk3V26oMgPdscD29KyJPiFrjj5ri8P1vXpl7Z7dKuZFIJVDxWBBYzPYtfLGrxQkBhuGc8np1IqmVY6KXxRrx8sveSjzMYU3khPPTvVa48Saqrzo1w2YmK8yyHdg47mudEkzHd1PY46fT0ratb6NRE0lo00Yc+UuwZLHBbGetICS41u8awWZpELOxUxMWJI9evSs2zu54LeVrfYNzZKn7o+gqe/aS4it9Ot9vmWyFXION5yScetV2tdRsLWZHtWKTqPmxngGgZt3epahN4WiuZowk9vJtBdD88Z6EfjWD/AGxeY/5ZD6IK0bC7hewaxumlaIxKSN2SCGBIB7cZ49ay4IUk1OPyFYQNcKqFvc8D64rOnHlujqxVX23JN72s/lp+Vjd+y66+hnUl0y5VN+BILdtpGOT0x6Vh/wBqXx/5aL/3wK+rZ1K+A2LN8iQSYB6DAFfM8OgQ7vL/ALUsjNtd2UEnGFzjHXPWnGV2znkrJMyf7RusfNN+SiuhNmqwTRtcSmZbbzlJQjcdoP0xk4rDsLae7u44EEKbgTlh2HWtqzttTaVLUSDyVYsMnK/gpqySlZa9BHb+XLp8M0mepXJpk95cXTH7JpkiknokZPFdpo3hbxJcxrNb615KtfQ2QKbUO+QHHA7ccntVDU9H1lvENt4bj8TzzX8149u4e6YRxKpxvY9Np5x9KmyC7Mz+y7qS3t5I7Yxs0QMqvHICHyc8benSitWz8IXF1AJV8SIg3MuJI2YnBIzn0NFPlFzGWbyeReCFB9KaFZyC3zH3rej8J6iAo/d5I9au2/g2/frcRJ68V5V4rY9az6nOxsY1HyjPtT2n+T5h34x1rr7fwMuR5t8T67Vq3L4Q023ltmd5XQybXJPqOP1q1iJrqZujB9Dz+6jDx+aqgH1qokeSO5r0i80jSLHTruKSLMysVjBPJB5BrnIbeBPuxD8qidZyd2XCmorQ55bUKwn8kDy/mLYxjFd7b+Ira4gijj+02k7sN4lh+WND/FkEkn2xXM6mr3d3b6emVhP72YjuoPA/E1ckQc4HXP5YFaU6rijOpSUmfUGh/CrRYJBOuta2ZMK24XCp+WFz+tdDqOh6XZCJJDe3tyQFhV7pyzcd8EcVQ/4S+40/TtCc6PmTVowIAbodRF5nOFPYfma1dIh15pn1C8tbFLqYcB5mby17AfKK9a/SJ5VurMV/AGmWFhcXmn6Dp82uXBAjPl5wzMO559ya7Hw1BHFI+nCzjVIY1SabysLcttYnaDzsBHfr1qhrl5q2n+F7m9uWs7WaSby4ZFDMBb9GfHUFjkD2Ge9XvDV3NqUxkt9ShfBKl1tSBgIflwT79aSsmDvY+YPFX9k6n+0Nc6fr2k20OnC9NksKpsEeeFlyuDknDZ9DXbxHwX44uT58l5o2pQ3D6XmTYVvXjHTLZDNjpkgnpVywv/Bvif4xa7peu6PpJ1aC9WOxuZUdDcGPC7Tg43bh+Ix6V2EvgvwbeDYmm2JEWqC8dbPUf+XsddynjPqpqnTU1qOFaVGSlFtNdj5r8SfCaW8u9Vk0i3vbKOxciV7hAqEg84TO78QMV5brmh6ppZaSZVmhBKedA+5M+h9Pxr7RutUWz8P67Jq0ZntoGdUhuZfmCl/uiRTkD0GTj0rxbxP4V8EJ4ag1ez8QXfhny32CC6Cz7jISwVtuGZc55wcZwTXM4Sj8L+/+rnd9YpVf4sbPutPvWz+Vjxi1CSWEJBw6kgMp5BzXf/Db4hDw3qMuh69G174e1GJYb63Y5DKR/rF/uupyR61x+oW8UMn7nyG3fMzQcxP6MvpnHT2rL1wB0ikDAkfIfUdx/WrXvRuc9SCjKydz034n+FYtLaLTLy8W40qaMz6Fq2MgIeRGx7oen+yfYmvMNMik0/UYrm9hbyInEhBGBJtOdo/HAruvAPjGG+8KXXgLxO8sliQ0ul3Cw+bJbT9owP7jnj2JrC8TwyRwnR5nE15bfI7tHtKsvJQHJzjkZ701fqZaoseHZGlspr+ZQJJ5GkY/5/Guc1tbwag7XETRscMgcYJU9CPauh0LH9irHkE+Scj0OTkVzV5fXl3cFruV7h0ARWcklVXgAewFZQ+Jszh8cmVZlbG7n3Gav+H2C3DIuQSnze/NQWUT3FwsWM+YwQezHp+tO0b93qyo4wfmQj3rVGx0Rkk+xTw5B3K2QehrJ0yynudojAOenODWnt65I+lTeE41dl+7kMVPBPQ05DRjSCPSL4QX1q5Gc7h3Fewfs6eGNH8WeJdY1bULBZ9PtYEt4IJF+VvNO12I9cZH4+1eb+P7Zn1O1RQOI2ZiCTgD6175+yNaiPQ9TYYIJtx/5Ek/wqUJnnv7R+n6X4b8baXZabZJbW8GmxBEjycZdmOc8nPua871TWnv71haMN8n8TjAUf416d+1qob4lRr/AHLGFT+RP9a8UKqr5AAIPPPWmwRZCnT9ZimEiTNGd7+YOHPcflWudLki8RWbWiSPp1xcRTxMoyq5PQkenIrm5svJ0OcYAFdZ8P7uO8lt9KunAktrhZ7Rj9cMn0PX8KwqJxamvRndhnGpTlRl6p+a3XzX4pH0V4sAg+FUzkgAWUr/AEyR/hXyMJBuDlzu7nPNfXPxJc2/wkunbIP2AAZXjJJNfKCTXEYG0QDj/nkKKT1l/XQwqq0Y+n6ml4P2tqckoIOIG7e4rosyHIE0a7SduD7daf8ACFJr3xLc7vKVxagHEYA+9xgDivWk0yE7Wa2hDbcttQD25+tdCMDyvTr+5t0EKygqsyzKScncuMH+dU9Cx/wlV9fSO6OCfKOzJxnB/p+des/a2tnuYk0ixbysbGkB4PHHUdiK5zxBdvofi86tDa2v2eVwHTaWVuquuM9SEDD3UjvQ9wRkwpdrCi2skixgcDB9c+nvRXfW3iSa6Rri0gtGtnYmEooGU6Dv14opBYz4oW3bfy9qsxRHirT2ktq4juV2yHp6N9DViOHpx1rwlI9lorRw5pmpLbQ6fK91/qsc+pPbHvWpHF7Vl3MH9pa+tqw/0e0USOP7zdhRcVjmZbWb5b/WIZ5InULkLnanY8dGFY2uPp8motJp24QsAdpXGDXrfkgqVKgqeoIrm/Euh6Xb2st+9vHsHBi5XJPTYR0Pt0qugkzyrVnazurfUQpeFVMU4H8Kk8H8DTtazNp4a1lDeeDGhB+9nkfyIrodTsUtVSCSL95Iu5lII2g/wkHrXOSaPJbBhaMz2xOTATyp9UJ7jqOlaU5K6uTNOzsfQHhbxb4fXUvA761rmnQxadorsySTACGXy44wG9G+9xXqk/jPwZH4eTxJdeJLRNKMnlm5D/JIw/gQ/wATfTOK+TvBnhaGTTH8Z+Prxh4cspikUMSjzNTkxxHF7f3j/D9a5z4geKNZ8ZanHPNbG30+3TytOsbdMW9pD2RAOOnU9TXrwbUfe3PKnFOWmx9GN8ZPBesaBCviHxBbpcXN67yW4ifEVuHYRrwOB5e2u00r4hfDvQ9EttettUSDRrq5khhlWGQh5Qg3cYz0I5r4T8uRJ4UWFmmj3YVV3Ejt/M16v4kkt7T4KeA9J1K2aZZLi7vJbdZCjhWYKpOOe3FNPUlxO0nvvAsPxt0/xhoniC3vNJmuWuruPcweGYhj/EB8pbB74yav6l4c0TWmvJ4fiNoFuLjWhqq25kG1MbuGIOS3zdsCvFYPCtlIslxcWE2mQFVe3nu7gBOQPlKkbmPXoPSnQL4B0K+8yT7brkit86udkMfr8owW+hIqrise06XodxrF7rTQ6jpF9ZxTNPuMblZ5GIIXaGI+XIOM4J+lbOq2OiaZo0uoeLtQ021eULCrSQGZUGSdohTPU5ON3J6n0ofs9audc8Aane32n2sTxSPFDDa2wVEBMe3AH+91NYPhD4NWWq6VejXpriHU/tszBoX8wLGThRgHafl545BNefj8ww+BjF1nv9/r6HRh8PUrN8vQ5/UZvhLDJJdDS/EuuLnhTNFp8B5YjaqBmHIbqa5vxLffDm8tI49I+Ht/YXJlXDrrDzlhu5G1lHUZGe1eieKvgrLo2rx2XhaYarZ3bGRbSR9tygwBucn5Qq8ksSK8w1jwvpHhzXf7Ml1wa5IMCYaW55c/8s/MIx14yoOa6qM4zjzR1T2sFbRqPZa+v/AHeItJ8Bw+I47fQ7q708ywEqt84kWN8E4Z0G0nIxxwO/Q1q+J9P1K68E+FdSv9JS1uIreWMX8O3y7u0UhVc7f41LlWHXketdJd+D5/DGhWM11Do8ckxljXS2iEjRpt3OrSHksoGS38JOM+nK+AbSbVvFGm+GbFlif7bMJhd5MUsXyyKkgHbMfOMdq0dnsZGdqVrpNr4hv4NFeWWwMhMLupXKkDHXnqO/qK4XU4/s2pSxngNlhX0L8bdF16K3Go/wBm6Np9nCospdl07lJYVLITlQRvj+7nOdoGcivAdfMF7cCe1LzS/ekYIQoGO1RbW5mlaRTgkaCJJY2IcTKwI6grzUl/KP8AhJZp1XYrXJbaO2W6VWkCqsIwQW5ye/NP1n93qtwB2fNUaHX3NuscYJHPGDUng+083UXiAJy/Y4z+NVp5WltYAuSWGfU1p+FYnF95PzAuvJT7wGcce5yAPc1UkCK3jCRRrCW8WT5425J3Hy1Bx+bZP0Ar6C/ZO0uK30G+vPm8yZolPQDA8w9uv1NeEeMrPyfGFhDsVW+zszBen3TgD2HQewr6X/Zntyvgidsf8tkx+ERP9alDlseKftVIZ/ixdR5wI4IR+cSn+teOXNnMr7IxkOwA+vpXtP7SP734wavznaIV+mIlFefWtkk1/YxugKtcKD8ucjr070uodDl0srqS7NvGm2UKSFLYOP8AH2rZ+H2m3CeNNP8APiKbGLYPsDTdXmWz19JwpaOKVlJzywz3rpvBF5DeeMdPSPOWZsoOwx3oeiBHtXxrUx/C9oVb5mtY1x6f5zXidp8LfFl18P5fGNvHavpkEDXEi7zvWMEgt0xnI6Z9K92+Ngso/DttBfbktHWFZAn3kDKMMB7Zz+FeDQ6rN4f0rxHoNwuoSS3UIgt1iUmJ8sG3dcYIxWNJrmaOmrTl7JVFstP6/roZfw+j1tr28u9Fu4LQqiwyNKobdnkAZB7iu0jf4hRRZbxBbBFwARAp746Yql8H7Pfpl/JMsheS4IwByCFHUfXNegRIY4yzQtkcAbCDx057jNdCRy3OJuvCvjK5E9xc6zFme2FzMSFO9Q2FJGOxHA696j1LwJ4omtbz7VrySqscUkoKrli/RunJ+Y/SvQg8k0XILSSQC3OYycJkH88ipJbe/kjn3RFROYlfEbbvkGFHtTsgPGfEWi6p4Y1JtLlvi0irudoZCik5IJ44J460VufFqO6HivdOD5zwB5BtIwxZj0oqXYaR7zdWEF5bmKZcqe/ce4PaucCW8TG3W8guCpxuSRSfxA710niGG4/4R68W3G+YwngHGfXH4ZrIGseEb3w88LaelhGtoqskcJeRXx13AfL0BwefwrxqdFTla9j1J1OWN9ytDJCzKqSKxP8Ad5qlosXl67qcb/fYq657riodCj1BsNMqB1+QqeCpx3xWvfabcyyQ31mVS7iBHzHIkH901zRk2zVpFryqytZ09NS1CCxmJESwvLx/e4AP4ZNXI9Wt4/l1CGazkHUOhK/gRxVXUNd0W1vIrw3iuojZG2KSexH8q2uZ2ZwXjea7fWFs7oRl7WJYwydG75pngzw9J4p8R2uiiZraCUtJd3A/5YW6AtI/4KDj3IqTWJode8XlrOTEdzIiI0i4xwByK9G8KaY2jXHi2YyJLdtpEZRlXbiNpkWTA9MAVVO3Nd7L9C7N2itG7L79Dgvi3rlvdXZ0zS7dYNPsoBaWMCkgWy9lXH8ZHLNzkk54Fef6vpMkwj06KR4IUiP7x84TbyWbJ4Gc8j1rr9HivbnXoZbW2luLgz5AQ4JYnr0P8qo/EG4ku9f1O31YtbJ5n2OQQwgMrA5B2oMEk9R3rqw8pON5PW5hi+X2loqyXTy/rdnMadFpMFxDb2ltJrN7IVjjaRikJY8DCg7m59cfSuq+KGrXOk+Lm8MeH5xFHplvHA8mFIWQDMu1sZVQxIA61W+FVjHN8S7b7MY5TAjXFpaJDKwa4xhd42kqAeT9MV2+l+AfCVtZ3n/CeeM4rTWvMa4uXIiDAkk4QgMXbOTjg89BXoJJ7nmts8Va6d70SyTTXUh3A3ErEsTg425+6M496v6TY283hm8a42grfwjcVBJ3JLx/47XR+LR4JV4ofD0+ozzPcgfabuC3jiIOOSijd3B5I6HiuZ8YXk+lwRWNnqmk3kU0azTJb2yZSQM64JAxkDJ/4FWtkiNWe1fs2bV+F/im3tJsvMWjjYHoXEQPTpxmvGLa7m0bxhJFoc17LqZvXgtgJGCxyGQqDgH5j6Z4r139lGWRvAPieRU3vDMZiqj7wCqSAPoDXD/BqC0u/wBolJm2yJHd3t1ACPvOiuyfrg/hWc0mtUXBNysjufiV4vvNL1UeANLmmkupxEmtatNufzpAP9Tu/wCeScjHQsTXP+DdNXSdf1bxhfi2mi0Sy+1wxoPk+1OdkKEdsNlsf7NVvhx4Km8XeKNYvNQ1S5heGWf7O5O7Mm5sEg8dc49SK6bxN4R/4Rb4L+I44tZn1Rpb+0aWSVQGRBvABwTn5iKzhGMEoxViqvNKrKUnrc4/4r63eaX4k8JxXF1IYI9Ai+0uRuYm6EhlkwepO7P4Ck8O6G2l+Jobe+ur8E3UC2t/auEPlEnZInHzHYBjmqv7QVpJc6x4ZW2iaWZ/DlhkKP8ApnxWg63/APwiNjpl1jSZdPsykEtzMS5kXLEEj7mSwVV7d60W5LPd/G3gvUdY8BeJrW68VXmopYWr/uBZwx+cbclk3tgscYOMEcOK+ZLy1t9LuVVyTaX7OYt/JUAKQM9+GFfZHhlmvvAt3epFJJJqVhcSeWBlmY2qL07kspr5zsrKGa1mt5tMtbyeztlZIrkNiMsI93TkHFEY80WTVPK73StDtLG5l1CbUBdbx9lWBVMRX/aJ5HPp1zR4j0GBtLl1yzupXuIpsX9u8RU26v8A6puR0bH6itrVdNu7KFY7+2K2lyc2021tgPXblufz54rS8N6tZuU0LWbFPMmljJuo/vTRr/A/97AHFKPZkKTOY0a5MMFtdSBlaCHOCOSRx/Ot/wCGIN1rG/PzjLD/AHgOD+HP5ms/xtZWP9u3Nnokh+x26eZPuOQJCT8oPftx25qz8MJ/K8UW8fYg4/KqeqNY7mh4nhb/AIWHCs0jSFbXJOPavpX9m2zkt/Bc7vOXWW4LKvOFHlA9z7/TivmvxLOP+FjTN2Sy4/Svqb4CLt+HsD4xuuGH/jiipiipbHz58c5LeT4peKPMjdpVmCxuJAFXGAcjHPAPeuSWe2WykmljJaGFWgKvgpLuAB9+DjFafxouS3xS8TtnIN9J/OuRsmjvL6x0uZmWO8u4IXKnBClxnFLqHQg1DybmF/MwZDypHrWz8KImPjez3BlARipI7dP06Va+LPhax8J+KV0vTJp5rdrdJQ0zAtk5B5AA7U/4QLJJ4whhDkRAGRl6jPr+VKWwI9b/AGlyo8NwQMBkfZ0P4IteOQW8mt+FJWFtcNfaYqwxTRSlSULZGfUrhvwPtXqn7UFyogijzwblQMegTv8AlXmGga1/ZPgDU762wZxqFuMlsqwwxxj88/WsVC6ut0dUK8aUuWfwy0f+fqtz0D9n63kj0G6juCySrqEqOCcncMZz68ivU7O1gkdYywcsRuyMDHt6V8xJ4g1nRfKutC1Ka10i/ZpkjjVWCSH7ycjsf0rtvFGpeLPDviqTQpvHVozxRRM0u2MoPMjV8fd6jdg/SuinUU43SMMRQdGo4Sf/AAfP5ns8JtbaNGntYw2yRmZWIYbQxUfjs5PvU0t9ZQjy3t4SyqQAkhw7lmGOe3y59ea8T0TRPF+vaTDqFvr9uYGEkcJkI3FNzK38PRuT+VTz+EfG3kNCuq6SYWXy2TOAU/ufc6VXMjOxS+OGsaKfGw+1rdxTfY4tyjGB19aK4jxN4d8R6z4hvmvZYru4tHW1eRZAF+VFIAwOwYUVm2+xSTPYfG2o3PinxBH4U0m6MEcbozOoLCf1OR0VQc89cV6Rp+m29naQ24CytHGIzLIoLvgYyT3zXnvhvwjqVz4K06/Vw+pXUizSkTGArC3XBUfextPpxXcaX4bsNNuEuIZrt5EzgyTlhz1614DnWVlyr7z3lSwtnJVH5Ll/4Jm6paeTr7MnyJPGGbHcjirsIBQYzT9XVf7RRcFv3Z/PNLENqhSOlUopHLe4ojBHIB+orI8Q6CusRx2spWG0U7n2D5mPYewrcXnpUeoSC3sbi4bgRxM35CqDU8a8K2af8JokKrNNHbysy+WuWbb04rpYdU1vwr4zj1nUmS6SWJlkt3PEsDEgxEDgHvx0IBo+D+n/AGnWL7UpuEij2k/7THOB78U7x2o1P4i2lgynytsUewdgck/zoTaSki7XlYjsvC/hGXXLK8sfHq6faNJ50dtd+ZDdxxkH92skYKsAc5YYPTOOK1H+F/hdPL1rU/Gs+oxX90RY2FgpM0jBsbnll5AyMZKnPaufhs08M/EK2tZbox2u4su6PcZUZSABx1zjPTpV678N38kum6lJrW+W8u4FkymFxu+XAGOBxxiurDYmUqipyp6aa62/pepnisNCNP20Kmrvppf+n6Hlvjjx7qkrXWi+HrWLw5pG4pLDZkiW4I6+dL95z7cD2rhIdtqI7h4zIGchvXGP1612XjfwlqdpfapcvayJD9pLW9yB+6lBySv6H/vmucOk38e2z1KzngRvnimCEgZ7+6mvT5k3ueUk7bFZLFCDcRIJU6gxHJQ+6nkfrTtS0mWCH7RMxQSEbmC7gCRnBxWuPDNxBb6fczfaFiWfZcz2y7isRIIdQcc9Rg46CmaxuazuYY/O8hZPklljCPKgPykgEjcR2zVdCbnrf7Kuv6T4c0jW01aWdbeZzi5jtneJSY8AMwB2n68V5Jcand6X8UpdY0GYRvDqzS2skeCpBkPT/ZIP5Gvcv2L186w8RwTRDyiSShGQf3TdR3rxrxDZE/EbVtMhaK1iju7jyi52KhGdoXj1xwKtq8ERF2mz1HUvEfh+11XUxBrWqeCr6dVmuIorJbzT7kjJWSI8MmSxOORkmub8P+OLnVotS8P6r4o024sNaT7CBc2bRsrllKTZQYUgjuSOea8u1SHUo9EtjLqFvLbzyMwt0nDOhTjLL1Uc8Z61BJBLDYRXbQMgwwBZThyfT2A7+9Y2Omo4yk3BaHv/AIvN94UWYXP2C61Wy0m3b7dcEb4kCYjggQcK3Ql+TzxivMbm41TVNI0jSfsL6hqOqzy3EMcTjDtwqg57DaG/Cu71618Nnw9/Z+p3Egur2xs7yPWJYWneISRAeXJ3CBlIyvOMZzXa/BT4f/aPivouoSWy/wBm6LpYVZA+f9IKk59uDnn1q47Oxi90e4eHPEml/D74VW9nrokur7QbS3N40agyTM/HXpzIWHXsTXyvrWswR634h1PRrrTr23vd0m2dZFFuCVbYwwDuGNoI4JHFew68PEWueHLmNbJ7u4u9bnvGjVApSztGIjVs/wB5zg++a8P8L+FdQn0bxS95aXEsOmW8Muoy20kbeSRI2DycNnA6VULpCnZlrwJrC+K9asvDWsaPp7WUqfP5aurZAJ3fexu98VgfFrwffeDtRtRBcGazmJls7jIDx4P3W+h7966H4L22g/8ACc2b6dfahIy+aAk1soUkqx+8HP8AKvRfjHplvqS6ZZ3KgpNaSx8jo33lP5iqcOZeZi3yyPmSC5uJTqCT4Mss4lYj+IkHn6Vq+EJWtNesJ94wZ1UjPPXH9aybVfLvpY5H/ehCAMdQD1/Sp4ZilxFIOCkgYY9jWaeh0RN7XpmXxxftMclIQpPtkV9c/AOO5i+HdnHdMrMZ3Iwc/wB0dcCvjbxBKH8W6m4OQyL19zX2b8HH2+BNL9GaQ/8Aj6/4URGz5K+JchuviP4gOfv38g/8fxXMaUzN4p0iNJIwRdRsGc7VGGB5PbpWt4rmD+PNTfP3tQkzz/00Nche/OUcN2NQUz1H4y6vL4i8Xm6S1hRYIVgzbytMj4JO7dtHr+lT/A6H/itEMnyAoASynjJrlPCvjrxD4c8NRw6ebR7aK6O5JbZHzuAOMkZGfmr1b4W69qHiXxjHLew232VAHtZYrYRb0cjOQOpGMfUGod2iuWzQv7SaGS+hi8vfi4d+vbGAa8/uvAN9D4Jn1hlge9R1ufs7yrJvttuS2BnnPYkGu/8AjX431Dwp4oin0+0tLiabepN1FvVQPQduteXfDDxBLH49t/7RmzbaiXtrhGJ2lZM4GOwBI/CuavUqUqE501qrs0UIzqRjJ9it4Mukvw+ivbRurjzYUb7vmjjj25rR1vSP+ER+IWr6Xqml2t89tO0RSNwUBwOm4Vm6fY3Hh74ktp5jLvY3bKBjqBypPsRj863vEd3BeeLtR8ReNLyL7df3D3DaXp/zlGY5+Zzwv6mtKM4ybcdmk/vOjEpvD03LdOUfkrP9We3/AA10+0k+H+gskChTZqx2vyCcnFa1zpFuq58t+fRjXzpqXi5LtRDZ2Vvp1sPlYqMyOP8AeIz+WKwLjXL6K7dIbq8W3bK/8fD5wfQ5rpULnBzHuHgDSLW+sdTv5sn7Rqty6Hd1UPtX9Forwaw1rULO2ENvqF7DHkkLHcFRyfQd6KXIx859o2kC29rDbxjCRoqKB2AGBT5NqIXY4VRkk095oIYRJJIoXGRg5J+nrWHqN5JekRxho4Ou0jlvrXiX0PSRRu5XnvTcL93PAz0FWwzMgfiqzwL5kaqwBQ7ivqKtWuBmP15H1qRk0A4561k+Ppxb+F7kM4TzsRjPfPXFbcETyFdrBVB+bI6j0rz/AOK+oNfazZ6La5PlYBA/vv0/Sh7F01dm18LrTyPDZn24NxKWX/dHA/rWFaf6f8WJH6iGRv8Ax1cfzrvtNt49P0yC2XhLeIKfwHNcB8MlN34r1K/bkbWIPuzf4CpfRFrqyn8Y7l4vEWjC3hWW5it5ptp7gYx+HBqz4m1rzvBOh3unTPDILqJTsbDIyqcj9Kz/ABlIt98W/sbKXENpHbqB0DO3Of8Avusv4o2M2hajFa2/GnXM7XMa9lYIQR+v8q9OGnso/M86ST9ozutJ0qPXPhtZWVyx3T2wdZDyVfO4N+dc/wCC7aw1Bn0PXrNW1DT8pHuYgmMH7vvtP6EV2/hFPK8KaTGe1pH/AOg1zvxA0ua1u4fFGnfJPAR5+O46Bz7dj7HPas4tTbg+v5lNOCUl0Olkt4jCITEhiVdoQjgCvP8A4jWekwJDaPDkS8spGdg9V967rRtSh1bTI72Hjdw6HqjDqp+hpt7Y2l1IslzaxSugwrOuSKhOUdDRKMtTlPhT4gg0fUb5bC80rRYZ4QrfaVYE4UjKsARn6iuH1ZLP+1ry8+W5zO8iyyuW3Enrz/UVP4pVbPXLwSRrGBIdqjpjtXKajeSXJIXIjHUCqli58igtLGkMJDmc5a3K2sWdvfyOqRw7pWOJD98n0xXYeBviQ3h2GW31DRbbVI2Cp5k7DzMAAYGQRt4GB7VxEklxCWkto97tGyDnG3dwT+Vak974ZsNBsA1lcG+8llumZVOZCc5HqMcdsdaOZ1EnfX8RulCHT/I9J8beK4fEGg6X4k0nToIYTaPo+qW7yYEJWXfA6so64Zsceor2L4J6XqMfhW/1zw94nhWx+2ymIzWnmrMkaKu/na3QYxwOOmea+QvC9rqd4k0kZla1uVeQWyybVIjOAxHQ4LcfSvatJ+Kz6D8FE8HwaFcQSt5kKXhuVBIJ3sWQcgYOMg9q9ahCXJd7nj1ZQ5/d2H/GnxZrHhHXYIby5TUHk09YnihdoA3mlpiGxkn5mJJ4znHFctoni7WtH+GviqDTzocI8Q3C29xbO5WdFxnMfzcKM9wfrWBr13N47+I0WoX0YRLoNcMNxKwqmcgH0VVrm9TstSgs5PEV1ot0tjdktbXpJ8tQfu4I6GhN2E7X0PQvgPo91a+NLeaS6090VJH2Q3KuwzGw6de9emfF+Tyo9PnzjyY93868q/ZysdTh8YxXF7Z3kaGGSQSTRMoIKYGCRXpPx5mhj0Uq74ka0+RR146mtE7RMZayPma3m86/lzglWZM+2M/0NSONmW7VR0W5hj1C4W6cKjkjeeoIPFWY5W37lgaRPXs30rE6ESSTG41S7mVgSUjGe1fX/wAI/Emkp4E0e3m1jTFuQkn7r7XHv++TyAevH8q+ONPRkW68xWXIGAfTmsqCeWMMschUZ5AA5qeaxdrnXavdaZJrWozYaW4e4lbc7gRgFjgjHJ61latMdQtrK3htNNt/sybWeF/mmJ7sT/KseJifMyck45rv7X4ceZAk66rIjMN2DEDXPWrwo2cnudFKhOtdRWxycFvcIJLSQYtptpbaQSrDo2M84yfzr2f9nnTZrLVJYzeQ3UBZWhZScYPXjqpz2rhrP4fRXYk8+8ZmVsKynbgfTBr1H4E6HHoGrXdvHI0iArISzZI4/D0rGniqdWfLF6m1TDzp07zXo+xyH7RdjfX3iazNhZXNyqq24ohfBJHXFcfofh2G3uP7SvrrzoLS62iKFSJJXQ8g54UZHU/WvTfitZapfa2y6dqV1aII8P5Tfeyc9z6d684n8D60iSTQ3s08pYNhto3H1JJqZYqmk4N2Lhhm2puLa8rL/P8AI9t8GaTH438QW/ieBIrfSra4RpYmlSWSd0IPltgcL1HPrwK8b+J+iQ6VrOu3OqXBtdWbUWaGyKj95C7E7+OMYIwc44p2g6t4r8H22rTQX01jdG2wVVlYEE8HHTPoa5GfxXrM05lurlrmRzy0yh2P4nNGCjCnHkpvSOgY6UpW5la+y7f8EuRWDz6VHNb3NpKJJNoiZtrK3Hrx3rPjuvs0gj8mFtrHO4Zz7ZrqNA17wxNphbWrq9g1AZwsdhHJF7dwa55/EkUrt5ui6dIBnkQqpP5Cu2niIzbik1buvy7nnypOKTvuVJJlaRnK7SxzhTwKK0YdY0x03NoNkp9nkH6B6K09oieRn1tpa27W0casSEGAT2q4I4xnB57d6x9G3RTiLfuUjj146g/Q8VrtgE14VSLi7M9SDTV0Rgxbd0p2N6AZqRFtwu7JHflTUe3OSc+1OHHSpRRZ1S+tba1lvAohgjjLsoOQMD39a8s8BQy694yn1i4BKRMZjnpuPCj/AD6VpfFfWfIsY9Hhb55sPLjsg6D8TW38OtL/ALL8OxGRcT3P72T1Geg/Kk9WXHSJo+Lrr7D4avrjPzeUUX6tx/Wuf+E1qYtGubtlIM0u0H2Uf4k1H8WdQ22tppiHLSN5rgeg4H61tW+zw/4FLP8AK1taNI3++Rn+ZpLWRb92mec+FZjq/wAWL67271e6kcN6JFkD9dtW/jxJzo0G4DPnsfbhQP5mp/gxpTx3t7fSj7kCxqSOdzHJ/lVH4vtHe+NdO05vm226IB6NJJwa9T/l+l2R5n/Llvuzr/h1rDXekrpd38l7YoqMp4LKBwa6SZFkR45FDIwKspGQQe1ct4v0ybTb6HxNpa/vIMLcIP406ZrpNPvrfUbCK8tmDRyDOO4PcGuFS1O2VPS6PP0aTwb4oNvMW/sm7OVY/wAI9T7rwD7YPY11mt6lbWFqZmkXkZHNUPiJNp76M9rclfPPzQdyrDofp2PqDXlZ1G6ZI7e6lZ4R8sILZKEdUPuOx7jFdMv3seZbrf8AzMaceSXK9nt/kR+NtXbUruWV1GCQi56+ua5gSEBlHRhzWreRpJDOzckMSD6Vy2p6tHaArEBJL29B9a51GUnaJ3uUYRvLYtX97DZR/MQZCPlXPWuZvrq4mJkklDEn7uOn0qu8r3M5kmclmPLE0tx5e0EOGPTArvpUFT9TzK2IdXbRHp/wf1i1MdwLwpBHZ2ohyx4IeQksSeByQMe1TRW03ibxjpmiadcgpcXgs4mY/IXdwAwPp7+1ctoumTy+AJLqxaRnlvszqgwQkSZxn0+f8K0rG+m8IeLPD199llgjsLqGYiQEHClWzz65zXoJvlPNsuY6qPw5qNv4pXRrO4jM15azWduztgDMj78+5VSPfIFcfrk2qWegWVjeT34t1iBs4pyRGMNghR0bGetd/wDEIXmmfFSDUdKt5ru106aO83qhYCHzTJk4/wBhxWD4l8WajqmkRW0tpZDTLG4drZhCvmNhjg/Nn1qFtYI3tc2/2bby8uPFvlzzysn2SQlSxxkY7V0Xx0ldry7L5JS2CKPQE4FZf7Puvzat4tmSW3s1/wBEkO9LWON+Cv8AEoBPWr/7Rj/Z5ZnXrJZxH8d+KdT4VYUX77ueHaFa28sczqu6YHLZ64PpViK3a3mER4ic5Q+h9KpeFbhYNTtXlOIZj5Mh9M8Z/PBrvbjRfNElsyFW7HHIPrTirrQ0bszkLy3EYWZ94RDiQqMnZ3P4Vzd79li1KZbKSSW2LYjeRdrEdiRXpVhY+dbyLcKPORjFKvvjr9CMGuaHw/1+7sri+sYYZoYpHVUEg8xgPb6VhXqQpJSm7I6cNQq4iTjSi5Na6djm7cZk2+rgV7obyVUCjyuBjliP514fYoWmiDEo3nKrD+IHPpXuOj6g0rPa3R/fxnbkrjf749a8jNF8PzPSy3TmK9jLNbK/+rk3NniQVpaP4i1LRLyS+tbeP5htfeA4x0B4IIqYrE33o0P1Apps7KTO+1hJ90FeXTqypy5o7npVKUZx5ZbEc2p3WoztdTW0jPLglkTC/hyaljnjAKs6qw6qTgj8Kz9CtYC9wNhCq+FCsRj8qlv9G02SUO8B3ueW3nJ/WlOXNJ3YRjyxVjj/AIgW8EUeq3kTszzxRq3OQMHjFeXv/rE4xzXpXxFjtbLTr63t7WWJVaIF2YnzMnt7CvNGkVnVsHg17eWp+zb8/wBEeTmTXPFeX6slUDc3ynrUaf6xxUkc0eWycZPBxTYTG1wwaQKrHG49q7zzyxbKDCDjP4UVvW2l2KwKE1vTmGOpfB/I0VyuvG//AA51qhK3/BR9TRysmq2cPlfeiMhYdPmVT/P+dab1gaWWj10xtJv2wlR3wRgfyArcZua58T/EHQ+AcDg029uorKylu7htscSlmNKvLCvPvifrv2iQaLaNuVSDMV7t2WuZysdEIczsZOhW8/i3xm13cDMKt5smegQfdWvXQVjXdwEUfkK5vwJo39jaMokUC5n+eU+noPwqn8S9dXTtJ/s+B8XN0MHHVU7n8elPZDfvSsjBtWbxV8QTJ961jfd7eWnT8zXQfF++Fv4ajsw2GvJ1Vh/sL8zfyH50fDHSf7P0c3ky7Z7vDDPVU7D+tch8WtR+2eK4tPjw4tIlQAH/AJaOc/yx+db4WnzVEZYqpaDt6Hc/DKJ4/C0c8ow1xIzj/d6L+grhLl11j42iP7yRXaJ+ES5P/jwr0yNotF0BfMIEdla5Y9vlXn9a8f8Ahnqtrb+IL7xBqkyx7I3YE9S8jdvwzW8JX56hhKNuSme5zBSrIwDIwwwPQivL9Z1k+CNYltIHElndfNGpP+qPvWX4n+KV3Nvh0eJYV6ea4y34CvM9c1C4viz3ly8srHPzHnNcvs29zuTsdfrevRzXDz3FwZZG545rnZtetftRWeNhbyYWUqfmHow9x/LIrBaaRlC5xgVAyDPXrXRT9x3RE4865WXde+3W901vLceZC4EkUifdlQ9GFYsqHP8Aqya3tOnjuLL+yr4hY9262mP/ACxc9s/3T3/OqU1rNbzvb3CMsiHBFbSSiuaOxjBuT5J7/mZBtWk/gVKVtP2pklR75rSCNngDFO8uSQqsa5YnAHrU+2kX9Xj1NTSrybR/BltIzSLD/aMqybOcho1xkdD909a3/Fl0vi/wpp3iG0US3FpZxWWqRquShiXZHLj+6yBQT2INUdL8PXE3hbU49TlS1jSaGZS4JwRlTnt/GKy43XTIA2k3jpMgJaSP5SCRyvuOK9Gm3ypnkVYpTaRp+LfFOrR6Jp0NnqFxbSXmmRQXsaNjzkTITd6jFZ/xAtLeyn0uSzgkjt9Q0q2vD+9JwzLh+uf4lP51RN7fPax6pcPDdSQziTbMpbfjoCO4zVn4gXurX1roc2p2UNqn9mgWxhYbZY/Mf5sA/LySMe1QpEx1uekfDPX/AAD4bew1LTbhxd3NuYbmC4vAPs5OMk7lG7p2P4VR+O/i+18RapbaVpEYuXaEeY0LeYfVVG3qeK8V4219SfC7QtH0vwDZSWDLb3NyAJ7xUBkLseOfTkYHTmuTHY/6tBaXuevk+TPMazXNZJXZ4jYfD/xQul/bLzTpLO2JypmIVicf3eteraLGL3RLO8kUGYr5Ux9JE4P54B/4FXoWrQjULC/sDGRJGoZCej8ZB/QivIrPxXZaAb7TZo57tzMrotuu4LIflKlugJwtc2V5lKvKSnoetn2Q0sDSjKk2/Uv6vYRWd7HfDCrIRBOCRjH8DfUE4+hq34XkNvqtzaxAATBZQDxkrww+uCD/AMBrg/GHji9+1SabcaRFax8ecry75ADzj5eAf5VrRSahN4ZufFPhu+lu7i38xJre5RWMULDhlA7gd/c1vmXJWoOPfb1OHInUwuNVS3w3uuttn8zjPF9rYyfESdNLk3Qy3qDdH90Ocbtp/wB7NdbP4Z1ea4EkesSRHjLsQWwOnSvOLGXU4lhkt5CY45hOkbn5d4/ixXS2/jnxDEP3llaTeuAyn+dctalUtGMGnZW1FGvCc51JRtzO+h2MVh4st4wE1S3ucD/logBP6U5ZfFsZG6xtZhnn5gOPwNczB8Sbpf8Aj40TP+5L/iKuw/E7TDxPp15EfbDf1rilhq/WCf3fodCxFH+Z/j+ps2cmsWLSFtNZw7ZOM/0qW412cbTPpc6bT2z/AIVStviN4ccAPPPD/vwn+ma04PGnhucYXWLdc9nJX+dc7o1U/eg/xNFWpvaa/A4j4ma5b6no/lxgxusigozc9zXnI29816r8VZNLvdDgls3s5bh5h88ZBYrg9xzivNGtyOoxXtZe1Gj21PLxyc6t/IrbQwHUUpiI5zU5jZV+7x60zt12j3rvTucTiluRLHu5BFFdnofgp7zTkubqVrdn5VMc7exNFckswoRbXMerTyLGTgpKG/mfSHh+ynguJb27kzLKPlQfdQeg/wA9q2A2arIfl61l6/4gs9ItGkaRZJjwkatkk1wyld8zIjHZIPGniFNF0/ZEwN5KCI1/uj+8a5X4daO2o6g2rXuWiifK7v43/wDrVz6yTa5q7XV/K6xs2ZJApbYvoMV3114i0bQdOFrb7t8S4jh2kEn1NZbu7NmuVWW5u6/rNto9g91cNlukaA8u3pXn3hvT7vxX4ik1LUNxt0YNIex9EFULc6h4u1sG6nCRjkknCxr6D3rvhqOjeH9PWzhkVVjH3V5LH196pPmJa5V5m/NcR20DSMNqRr0A7DtXjUlreweL4db8QWslray3LXRZxkELyq8d/ujFafijx1cEBba3UrvG1HP3vrjtVea4uPE0I1CZdheLyZkBIiXaThhnofmOfpWilXpyUoJcr0b6/IcKWFqU5KpJ861S6fMr+OfiBNrNjcabp8RitpPleRvvMM9MVwFzPHbhlLdO1a2saWNN0L+1BfQuTM0ccYI3Nj+IEE5+nXpXGM5ZizEknqTXfKHs6aj31OCnLnqOXRaE8187N+7G0etQbi/XrTDj2pVYg8Dms7HSmSxHOQetPwMdKhPzH0p6yHgHrUNGiZLhRWhbsmoItrcShLhRtgkY8MP7jH+R/CszefpSFqqEnF+RNSCmrrRj7iN4pWjkUo6HDA9QaaGJU7WIPbNXhOupRLDcMEvFAWKY8CQf3W9/Q1mOzRTNFIhSRTgqR0pyp21jsTTq392W5r6U01xpGrW88zndaDGWyARKh4zWNFYMpZftTqjdcDrWnp0nl6PqMx6OI4F9yW3H9FqmknPQ03UnFJJiVKnKTckLNutbR493BGVI45rpvEaR3fw+8J3XlrIIY7mzcnqCsm8DP+64rmLvE0DJ7ZB9DW3o1w918M9XtmVjJp19Deop/uODG/67DVU5Scd9TmqUoU6u2jObXTbKZCUZ4z6ZrvfA3xFuPCuknR59PXVLYkKgZ8AHtn0x/QVzVjDZanGZrOZYJv44Ceh9ai1XRdTsjEzW29ZJ0CGM53FuAMetbVqNOvHlmhYTGVsHU56MrPY9Z1vx5P4h+H897aJdaXcRt5UvlS4BY4HBHOOc9q5a4uhqXwpuoYof3sLIkqgg4KyK28/UD9ad/ZWo2/w3uLeSxuorlrpZDE0LB9vHOMZx71h+EdWj0zU5Y7lT9juP3N3Ew5Xtux7d68mlR9ipOmvhlp/kfRYrHPEVaUcRLSpTSb7NvR/elc5O3hgjuo21COcWm796YcFse2a6T4X+IP8AhHfEokaRjp1432eVJOrITgMR7Va1nwxfrq0mn28azQSDfDIWABTsc+1YV/ZrZ3DW29ZHj+8yjo3tXfUq06sLJ3uePRo18LXu1ZxZq+P9LTw/4jmt4w32SX97bkdNh7fgeKx7aaNlLbjgdc8V2utsfEPw7tNROGu9Oby5T3K9D/Q1xaqAMcVxUZ80LS3WjPRx1BU6vND4ZK6+f+TJPOt8/wCsX86UrGV3bVKn1FRhUJ5VT+FSYUrtPA9qt+RyKLIXtbWTP7sZ9qpzabGfugVpFRghWxUEsciZdnG31zjFaQm09zOdNNaoovbSQqvAYAYHPQVDLciIYK5b0pZL2eQeVF83PBxk/hTobPy/3l0Mn3PH410pWXvnK3zO1Mq5kmO5uF/T/wCvXWeEtDt9p1jUm2WkPzKH/jPr9Kh0DRxql1v+7aRcyMOB9Ks+KNUF4VsbUFbKHhQOA5Hf6VzVqzqP2UNO/l/wT1MHhY0I/Wayv/Ku7/yRT1rxFqt3fvLa3At4PuxoGxx6n3orMaMZ5FFXGnSiklFfcYTxGJnJydR6+bPWdV8fNrDeTbTNZxdNmcFvxqjaRpc3aLc3AjjJ+aRucCucudIhZNyCS1PbcNyfn1FW9N0PVFKn7aohP9xw2f8ACsKuGlHUKWIhJWR21z4ottOsRYaHD5ag8zOMsx9cVk20T305utQkkYE5OfvN/hVnStBmYhlhLn++9dVpugwphrrL+wOBWHJ3NOZLYxZpZrq3WztrVY4V+6iLk/nUE+j30cJkwwcnakZyzO3YAV193qGn6aFhjgwW/hiXJ/E9BXPeJPEbSQm3tgYUKnKRPmR/99h0X2FdmGwzqPXY46+JUFZbnOz2kmm6jGuuacJ1liKRrHLwrHHO4dD29qt+IPFEFvax6HoFtbmCIBZGkQyBiT93nrz+dc9LqF1qkd2ZxmOPyyoHAXlgFWuv8G+FIIAb6/jxKG/dw5x5fox/2v5V215U6MU+i2Rx0YzrSfd7syPF2myad4TtL3UtHsJwZCZ4Y1aIxbgNpBU9fXg1wrw+Gbz/AI99RudMlP8Ayzu08yPP++nP5rXt+s6Wmo6Zc2ElxL5U8ZUhjux7185avay2GpTWEkf7y3do39z61yYes6rfNudlakqSXKa19omqWsDXC24vLQf8vFo4lQD328j8QKzoZVb7rZpdKmuLV0ntLqaGZf4onKkflWw2qW95xrGlxXLnrc258if8SAVb8VNbNQ2Ji577mauMZJpGXccjp61qC10CZdsWpX1qfS5gDj/vpD/SgaFJJj7DqWmXfoFuBG35SbTWfI+htzrqZXPRqXBNX7jQdahBaTS7lh6xoXH5jNUTbXyHa1pcqfQxnNLlY1KLGScD2qzEf7TkjhuJNk4XZDJj7x7K38gafDpeoSLu+xyIn9+QbFH4nAqRHg04E28izXZ481fuR/7vqferg3HfYipFT23E1L/Q4otKbh4SXmPrI3b8BgfnVReW6VL54kiEV2pkVR8ko5eP/Ee1RSK8O0nDRt9yReVb/PpROPN70dgpT5Xyz3/MlAIIbaDg5we9d/FNpv2m0t90CQaxZy2cm1wxG4gox/ugOBgHnGa89DHHXNX9HsknS/vXZs2luJVUHq29VH5bs/hWMdDapG9mYesRx26tGVCXKPtJXgqR1pkXiDWBBHC2oyyRxukiLJ82GU5XBPNWtVhkubWWZRudW3v6nPU1lWGnXl7BPPax7xBguARnBz+fQ110ZJQu2ediYv2lke9+AviH4onsbnWWi0q51KxtittGo+SWPaQwdQc55Pp2rynxdr17rGsyatcabZWkkn+tFs5w59Tknn3qh4I1u40DW4dQijMkS/LOg/jQ9RW58QPCZgVfEXh8G80S9+dTHyYGPVGHbmsr+zqyjLaWq9dmjtlBYnCwnBe9BWa8r3T/ABaZqeENY/4SDSW8PXF01vfopNjcdCR3Q/56Vyksd5a38tnfRbJUYhgV5B+vpUOn2slqYpjIVuAdykH7mOmD613TrB4xsF5jh162TAzwLlB2+tcNRxoTbXwv8H/kelQi8bSipP8AeR2/vLt6rp3Qnw+zNpet6c3KSW+4D3wR/hXHRZI65rtPCMc2k6RrF/eRtCVQxKG4O4Z4/M1xqLx0xWdJ3qTa20/I2xaaoUYy3s/uvp+oEfnSoKH2oCSQB3qu8kjoGTMcZ+67D73+6O/8q6oQc9jzJzjDVjrm5S3A3ZLdlHU1Rf7Tft8x2xD8h/iatQ2hb5pMgHqDyW+p/pU7AKMDGB0rVSjD4dWYOM6nxaLsV4YUt1+QAnux6mtDR9PuNWuvIiGEHMjnoop2jaTdavcmOFdkS48yU9FFaesapbWNmdI0U/IOJph1c98GuepVbfJHWX5Ho4bDRjH2tXSH5+S/Vjdd1KC3txo+l4EKcSyD+M1i/K6ddh9RUNL0HWqhSUFZGVfESrT5pfJdkNkjkLdc+9FO3NRWl2c9l3Oxj1K909ilxFsBXGyZDgGjUdWtrxV/dpCyAKrRjb9a1P8AhItU+z5v9K8yIDJLoR3x3pq6p4cuHRbjTYEL8FtnQ/hXbGc+sTzHGHSRk2euXlrKNuosq9P3bZP61e/t/Ubk/wDIRuNgbk8DNMvY9GE58u0tgOPmX/65oQ2quEsrfzJCcBI1LGtUlu0ZtvZMn3xyEMrXDM5H35CePpUWNQ1K7bT7G2L9iqY/Nj2FdDonhW+uh52qP9kjb/lmpzJj69BXX6fZWem2/kWMCRJ3xyWPqT1NctbGwhpDVnRRwk5u8tEcz4f8IyQCM6k6FUcOYl6OR0z7DJro7iRob6NxjZN8jezDkf1H5VOznmqmpbWs5A0gjwMqx/hI5B/MV5lWtKs7yZ6VKlGmrRLMjYryD41aS9rqMOuW3yJP+7nwONw6E/Ufyr1W3uVubWK42lN6hipGCDWX4s0uPW9ButPkAy6ZQ+jDoaVGfs5plVYe0g0fPdveMkvmSZYjr9K1I7m3kHyyp9M4rOksGinaKUFWjYqy+4p7WULD5Wwa9SahI4KbqR6GiAD0IPuOaYwAJFZRhuIGxHIQM9M96e1zMm0y7ge/FR7LszT26+0rGpDPPCP3M0kR9UYj+VWV1PVcbf7SvMennt/jWVBdxFf3kgB9xT2n3FVgIYk8HtStJGnNB6lq5luJTmaaWU+ruT/Oo1YfxVEYperTN+AqORpoRv3eYg6hhzS5b9Sue3Qt98g0qTPDkLtaNvvxvyrf4H3FRdRkDGRSUotxd0OSjNWkWlgiuGH2NysmOYJWAJ/3T0b+davhBs6vNpNwGjN/byWpDjGHYZT/AMeC1hYVhgjNWor2ePYrbLhEOUEudyY6FWHzD86u8ZPXQycakVZar8S3pLiFLuGUfOygFSO4PP41gyX02mahcrp7CFJMbhjPbkfqa6K5tIVuWle4ltZZUWYmdTJGwfkHevPPuv41jXmgaldTvcWf2W7Rv+fe4Vj/AN85z+lbU6atZ6o469S8uZaMZoNitxC0lxcCKDcOM8kiuy0HULnw/dLa6bJ+6m+aSGXLJID6j/CuU07R9Vt3VbzT76KHknNsxAOPpXTi4Bu7RhZXj+VGEO22foB1HFTXjzppq5phasqU1OLszR1Y+EblkF5Z3GmSvlt0Byme5x2qlb2vhmxuEuo9cunKHKhRtYH8BWZ4ga8vZo2W0+zwoMBp3WMkn2Jz+lZogt9v+kamhP8ActYjK3/fRwv61wLCSt8TSPZ/tSF78kW/Jf5aHbtfaX4ktH0lbyWynDb4GlI2Sn/a981yV/pup2V09tcWwhMf3pZGCxgdjuPX8OarxyQRHNvZLuHSW7fzGHuFGFH45rf07xDHcWS6d4ig+32ufklIAljPqKj2X1d+77y6r/L/ACNXiPrytU9yXR9PRrp6/ec4ETd8rC5b/no64jH+6p5b6n8qkwC5d3LyHq5610T+F4btDNoerW9zGf8AlnK2xx7VHF4Q1pmxM1rBH/faYdKcsXCSte3kZRyutF35bvvv+Jglgo+9W1ovh2a9g+36gws9PXlpH4Lj2rQhj8L+HsTXDDW75eVjU4iU+9YviHX9R1ycNdOEhX/VwoMIg9AKjmlU+DRd/wDI39nToa1tX2X6ss65rcbW39m6Qn2ayXjI4aT61z4Ur1qQDNBAx61rTgqasjmr1p15c0v+G9CLv/jQQD04PpTnH5fSo+9bI5noLtb+7+tFNbHGWNFMk9JGieL3V99xbkyHLDzOD7VEPA2sXk5kvLy0iycnZk/pgV3MUvTJp7zrGjSOwVRySe1YfXKjJWFpnO6b4D02Fle8uZ7kjqoO1T/WunsLWxsI/LsbaKFe5Ucn8epqCCd5V3lSqH7uepHrjtUrTKiFnYKo6knAFZTqTl8TNY04R2Rc8zIpskqopZmCqOpJwBWZHftcZFlH5i/89XyE/Du34fnU0dupYSXEhuJByN3Cr9F//Waz5S7jvtU1wcWcWU/57ScL+A6n+XvTUtlVvMmkaeUchn6D6DoKsF+KjLVVhjC/zGmFvemzHjOcVRuLwAp5Slw3Vs8L/jUWLTPNfijpjWWuC9hjzDdDcQOzjrXJq8e4bsqfQ133xTm/4l9o78kSkfpXnrXCuuDHmvSoXdNXOGt7s3YdLIr3I2sMKvHPWk3oJDnBBGMGq88bMRsUD6UwRueDiujlXc5+d32Lbwwup2kr7A1V+aCXdG2cdcinrHKQSeR7VMigr8oBzwaV7dSrc3SxIGmZc+YmD3ApyRbzmRi/t2qtETG5j7DkCrMTYx9aiStsbQs9yfAx0qJxz1qYn5fWoWPA44rOJqxQe3Jp3U+lNj689KkGKGNbGxLcNceG47oZd9N/cTgdfIZso34MSPxFcfeyRtfO64ZM5BB610+hagNNvjLJF51tKhhuYe0kbdR9e49wKn1Hw7oUeiXlwt2WuftCfYnjYYljIOdy9iOM9OTWtKoo7nJXoOTuinoyrc6WxjubqCQsQhSQ9Pc5qWIi5tGWUzCWIBJVaViN394DPQ9azrRb+zRYYLpFjJ/ij6ZNP1HTdVt4LTUryYi11FnjR0ON3lnBBFU5KSdmZqm4NXQkZhdz5cQ2LwGx1PepVx6GkUKqhV4A4Apc9TmuRu7PThHlQ4nimnPY0oIz60p/KpKsCbgdwOGHcVKZZnXbJLIw9GYmoVanBz65oaBPQeygikCqKA2T94ZpQvXOR/WkAFSaQrgU/wDzimt1pIGiFs4PeoytTPUfQYrVGckJj2NFIc5+8BRVWIse2S3AiC9WZjhQO5p0UbM4luWDsD8qj7q/4n3oorz47I0GvqDSXLWtlH5kq/fLHaqfXufwp0druYPeym5f+6RiNfov+OaKK2krbCjqXVk2nHtTt/OPSiis3uUgMmKr3NysYxyT2ooppDRmXk000TBX2nHHHAqtE7LCgZtxA5PrRRSloM5f4kgPpEDek/8AQ1wQC5AwM9zRRXdhvgOKu/fCQhRkfN+lSQxh4946Y4ooraWxin71hACpznNNc4bevBoopI1ewxWEtyDjGF5qcx7Tk9KKKJ6OxVLVXYu4+tOj5zRRUM0W4rjaKdHyKKKnoVHcU4zjvUg4ooqWWgc5Q7qt+J9ah1TRNC0mztZYv7OicSvJIG8yR5NzMOBgf40UVpTdrmFZXaRSH6UucGiis0bjh0obhaKKkoaOT9aUxgtiiii4pCIjK2Q2761Ju7ZNFFG40OLZAOeaTOfeiikK4mcj6Uwquc+9FFNBuRybg3aiiitSWtT/2Q==">
            <a:extLst>
              <a:ext uri="{FF2B5EF4-FFF2-40B4-BE49-F238E27FC236}">
                <a16:creationId xmlns:a16="http://schemas.microsoft.com/office/drawing/2014/main" id="{D83D7139-919A-4369-84B2-46478332059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517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ED6FF7-6A57-433D-8419-82C4B070D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en-US" dirty="0"/>
              <a:t>Purpose for Enhancement: Throughput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1B77FB-FE3E-4877-959C-0BE01832A9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dirty="0"/>
              <a:t>Clean optics</a:t>
            </a:r>
          </a:p>
          <a:p>
            <a:pPr lvl="1"/>
            <a:r>
              <a:rPr lang="en-US" dirty="0"/>
              <a:t>Replace pick-off prism</a:t>
            </a:r>
          </a:p>
          <a:p>
            <a:pPr lvl="1"/>
            <a:r>
              <a:rPr lang="en-US" dirty="0"/>
              <a:t>Re-align optics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BC799E4-5EB3-42C0-82B4-A444E769D6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M.Feeney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887510-217D-4C75-949A-7275070996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09812-97D2-4225-AAE8-E666D4202839}" type="slidenum">
              <a:rPr lang="en-US" smtClean="0"/>
              <a:t>5</a:t>
            </a:fld>
            <a:endParaRPr lang="en-US"/>
          </a:p>
        </p:txBody>
      </p:sp>
      <p:sp>
        <p:nvSpPr>
          <p:cNvPr id="6" name="AutoShape 2" descr="data:image/jpg;base64,%20/9j/4AAQSkZJRgABAQEAYABgAAD/2wBDAAUDBAQEAwUEBAQFBQUGBwwIBwcHBw8LCwkMEQ8SEhEPERETFhwXExQaFRERGCEYGh0dHx8fExciJCIeJBweHx7/2wBDAQUFBQcGBw4ICA4eFBEUHh4eHh4eHh4eHh4eHh4eHh4eHh4eHh4eHh4eHh4eHh4eHh4eHh4eHh4eHh4eHh4eHh7/wAARCADnAT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aXwTr3GzxDprD2UimzeCdR3pHceILEF84BVj0/GvOLXWJo/lEzbT1BNbNpfR3SfK3zehPNeZKczrjSgdVL4RsYVP2vxHn2i2p/wDFH+VVrPTtL02dm09nkYnLyOSS/wCfJrItZNrEfjVxZtv8VZNtmqikbc13Gq+YQI1UZOD/AI1kfbmuLkzsSE6IPQVla9fFUSEN/tNTNHuRcNbwjgclz6Cobu7GlrK56R4ehLRrK4wh+6PWunheKPDsQAK8qg8R+IdSSa30GGK108Dylu5l+ZiDyUrpNKmutkcNxdPdMB8zuAMn6CtfZW3Mue+x2smtBeIcsR6dKp3erXzKWWQJx2FZSK6sSrED0pPNHKvVqmkJzLI1S+yrfapc9fvVWia+1G+3XcjO6/dXOcCql3PHGybSCPSrela/FZyKlxEdmeGABI/xquW3QL3OnsbVkiwV6VZWJFUvIVVAMsWOAB75pmm6rZ3TBoLyB0bkoRhgf8+1VfiFdQWPgPWrpzkfZHRQOpZhtUD3yai12VsjWhhgdA0WGU9DG3B/KnNbjHyySD8j/Ovlrw1H471JidD0vUdked0qy+WqkdskjJ46Dmuut9M+Ljq0moeJodCtYdoL3V9nJPQd+egI/Ct/qz6GXt1tY9f1/wA2zspLqK3sJjHztmh5b8RWdZ6vqt5aLHDptpb78HGwIB+HU1xtnry6LaSReMPH0OoSNhPK023WQqMc7mIwMfSuP1z4keGNM1uzlttfv9VskRkurC4cRecxHyuHjG5QDj5cc+tZOn05l+Z0qlVtzODS7vT8z2aV1hiMmra6lpHjnYVjUfia5648bfDaxUvc6/Z3LqOQ05kP5CvKNX+KXw/vWjmHgSKW4R45AUBblDkAlhypPX1pt38b5tQ06XT7jwRZSxyo8RW2iEC+W3BGDuI47giqjRg95fgYVKjh2+9P8j2nSvFi6tpC6p4Z8F6lfWZVmjuPKigRwMglTIwJ6HtXFar8UpNQ8Tt4J1yyi8MbyFmvLmcSi3O0MvC/Lk8d+M15J4T8WeOtHcxaLJeDTtrRwWFzL5kUKk54yOoJNQ6/o3iTxdqCahrklkkwUKZfNEZIHY4IFUqdGPqYPEyeh734+/4pDwk2rJrSai0AAkY2TLuLMAM7Wx361l/DW9bx1oNzcx+JrLS5YZdjolkzyqCOPvHHPqK86vJvEF9aGw1Xx9ZxWhQI0SuhUKOgIFUNJ8P+GtHjlS38em3SXBkFqXG8jpnA5xk1p+7vexl7WVtzq9WstfvPHd94T0Xx8ZpYIw0skrmJ1yM4RP4yBgnHAzWrZeAPH8Np9nk+JtwRnOTZI7j23E5rnfhfpvgcfEOzuLHXNQ1HViXZDJGwVsIc5JHPFe7FSD8qgD1NapR7CUpdzzaDwH4pWMJN8RNSlbufsqgn9aqz/C/VJpmlm+IfiRM/wxFVA/nXpsz7e5qqzse9UlHsF5dzgbT4atbSeY3jzxXM2OjXCY/LbV2PwWVAB8WeJSB/08p/8RXWFTSbDT93sVdnOJ4UijIz4i8ROP8Aau1/+Jqynhy2Qhm1bV2H+3cA/wBK2dhpGXjFJqPYacu5Qj0XT1Tb9puW92elXRbBG3RyOWPXLk1aZOKYVpWj2Hd9yGfRrOYAyRg49Diqz6BpuPmhLD0LmrrFvU0omYfLwaLR7Du+5nP4e0p0Mb2iMh6gsef1qhL4J8Jlt58P6azf3mgBP610PmjuABSOynNGiDc5w+DvC4P/ACL+l/8AgMv+FFbbvz98iilcdjK1j4eeGV02aa2tJbeTYcMkzEKfXBNeYrp15ZXgVrqMRk/u5SCFPsfQ19C39tG2kbUnEruG3qP4PTP/ANbNeRQ28k1qFlh2CTOFfByASP5g151OUuup0ziumhXt47uNC0oV2A42HOaqSa1ZxyeXcTNAw6rIhBFamkabqX2gw24heHBKrNcLHtx2DN1+laVz4bvbwbbrRoLhfUXkJx9DuzXSqdKet7HP7WtF2aucZqNza3EqywXUcqsvVHBrQ8CzR/b3huMMjJ8qk9eeara58JlnuPPg0+eNW5ZH1JNg+nzZqtb2MnhmaNZ7ezijTIYNdh3HuMEk/nWMqMY7M2jWcrJxPRTdWyQCKJhEiDCIE4A/CpNLvo1u03TqR7A1y8V4s0ZIfhhlGHQin28mCGJP4URHI9AbVLcKdrg+tZ815LcF2hGdnJ+lc3DOx7mrcepvZRljMsanrlQSa1ZmX/MdzjnPvUWo3trplo11qVzFawr1eZsD6D1PtWQ2qySOfIjx/tydfyqpHp9rNei+u1N1dA/JJMdxQf7I6L+Aq4029yZVEio+reKvEuvQ2vhPy9M0wpzeXsPls7c5IBydvAwcCun8QeNLzwda2dpqk2j39xFGv2hpdWZGEvGSqFArDjjHqcGsLxe/2fwdrM0bMhjsZmDIcEEITxivmyadp/8ASby4klmwAq+UzMV9iegrayitEYOTfU95f42yTWM8d7unEgKhWlBBB/2dmMV59qvjO7vrYQrc3G1eFLys2B7ZPFcRqFzY21pavBIs8kozKpLK0fsQVA/ImvQPBuk+FtUsj4i0+O91FdJhM2oaI6qZpSB8rKwxmPP3scjFZSpufxGtOvVp39m+X03OVLXF9MFY3V2x4CgsfwwK1bfQNYV1ji0pICennukP/oZFewfCbwnqHj7wTqesaPeaN4Zu76UwlrSMh7ONM4iI6jd1LE5INR+CdI0LTvF8Hhnxf4KXQtWZiq6/K5ubZmUZDq7tg7unUgZrRUNDGUuZ3k7s47S/hz4pvYVZLzRLcHu16jY/75zW7p/wg8QSyYuPEVhGv96Bw5/IkV7/AP2ZawXlja6frWmXUExMc0yW6GaFv4WVFG1l9TkY96fq1nb2Ct5XjR55AhzBFaQiUnIwUXHPGeCaX1eS6AlTZ81eFfAWva54j1rTYNctHstKuFgec3G0yErn5QAw46detdxH8E7CQYutakZe+13c/ooH6V6B4Xsfhb4ViktbK51XS9Uv4luLgS+b5jHPLFCOm4kccVxvxK8ZaxpcUV1NBqMOlrPsW90qUMrg9NwZwfwwKidPlXMlc6qNBTk4yajbvp+G7+SLWm/B7wXb4877Vdtj+PzAP0Wujsfhv4QhiUQaLYyt38xZifyIrwjW/iL4m1SeRLLX76w0iFuLhm2yyD3OT+Wa9P8AhdF4d1bwNDqni34gazaPeyO0CR3nztGp2/MSODkHge1TCMp9DKpKnGbjB38zsrPw3b6NqsU9l4V0yzgUNuvI49kinGABkd/rWtJMp6yJ/wB9CuE0OyuvDHiHWNPttYvdS0S8Ed1am8haXerDKnzGGMgfwj1zUF9Pfy+K4LhLzU7e0iUZgTSE+yS8HOZjzk8dBxjFdUaTSMnO7O4eSJjzNH/32KTdbL1uIR/wMVyGvyNqFvDDLa64LXzAz3OmpEiREHIMjMMkAheB2PPpVq8vZ7ywa3j/ALSMfAlm0+CJpUHU/ewBnBGafs/MXMdG0tr/AM/MP/fYpnn2n/PzD/32K5Q61aeHfDU32SS8nt7GB5AGCyziMc85I3EA+vasrwX4ysNd0hdcsbidZbpf38UkgOyRRhgPbjIz60chSaaZ3zXNmDzdQj/gVRSXlkoObqIDuc1x8Wu2WpeVqUGpaj5mf9XPMqJGcYICgnPruJHXpU99qywzqlxqv7vy2BEd9EyuxIxnBY4Az6ZzURtJXRtUpunNwlo1v69jpWvbLP8Ax8IfzqM3lk33bhSM44B61iPrlrBpkd23iSz3eYn+jpejzduec9QOAaitfEmlXLXF3feJrWygTJES3Y82Q+gGf1q+TUyb0ubpvLMtt87JxnG05x+VRNeWq5Jdsevln/Cudh8WaTeyw203iW0sbaJQGlmuwzt6kY7n0qvdeLPDP2vy7PW4Y1Jx9puLzdxjGQoOB69CaPZhz6nTyX1sP+ev/fpv8Krf2xYtuCySMVO1tsTHB9OlYU/iL4fLKkc/iKO8RQTJ+/KrKxHTAIOB9abqfi34bxWwjh1qCVmG0JFIVEQ9e3P0pOGoKehry6xYhuftH/fhv8KK4y58SfD6Sd3s9c0iyiJ4jmjeRicckthuv1oqPZm6lS6t/d/wSSLxpqiyqlxFHIckq6kgg98c1Ys9YsbqYoxkiduQCcqCT0H45/OvEIdU1bIP2+fjuTS32satHDuXUmRxyM7ef0ry4yv7p2yhpzHst6bT7dt1CVTbM2IyGAOdvvSv4e026j32eoRgnoJBt/UZFeHQa1ql3Juv7h7hVHy7hyDVu213Ubc4hmkjA/uuR+ldqhUirWTRxXhLXmaZ6rc+FNR2nyVE69cxyA/yrntV0q+to3aa1kUKCSZFrG0/x/qcJCyNHNjs6gN+mK2o/ics2nzwz8q8bKV83Pb0YGk+T7UWvxGlU+y0/wADK0bxVHpjSQ3/AJxgRf3HlkHDZ5Bz2rXtPiBbtdpbpp8smcbtkgLKCeuMelca/ifSr/bBPZRFpGCBjFggnjqp611Oladb28ISKGONP7qDFVCmmKVSS3R2N34ijvI/I0axe2XGGubg7nP+6vQfjn6UyIlVUyO8knTe5yfzrLtW2P5aJn0AFdBo2jajqMhjjWKNgeRPKsZ+nJraFNLYwlO+4+Bume1WhKAoHc9K6Sw8GWFoqy65rcUK9kj4z7ZPJ/AV0ml6Vo/2mCPR7Py9py93K3zBByW+boMfxYFbeyfUz50zkNN8Pz61aTWd1pt3LYXEbQzsp8v5WBB+Y9DzXF+J/gLMLi5uPCV9ZJCH3RWN9dATqMcpu+6cHoTgmva/EXi3w7Y6tY2v/CQWAaVxHuldcsemcjB6kY5NeU+Lfi7daPr0keoeF7S/S1uGt55A7F4mU8/K2eowRzSnGndRkVGjOtGUoq6R5jrHw68Y6dbGS88N3FzCFJlKKJAuOvTOR7iup+B3jLSfCELWi+C7TUb5ifJnRFWYq3VWLZ4HbFVvEX7RutTxvb6b4d0qO1UkR/aoll8vnsAOPzry3X/iB4o1XWBqlxPb+YkZTZa26QKsfPA2Ae9ZSpcivTepiqb6H01oOqeDtJ8Kar4l0PSdRtbaW9Mmo2NlKkgtJDxuKMAdh7fMRzxirl/8U/h/aWCGXWHUSJkwxIZCv+/HgjPtivGfhJ8S7G31SKPWFWJZIzDJMybg8R6pMg/1ie45HWt34keEbHRmXXNG+xXnh3UR5cFxKvnR2kh5EUpHOz+6/DAcc9K2pVHtIq3MtdyTxV8XvCjQXkGh6XffaJjuF5HGls3mY4bGcH6Ec1gWPx41gWEUOoaZp2oTxrtaS5kLLgd9uDj8Dj0ryvxDa2NvqE1nf6TLpl1Gfm8qTehzyCueoI5BBNZVtFBBPDNHIHV/kZOhOeKtzdxqCPVZ/jx4nt7z7TZLpyOmVhEcBcICMEAuTgewFZt7rPiDVy974h1KSaeQbpUACpGD/CAOK4/SbUS6gkPkqPsrkykj7zAkL+VXvFN+Y4RaRSfvXPTuc9656knJ8pEt+WJDd6iupXwsYxI0SBmCo6qDgZPJPtV3S/HF9FaR2Fl9rSCAERp5wCoCecDHeuY0m5vNGkkvrcW7OVMeJYw/DdxnvxT/AAynmSXBIAOAc+lXCKirI0UUlZHZP8QvEkcDk3V26oMgPdscD29KyJPiFrjj5ri8P1vXpl7Z7dKuZFIJVDxWBBYzPYtfLGrxQkBhuGc8np1IqmVY6KXxRrx8sveSjzMYU3khPPTvVa48Saqrzo1w2YmK8yyHdg47mudEkzHd1PY46fT0ratb6NRE0lo00Yc+UuwZLHBbGetICS41u8awWZpELOxUxMWJI9evSs2zu54LeVrfYNzZKn7o+gqe/aS4it9Ot9vmWyFXION5yScetV2tdRsLWZHtWKTqPmxngGgZt3epahN4WiuZowk9vJtBdD88Z6EfjWD/AGxeY/5ZD6IK0bC7hewaxumlaIxKSN2SCGBIB7cZ49ay4IUk1OPyFYQNcKqFvc8D64rOnHlujqxVX23JN72s/lp+Vjd+y66+hnUl0y5VN+BILdtpGOT0x6Vh/wBqXx/5aL/3wK+rZ1K+A2LN8iQSYB6DAFfM8OgQ7vL/ALUsjNtd2UEnGFzjHXPWnGV2znkrJMyf7RusfNN+SiuhNmqwTRtcSmZbbzlJQjcdoP0xk4rDsLae7u44EEKbgTlh2HWtqzttTaVLUSDyVYsMnK/gpqySlZa9BHb+XLp8M0mepXJpk95cXTH7JpkiknokZPFdpo3hbxJcxrNb615KtfQ2QKbUO+QHHA7ccntVDU9H1lvENt4bj8TzzX8149u4e6YRxKpxvY9Np5x9KmyC7Mz+y7qS3t5I7Yxs0QMqvHICHyc8benSitWz8IXF1AJV8SIg3MuJI2YnBIzn0NFPlFzGWbyeReCFB9KaFZyC3zH3rej8J6iAo/d5I9au2/g2/frcRJ68V5V4rY9az6nOxsY1HyjPtT2n+T5h34x1rr7fwMuR5t8T67Vq3L4Q023ltmd5XQybXJPqOP1q1iJrqZujB9Dz+6jDx+aqgH1qokeSO5r0i80jSLHTruKSLMysVjBPJB5BrnIbeBPuxD8qidZyd2XCmorQ55bUKwn8kDy/mLYxjFd7b+Ira4gijj+02k7sN4lh+WND/FkEkn2xXM6mr3d3b6emVhP72YjuoPA/E1ckQc4HXP5YFaU6rijOpSUmfUGh/CrRYJBOuta2ZMK24XCp+WFz+tdDqOh6XZCJJDe3tyQFhV7pyzcd8EcVQ/4S+40/TtCc6PmTVowIAbodRF5nOFPYfma1dIh15pn1C8tbFLqYcB5mby17AfKK9a/SJ5VurMV/AGmWFhcXmn6Dp82uXBAjPl5wzMO559ya7Hw1BHFI+nCzjVIY1SabysLcttYnaDzsBHfr1qhrl5q2n+F7m9uWs7WaSby4ZFDMBb9GfHUFjkD2Ge9XvDV3NqUxkt9ShfBKl1tSBgIflwT79aSsmDvY+YPFX9k6n+0Nc6fr2k20OnC9NksKpsEeeFlyuDknDZ9DXbxHwX44uT58l5o2pQ3D6XmTYVvXjHTLZDNjpkgnpVywv/Bvif4xa7peu6PpJ1aC9WOxuZUdDcGPC7Tg43bh+Ix6V2EvgvwbeDYmm2JEWqC8dbPUf+XsddynjPqpqnTU1qOFaVGSlFtNdj5r8SfCaW8u9Vk0i3vbKOxciV7hAqEg84TO78QMV5brmh6ppZaSZVmhBKedA+5M+h9Pxr7RutUWz8P67Jq0ZntoGdUhuZfmCl/uiRTkD0GTj0rxbxP4V8EJ4ag1ez8QXfhny32CC6Cz7jISwVtuGZc55wcZwTXM4Sj8L+/+rnd9YpVf4sbPutPvWz+Vjxi1CSWEJBw6kgMp5BzXf/Db4hDw3qMuh69G174e1GJYb63Y5DKR/rF/uupyR61x+oW8UMn7nyG3fMzQcxP6MvpnHT2rL1wB0ikDAkfIfUdx/WrXvRuc9SCjKydz034n+FYtLaLTLy8W40qaMz6Fq2MgIeRGx7oen+yfYmvMNMik0/UYrm9hbyInEhBGBJtOdo/HAruvAPjGG+8KXXgLxO8sliQ0ul3Cw+bJbT9owP7jnj2JrC8TwyRwnR5nE15bfI7tHtKsvJQHJzjkZ701fqZaoseHZGlspr+ZQJJ5GkY/5/Guc1tbwag7XETRscMgcYJU9CPauh0LH9irHkE+Scj0OTkVzV5fXl3cFruV7h0ARWcklVXgAewFZQ+Jszh8cmVZlbG7n3Gav+H2C3DIuQSnze/NQWUT3FwsWM+YwQezHp+tO0b93qyo4wfmQj3rVGx0Rkk+xTw5B3K2QehrJ0yynudojAOenODWnt65I+lTeE41dl+7kMVPBPQ05DRjSCPSL4QX1q5Gc7h3Fewfs6eGNH8WeJdY1bULBZ9PtYEt4IJF+VvNO12I9cZH4+1eb+P7Zn1O1RQOI2ZiCTgD6175+yNaiPQ9TYYIJtx/5Ek/wqUJnnv7R+n6X4b8baXZabZJbW8GmxBEjycZdmOc8nPua871TWnv71haMN8n8TjAUf416d+1qob4lRr/AHLGFT+RP9a8UKqr5AAIPPPWmwRZCnT9ZimEiTNGd7+YOHPcflWudLki8RWbWiSPp1xcRTxMoyq5PQkenIrm5svJ0OcYAFdZ8P7uO8lt9KunAktrhZ7Rj9cMn0PX8KwqJxamvRndhnGpTlRl6p+a3XzX4pH0V4sAg+FUzkgAWUr/AEyR/hXyMJBuDlzu7nPNfXPxJc2/wkunbIP2AAZXjJJNfKCTXEYG0QDj/nkKKT1l/XQwqq0Y+n6ml4P2tqckoIOIG7e4rosyHIE0a7SduD7daf8ACFJr3xLc7vKVxagHEYA+9xgDivWk0yE7Wa2hDbcttQD25+tdCMDyvTr+5t0EKygqsyzKScncuMH+dU9Cx/wlV9fSO6OCfKOzJxnB/p+des/a2tnuYk0ixbysbGkB4PHHUdiK5zxBdvofi86tDa2v2eVwHTaWVuquuM9SEDD3UjvQ9wRkwpdrCi2skixgcDB9c+nvRXfW3iSa6Rri0gtGtnYmEooGU6Dv14opBYz4oW3bfy9qsxRHirT2ktq4juV2yHp6N9DViOHpx1rwlI9lorRw5pmpLbQ6fK91/qsc+pPbHvWpHF7Vl3MH9pa+tqw/0e0USOP7zdhRcVjmZbWb5b/WIZ5InULkLnanY8dGFY2uPp8motJp24QsAdpXGDXrfkgqVKgqeoIrm/Euh6Xb2st+9vHsHBi5XJPTYR0Pt0qugkzyrVnazurfUQpeFVMU4H8Kk8H8DTtazNp4a1lDeeDGhB+9nkfyIrodTsUtVSCSL95Iu5lII2g/wkHrXOSaPJbBhaMz2xOTATyp9UJ7jqOlaU5K6uTNOzsfQHhbxb4fXUvA761rmnQxadorsySTACGXy44wG9G+9xXqk/jPwZH4eTxJdeJLRNKMnlm5D/JIw/gQ/wATfTOK+TvBnhaGTTH8Z+Prxh4cspikUMSjzNTkxxHF7f3j/D9a5z4geKNZ8ZanHPNbG30+3TytOsbdMW9pD2RAOOnU9TXrwbUfe3PKnFOWmx9GN8ZPBesaBCviHxBbpcXN67yW4ifEVuHYRrwOB5e2u00r4hfDvQ9EttettUSDRrq5khhlWGQh5Qg3cYz0I5r4T8uRJ4UWFmmj3YVV3Ejt/M16v4kkt7T4KeA9J1K2aZZLi7vJbdZCjhWYKpOOe3FNPUlxO0nvvAsPxt0/xhoniC3vNJmuWuruPcweGYhj/EB8pbB74yav6l4c0TWmvJ4fiNoFuLjWhqq25kG1MbuGIOS3zdsCvFYPCtlIslxcWE2mQFVe3nu7gBOQPlKkbmPXoPSnQL4B0K+8yT7brkit86udkMfr8owW+hIqrise06XodxrF7rTQ6jpF9ZxTNPuMblZ5GIIXaGI+XIOM4J+lbOq2OiaZo0uoeLtQ021eULCrSQGZUGSdohTPU5ON3J6n0ofs9audc8Aane32n2sTxSPFDDa2wVEBMe3AH+91NYPhD4NWWq6VejXpriHU/tszBoX8wLGThRgHafl545BNefj8ww+BjF1nv9/r6HRh8PUrN8vQ5/UZvhLDJJdDS/EuuLnhTNFp8B5YjaqBmHIbqa5vxLffDm8tI49I+Ht/YXJlXDrrDzlhu5G1lHUZGe1eieKvgrLo2rx2XhaYarZ3bGRbSR9tygwBucn5Qq8ksSK8w1jwvpHhzXf7Ml1wa5IMCYaW55c/8s/MIx14yoOa6qM4zjzR1T2sFbRqPZa+v/AHeItJ8Bw+I47fQ7q708ywEqt84kWN8E4Z0G0nIxxwO/Q1q+J9P1K68E+FdSv9JS1uIreWMX8O3y7u0UhVc7f41LlWHXketdJd+D5/DGhWM11Do8ckxljXS2iEjRpt3OrSHksoGS38JOM+nK+AbSbVvFGm+GbFlif7bMJhd5MUsXyyKkgHbMfOMdq0dnsZGdqVrpNr4hv4NFeWWwMhMLupXKkDHXnqO/qK4XU4/s2pSxngNlhX0L8bdF16K3Go/wBm6Np9nCospdl07lJYVLITlQRvj+7nOdoGcivAdfMF7cCe1LzS/ekYIQoGO1RbW5mlaRTgkaCJJY2IcTKwI6grzUl/KP8AhJZp1XYrXJbaO2W6VWkCqsIwQW5ye/NP1n93qtwB2fNUaHX3NuscYJHPGDUng+083UXiAJy/Y4z+NVp5WltYAuSWGfU1p+FYnF95PzAuvJT7wGcce5yAPc1UkCK3jCRRrCW8WT5425J3Hy1Bx+bZP0Ar6C/ZO0uK30G+vPm8yZolPQDA8w9uv1NeEeMrPyfGFhDsVW+zszBen3TgD2HQewr6X/Zntyvgidsf8tkx+ERP9alDlseKftVIZ/ixdR5wI4IR+cSn+teOXNnMr7IxkOwA+vpXtP7SP734wavznaIV+mIlFefWtkk1/YxugKtcKD8ucjr070uodDl0srqS7NvGm2UKSFLYOP8AH2rZ+H2m3CeNNP8APiKbGLYPsDTdXmWz19JwpaOKVlJzywz3rpvBF5DeeMdPSPOWZsoOwx3oeiBHtXxrUx/C9oVb5mtY1x6f5zXidp8LfFl18P5fGNvHavpkEDXEi7zvWMEgt0xnI6Z9K92+Ngso/DttBfbktHWFZAn3kDKMMB7Zz+FeDQ6rN4f0rxHoNwuoSS3UIgt1iUmJ8sG3dcYIxWNJrmaOmrTl7JVFstP6/roZfw+j1tr28u9Fu4LQqiwyNKobdnkAZB7iu0jf4hRRZbxBbBFwARAp746Yql8H7Pfpl/JMsheS4IwByCFHUfXNegRIY4yzQtkcAbCDx057jNdCRy3OJuvCvjK5E9xc6zFme2FzMSFO9Q2FJGOxHA696j1LwJ4omtbz7VrySqscUkoKrli/RunJ+Y/SvQg8k0XILSSQC3OYycJkH88ipJbe/kjn3RFROYlfEbbvkGFHtTsgPGfEWi6p4Y1JtLlvi0irudoZCik5IJ44J460VufFqO6HivdOD5zwB5BtIwxZj0oqXYaR7zdWEF5bmKZcqe/ce4PaucCW8TG3W8guCpxuSRSfxA710niGG4/4R68W3G+YwngHGfXH4ZrIGseEb3w88LaelhGtoqskcJeRXx13AfL0BwefwrxqdFTla9j1J1OWN9ytDJCzKqSKxP8Ad5qlosXl67qcb/fYq657riodCj1BsNMqB1+QqeCpx3xWvfabcyyQ31mVS7iBHzHIkH901zRk2zVpFryqytZ09NS1CCxmJESwvLx/e4AP4ZNXI9Wt4/l1CGazkHUOhK/gRxVXUNd0W1vIrw3iuojZG2KSexH8q2uZ2ZwXjea7fWFs7oRl7WJYwydG75pngzw9J4p8R2uiiZraCUtJd3A/5YW6AtI/4KDj3IqTWJode8XlrOTEdzIiI0i4xwByK9G8KaY2jXHi2YyJLdtpEZRlXbiNpkWTA9MAVVO3Nd7L9C7N2itG7L79Dgvi3rlvdXZ0zS7dYNPsoBaWMCkgWy9lXH8ZHLNzkk54Fef6vpMkwj06KR4IUiP7x84TbyWbJ4Gc8j1rr9HivbnXoZbW2luLgz5AQ4JYnr0P8qo/EG4ku9f1O31YtbJ5n2OQQwgMrA5B2oMEk9R3rqw8pON5PW5hi+X2loqyXTy/rdnMadFpMFxDb2ltJrN7IVjjaRikJY8DCg7m59cfSuq+KGrXOk+Lm8MeH5xFHplvHA8mFIWQDMu1sZVQxIA61W+FVjHN8S7b7MY5TAjXFpaJDKwa4xhd42kqAeT9MV2+l+AfCVtZ3n/CeeM4rTWvMa4uXIiDAkk4QgMXbOTjg89BXoJJ7nmts8Va6d70SyTTXUh3A3ErEsTg425+6M496v6TY283hm8a42grfwjcVBJ3JLx/47XR+LR4JV4ofD0+ozzPcgfabuC3jiIOOSijd3B5I6HiuZ8YXk+lwRWNnqmk3kU0azTJb2yZSQM64JAxkDJ/4FWtkiNWe1fs2bV+F/im3tJsvMWjjYHoXEQPTpxmvGLa7m0bxhJFoc17LqZvXgtgJGCxyGQqDgH5j6Z4r139lGWRvAPieRU3vDMZiqj7wCqSAPoDXD/BqC0u/wBolJm2yJHd3t1ACPvOiuyfrg/hWc0mtUXBNysjufiV4vvNL1UeANLmmkupxEmtatNufzpAP9Tu/wCeScjHQsTXP+DdNXSdf1bxhfi2mi0Sy+1wxoPk+1OdkKEdsNlsf7NVvhx4Km8XeKNYvNQ1S5heGWf7O5O7Mm5sEg8dc49SK6bxN4R/4Rb4L+I44tZn1Rpb+0aWSVQGRBvABwTn5iKzhGMEoxViqvNKrKUnrc4/4r63eaX4k8JxXF1IYI9Ai+0uRuYm6EhlkwepO7P4Ck8O6G2l+Jobe+ur8E3UC2t/auEPlEnZInHzHYBjmqv7QVpJc6x4ZW2iaWZ/DlhkKP8ApnxWg63/APwiNjpl1jSZdPsykEtzMS5kXLEEj7mSwVV7d60W5LPd/G3gvUdY8BeJrW68VXmopYWr/uBZwx+cbclk3tgscYOMEcOK+ZLy1t9LuVVyTaX7OYt/JUAKQM9+GFfZHhlmvvAt3epFJJJqVhcSeWBlmY2qL07kspr5zsrKGa1mt5tMtbyeztlZIrkNiMsI93TkHFEY80WTVPK73StDtLG5l1CbUBdbx9lWBVMRX/aJ5HPp1zR4j0GBtLl1yzupXuIpsX9u8RU26v8A6puR0bH6itrVdNu7KFY7+2K2lyc2021tgPXblufz54rS8N6tZuU0LWbFPMmljJuo/vTRr/A/97AHFKPZkKTOY0a5MMFtdSBlaCHOCOSRx/Ot/wCGIN1rG/PzjLD/AHgOD+HP5ms/xtZWP9u3Nnokh+x26eZPuOQJCT8oPftx25qz8MJ/K8UW8fYg4/KqeqNY7mh4nhb/AIWHCs0jSFbXJOPavpX9m2zkt/Bc7vOXWW4LKvOFHlA9z7/TivmvxLOP+FjTN2Sy4/Svqb4CLt+HsD4xuuGH/jiipiipbHz58c5LeT4peKPMjdpVmCxuJAFXGAcjHPAPeuSWe2WykmljJaGFWgKvgpLuAB9+DjFafxouS3xS8TtnIN9J/OuRsmjvL6x0uZmWO8u4IXKnBClxnFLqHQg1DybmF/MwZDypHrWz8KImPjez3BlARipI7dP06Va+LPhax8J+KV0vTJp5rdrdJQ0zAtk5B5AA7U/4QLJJ4whhDkRAGRl6jPr+VKWwI9b/AGlyo8NwQMBkfZ0P4IteOQW8mt+FJWFtcNfaYqwxTRSlSULZGfUrhvwPtXqn7UFyogijzwblQMegTv8AlXmGga1/ZPgDU762wZxqFuMlsqwwxxj88/WsVC6ut0dUK8aUuWfwy0f+fqtz0D9n63kj0G6juCySrqEqOCcncMZz68ivU7O1gkdYywcsRuyMDHt6V8xJ4g1nRfKutC1Ka10i/ZpkjjVWCSH7ycjsf0rtvFGpeLPDviqTQpvHVozxRRM0u2MoPMjV8fd6jdg/SuinUU43SMMRQdGo4Sf/AAfP5ns8JtbaNGntYw2yRmZWIYbQxUfjs5PvU0t9ZQjy3t4SyqQAkhw7lmGOe3y59ea8T0TRPF+vaTDqFvr9uYGEkcJkI3FNzK38PRuT+VTz+EfG3kNCuq6SYWXy2TOAU/ufc6VXMjOxS+OGsaKfGw+1rdxTfY4tyjGB19aK4jxN4d8R6z4hvmvZYru4tHW1eRZAF+VFIAwOwYUVm2+xSTPYfG2o3PinxBH4U0m6MEcbozOoLCf1OR0VQc89cV6Rp+m29naQ24CytHGIzLIoLvgYyT3zXnvhvwjqVz4K06/Vw+pXUizSkTGArC3XBUfextPpxXcaX4bsNNuEuIZrt5EzgyTlhz1614DnWVlyr7z3lSwtnJVH5Ll/4Jm6paeTr7MnyJPGGbHcjirsIBQYzT9XVf7RRcFv3Z/PNLENqhSOlUopHLe4ojBHIB+orI8Q6CusRx2spWG0U7n2D5mPYewrcXnpUeoSC3sbi4bgRxM35CqDU8a8K2af8JokKrNNHbysy+WuWbb04rpYdU1vwr4zj1nUmS6SWJlkt3PEsDEgxEDgHvx0IBo+D+n/AGnWL7UpuEij2k/7THOB78U7x2o1P4i2lgynytsUewdgck/zoTaSki7XlYjsvC/hGXXLK8sfHq6faNJ50dtd+ZDdxxkH92skYKsAc5YYPTOOK1H+F/hdPL1rU/Gs+oxX90RY2FgpM0jBsbnll5AyMZKnPaufhs08M/EK2tZbox2u4su6PcZUZSABx1zjPTpV678N38kum6lJrW+W8u4FkymFxu+XAGOBxxiurDYmUqipyp6aa62/pepnisNCNP20Kmrvppf+n6Hlvjjx7qkrXWi+HrWLw5pG4pLDZkiW4I6+dL95z7cD2rhIdtqI7h4zIGchvXGP1612XjfwlqdpfapcvayJD9pLW9yB+6lBySv6H/vmucOk38e2z1KzngRvnimCEgZ7+6mvT5k3ueUk7bFZLFCDcRIJU6gxHJQ+6nkfrTtS0mWCH7RMxQSEbmC7gCRnBxWuPDNxBb6fczfaFiWfZcz2y7isRIIdQcc9Rg46CmaxuazuYY/O8hZPklljCPKgPykgEjcR2zVdCbnrf7Kuv6T4c0jW01aWdbeZzi5jtneJSY8AMwB2n68V5Jcand6X8UpdY0GYRvDqzS2skeCpBkPT/ZIP5Gvcv2L186w8RwTRDyiSShGQf3TdR3rxrxDZE/EbVtMhaK1iju7jyi52KhGdoXj1xwKtq8ERF2mz1HUvEfh+11XUxBrWqeCr6dVmuIorJbzT7kjJWSI8MmSxOORkmub8P+OLnVotS8P6r4o024sNaT7CBc2bRsrllKTZQYUgjuSOea8u1SHUo9EtjLqFvLbzyMwt0nDOhTjLL1Uc8Z61BJBLDYRXbQMgwwBZThyfT2A7+9Y2Omo4yk3BaHv/AIvN94UWYXP2C61Wy0m3b7dcEb4kCYjggQcK3Ql+TzxivMbm41TVNI0jSfsL6hqOqzy3EMcTjDtwqg57DaG/Cu71618Nnw9/Z+p3Egur2xs7yPWJYWneISRAeXJ3CBlIyvOMZzXa/BT4f/aPivouoSWy/wBm6LpYVZA+f9IKk59uDnn1q47Oxi90e4eHPEml/D74VW9nrokur7QbS3N40agyTM/HXpzIWHXsTXyvrWswR634h1PRrrTr23vd0m2dZFFuCVbYwwDuGNoI4JHFew68PEWueHLmNbJ7u4u9bnvGjVApSztGIjVs/wB5zg++a8P8L+FdQn0bxS95aXEsOmW8Muoy20kbeSRI2DycNnA6VULpCnZlrwJrC+K9asvDWsaPp7WUqfP5aurZAJ3fexu98VgfFrwffeDtRtRBcGazmJls7jIDx4P3W+h7966H4L22g/8ACc2b6dfahIy+aAk1soUkqx+8HP8AKvRfjHplvqS6ZZ3KgpNaSx8jo33lP5iqcOZeZi3yyPmSC5uJTqCT4Mss4lYj+IkHn6Vq+EJWtNesJ94wZ1UjPPXH9aybVfLvpY5H/ehCAMdQD1/Sp4ZilxFIOCkgYY9jWaeh0RN7XpmXxxftMclIQpPtkV9c/AOO5i+HdnHdMrMZ3Iwc/wB0dcCvjbxBKH8W6m4OQyL19zX2b8HH2+BNL9GaQ/8Aj6/4URGz5K+JchuviP4gOfv38g/8fxXMaUzN4p0iNJIwRdRsGc7VGGB5PbpWt4rmD+PNTfP3tQkzz/00Nche/OUcN2NQUz1H4y6vL4i8Xm6S1hRYIVgzbytMj4JO7dtHr+lT/A6H/itEMnyAoASynjJrlPCvjrxD4c8NRw6ebR7aK6O5JbZHzuAOMkZGfmr1b4W69qHiXxjHLew232VAHtZYrYRb0cjOQOpGMfUGod2iuWzQv7SaGS+hi8vfi4d+vbGAa8/uvAN9D4Jn1hlge9R1ufs7yrJvttuS2BnnPYkGu/8AjX431Dwp4oin0+0tLiabepN1FvVQPQduteXfDDxBLH49t/7RmzbaiXtrhGJ2lZM4GOwBI/CuavUqUqE501qrs0UIzqRjJ9it4Mukvw+ivbRurjzYUb7vmjjj25rR1vSP+ER+IWr6Xqml2t89tO0RSNwUBwOm4Vm6fY3Hh74ktp5jLvY3bKBjqBypPsRj863vEd3BeeLtR8ReNLyL7df3D3DaXp/zlGY5+Zzwv6mtKM4ybcdmk/vOjEpvD03LdOUfkrP9We3/AA10+0k+H+gskChTZqx2vyCcnFa1zpFuq58t+fRjXzpqXi5LtRDZ2Vvp1sPlYqMyOP8AeIz+WKwLjXL6K7dIbq8W3bK/8fD5wfQ5rpULnBzHuHgDSLW+sdTv5sn7Rqty6Hd1UPtX9Forwaw1rULO2ENvqF7DHkkLHcFRyfQd6KXIx859o2kC29rDbxjCRoqKB2AGBT5NqIXY4VRkk095oIYRJJIoXGRg5J+nrWHqN5JekRxho4Ou0jlvrXiX0PSRRu5XnvTcL93PAz0FWwzMgfiqzwL5kaqwBQ7ivqKtWuBmP15H1qRk0A4561k+Ppxb+F7kM4TzsRjPfPXFbcETyFdrBVB+bI6j0rz/AOK+oNfazZ6La5PlYBA/vv0/Sh7F01dm18LrTyPDZn24NxKWX/dHA/rWFaf6f8WJH6iGRv8Ax1cfzrvtNt49P0yC2XhLeIKfwHNcB8MlN34r1K/bkbWIPuzf4CpfRFrqyn8Y7l4vEWjC3hWW5it5ptp7gYx+HBqz4m1rzvBOh3unTPDILqJTsbDIyqcj9Kz/ABlIt98W/sbKXENpHbqB0DO3Of8Avusv4o2M2hajFa2/GnXM7XMa9lYIQR+v8q9OGnso/M86ST9ozutJ0qPXPhtZWVyx3T2wdZDyVfO4N+dc/wCC7aw1Bn0PXrNW1DT8pHuYgmMH7vvtP6EV2/hFPK8KaTGe1pH/AOg1zvxA0ua1u4fFGnfJPAR5+O46Bz7dj7HPas4tTbg+v5lNOCUl0Olkt4jCITEhiVdoQjgCvP8A4jWekwJDaPDkS8spGdg9V967rRtSh1bTI72Hjdw6HqjDqp+hpt7Y2l1IslzaxSugwrOuSKhOUdDRKMtTlPhT4gg0fUb5bC80rRYZ4QrfaVYE4UjKsARn6iuH1ZLP+1ry8+W5zO8iyyuW3Enrz/UVP4pVbPXLwSRrGBIdqjpjtXKajeSXJIXIjHUCqli58igtLGkMJDmc5a3K2sWdvfyOqRw7pWOJD98n0xXYeBviQ3h2GW31DRbbVI2Cp5k7DzMAAYGQRt4GB7VxEklxCWkto97tGyDnG3dwT+Vak974ZsNBsA1lcG+8llumZVOZCc5HqMcdsdaOZ1EnfX8RulCHT/I9J8beK4fEGg6X4k0nToIYTaPo+qW7yYEJWXfA6so64Zsceor2L4J6XqMfhW/1zw94nhWx+2ymIzWnmrMkaKu/na3QYxwOOmea+QvC9rqd4k0kZla1uVeQWyybVIjOAxHQ4LcfSvatJ+Kz6D8FE8HwaFcQSt5kKXhuVBIJ3sWQcgYOMg9q9ahCXJd7nj1ZQ5/d2H/GnxZrHhHXYIby5TUHk09YnihdoA3mlpiGxkn5mJJ4znHFctoni7WtH+GviqDTzocI8Q3C29xbO5WdFxnMfzcKM9wfrWBr13N47+I0WoX0YRLoNcMNxKwqmcgH0VVrm9TstSgs5PEV1ot0tjdktbXpJ8tQfu4I6GhN2E7X0PQvgPo91a+NLeaS6090VJH2Q3KuwzGw6de9emfF+Tyo9PnzjyY93868q/ZysdTh8YxXF7Z3kaGGSQSTRMoIKYGCRXpPx5mhj0Uq74ka0+RR146mtE7RMZayPma3m86/lzglWZM+2M/0NSONmW7VR0W5hj1C4W6cKjkjeeoIPFWY5W37lgaRPXs30rE6ESSTG41S7mVgSUjGe1fX/wAI/Emkp4E0e3m1jTFuQkn7r7XHv++TyAevH8q+ONPRkW68xWXIGAfTmsqCeWMMschUZ5AA5qeaxdrnXavdaZJrWozYaW4e4lbc7gRgFjgjHJ61latMdQtrK3htNNt/sybWeF/mmJ7sT/KseJifMyck45rv7X4ceZAk66rIjMN2DEDXPWrwo2cnudFKhOtdRWxycFvcIJLSQYtptpbaQSrDo2M84yfzr2f9nnTZrLVJYzeQ3UBZWhZScYPXjqpz2rhrP4fRXYk8+8ZmVsKynbgfTBr1H4E6HHoGrXdvHI0iArISzZI4/D0rGniqdWfLF6m1TDzp07zXo+xyH7RdjfX3iazNhZXNyqq24ohfBJHXFcfofh2G3uP7SvrrzoLS62iKFSJJXQ8g54UZHU/WvTfitZapfa2y6dqV1aII8P5Tfeyc9z6d684n8D60iSTQ3s08pYNhto3H1JJqZYqmk4N2Lhhm2puLa8rL/P8AI9t8GaTH438QW/ieBIrfSra4RpYmlSWSd0IPltgcL1HPrwK8b+J+iQ6VrOu3OqXBtdWbUWaGyKj95C7E7+OMYIwc44p2g6t4r8H22rTQX01jdG2wVVlYEE8HHTPoa5GfxXrM05lurlrmRzy0yh2P4nNGCjCnHkpvSOgY6UpW5la+y7f8EuRWDz6VHNb3NpKJJNoiZtrK3Hrx3rPjuvs0gj8mFtrHO4Zz7ZrqNA17wxNphbWrq9g1AZwsdhHJF7dwa55/EkUrt5ui6dIBnkQqpP5Cu2niIzbik1buvy7nnypOKTvuVJJlaRnK7SxzhTwKK0YdY0x03NoNkp9nkH6B6K09oieRn1tpa27W0casSEGAT2q4I4xnB57d6x9G3RTiLfuUjj146g/Q8VrtgE14VSLi7M9SDTV0Rgxbd0p2N6AZqRFtwu7JHflTUe3OSc+1OHHSpRRZ1S+tba1lvAohgjjLsoOQMD39a8s8BQy694yn1i4BKRMZjnpuPCj/AD6VpfFfWfIsY9Hhb55sPLjsg6D8TW38OtL/ALL8OxGRcT3P72T1Geg/Kk9WXHSJo+Lrr7D4avrjPzeUUX6tx/Wuf+E1qYtGubtlIM0u0H2Uf4k1H8WdQ22tppiHLSN5rgeg4H61tW+zw/4FLP8AK1taNI3++Rn+ZpLWRb92mec+FZjq/wAWL67271e6kcN6JFkD9dtW/jxJzo0G4DPnsfbhQP5mp/gxpTx3t7fSj7kCxqSOdzHJ/lVH4vtHe+NdO05vm226IB6NJJwa9T/l+l2R5n/Llvuzr/h1rDXekrpd38l7YoqMp4LKBwa6SZFkR45FDIwKspGQQe1ct4v0ybTb6HxNpa/vIMLcIP406ZrpNPvrfUbCK8tmDRyDOO4PcGuFS1O2VPS6PP0aTwb4oNvMW/sm7OVY/wAI9T7rwD7YPY11mt6lbWFqZmkXkZHNUPiJNp76M9rclfPPzQdyrDofp2PqDXlZ1G6ZI7e6lZ4R8sILZKEdUPuOx7jFdMv3seZbrf8AzMaceSXK9nt/kR+NtXbUruWV1GCQi56+ua5gSEBlHRhzWreRpJDOzckMSD6Vy2p6tHaArEBJL29B9a51GUnaJ3uUYRvLYtX97DZR/MQZCPlXPWuZvrq4mJkklDEn7uOn0qu8r3M5kmclmPLE0tx5e0EOGPTArvpUFT9TzK2IdXbRHp/wf1i1MdwLwpBHZ2ohyx4IeQksSeByQMe1TRW03ibxjpmiadcgpcXgs4mY/IXdwAwPp7+1ctoumTy+AJLqxaRnlvszqgwQkSZxn0+f8K0rG+m8IeLPD199llgjsLqGYiQEHClWzz65zXoJvlPNsuY6qPw5qNv4pXRrO4jM15azWduztgDMj78+5VSPfIFcfrk2qWegWVjeT34t1iBs4pyRGMNghR0bGetd/wDEIXmmfFSDUdKt5ru106aO83qhYCHzTJk4/wBhxWD4l8WajqmkRW0tpZDTLG4drZhCvmNhjg/Nn1qFtYI3tc2/2bby8uPFvlzzysn2SQlSxxkY7V0Xx0ldry7L5JS2CKPQE4FZf7Puvzat4tmSW3s1/wBEkO9LWON+Cv8AEoBPWr/7Rj/Z5ZnXrJZxH8d+KdT4VYUX77ueHaFa28sczqu6YHLZ64PpViK3a3mER4ic5Q+h9KpeFbhYNTtXlOIZj5Mh9M8Z/PBrvbjRfNElsyFW7HHIPrTirrQ0bszkLy3EYWZ94RDiQqMnZ3P4Vzd79li1KZbKSSW2LYjeRdrEdiRXpVhY+dbyLcKPORjFKvvjr9CMGuaHw/1+7sri+sYYZoYpHVUEg8xgPb6VhXqQpJSm7I6cNQq4iTjSi5Na6djm7cZk2+rgV7obyVUCjyuBjliP514fYoWmiDEo3nKrD+IHPpXuOj6g0rPa3R/fxnbkrjf749a8jNF8PzPSy3TmK9jLNbK/+rk3NniQVpaP4i1LRLyS+tbeP5htfeA4x0B4IIqYrE33o0P1Apps7KTO+1hJ90FeXTqypy5o7npVKUZx5ZbEc2p3WoztdTW0jPLglkTC/hyaljnjAKs6qw6qTgj8Kz9CtYC9wNhCq+FCsRj8qlv9G02SUO8B3ueW3nJ/WlOXNJ3YRjyxVjj/AIgW8EUeq3kTszzxRq3OQMHjFeXv/rE4xzXpXxFjtbLTr63t7WWJVaIF2YnzMnt7CvNGkVnVsHg17eWp+zb8/wBEeTmTXPFeX6slUDc3ynrUaf6xxUkc0eWycZPBxTYTG1wwaQKrHG49q7zzyxbKDCDjP4UVvW2l2KwKE1vTmGOpfB/I0VyuvG//AA51qhK3/BR9TRysmq2cPlfeiMhYdPmVT/P+dab1gaWWj10xtJv2wlR3wRgfyArcZua58T/EHQ+AcDg029uorKylu7htscSlmNKvLCvPvifrv2iQaLaNuVSDMV7t2WuZysdEIczsZOhW8/i3xm13cDMKt5smegQfdWvXQVjXdwEUfkK5vwJo39jaMokUC5n+eU+noPwqn8S9dXTtJ/s+B8XN0MHHVU7n8elPZDfvSsjBtWbxV8QTJ961jfd7eWnT8zXQfF++Fv4ajsw2GvJ1Vh/sL8zfyH50fDHSf7P0c3ky7Z7vDDPVU7D+tch8WtR+2eK4tPjw4tIlQAH/AJaOc/yx+db4WnzVEZYqpaDt6Hc/DKJ4/C0c8ow1xIzj/d6L+grhLl11j42iP7yRXaJ+ES5P/jwr0yNotF0BfMIEdla5Y9vlXn9a8f8Ahnqtrb+IL7xBqkyx7I3YE9S8jdvwzW8JX56hhKNuSme5zBSrIwDIwwwPQivL9Z1k+CNYltIHElndfNGpP+qPvWX4n+KV3Nvh0eJYV6ea4y34CvM9c1C4viz3ly8srHPzHnNcvs29zuTsdfrevRzXDz3FwZZG545rnZtetftRWeNhbyYWUqfmHow9x/LIrBaaRlC5xgVAyDPXrXRT9x3RE4865WXde+3W901vLceZC4EkUifdlQ9GFYsqHP8Aqya3tOnjuLL+yr4hY9262mP/ACxc9s/3T3/OqU1rNbzvb3CMsiHBFbSSiuaOxjBuT5J7/mZBtWk/gVKVtP2pklR75rSCNngDFO8uSQqsa5YnAHrU+2kX9Xj1NTSrybR/BltIzSLD/aMqybOcho1xkdD909a3/Fl0vi/wpp3iG0US3FpZxWWqRquShiXZHLj+6yBQT2INUdL8PXE3hbU49TlS1jSaGZS4JwRlTnt/GKy43XTIA2k3jpMgJaSP5SCRyvuOK9Gm3ypnkVYpTaRp+LfFOrR6Jp0NnqFxbSXmmRQXsaNjzkTITd6jFZ/xAtLeyn0uSzgkjt9Q0q2vD+9JwzLh+uf4lP51RN7fPax6pcPDdSQziTbMpbfjoCO4zVn4gXurX1roc2p2UNqn9mgWxhYbZY/Mf5sA/LySMe1QpEx1uekfDPX/AAD4bew1LTbhxd3NuYbmC4vAPs5OMk7lG7p2P4VR+O/i+18RapbaVpEYuXaEeY0LeYfVVG3qeK8V4219SfC7QtH0vwDZSWDLb3NyAJ7xUBkLseOfTkYHTmuTHY/6tBaXuevk+TPMazXNZJXZ4jYfD/xQul/bLzTpLO2JypmIVicf3eteraLGL3RLO8kUGYr5Ux9JE4P54B/4FXoWrQjULC/sDGRJGoZCej8ZB/QivIrPxXZaAb7TZo57tzMrotuu4LIflKlugJwtc2V5lKvKSnoetn2Q0sDSjKk2/Uv6vYRWd7HfDCrIRBOCRjH8DfUE4+hq34XkNvqtzaxAATBZQDxkrww+uCD/AMBrg/GHji9+1SabcaRFax8ecry75ADzj5eAf5VrRSahN4ZufFPhu+lu7i38xJre5RWMULDhlA7gd/c1vmXJWoOPfb1OHInUwuNVS3w3uuttn8zjPF9rYyfESdNLk3Qy3qDdH90Ocbtp/wB7NdbP4Z1ea4EkesSRHjLsQWwOnSvOLGXU4lhkt5CY45hOkbn5d4/ixXS2/jnxDEP3llaTeuAyn+dctalUtGMGnZW1FGvCc51JRtzO+h2MVh4st4wE1S3ucD/logBP6U5ZfFsZG6xtZhnn5gOPwNczB8Sbpf8Aj40TP+5L/iKuw/E7TDxPp15EfbDf1rilhq/WCf3fodCxFH+Z/j+ps2cmsWLSFtNZw7ZOM/0qW412cbTPpc6bT2z/AIVStviN4ccAPPPD/vwn+ma04PGnhucYXWLdc9nJX+dc7o1U/eg/xNFWpvaa/A4j4ma5b6no/lxgxusigozc9zXnI29816r8VZNLvdDgls3s5bh5h88ZBYrg9xzivNGtyOoxXtZe1Gj21PLxyc6t/IrbQwHUUpiI5zU5jZV+7x60zt12j3rvTucTiluRLHu5BFFdnofgp7zTkubqVrdn5VMc7exNFckswoRbXMerTyLGTgpKG/mfSHh+ynguJb27kzLKPlQfdQeg/wA9q2A2arIfl61l6/4gs9ItGkaRZJjwkatkk1wyld8zIjHZIPGniFNF0/ZEwN5KCI1/uj+8a5X4daO2o6g2rXuWiifK7v43/wDrVz6yTa5q7XV/K6xs2ZJApbYvoMV3114i0bQdOFrb7t8S4jh2kEn1NZbu7NmuVWW5u6/rNto9g91cNlukaA8u3pXn3hvT7vxX4ik1LUNxt0YNIex9EFULc6h4u1sG6nCRjkknCxr6D3rvhqOjeH9PWzhkVVjH3V5LH196pPmJa5V5m/NcR20DSMNqRr0A7DtXjUlreweL4db8QWslray3LXRZxkELyq8d/ujFafijx1cEBba3UrvG1HP3vrjtVea4uPE0I1CZdheLyZkBIiXaThhnofmOfpWilXpyUoJcr0b6/IcKWFqU5KpJ861S6fMr+OfiBNrNjcabp8RitpPleRvvMM9MVwFzPHbhlLdO1a2saWNN0L+1BfQuTM0ccYI3Nj+IEE5+nXpXGM5ZizEknqTXfKHs6aj31OCnLnqOXRaE8187N+7G0etQbi/XrTDj2pVYg8Dms7HSmSxHOQetPwMdKhPzH0p6yHgHrUNGiZLhRWhbsmoItrcShLhRtgkY8MP7jH+R/CszefpSFqqEnF+RNSCmrrRj7iN4pWjkUo6HDA9QaaGJU7WIPbNXhOupRLDcMEvFAWKY8CQf3W9/Q1mOzRTNFIhSRTgqR0pyp21jsTTq392W5r6U01xpGrW88zndaDGWyARKh4zWNFYMpZftTqjdcDrWnp0nl6PqMx6OI4F9yW3H9FqmknPQ03UnFJJiVKnKTckLNutbR493BGVI45rpvEaR3fw+8J3XlrIIY7mzcnqCsm8DP+64rmLvE0DJ7ZB9DW3o1w918M9XtmVjJp19Deop/uODG/67DVU5Scd9TmqUoU6u2jObXTbKZCUZ4z6ZrvfA3xFuPCuknR59PXVLYkKgZ8AHtn0x/QVzVjDZanGZrOZYJv44Ceh9ai1XRdTsjEzW29ZJ0CGM53FuAMetbVqNOvHlmhYTGVsHU56MrPY9Z1vx5P4h+H897aJdaXcRt5UvlS4BY4HBHOOc9q5a4uhqXwpuoYof3sLIkqgg4KyK28/UD9ad/ZWo2/w3uLeSxuorlrpZDE0LB9vHOMZx71h+EdWj0zU5Y7lT9juP3N3Ew5Xtux7d68mlR9ipOmvhlp/kfRYrHPEVaUcRLSpTSb7NvR/elc5O3hgjuo21COcWm796YcFse2a6T4X+IP8AhHfEokaRjp1432eVJOrITgMR7Va1nwxfrq0mn28azQSDfDIWABTsc+1YV/ZrZ3DW29ZHj+8yjo3tXfUq06sLJ3uePRo18LXu1ZxZq+P9LTw/4jmt4w32SX97bkdNh7fgeKx7aaNlLbjgdc8V2utsfEPw7tNROGu9Oby5T3K9D/Q1xaqAMcVxUZ80LS3WjPRx1BU6vND4ZK6+f+TJPOt8/wCsX86UrGV3bVKn1FRhUJ5VT+FSYUrtPA9qt+RyKLIXtbWTP7sZ9qpzabGfugVpFRghWxUEsciZdnG31zjFaQm09zOdNNaoovbSQqvAYAYHPQVDLciIYK5b0pZL2eQeVF83PBxk/hTobPy/3l0Mn3PH410pWXvnK3zO1Mq5kmO5uF/T/wCvXWeEtDt9p1jUm2WkPzKH/jPr9Kh0DRxql1v+7aRcyMOB9Ks+KNUF4VsbUFbKHhQOA5Hf6VzVqzqP2UNO/l/wT1MHhY0I/Wayv/Ku7/yRT1rxFqt3fvLa3At4PuxoGxx6n3orMaMZ5FFXGnSiklFfcYTxGJnJydR6+bPWdV8fNrDeTbTNZxdNmcFvxqjaRpc3aLc3AjjJ+aRucCucudIhZNyCS1PbcNyfn1FW9N0PVFKn7aohP9xw2f8ACsKuGlHUKWIhJWR21z4ottOsRYaHD5ag8zOMsx9cVk20T305utQkkYE5OfvN/hVnStBmYhlhLn++9dVpugwphrrL+wOBWHJ3NOZLYxZpZrq3WztrVY4V+6iLk/nUE+j30cJkwwcnakZyzO3YAV193qGn6aFhjgwW/hiXJ/E9BXPeJPEbSQm3tgYUKnKRPmR/99h0X2FdmGwzqPXY46+JUFZbnOz2kmm6jGuuacJ1liKRrHLwrHHO4dD29qt+IPFEFvax6HoFtbmCIBZGkQyBiT93nrz+dc9LqF1qkd2ZxmOPyyoHAXlgFWuv8G+FIIAb6/jxKG/dw5x5fox/2v5V215U6MU+i2Rx0YzrSfd7syPF2myad4TtL3UtHsJwZCZ4Y1aIxbgNpBU9fXg1wrw+Gbz/AI99RudMlP8Ayzu08yPP++nP5rXt+s6Wmo6Zc2ElxL5U8ZUhjux7185avay2GpTWEkf7y3do39z61yYes6rfNudlakqSXKa19omqWsDXC24vLQf8vFo4lQD328j8QKzoZVb7rZpdKmuLV0ntLqaGZf4onKkflWw2qW95xrGlxXLnrc258if8SAVb8VNbNQ2Ji577mauMZJpGXccjp61qC10CZdsWpX1qfS5gDj/vpD/SgaFJJj7DqWmXfoFuBG35SbTWfI+htzrqZXPRqXBNX7jQdahBaTS7lh6xoXH5jNUTbXyHa1pcqfQxnNLlY1KLGScD2qzEf7TkjhuJNk4XZDJj7x7K38gafDpeoSLu+xyIn9+QbFH4nAqRHg04E28izXZ481fuR/7vqferg3HfYipFT23E1L/Q4otKbh4SXmPrI3b8BgfnVReW6VL54kiEV2pkVR8ko5eP/Ee1RSK8O0nDRt9yReVb/PpROPN70dgpT5Xyz3/MlAIIbaDg5we9d/FNpv2m0t90CQaxZy2cm1wxG4gox/ugOBgHnGa89DHHXNX9HsknS/vXZs2luJVUHq29VH5bs/hWMdDapG9mYesRx26tGVCXKPtJXgqR1pkXiDWBBHC2oyyRxukiLJ82GU5XBPNWtVhkubWWZRudW3v6nPU1lWGnXl7BPPax7xBguARnBz+fQ110ZJQu2ediYv2lke9+AviH4onsbnWWi0q51KxtittGo+SWPaQwdQc55Pp2rynxdr17rGsyatcabZWkkn+tFs5w59Tknn3qh4I1u40DW4dQijMkS/LOg/jQ9RW58QPCZgVfEXh8G80S9+dTHyYGPVGHbmsr+zqyjLaWq9dmjtlBYnCwnBe9BWa8r3T/ABaZqeENY/4SDSW8PXF01vfopNjcdCR3Q/56Vyksd5a38tnfRbJUYhgV5B+vpUOn2slqYpjIVuAdykH7mOmD613TrB4xsF5jh162TAzwLlB2+tcNRxoTbXwv8H/kelQi8bSipP8AeR2/vLt6rp3Qnw+zNpet6c3KSW+4D3wR/hXHRZI65rtPCMc2k6RrF/eRtCVQxKG4O4Z4/M1xqLx0xWdJ3qTa20/I2xaaoUYy3s/uvp+oEfnSoKH2oCSQB3qu8kjoGTMcZ+67D73+6O/8q6oQc9jzJzjDVjrm5S3A3ZLdlHU1Rf7Tft8x2xD8h/iatQ2hb5pMgHqDyW+p/pU7AKMDGB0rVSjD4dWYOM6nxaLsV4YUt1+QAnux6mtDR9PuNWuvIiGEHMjnoop2jaTdavcmOFdkS48yU9FFaesapbWNmdI0U/IOJph1c98GuepVbfJHWX5Ho4bDRjH2tXSH5+S/Vjdd1KC3txo+l4EKcSyD+M1i/K6ddh9RUNL0HWqhSUFZGVfESrT5pfJdkNkjkLdc+9FO3NRWl2c9l3Oxj1K909ilxFsBXGyZDgGjUdWtrxV/dpCyAKrRjb9a1P8AhItU+z5v9K8yIDJLoR3x3pq6p4cuHRbjTYEL8FtnQ/hXbGc+sTzHGHSRk2euXlrKNuosq9P3bZP61e/t/Ubk/wDIRuNgbk8DNMvY9GE58u0tgOPmX/65oQ2quEsrfzJCcBI1LGtUlu0ZtvZMn3xyEMrXDM5H35CePpUWNQ1K7bT7G2L9iqY/Nj2FdDonhW+uh52qP9kjb/lmpzJj69BXX6fZWem2/kWMCRJ3xyWPqT1NctbGwhpDVnRRwk5u8tEcz4f8IyQCM6k6FUcOYl6OR0z7DJro7iRob6NxjZN8jezDkf1H5VOznmqmpbWs5A0gjwMqx/hI5B/MV5lWtKs7yZ6VKlGmrRLMjYryD41aS9rqMOuW3yJP+7nwONw6E/Ufyr1W3uVubWK42lN6hipGCDWX4s0uPW9ButPkAy6ZQ+jDoaVGfs5plVYe0g0fPdveMkvmSZYjr9K1I7m3kHyyp9M4rOksGinaKUFWjYqy+4p7WULD5Wwa9SahI4KbqR6GiAD0IPuOaYwAJFZRhuIGxHIQM9M96e1zMm0y7ge/FR7LszT26+0rGpDPPCP3M0kR9UYj+VWV1PVcbf7SvMennt/jWVBdxFf3kgB9xT2n3FVgIYk8HtStJGnNB6lq5luJTmaaWU+ruT/Oo1YfxVEYperTN+AqORpoRv3eYg6hhzS5b9Sue3Qt98g0qTPDkLtaNvvxvyrf4H3FRdRkDGRSUotxd0OSjNWkWlgiuGH2NysmOYJWAJ/3T0b+davhBs6vNpNwGjN/byWpDjGHYZT/AMeC1hYVhgjNWor2ePYrbLhEOUEudyY6FWHzD86u8ZPXQycakVZar8S3pLiFLuGUfOygFSO4PP41gyX02mahcrp7CFJMbhjPbkfqa6K5tIVuWle4ltZZUWYmdTJGwfkHevPPuv41jXmgaldTvcWf2W7Rv+fe4Vj/AN85z+lbU6atZ6o469S8uZaMZoNitxC0lxcCKDcOM8kiuy0HULnw/dLa6bJ+6m+aSGXLJID6j/CuU07R9Vt3VbzT76KHknNsxAOPpXTi4Bu7RhZXj+VGEO22foB1HFTXjzppq5phasqU1OLszR1Y+EblkF5Z3GmSvlt0Byme5x2qlb2vhmxuEuo9cunKHKhRtYH8BWZ4ga8vZo2W0+zwoMBp3WMkn2Jz+lZogt9v+kamhP8ActYjK3/fRwv61wLCSt8TSPZ/tSF78kW/Jf5aHbtfaX4ktH0lbyWynDb4GlI2Sn/a981yV/pup2V09tcWwhMf3pZGCxgdjuPX8OarxyQRHNvZLuHSW7fzGHuFGFH45rf07xDHcWS6d4ig+32ufklIAljPqKj2X1d+77y6r/L/ACNXiPrytU9yXR9PRrp6/ec4ETd8rC5b/no64jH+6p5b6n8qkwC5d3LyHq5610T+F4btDNoerW9zGf8AlnK2xx7VHF4Q1pmxM1rBH/faYdKcsXCSte3kZRyutF35bvvv+Jglgo+9W1ovh2a9g+36gws9PXlpH4Lj2rQhj8L+HsTXDDW75eVjU4iU+9YviHX9R1ycNdOEhX/VwoMIg9AKjmlU+DRd/wDI39nToa1tX2X6ss65rcbW39m6Qn2ayXjI4aT61z4Ur1qQDNBAx61rTgqasjmr1p15c0v+G9CLv/jQQD04PpTnH5fSo+9bI5noLtb+7+tFNbHGWNFMk9JGieL3V99xbkyHLDzOD7VEPA2sXk5kvLy0iycnZk/pgV3MUvTJp7zrGjSOwVRySe1YfXKjJWFpnO6b4D02Fle8uZ7kjqoO1T/WunsLWxsI/LsbaKFe5Ucn8epqCCd5V3lSqH7uepHrjtUrTKiFnYKo6knAFZTqTl8TNY04R2Rc8zIpskqopZmCqOpJwBWZHftcZFlH5i/89XyE/Du34fnU0dupYSXEhuJByN3Cr9F//Waz5S7jvtU1wcWcWU/57ScL+A6n+XvTUtlVvMmkaeUchn6D6DoKsF+KjLVVhjC/zGmFvemzHjOcVRuLwAp5Slw3Vs8L/jUWLTPNfijpjWWuC9hjzDdDcQOzjrXJq8e4bsqfQ133xTm/4l9o78kSkfpXnrXCuuDHmvSoXdNXOGt7s3YdLIr3I2sMKvHPWk3oJDnBBGMGq88bMRsUD6UwRueDiujlXc5+d32Lbwwup2kr7A1V+aCXdG2cdcinrHKQSeR7VMigr8oBzwaV7dSrc3SxIGmZc+YmD3ApyRbzmRi/t2qtETG5j7DkCrMTYx9aiStsbQs9yfAx0qJxz1qYn5fWoWPA44rOJqxQe3Jp3U+lNj689KkGKGNbGxLcNceG47oZd9N/cTgdfIZso34MSPxFcfeyRtfO64ZM5BB610+hagNNvjLJF51tKhhuYe0kbdR9e49wKn1Hw7oUeiXlwt2WuftCfYnjYYljIOdy9iOM9OTWtKoo7nJXoOTuinoyrc6WxjubqCQsQhSQ9Pc5qWIi5tGWUzCWIBJVaViN394DPQ9azrRb+zRYYLpFjJ/ij6ZNP1HTdVt4LTUryYi11FnjR0ON3lnBBFU5KSdmZqm4NXQkZhdz5cQ2LwGx1PepVx6GkUKqhV4A4Apc9TmuRu7PThHlQ4nimnPY0oIz60p/KpKsCbgdwOGHcVKZZnXbJLIw9GYmoVanBz65oaBPQeygikCqKA2T94ZpQvXOR/WkAFSaQrgU/wDzimt1pIGiFs4PeoytTPUfQYrVGckJj2NFIc5+8BRVWIse2S3AiC9WZjhQO5p0UbM4luWDsD8qj7q/4n3oorz47I0GvqDSXLWtlH5kq/fLHaqfXufwp0druYPeym5f+6RiNfov+OaKK2krbCjqXVk2nHtTt/OPSiis3uUgMmKr3NysYxyT2ooppDRmXk000TBX2nHHHAqtE7LCgZtxA5PrRRSloM5f4kgPpEDek/8AQ1wQC5AwM9zRRXdhvgOKu/fCQhRkfN+lSQxh4946Y4ooraWxin71hACpznNNc4bevBoopI1ewxWEtyDjGF5qcx7Tk9KKKJ6OxVLVXYu4+tOj5zRRUM0W4rjaKdHyKKKnoVHcU4zjvUg4ooqWWgc5Q7qt+J9ah1TRNC0mztZYv7OicSvJIG8yR5NzMOBgf40UVpTdrmFZXaRSH6UucGiis0bjh0obhaKKkoaOT9aUxgtiiii4pCIjK2Q2761Ju7ZNFFG40OLZAOeaTOfeiikK4mcj6Uwquc+9FFNBuRybg3aiiitSWtT/2Q==">
            <a:extLst>
              <a:ext uri="{FF2B5EF4-FFF2-40B4-BE49-F238E27FC236}">
                <a16:creationId xmlns:a16="http://schemas.microsoft.com/office/drawing/2014/main" id="{D83D7139-919A-4369-84B2-46478332059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3685905-25BB-7340-9C0C-EA428C8592A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3771" y="1040703"/>
            <a:ext cx="6768230" cy="5076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170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F8B9FD-1EF4-4891-B115-3CA098BA9C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52"/>
            <a:ext cx="10515600" cy="1325563"/>
          </a:xfrm>
        </p:spPr>
        <p:txBody>
          <a:bodyPr/>
          <a:lstStyle/>
          <a:p>
            <a:r>
              <a:rPr lang="en-US" dirty="0"/>
              <a:t>Enhancement Overview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09E0077C-E038-44F4-8337-56BD0588FA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4534" y="145113"/>
            <a:ext cx="5013187" cy="4822813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DE1FBF-D3EF-42DD-999B-C2BF5C5072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M.Feeney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D8DF5B-2ABC-486A-B2F5-D9D38E934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09812-97D2-4225-AAE8-E666D4202839}" type="slidenum">
              <a:rPr lang="en-US" smtClean="0"/>
              <a:t>6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842F54-84CA-416C-90BF-12E26F4A590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253" y="1370294"/>
            <a:ext cx="4801420" cy="449521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FDB1570-72E5-4A52-BA11-039F55C4D01B}"/>
              </a:ext>
            </a:extLst>
          </p:cNvPr>
          <p:cNvSpPr txBox="1"/>
          <p:nvPr/>
        </p:nvSpPr>
        <p:spPr>
          <a:xfrm>
            <a:off x="6459754" y="2114054"/>
            <a:ext cx="2653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1. Optical Bench Assembly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9B33C4-82B5-4541-AD2C-A0163AFFE780}"/>
              </a:ext>
            </a:extLst>
          </p:cNvPr>
          <p:cNvSpPr txBox="1"/>
          <p:nvPr/>
        </p:nvSpPr>
        <p:spPr>
          <a:xfrm>
            <a:off x="7720819" y="55348"/>
            <a:ext cx="22671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2. Enclosure Assembly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48BCD8F-7005-41F8-8C57-9A841B500E8C}"/>
              </a:ext>
            </a:extLst>
          </p:cNvPr>
          <p:cNvSpPr txBox="1"/>
          <p:nvPr/>
        </p:nvSpPr>
        <p:spPr>
          <a:xfrm>
            <a:off x="6979512" y="4641306"/>
            <a:ext cx="2133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3. IO Panel Assembly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C129438-22AB-45E7-B5A8-BE7D879B60E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2200" y="4310644"/>
            <a:ext cx="1879988" cy="205487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1DF4C83-0A87-4F60-8446-4E24758614CE}"/>
              </a:ext>
            </a:extLst>
          </p:cNvPr>
          <p:cNvSpPr txBox="1"/>
          <p:nvPr/>
        </p:nvSpPr>
        <p:spPr>
          <a:xfrm>
            <a:off x="8575300" y="5910014"/>
            <a:ext cx="18984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4. Instrument Cart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05E98DD-7706-4366-BA33-DEDCB17ABCE9}"/>
              </a:ext>
            </a:extLst>
          </p:cNvPr>
          <p:cNvCxnSpPr>
            <a:cxnSpLocks/>
            <a:endCxn id="9" idx="1"/>
          </p:cNvCxnSpPr>
          <p:nvPr/>
        </p:nvCxnSpPr>
        <p:spPr>
          <a:xfrm flipV="1">
            <a:off x="3830595" y="240014"/>
            <a:ext cx="3890224" cy="281828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E30B92F-B0D7-4CF8-926A-E171A78620A6}"/>
              </a:ext>
            </a:extLst>
          </p:cNvPr>
          <p:cNvCxnSpPr>
            <a:cxnSpLocks/>
            <a:stCxn id="8" idx="1"/>
          </p:cNvCxnSpPr>
          <p:nvPr/>
        </p:nvCxnSpPr>
        <p:spPr>
          <a:xfrm flipH="1">
            <a:off x="4300151" y="2298720"/>
            <a:ext cx="2159603" cy="207589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0402B84-01C0-4465-9182-3B16E03B9FC3}"/>
              </a:ext>
            </a:extLst>
          </p:cNvPr>
          <p:cNvCxnSpPr>
            <a:cxnSpLocks/>
            <a:stCxn id="10" idx="1"/>
          </p:cNvCxnSpPr>
          <p:nvPr/>
        </p:nvCxnSpPr>
        <p:spPr>
          <a:xfrm flipH="1" flipV="1">
            <a:off x="3626710" y="4641306"/>
            <a:ext cx="3352802" cy="1846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06788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DD3980E8-0D89-46D4-80A5-31746C90291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0095" y="1589768"/>
            <a:ext cx="6072850" cy="435133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05A4078-0903-4E38-BF55-90686FA238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183"/>
            <a:ext cx="10515600" cy="1325563"/>
          </a:xfrm>
        </p:spPr>
        <p:txBody>
          <a:bodyPr/>
          <a:lstStyle/>
          <a:p>
            <a:r>
              <a:rPr lang="en-US" dirty="0"/>
              <a:t>Optical Bench Assembly Details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C23752-2641-42BC-BE9A-AE363F7FBE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M.Feeney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46F75B-8407-4EDA-8258-5721B83B3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09812-97D2-4225-AAE8-E666D4202839}" type="slidenum">
              <a:rPr lang="en-US" smtClean="0"/>
              <a:t>7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1490D69-6161-4369-8E2C-7AA3BC4BD430}"/>
              </a:ext>
            </a:extLst>
          </p:cNvPr>
          <p:cNvSpPr txBox="1"/>
          <p:nvPr/>
        </p:nvSpPr>
        <p:spPr>
          <a:xfrm>
            <a:off x="6667649" y="5869668"/>
            <a:ext cx="1650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Hoist Rings (3X)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3751F51-26FD-4283-8C15-929232655D8A}"/>
              </a:ext>
            </a:extLst>
          </p:cNvPr>
          <p:cNvSpPr txBox="1"/>
          <p:nvPr/>
        </p:nvSpPr>
        <p:spPr>
          <a:xfrm>
            <a:off x="8231597" y="5120557"/>
            <a:ext cx="17506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Enclosure Latch Brackets (6X)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FB95F43-F9B2-42F8-834B-2E20A81DF198}"/>
              </a:ext>
            </a:extLst>
          </p:cNvPr>
          <p:cNvSpPr txBox="1"/>
          <p:nvPr/>
        </p:nvSpPr>
        <p:spPr>
          <a:xfrm>
            <a:off x="8610600" y="3059668"/>
            <a:ext cx="21270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IFU Camera + Mount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01E7706-553A-4CD8-BC72-033E0980FE55}"/>
              </a:ext>
            </a:extLst>
          </p:cNvPr>
          <p:cNvSpPr txBox="1"/>
          <p:nvPr/>
        </p:nvSpPr>
        <p:spPr>
          <a:xfrm>
            <a:off x="8610600" y="4543603"/>
            <a:ext cx="23773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Camera Barrel + Mount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6D72799-8B99-40D3-9ABD-F6FFF886C87B}"/>
              </a:ext>
            </a:extLst>
          </p:cNvPr>
          <p:cNvSpPr txBox="1"/>
          <p:nvPr/>
        </p:nvSpPr>
        <p:spPr>
          <a:xfrm>
            <a:off x="3752072" y="6032213"/>
            <a:ext cx="26309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Collimator Barrel + Mount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4938EAB-CC64-45FD-AC47-415CB261F8AF}"/>
              </a:ext>
            </a:extLst>
          </p:cNvPr>
          <p:cNvSpPr txBox="1"/>
          <p:nvPr/>
        </p:nvSpPr>
        <p:spPr>
          <a:xfrm>
            <a:off x="1030430" y="3469521"/>
            <a:ext cx="2721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Shutter Drivers + Enclosure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2E1CAA0-77F1-4047-9CD7-3B6C58B539E6}"/>
              </a:ext>
            </a:extLst>
          </p:cNvPr>
          <p:cNvSpPr txBox="1"/>
          <p:nvPr/>
        </p:nvSpPr>
        <p:spPr>
          <a:xfrm>
            <a:off x="7229935" y="1900115"/>
            <a:ext cx="21426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RC Camera + Mount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6D12763C-D573-488C-AD13-95998C5E6CA6}"/>
              </a:ext>
            </a:extLst>
          </p:cNvPr>
          <p:cNvCxnSpPr>
            <a:stCxn id="15" idx="3"/>
          </p:cNvCxnSpPr>
          <p:nvPr/>
        </p:nvCxnSpPr>
        <p:spPr>
          <a:xfrm>
            <a:off x="3752072" y="3654187"/>
            <a:ext cx="412155" cy="559997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D20674A0-16B0-4853-A45D-0F0C3ADFBC81}"/>
              </a:ext>
            </a:extLst>
          </p:cNvPr>
          <p:cNvCxnSpPr/>
          <p:nvPr/>
        </p:nvCxnSpPr>
        <p:spPr>
          <a:xfrm flipH="1">
            <a:off x="6203092" y="2102156"/>
            <a:ext cx="1026843" cy="351957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E8995748-24F7-45AC-8401-830013F3BD6E}"/>
              </a:ext>
            </a:extLst>
          </p:cNvPr>
          <p:cNvCxnSpPr/>
          <p:nvPr/>
        </p:nvCxnSpPr>
        <p:spPr>
          <a:xfrm flipH="1">
            <a:off x="7933038" y="3244334"/>
            <a:ext cx="677562" cy="345304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40A37154-1907-4618-BDE1-922006A91485}"/>
              </a:ext>
            </a:extLst>
          </p:cNvPr>
          <p:cNvCxnSpPr>
            <a:stCxn id="13" idx="1"/>
          </p:cNvCxnSpPr>
          <p:nvPr/>
        </p:nvCxnSpPr>
        <p:spPr>
          <a:xfrm flipH="1" flipV="1">
            <a:off x="7086600" y="4473146"/>
            <a:ext cx="1524000" cy="25512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89AF87C7-40D0-40B9-BEAC-20C310C8E8BE}"/>
              </a:ext>
            </a:extLst>
          </p:cNvPr>
          <p:cNvCxnSpPr/>
          <p:nvPr/>
        </p:nvCxnSpPr>
        <p:spPr>
          <a:xfrm flipH="1" flipV="1">
            <a:off x="7636476" y="5196016"/>
            <a:ext cx="595121" cy="247706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2EA84A84-ED0F-4F85-A4DC-226E72077A55}"/>
              </a:ext>
            </a:extLst>
          </p:cNvPr>
          <p:cNvCxnSpPr>
            <a:stCxn id="7" idx="0"/>
          </p:cNvCxnSpPr>
          <p:nvPr/>
        </p:nvCxnSpPr>
        <p:spPr>
          <a:xfrm flipH="1" flipV="1">
            <a:off x="6833286" y="5571774"/>
            <a:ext cx="659589" cy="297894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BF64EE60-28F2-4842-A24B-ABDF20105FEC}"/>
              </a:ext>
            </a:extLst>
          </p:cNvPr>
          <p:cNvCxnSpPr>
            <a:stCxn id="14" idx="0"/>
          </p:cNvCxnSpPr>
          <p:nvPr/>
        </p:nvCxnSpPr>
        <p:spPr>
          <a:xfrm flipV="1">
            <a:off x="5067561" y="4973595"/>
            <a:ext cx="167833" cy="105861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87460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32B904-5033-4F0F-B239-17C47C1E18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4014"/>
            <a:ext cx="10515600" cy="1325563"/>
          </a:xfrm>
        </p:spPr>
        <p:txBody>
          <a:bodyPr/>
          <a:lstStyle/>
          <a:p>
            <a:r>
              <a:rPr lang="en-US" dirty="0"/>
              <a:t>Optical Bench Assembly Details:</a:t>
            </a:r>
            <a:br>
              <a:rPr lang="en-US" dirty="0"/>
            </a:br>
            <a:r>
              <a:rPr lang="en-US" sz="2000" dirty="0"/>
              <a:t>Camera Barrel + Mount</a:t>
            </a:r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2ED442AD-FA96-4B0C-8019-DF49CBE9C0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38570" y="1441187"/>
            <a:ext cx="1565980" cy="4351338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E5D249-FF33-4CFC-837D-5B77B05AB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M.Feeney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F2108D9-092F-477C-9383-DDDB12DA6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09812-97D2-4225-AAE8-E666D4202839}" type="slidenum">
              <a:rPr lang="en-US" smtClean="0"/>
              <a:t>8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C27918E-AFEE-45C2-A7CE-FF6EAE52C3A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5125" y="2184451"/>
            <a:ext cx="2566875" cy="28720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C33BD37-C183-4D5A-849A-333D75EB9327}"/>
              </a:ext>
            </a:extLst>
          </p:cNvPr>
          <p:cNvSpPr txBox="1"/>
          <p:nvPr/>
        </p:nvSpPr>
        <p:spPr>
          <a:xfrm>
            <a:off x="7472989" y="1743500"/>
            <a:ext cx="31538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Clamps (2X)</a:t>
            </a:r>
          </a:p>
          <a:p>
            <a:r>
              <a:rPr lang="en-US" dirty="0"/>
              <a:t>(Lined with Compliant Rubber)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5BB057C-D43F-4BD1-BCBB-368ADC0B7AFD}"/>
              </a:ext>
            </a:extLst>
          </p:cNvPr>
          <p:cNvSpPr txBox="1"/>
          <p:nvPr/>
        </p:nvSpPr>
        <p:spPr>
          <a:xfrm>
            <a:off x="7545862" y="4048006"/>
            <a:ext cx="8883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V-Block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A1158FE-707C-4635-AEC6-0133F742955F}"/>
              </a:ext>
            </a:extLst>
          </p:cNvPr>
          <p:cNvSpPr txBox="1"/>
          <p:nvPr/>
        </p:nvSpPr>
        <p:spPr>
          <a:xfrm>
            <a:off x="7749748" y="5178649"/>
            <a:ext cx="23223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Newport 1 Axis Stage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51D65C-5FC1-42FC-B27E-C3690D51D754}"/>
              </a:ext>
            </a:extLst>
          </p:cNvPr>
          <p:cNvSpPr txBox="1"/>
          <p:nvPr/>
        </p:nvSpPr>
        <p:spPr>
          <a:xfrm>
            <a:off x="7996884" y="2799973"/>
            <a:ext cx="15186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Camera Barrel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E06AF3FA-E135-4F64-9B24-327B9D2CB83F}"/>
              </a:ext>
            </a:extLst>
          </p:cNvPr>
          <p:cNvCxnSpPr>
            <a:cxnSpLocks/>
            <a:stCxn id="8" idx="1"/>
          </p:cNvCxnSpPr>
          <p:nvPr/>
        </p:nvCxnSpPr>
        <p:spPr>
          <a:xfrm flipH="1">
            <a:off x="7039237" y="2066666"/>
            <a:ext cx="433752" cy="138165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9028D3A7-C027-4C07-8829-1F9D7126C5C3}"/>
              </a:ext>
            </a:extLst>
          </p:cNvPr>
          <p:cNvCxnSpPr>
            <a:stCxn id="11" idx="1"/>
          </p:cNvCxnSpPr>
          <p:nvPr/>
        </p:nvCxnSpPr>
        <p:spPr>
          <a:xfrm flipH="1" flipV="1">
            <a:off x="7292548" y="2799973"/>
            <a:ext cx="704336" cy="184666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BB6DB8F2-518A-40CE-81E9-52F75CD3A697}"/>
              </a:ext>
            </a:extLst>
          </p:cNvPr>
          <p:cNvCxnSpPr>
            <a:stCxn id="9" idx="1"/>
          </p:cNvCxnSpPr>
          <p:nvPr/>
        </p:nvCxnSpPr>
        <p:spPr>
          <a:xfrm flipH="1" flipV="1">
            <a:off x="7256112" y="4214175"/>
            <a:ext cx="289750" cy="18497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E8A3F0DF-F64E-4CCC-B6E2-A66438F205CF}"/>
              </a:ext>
            </a:extLst>
          </p:cNvPr>
          <p:cNvCxnSpPr>
            <a:cxnSpLocks/>
            <a:stCxn id="10" idx="1"/>
          </p:cNvCxnSpPr>
          <p:nvPr/>
        </p:nvCxnSpPr>
        <p:spPr>
          <a:xfrm flipH="1" flipV="1">
            <a:off x="7256112" y="5259228"/>
            <a:ext cx="493636" cy="104087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A50F2A03-4B6E-4D0C-AEE6-0952F73C7F0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655" y="3865431"/>
            <a:ext cx="4872147" cy="247600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4240567-4750-4C40-865E-1881DF5A744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867" y="1414839"/>
            <a:ext cx="2479505" cy="2220180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6B847AF3-42FA-453D-9E5A-1F73B09B7AE2}"/>
              </a:ext>
            </a:extLst>
          </p:cNvPr>
          <p:cNvSpPr/>
          <p:nvPr/>
        </p:nvSpPr>
        <p:spPr>
          <a:xfrm>
            <a:off x="181655" y="1329718"/>
            <a:ext cx="4940587" cy="50759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A4018E9-9B8A-47CD-8CA1-B4E7AD5E5B6F}"/>
              </a:ext>
            </a:extLst>
          </p:cNvPr>
          <p:cNvSpPr txBox="1"/>
          <p:nvPr/>
        </p:nvSpPr>
        <p:spPr>
          <a:xfrm>
            <a:off x="4579060" y="1266194"/>
            <a:ext cx="5774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OLD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403E89F-3CC0-4B6B-A21F-A770FCEBFCAA}"/>
              </a:ext>
            </a:extLst>
          </p:cNvPr>
          <p:cNvSpPr txBox="1"/>
          <p:nvPr/>
        </p:nvSpPr>
        <p:spPr>
          <a:xfrm>
            <a:off x="3004958" y="1743500"/>
            <a:ext cx="17544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Band-aid Clamps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0819A57F-E1D3-4D59-A726-C32B69804024}"/>
              </a:ext>
            </a:extLst>
          </p:cNvPr>
          <p:cNvCxnSpPr>
            <a:stCxn id="24" idx="1"/>
          </p:cNvCxnSpPr>
          <p:nvPr/>
        </p:nvCxnSpPr>
        <p:spPr>
          <a:xfrm flipH="1">
            <a:off x="2181801" y="1928166"/>
            <a:ext cx="823157" cy="18278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538B5E46-0B6E-4D08-9871-774B07F40532}"/>
              </a:ext>
            </a:extLst>
          </p:cNvPr>
          <p:cNvSpPr txBox="1"/>
          <p:nvPr/>
        </p:nvSpPr>
        <p:spPr>
          <a:xfrm>
            <a:off x="3175687" y="2892306"/>
            <a:ext cx="13605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Flexure Base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BE6619B9-B730-4AB2-92FD-678267CBBD1C}"/>
              </a:ext>
            </a:extLst>
          </p:cNvPr>
          <p:cNvCxnSpPr>
            <a:stCxn id="27" idx="1"/>
          </p:cNvCxnSpPr>
          <p:nvPr/>
        </p:nvCxnSpPr>
        <p:spPr>
          <a:xfrm flipH="1" flipV="1">
            <a:off x="2304536" y="2950941"/>
            <a:ext cx="871151" cy="12603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0AC56368-790F-4470-8E8A-28154278F15D}"/>
              </a:ext>
            </a:extLst>
          </p:cNvPr>
          <p:cNvSpPr txBox="1"/>
          <p:nvPr/>
        </p:nvSpPr>
        <p:spPr>
          <a:xfrm>
            <a:off x="2123819" y="3570684"/>
            <a:ext cx="27412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Actuator Pushes on Flexure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20F6FBC4-720D-4A9B-9634-E4D59337B60C}"/>
              </a:ext>
            </a:extLst>
          </p:cNvPr>
          <p:cNvCxnSpPr>
            <a:stCxn id="31" idx="2"/>
          </p:cNvCxnSpPr>
          <p:nvPr/>
        </p:nvCxnSpPr>
        <p:spPr>
          <a:xfrm flipH="1">
            <a:off x="2545493" y="3940016"/>
            <a:ext cx="948926" cy="194722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A8099E98-C935-43BF-918B-E7684FF2E1F2}"/>
              </a:ext>
            </a:extLst>
          </p:cNvPr>
          <p:cNvCxnSpPr/>
          <p:nvPr/>
        </p:nvCxnSpPr>
        <p:spPr>
          <a:xfrm flipH="1">
            <a:off x="2123819" y="3940016"/>
            <a:ext cx="1370600" cy="173885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>
            <a:extLst>
              <a:ext uri="{FF2B5EF4-FFF2-40B4-BE49-F238E27FC236}">
                <a16:creationId xmlns:a16="http://schemas.microsoft.com/office/drawing/2014/main" id="{BDFE12AE-6065-4303-9435-EE0B33763CB6}"/>
              </a:ext>
            </a:extLst>
          </p:cNvPr>
          <p:cNvSpPr/>
          <p:nvPr/>
        </p:nvSpPr>
        <p:spPr>
          <a:xfrm>
            <a:off x="6030340" y="1335802"/>
            <a:ext cx="6094967" cy="50759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BC91C1D-111C-4ECB-8719-B4C977489805}"/>
              </a:ext>
            </a:extLst>
          </p:cNvPr>
          <p:cNvSpPr txBox="1"/>
          <p:nvPr/>
        </p:nvSpPr>
        <p:spPr>
          <a:xfrm>
            <a:off x="11540679" y="1273570"/>
            <a:ext cx="651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NEW</a:t>
            </a:r>
          </a:p>
        </p:txBody>
      </p:sp>
    </p:spTree>
    <p:extLst>
      <p:ext uri="{BB962C8B-B14F-4D97-AF65-F5344CB8AC3E}">
        <p14:creationId xmlns:p14="http://schemas.microsoft.com/office/powerpoint/2010/main" val="21909575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D2D67C22-6DD1-4367-AE68-C51A42A42D3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04947" y="1972038"/>
            <a:ext cx="3091100" cy="3257369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E33FEF2F-5C50-481E-B3B2-59B37B4B6E8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386" y="1840471"/>
            <a:ext cx="4323044" cy="3611942"/>
          </a:xfrm>
          <a:prstGeom prst="rect">
            <a:avLst/>
          </a:prstGeom>
        </p:spPr>
      </p:pic>
      <p:pic>
        <p:nvPicPr>
          <p:cNvPr id="41" name="Content Placeholder 5">
            <a:extLst>
              <a:ext uri="{FF2B5EF4-FFF2-40B4-BE49-F238E27FC236}">
                <a16:creationId xmlns:a16="http://schemas.microsoft.com/office/drawing/2014/main" id="{ECE0B7EA-8F97-4177-9646-EE46B3D8F6E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9487" y="1383531"/>
            <a:ext cx="2595624" cy="450165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932B904-5033-4F0F-B239-17C47C1E18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4014"/>
            <a:ext cx="10515600" cy="1325563"/>
          </a:xfrm>
        </p:spPr>
        <p:txBody>
          <a:bodyPr/>
          <a:lstStyle/>
          <a:p>
            <a:r>
              <a:rPr lang="en-US" dirty="0"/>
              <a:t>Optical Bench Assembly Details:</a:t>
            </a:r>
            <a:br>
              <a:rPr lang="en-US" dirty="0"/>
            </a:br>
            <a:r>
              <a:rPr lang="en-US" sz="2000" dirty="0"/>
              <a:t>Collimator Barrel + Mount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E5D249-FF33-4CFC-837D-5B77B05AB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M.Feeney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F2108D9-092F-477C-9383-DDDB12DA6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09812-97D2-4225-AAE8-E666D4202839}" type="slidenum">
              <a:rPr lang="en-US" smtClean="0"/>
              <a:t>9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C33BD37-C183-4D5A-849A-333D75EB9327}"/>
              </a:ext>
            </a:extLst>
          </p:cNvPr>
          <p:cNvSpPr txBox="1"/>
          <p:nvPr/>
        </p:nvSpPr>
        <p:spPr>
          <a:xfrm>
            <a:off x="7935900" y="1311342"/>
            <a:ext cx="31754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Clamps (2X)</a:t>
            </a:r>
          </a:p>
          <a:p>
            <a:r>
              <a:rPr lang="en-US" dirty="0"/>
              <a:t>(Lined with Compliant Rubber)</a:t>
            </a:r>
          </a:p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5BB057C-D43F-4BD1-BCBB-368ADC0B7AFD}"/>
              </a:ext>
            </a:extLst>
          </p:cNvPr>
          <p:cNvSpPr txBox="1"/>
          <p:nvPr/>
        </p:nvSpPr>
        <p:spPr>
          <a:xfrm>
            <a:off x="8167283" y="4585903"/>
            <a:ext cx="8883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V-Block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51D65C-5FC1-42FC-B27E-C3690D51D754}"/>
              </a:ext>
            </a:extLst>
          </p:cNvPr>
          <p:cNvSpPr txBox="1"/>
          <p:nvPr/>
        </p:nvSpPr>
        <p:spPr>
          <a:xfrm>
            <a:off x="8186867" y="2558049"/>
            <a:ext cx="12166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Collimator Barrel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E06AF3FA-E135-4F64-9B24-327B9D2CB83F}"/>
              </a:ext>
            </a:extLst>
          </p:cNvPr>
          <p:cNvCxnSpPr>
            <a:cxnSpLocks/>
            <a:stCxn id="8" idx="1"/>
          </p:cNvCxnSpPr>
          <p:nvPr/>
        </p:nvCxnSpPr>
        <p:spPr>
          <a:xfrm flipH="1">
            <a:off x="7333735" y="1773007"/>
            <a:ext cx="602165" cy="300386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9028D3A7-C027-4C07-8829-1F9D7126C5C3}"/>
              </a:ext>
            </a:extLst>
          </p:cNvPr>
          <p:cNvCxnSpPr>
            <a:cxnSpLocks/>
            <a:stCxn id="11" idx="1"/>
          </p:cNvCxnSpPr>
          <p:nvPr/>
        </p:nvCxnSpPr>
        <p:spPr>
          <a:xfrm flipH="1">
            <a:off x="7717031" y="2881215"/>
            <a:ext cx="469836" cy="255544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BB6DB8F2-518A-40CE-81E9-52F75CD3A697}"/>
              </a:ext>
            </a:extLst>
          </p:cNvPr>
          <p:cNvCxnSpPr>
            <a:stCxn id="9" idx="1"/>
          </p:cNvCxnSpPr>
          <p:nvPr/>
        </p:nvCxnSpPr>
        <p:spPr>
          <a:xfrm flipH="1" flipV="1">
            <a:off x="7877533" y="4752072"/>
            <a:ext cx="289750" cy="18497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6B847AF3-42FA-453D-9E5A-1F73B09B7AE2}"/>
              </a:ext>
            </a:extLst>
          </p:cNvPr>
          <p:cNvSpPr/>
          <p:nvPr/>
        </p:nvSpPr>
        <p:spPr>
          <a:xfrm>
            <a:off x="187833" y="1282196"/>
            <a:ext cx="4940587" cy="50759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A4018E9-9B8A-47CD-8CA1-B4E7AD5E5B6F}"/>
              </a:ext>
            </a:extLst>
          </p:cNvPr>
          <p:cNvSpPr txBox="1"/>
          <p:nvPr/>
        </p:nvSpPr>
        <p:spPr>
          <a:xfrm>
            <a:off x="4585238" y="1218672"/>
            <a:ext cx="5774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OLD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403E89F-3CC0-4B6B-A21F-A770FCEBFCAA}"/>
              </a:ext>
            </a:extLst>
          </p:cNvPr>
          <p:cNvSpPr txBox="1"/>
          <p:nvPr/>
        </p:nvSpPr>
        <p:spPr>
          <a:xfrm>
            <a:off x="1065885" y="1436104"/>
            <a:ext cx="17544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Band-aid Clamps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DFE12AE-6065-4303-9435-EE0B33763CB6}"/>
              </a:ext>
            </a:extLst>
          </p:cNvPr>
          <p:cNvSpPr/>
          <p:nvPr/>
        </p:nvSpPr>
        <p:spPr>
          <a:xfrm>
            <a:off x="6036518" y="1288280"/>
            <a:ext cx="6094967" cy="50759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BC91C1D-111C-4ECB-8719-B4C977489805}"/>
              </a:ext>
            </a:extLst>
          </p:cNvPr>
          <p:cNvSpPr txBox="1"/>
          <p:nvPr/>
        </p:nvSpPr>
        <p:spPr>
          <a:xfrm>
            <a:off x="11540860" y="1272358"/>
            <a:ext cx="651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NEW</a:t>
            </a:r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92E3D144-92DF-483F-AC73-622EB1CC1052}"/>
              </a:ext>
            </a:extLst>
          </p:cNvPr>
          <p:cNvCxnSpPr>
            <a:cxnSpLocks/>
            <a:stCxn id="24" idx="2"/>
          </p:cNvCxnSpPr>
          <p:nvPr/>
        </p:nvCxnSpPr>
        <p:spPr>
          <a:xfrm>
            <a:off x="1943113" y="1805436"/>
            <a:ext cx="305490" cy="50503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BBD52CDF-9AE1-450D-AB72-97F788358C2E}"/>
              </a:ext>
            </a:extLst>
          </p:cNvPr>
          <p:cNvSpPr txBox="1"/>
          <p:nvPr/>
        </p:nvSpPr>
        <p:spPr>
          <a:xfrm>
            <a:off x="2781321" y="5330913"/>
            <a:ext cx="21089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Pin from Old Buckle Design</a:t>
            </a: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96221BCD-1BEC-45F8-A75F-D9B7B0A1E4DC}"/>
              </a:ext>
            </a:extLst>
          </p:cNvPr>
          <p:cNvCxnSpPr>
            <a:cxnSpLocks/>
            <a:stCxn id="50" idx="0"/>
          </p:cNvCxnSpPr>
          <p:nvPr/>
        </p:nvCxnSpPr>
        <p:spPr>
          <a:xfrm flipH="1" flipV="1">
            <a:off x="3410465" y="4220982"/>
            <a:ext cx="425323" cy="110993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>
            <a:extLst>
              <a:ext uri="{FF2B5EF4-FFF2-40B4-BE49-F238E27FC236}">
                <a16:creationId xmlns:a16="http://schemas.microsoft.com/office/drawing/2014/main" id="{D41DE67B-B3E2-4577-BA42-82BA0B2A42A4}"/>
              </a:ext>
            </a:extLst>
          </p:cNvPr>
          <p:cNvSpPr txBox="1"/>
          <p:nvPr/>
        </p:nvSpPr>
        <p:spPr>
          <a:xfrm>
            <a:off x="9289161" y="5330913"/>
            <a:ext cx="18882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New MLA Cell</a:t>
            </a:r>
          </a:p>
          <a:p>
            <a:r>
              <a:rPr lang="en-US" dirty="0"/>
              <a:t>(Installed Already)</a:t>
            </a:r>
          </a:p>
        </p:txBody>
      </p: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E51C517C-200A-418E-9674-19213BD6BC77}"/>
              </a:ext>
            </a:extLst>
          </p:cNvPr>
          <p:cNvCxnSpPr>
            <a:stCxn id="56" idx="0"/>
          </p:cNvCxnSpPr>
          <p:nvPr/>
        </p:nvCxnSpPr>
        <p:spPr>
          <a:xfrm flipH="1" flipV="1">
            <a:off x="9403492" y="4344549"/>
            <a:ext cx="829806" cy="986364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>
            <a:extLst>
              <a:ext uri="{FF2B5EF4-FFF2-40B4-BE49-F238E27FC236}">
                <a16:creationId xmlns:a16="http://schemas.microsoft.com/office/drawing/2014/main" id="{60C470B3-6653-40E3-B2B7-D1A9BB39B357}"/>
              </a:ext>
            </a:extLst>
          </p:cNvPr>
          <p:cNvSpPr txBox="1"/>
          <p:nvPr/>
        </p:nvSpPr>
        <p:spPr>
          <a:xfrm>
            <a:off x="153613" y="5926268"/>
            <a:ext cx="28657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Limited Clocking Adjustment</a:t>
            </a:r>
          </a:p>
        </p:txBody>
      </p: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20D39EDD-29D8-4733-987C-AB62851492DE}"/>
              </a:ext>
            </a:extLst>
          </p:cNvPr>
          <p:cNvCxnSpPr>
            <a:stCxn id="61" idx="0"/>
          </p:cNvCxnSpPr>
          <p:nvPr/>
        </p:nvCxnSpPr>
        <p:spPr>
          <a:xfrm flipV="1">
            <a:off x="1586474" y="4220982"/>
            <a:ext cx="883107" cy="1705286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60192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1358</TotalTime>
  <Words>830</Words>
  <Application>Microsoft Macintosh PowerPoint</Application>
  <PresentationFormat>Widescreen</PresentationFormat>
  <Paragraphs>219</Paragraphs>
  <Slides>33</Slides>
  <Notes>14</Notes>
  <HiddenSlides>7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8" baseType="lpstr">
      <vt:lpstr>Arial</vt:lpstr>
      <vt:lpstr>Calibri</vt:lpstr>
      <vt:lpstr>Calibri Light</vt:lpstr>
      <vt:lpstr>Office Theme</vt:lpstr>
      <vt:lpstr>Visio</vt:lpstr>
      <vt:lpstr>SEDM Enhancement Feb 09 2019</vt:lpstr>
      <vt:lpstr>Facility instrument on P60</vt:lpstr>
      <vt:lpstr>Hyperspectral Imaging Spectrograph</vt:lpstr>
      <vt:lpstr>Purpose for Enhancement: Reliability</vt:lpstr>
      <vt:lpstr>Purpose for Enhancement: Throughput</vt:lpstr>
      <vt:lpstr>Enhancement Overview</vt:lpstr>
      <vt:lpstr>Optical Bench Assembly Details</vt:lpstr>
      <vt:lpstr>Optical Bench Assembly Details: Camera Barrel + Mount</vt:lpstr>
      <vt:lpstr>Optical Bench Assembly Details: Collimator Barrel + Mount</vt:lpstr>
      <vt:lpstr>Optical Bench Assembly Details: Rainbow/Guide Camera + Mount</vt:lpstr>
      <vt:lpstr>Optical Bench Assembly Details: Rainbow/Guide Camera + Mount</vt:lpstr>
      <vt:lpstr>Enclosure Assembly Details</vt:lpstr>
      <vt:lpstr>IO Panel Assembly Details</vt:lpstr>
      <vt:lpstr>IO Panel Assembly Details</vt:lpstr>
      <vt:lpstr>IO and Utilities  Layout</vt:lpstr>
      <vt:lpstr>Handling Cart Assembly</vt:lpstr>
      <vt:lpstr>Handling Cart Assembly</vt:lpstr>
      <vt:lpstr>Enhancement Installation</vt:lpstr>
      <vt:lpstr>PowerPoint Presentation</vt:lpstr>
      <vt:lpstr>PowerPoint Presentation</vt:lpstr>
      <vt:lpstr>Preliminary Results</vt:lpstr>
      <vt:lpstr>Mirror Reflectances</vt:lpstr>
      <vt:lpstr>Mirror Reflectances</vt:lpstr>
      <vt:lpstr>Illumination Uniformity</vt:lpstr>
      <vt:lpstr>Illumination Uniformity</vt:lpstr>
      <vt:lpstr>Still going faint: g ~ 19.5</vt:lpstr>
      <vt:lpstr>Still going faint: g ~ 19.5</vt:lpstr>
      <vt:lpstr>Still going faint: g ~20</vt:lpstr>
      <vt:lpstr>Still going faint: g ~ 20</vt:lpstr>
      <vt:lpstr>Future Work</vt:lpstr>
      <vt:lpstr>SEDM @ ZTF</vt:lpstr>
      <vt:lpstr>P60 Status</vt:lpstr>
      <vt:lpstr>Web pages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SEDM Enhancement Feb 09 2019</dc:title>
  <dc:creator>Neill, James D. (Don)</dc:creator>
  <cp:lastModifiedBy>Neill, James D. (Don)</cp:lastModifiedBy>
  <cp:revision>34</cp:revision>
  <cp:lastPrinted>2019-03-18T17:13:25Z</cp:lastPrinted>
  <dcterms:created xsi:type="dcterms:W3CDTF">2019-03-05T17:11:08Z</dcterms:created>
  <dcterms:modified xsi:type="dcterms:W3CDTF">2019-03-18T17:15:02Z</dcterms:modified>
</cp:coreProperties>
</file>