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92" r:id="rId4"/>
    <p:sldId id="257" r:id="rId5"/>
    <p:sldId id="259" r:id="rId6"/>
    <p:sldId id="262" r:id="rId7"/>
    <p:sldId id="263" r:id="rId8"/>
    <p:sldId id="264" r:id="rId9"/>
    <p:sldId id="287" r:id="rId10"/>
    <p:sldId id="277" r:id="rId11"/>
    <p:sldId id="281" r:id="rId12"/>
    <p:sldId id="282" r:id="rId13"/>
    <p:sldId id="280" r:id="rId14"/>
    <p:sldId id="278" r:id="rId15"/>
    <p:sldId id="286" r:id="rId16"/>
    <p:sldId id="279" r:id="rId17"/>
    <p:sldId id="261" r:id="rId18"/>
    <p:sldId id="283" r:id="rId19"/>
    <p:sldId id="284" r:id="rId20"/>
    <p:sldId id="285" r:id="rId21"/>
    <p:sldId id="258" r:id="rId22"/>
    <p:sldId id="288" r:id="rId23"/>
    <p:sldId id="289" r:id="rId24"/>
    <p:sldId id="260" r:id="rId25"/>
    <p:sldId id="265" r:id="rId26"/>
    <p:sldId id="266" r:id="rId27"/>
    <p:sldId id="273" r:id="rId28"/>
    <p:sldId id="274" r:id="rId29"/>
    <p:sldId id="275" r:id="rId30"/>
    <p:sldId id="276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8"/>
    <p:restoredTop sz="94650"/>
  </p:normalViewPr>
  <p:slideViewPr>
    <p:cSldViewPr snapToGrid="0" snapToObjects="1">
      <p:cViewPr>
        <p:scale>
          <a:sx n="155" d="100"/>
          <a:sy n="155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Upgrade Costs with </a:t>
            </a:r>
            <a:r>
              <a:rPr lang="en-US" dirty="0" err="1"/>
              <a:t>Andor</a:t>
            </a:r>
            <a:r>
              <a:rPr lang="en-US" baseline="0" dirty="0"/>
              <a:t> </a:t>
            </a:r>
            <a:r>
              <a:rPr lang="en-US" dirty="0"/>
              <a:t>BEX2-DD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544451311425"/>
          <c:y val="0.23070526526815602"/>
          <c:w val="0.38424837818603014"/>
          <c:h val="0.57651821001123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Upgrade Costs with 2 Andor BEX2-DD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8E-4DCF-AE5D-20D5054845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78E-4DCF-AE5D-20D5054845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D-44AD-A339-57E0A06EE3CC}"/>
              </c:ext>
            </c:extLst>
          </c:dPt>
          <c:dLbls>
            <c:dLbl>
              <c:idx val="0"/>
              <c:layout>
                <c:manualLayout>
                  <c:x val="-6.3859267427075567E-2"/>
                  <c:y val="-4.62284626546347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8E-4DCF-AE5D-20D5054845DA}"/>
                </c:ext>
              </c:extLst>
            </c:dLbl>
            <c:dLbl>
              <c:idx val="1"/>
              <c:layout>
                <c:manualLayout>
                  <c:x val="1.0266422376876026E-2"/>
                  <c:y val="4.4961796976375555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8E-4DCF-AE5D-20D505484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Manufactured Parts</c:v>
                </c:pt>
                <c:pt idx="1">
                  <c:v>COTS Parts</c:v>
                </c:pt>
                <c:pt idx="2">
                  <c:v>Cameras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8000</c:v>
                </c:pt>
                <c:pt idx="1">
                  <c:v>4350</c:v>
                </c:pt>
                <c:pt idx="2">
                  <c:v>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E-4DCF-AE5D-20D5054845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6086395346252"/>
          <c:y val="0.34442541401918497"/>
          <c:w val="0.27565600035504412"/>
          <c:h val="0.39743778995524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Upgrade Costs with </a:t>
            </a:r>
            <a:r>
              <a:rPr lang="en-US" dirty="0" err="1"/>
              <a:t>Andor</a:t>
            </a:r>
            <a:r>
              <a:rPr lang="en-US" dirty="0"/>
              <a:t> BV’s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544451311425"/>
          <c:y val="0.23070526526815602"/>
          <c:w val="0.38424837818603014"/>
          <c:h val="0.57651821001123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Upgrade Costs with 2 Andor BEX2-DD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1C-419F-B4AA-4EDE479055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1C-419F-B4AA-4EDE479055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1C-419F-B4AA-4EDE479055BC}"/>
              </c:ext>
            </c:extLst>
          </c:dPt>
          <c:dLbls>
            <c:dLbl>
              <c:idx val="0"/>
              <c:layout>
                <c:manualLayout>
                  <c:x val="-6.3859267427075567E-2"/>
                  <c:y val="-4.62284626546347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1C-419F-B4AA-4EDE479055BC}"/>
                </c:ext>
              </c:extLst>
            </c:dLbl>
            <c:dLbl>
              <c:idx val="1"/>
              <c:layout>
                <c:manualLayout>
                  <c:x val="1.0266422376876026E-2"/>
                  <c:y val="4.4961796976375555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1C-419F-B4AA-4EDE47905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Manufactured Parts</c:v>
                </c:pt>
                <c:pt idx="1">
                  <c:v>COTS Parts</c:v>
                </c:pt>
                <c:pt idx="2">
                  <c:v>Cameras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8000</c:v>
                </c:pt>
                <c:pt idx="1">
                  <c:v>4350</c:v>
                </c:pt>
                <c:pt idx="2">
                  <c:v>107000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1C-419F-B4AA-4EDE479055B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6086395346252"/>
          <c:y val="0.34442541401918497"/>
          <c:w val="0.27565600035504412"/>
          <c:h val="0.39743778995524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Upgrade Costs No Cameras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544451311425"/>
          <c:y val="0.23070526526815602"/>
          <c:w val="0.38424837818603014"/>
          <c:h val="0.57651821001123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Upgrade Costs No Cameras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B-467A-89C9-5587A5EB34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B-467A-89C9-5587A5EB3465}"/>
              </c:ext>
            </c:extLst>
          </c:dPt>
          <c:dLbls>
            <c:dLbl>
              <c:idx val="0"/>
              <c:layout>
                <c:manualLayout>
                  <c:x val="-0.19704035829294908"/>
                  <c:y val="-1.69027349020220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B-467A-89C9-5587A5EB3465}"/>
                </c:ext>
              </c:extLst>
            </c:dLbl>
            <c:dLbl>
              <c:idx val="1"/>
              <c:layout>
                <c:manualLayout>
                  <c:x val="0.11947502717105202"/>
                  <c:y val="7.00356535769285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5B-467A-89C9-5587A5EB3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Manufactured Parts</c:v>
                </c:pt>
                <c:pt idx="1">
                  <c:v>COTS Parts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8000</c:v>
                </c:pt>
                <c:pt idx="1">
                  <c:v>4350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5B-467A-89C9-5587A5EB34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6086395346252"/>
          <c:y val="0.34442541401918497"/>
          <c:w val="0.27565600035504412"/>
          <c:h val="0.39743778995524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EC47A-40C0-5649-89BA-72C991D0EE01}" type="datetimeFigureOut">
              <a:rPr lang="en-US" smtClean="0"/>
              <a:t>8/1/18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47E02-9EE6-C04E-ACE2-95E1E42E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7E02-9EE6-C04E-ACE2-95E1E42E34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4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6298-72FC-2641-8348-3A6B7F024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08884-6121-8C4F-92C1-DB8FF4863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BCD56-A7DD-3C49-B4E4-45B602FE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36F7-DCB0-5C49-8BE1-614F905D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D9A9-E9D7-BC4D-9063-7AB68268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848C-97F1-CD45-B3D0-0EBD79C6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1056F-6164-FD4E-9C3B-5E87706AA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6DAC3-BE75-CB4C-9B99-78114330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09D2-F331-8141-93EF-E9B16E58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AA6D-1523-DA4B-AE22-56C6629D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3D6A5C-42D5-6345-B219-36DD4696E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4BA18-4676-5F4A-90DB-996F50FFE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095A-96A1-8149-9EA8-93FC83BD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3BDD-D8D7-5D40-9EC2-7752E3D7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6A08-AE1C-8C40-8699-95B41E49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17F1-F869-2D45-9241-2A300BAC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50DA-A45F-BA40-BF0C-4FE088BB8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DE158-537C-B741-93AD-7CE88AFF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946B3-602C-D54D-A42E-2FA5EB6B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37E4B-A4F1-2246-B747-85D42054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2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3883-5269-C646-9590-83FB18AA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D61BC-80E2-A74B-8A9A-AFD4F1CE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E463C-9BA0-9A45-8041-C752B48F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A3F1-009E-1B4E-A69E-FC32F4B9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DA56F-3C59-FF46-BB4C-F43D862F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63CC-E85F-D340-A91F-128C0FF7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B70C-9DEB-DE4C-AA3E-C96B701E3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1DDAE-3E21-804C-BBD9-989F24508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712EF-D918-334E-90A7-365C6BEF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D8C58-4F71-5742-A833-F824EE1A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1E936-781A-9D41-B488-E17BAAA5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4B6B-369F-4147-A94C-84B440F2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4BD33-D9B4-BF49-BE22-8D43C373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B87C0-C0D7-8443-B9CB-B42F6981A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DD938-A8BD-394B-93B6-DD17EF607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EA5CA-7ADC-2D46-B594-C1E6C65CB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E0FF2-5576-D747-A364-2537AAB6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BA9A4-0DE7-3044-B6A9-3B940F6A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1F6D4-B6AC-9445-8D48-86C8D7BA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7BAA-F9D6-DE4E-93D1-C1278F38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26C66-0F24-D847-8B08-3CF09217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12B32-A7C2-854F-BE6D-786707BA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619F1-BD74-EF42-A8D7-A8586D02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0C398-B16F-5D41-88C3-3F8F92E6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574E2-62E7-4040-8DCD-D2E10F38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B0200-A8F4-D249-B773-6E6F0BA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E5AF-DD69-EB43-8A32-0606B271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E864-A51A-8A4E-9FD2-BB17C0B1D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54591-2285-134F-961A-D765138B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5AC24-AC1E-7E4A-85EB-6A9345CF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97CE6-CEC1-A248-8E9E-77A5B3CC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48F3C-AB31-4F45-A396-21834DE7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8D39-8204-AE42-9B8E-3D6E9871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03515-3B21-A84D-8996-14AD5DAEC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61A16-F781-184D-926A-ACF069750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56D2B-8900-6448-B3E9-5356F431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3360F-2451-AC44-9E36-E645C6B5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019A7-47B3-8F47-AD16-D05BEF4D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D53E8-8676-9B44-9343-E9C2C50A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38C56-9855-4A47-BDA0-F3350B971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C799-B771-744D-A84A-171E2C986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9D08-2BDF-494D-872C-91B8EF1C2831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5F10B-1030-0A49-A555-CC1094B82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9A4F-8C71-564F-945C-1DEA0FCB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1A07-8537-9B4B-9834-5383E237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0458-CFC1-104D-B223-686876068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SEDM Performance and Upgrades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176B1-2410-0146-B038-B602DA1B3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 Neill</a:t>
            </a:r>
          </a:p>
          <a:p>
            <a:r>
              <a:rPr lang="en-US" dirty="0"/>
              <a:t>Michael Feeney</a:t>
            </a:r>
          </a:p>
          <a:p>
            <a:r>
              <a:rPr lang="en-US" dirty="0"/>
              <a:t>Richard Walters</a:t>
            </a:r>
          </a:p>
          <a:p>
            <a:r>
              <a:rPr lang="en-US" dirty="0"/>
              <a:t>David Hover</a:t>
            </a:r>
          </a:p>
        </p:txBody>
      </p:sp>
    </p:spTree>
    <p:extLst>
      <p:ext uri="{BB962C8B-B14F-4D97-AF65-F5344CB8AC3E}">
        <p14:creationId xmlns:p14="http://schemas.microsoft.com/office/powerpoint/2010/main" val="110299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BDB85-E67C-064B-A51C-5EE5BD077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9615" y="-1759481"/>
            <a:ext cx="8245045" cy="1067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265423-07C2-9F40-A9E8-BAC5499454D8}"/>
              </a:ext>
            </a:extLst>
          </p:cNvPr>
          <p:cNvSpPr txBox="1"/>
          <p:nvPr/>
        </p:nvSpPr>
        <p:spPr>
          <a:xfrm>
            <a:off x="9341709" y="593124"/>
            <a:ext cx="2463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Jenoptic</a:t>
            </a:r>
            <a:r>
              <a:rPr lang="en-US" sz="3200" dirty="0"/>
              <a:t> A</a:t>
            </a:r>
          </a:p>
          <a:p>
            <a:r>
              <a:rPr lang="en-US" sz="3200" dirty="0"/>
              <a:t>Installed on</a:t>
            </a:r>
          </a:p>
          <a:p>
            <a:r>
              <a:rPr lang="en-US" sz="3200" dirty="0"/>
              <a:t>2018 June 19</a:t>
            </a:r>
          </a:p>
        </p:txBody>
      </p:sp>
    </p:spTree>
    <p:extLst>
      <p:ext uri="{BB962C8B-B14F-4D97-AF65-F5344CB8AC3E}">
        <p14:creationId xmlns:p14="http://schemas.microsoft.com/office/powerpoint/2010/main" val="315117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8207D5-55A9-0847-A9A6-04FE5F7E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681"/>
            <a:ext cx="12192000" cy="58906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A0E8F3-9F82-724D-BF2E-A30F9A5084B0}"/>
              </a:ext>
            </a:extLst>
          </p:cNvPr>
          <p:cNvCxnSpPr>
            <a:cxnSpLocks/>
          </p:cNvCxnSpPr>
          <p:nvPr/>
        </p:nvCxnSpPr>
        <p:spPr>
          <a:xfrm>
            <a:off x="4053016" y="1845275"/>
            <a:ext cx="0" cy="418482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90FA46-A95E-5F46-9D9C-0E67E540D417}"/>
              </a:ext>
            </a:extLst>
          </p:cNvPr>
          <p:cNvSpPr txBox="1"/>
          <p:nvPr/>
        </p:nvSpPr>
        <p:spPr>
          <a:xfrm>
            <a:off x="3262184" y="1660609"/>
            <a:ext cx="193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MLA installed</a:t>
            </a:r>
          </a:p>
        </p:txBody>
      </p:sp>
    </p:spTree>
    <p:extLst>
      <p:ext uri="{BB962C8B-B14F-4D97-AF65-F5344CB8AC3E}">
        <p14:creationId xmlns:p14="http://schemas.microsoft.com/office/powerpoint/2010/main" val="73244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CAB3-F941-C641-9C1C-3B41F502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 Upgrade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FBC95-3D5D-2040-A696-A3CA4B47C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Old MLA: 2018 June 18</a:t>
            </a:r>
          </a:p>
          <a:p>
            <a:pPr algn="ctr"/>
            <a:r>
              <a:rPr lang="en-US" dirty="0"/>
              <a:t>A/B pair  18.7 g mag 2700s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85B5C2-9A61-3D43-969F-B92AE5CD7A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4064" y="2505075"/>
            <a:ext cx="490923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85A44-4A3D-DB4A-A7D5-456ECAECC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New MLA: 2018 June 20</a:t>
            </a:r>
          </a:p>
          <a:p>
            <a:pPr algn="ctr"/>
            <a:r>
              <a:rPr lang="en-US" dirty="0"/>
              <a:t>A/B pair 18.7 g mag 2700s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35CE0C-85C0-3B4E-BFBE-2A8E22363A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9177" y="2505075"/>
            <a:ext cx="4909234" cy="3684588"/>
          </a:xfrm>
        </p:spPr>
      </p:pic>
    </p:spTree>
    <p:extLst>
      <p:ext uri="{BB962C8B-B14F-4D97-AF65-F5344CB8AC3E}">
        <p14:creationId xmlns:p14="http://schemas.microsoft.com/office/powerpoint/2010/main" val="210815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90749-2A37-8641-8790-7223FCA65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840"/>
            <a:ext cx="12192000" cy="606232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C9295E-4270-4E4C-9EF4-D03FD8EDD0AE}"/>
              </a:ext>
            </a:extLst>
          </p:cNvPr>
          <p:cNvCxnSpPr>
            <a:cxnSpLocks/>
          </p:cNvCxnSpPr>
          <p:nvPr/>
        </p:nvCxnSpPr>
        <p:spPr>
          <a:xfrm>
            <a:off x="3739978" y="1828800"/>
            <a:ext cx="0" cy="418482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1D081F-F31B-D746-935C-67318F7CEB74}"/>
              </a:ext>
            </a:extLst>
          </p:cNvPr>
          <p:cNvSpPr txBox="1"/>
          <p:nvPr/>
        </p:nvSpPr>
        <p:spPr>
          <a:xfrm>
            <a:off x="3624649" y="1705232"/>
            <a:ext cx="193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MLA installed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E65A70-8CFB-544C-A5FE-6A13F76D7F0C}"/>
              </a:ext>
            </a:extLst>
          </p:cNvPr>
          <p:cNvCxnSpPr>
            <a:cxnSpLocks/>
          </p:cNvCxnSpPr>
          <p:nvPr/>
        </p:nvCxnSpPr>
        <p:spPr>
          <a:xfrm>
            <a:off x="3558746" y="2183027"/>
            <a:ext cx="0" cy="57664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4EDD21-7608-ED40-A3A0-7095282E27BC}"/>
              </a:ext>
            </a:extLst>
          </p:cNvPr>
          <p:cNvCxnSpPr>
            <a:cxnSpLocks/>
          </p:cNvCxnSpPr>
          <p:nvPr/>
        </p:nvCxnSpPr>
        <p:spPr>
          <a:xfrm>
            <a:off x="4847967" y="2183026"/>
            <a:ext cx="0" cy="57664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0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E7EE-9FB4-BD41-A4DD-FC6C0CEA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 Upgrade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AB5D0-42E9-BF4C-A494-E047A23D1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Old MLA: 2018 June 17</a:t>
            </a:r>
          </a:p>
          <a:p>
            <a:pPr algn="ctr"/>
            <a:r>
              <a:rPr lang="en-US" dirty="0"/>
              <a:t>A/B pair 18.5 g mag  2700s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E0B5E6-2BD6-1045-8A9E-976B38877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4064" y="2505075"/>
            <a:ext cx="490923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830F7-129C-0B48-8418-6C8C41FE2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New MLA: 2018 July 03</a:t>
            </a:r>
          </a:p>
          <a:p>
            <a:pPr algn="ctr"/>
            <a:r>
              <a:rPr lang="en-US" dirty="0"/>
              <a:t>Single 18.5 g mag  1600s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72F7FF-AF85-AF4A-A09E-81650DF288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9177" y="2505075"/>
            <a:ext cx="4909234" cy="3684588"/>
          </a:xfrm>
        </p:spPr>
      </p:pic>
    </p:spTree>
    <p:extLst>
      <p:ext uri="{BB962C8B-B14F-4D97-AF65-F5344CB8AC3E}">
        <p14:creationId xmlns:p14="http://schemas.microsoft.com/office/powerpoint/2010/main" val="350004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25B706-94D1-7B4B-88A7-3F04D326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733" y="2034744"/>
            <a:ext cx="6300267" cy="4506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007BFC-7497-B94B-982E-8DA91DAA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4745"/>
            <a:ext cx="5826565" cy="450609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99DA3AB-C31B-AC4B-832A-88248FA1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fainter: ZTF18abixglr at 2430s</a:t>
            </a:r>
          </a:p>
        </p:txBody>
      </p:sp>
    </p:spTree>
    <p:extLst>
      <p:ext uri="{BB962C8B-B14F-4D97-AF65-F5344CB8AC3E}">
        <p14:creationId xmlns:p14="http://schemas.microsoft.com/office/powerpoint/2010/main" val="284748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A49DD1-CE52-4D4C-AEA6-34DA7C13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 Upgrade Performance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906F37-A8D3-824E-BCCE-96FFEDA7D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 throughput marginally improved</a:t>
            </a:r>
          </a:p>
          <a:p>
            <a:r>
              <a:rPr lang="en-US" dirty="0"/>
              <a:t>Scattered light greatly improved</a:t>
            </a:r>
          </a:p>
          <a:p>
            <a:r>
              <a:rPr lang="en-US" dirty="0"/>
              <a:t>Allows single, shorter exposures for comparable S/N</a:t>
            </a:r>
          </a:p>
          <a:p>
            <a:r>
              <a:rPr lang="en-US" dirty="0"/>
              <a:t>Allows fainter objects to be classified</a:t>
            </a:r>
          </a:p>
        </p:txBody>
      </p:sp>
    </p:spTree>
    <p:extLst>
      <p:ext uri="{BB962C8B-B14F-4D97-AF65-F5344CB8AC3E}">
        <p14:creationId xmlns:p14="http://schemas.microsoft.com/office/powerpoint/2010/main" val="100595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601C-15AE-5A4D-94D7-F0FE786D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B586-0A36-D34B-9C66-512F7ED85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interrupt ongoing observation </a:t>
            </a:r>
          </a:p>
          <a:p>
            <a:r>
              <a:rPr lang="en-US" dirty="0"/>
              <a:t>SWIFT GRB early-time spectra</a:t>
            </a:r>
          </a:p>
          <a:p>
            <a:r>
              <a:rPr lang="en-US" dirty="0"/>
              <a:t>Uses </a:t>
            </a:r>
            <a:r>
              <a:rPr lang="en-US" dirty="0" err="1"/>
              <a:t>GRBCam</a:t>
            </a:r>
            <a:r>
              <a:rPr lang="en-US" dirty="0"/>
              <a:t> react script</a:t>
            </a:r>
          </a:p>
          <a:p>
            <a:r>
              <a:rPr lang="en-US" dirty="0"/>
              <a:t>Have observed every possible trigger</a:t>
            </a:r>
          </a:p>
          <a:p>
            <a:pPr lvl="1"/>
            <a:r>
              <a:rPr lang="en-US" dirty="0"/>
              <a:t>Other triggers were during daylight or outside </a:t>
            </a:r>
            <a:r>
              <a:rPr lang="en-US" dirty="0" err="1"/>
              <a:t>dec</a:t>
            </a:r>
            <a:r>
              <a:rPr lang="en-US" dirty="0"/>
              <a:t> range</a:t>
            </a:r>
          </a:p>
        </p:txBody>
      </p:sp>
    </p:spTree>
    <p:extLst>
      <p:ext uri="{BB962C8B-B14F-4D97-AF65-F5344CB8AC3E}">
        <p14:creationId xmlns:p14="http://schemas.microsoft.com/office/powerpoint/2010/main" val="257679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02628-4D3C-DB45-9A1E-2356743C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739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CE502A-E2DD-744F-823B-A08D254FA2E3}"/>
              </a:ext>
            </a:extLst>
          </p:cNvPr>
          <p:cNvSpPr txBox="1"/>
          <p:nvPr/>
        </p:nvSpPr>
        <p:spPr>
          <a:xfrm>
            <a:off x="8690919" y="535459"/>
            <a:ext cx="3179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Swift805318</a:t>
            </a:r>
          </a:p>
          <a:p>
            <a:r>
              <a:rPr lang="en-US" dirty="0"/>
              <a:t>GRB180115A</a:t>
            </a:r>
          </a:p>
          <a:p>
            <a:r>
              <a:rPr lang="en-US" dirty="0"/>
              <a:t>14m 27s after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3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B037C2-CD8F-DD4C-B988-CC7BB704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476" cy="687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A5019D-F88A-224B-B99A-4134246AA459}"/>
              </a:ext>
            </a:extLst>
          </p:cNvPr>
          <p:cNvSpPr txBox="1"/>
          <p:nvPr/>
        </p:nvSpPr>
        <p:spPr>
          <a:xfrm>
            <a:off x="8690919" y="535459"/>
            <a:ext cx="3179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Swift808625</a:t>
            </a:r>
          </a:p>
          <a:p>
            <a:r>
              <a:rPr lang="en-US" dirty="0"/>
              <a:t>GRB180205A</a:t>
            </a:r>
          </a:p>
          <a:p>
            <a:r>
              <a:rPr lang="en-US" dirty="0"/>
              <a:t>18m 40s after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5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3571" y="991456"/>
            <a:ext cx="12356757" cy="5495841"/>
            <a:chOff x="-416065" y="3447302"/>
            <a:chExt cx="13420865" cy="59231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16065" y="3447302"/>
              <a:ext cx="13420865" cy="592316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1365171" y="4475424"/>
              <a:ext cx="1571294" cy="923163"/>
            </a:xfrm>
            <a:prstGeom prst="ellipse">
              <a:avLst/>
            </a:prstGeom>
            <a:noFill/>
            <a:ln w="76200"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09"/>
              <a:endParaRPr lang="en-US" sz="2531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B0962DEB-92C6-4F43-81F1-82CD07BA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331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Facility instrument on P60</a:t>
            </a:r>
          </a:p>
        </p:txBody>
      </p:sp>
    </p:spTree>
    <p:extLst>
      <p:ext uri="{BB962C8B-B14F-4D97-AF65-F5344CB8AC3E}">
        <p14:creationId xmlns:p14="http://schemas.microsoft.com/office/powerpoint/2010/main" val="411353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2D504B-EA83-4B44-95D1-22D698C2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6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D203E-7280-C946-9E81-2854291472BA}"/>
              </a:ext>
            </a:extLst>
          </p:cNvPr>
          <p:cNvSpPr txBox="1"/>
          <p:nvPr/>
        </p:nvSpPr>
        <p:spPr>
          <a:xfrm>
            <a:off x="8690919" y="535459"/>
            <a:ext cx="3179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Swift843122b</a:t>
            </a:r>
          </a:p>
          <a:p>
            <a:r>
              <a:rPr lang="en-US" dirty="0"/>
              <a:t>GRB180620A</a:t>
            </a:r>
          </a:p>
          <a:p>
            <a:r>
              <a:rPr lang="en-US" dirty="0"/>
              <a:t>1h 02m 32s after event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24ADA-F1D2-B248-B9F8-242CE7166F70}"/>
              </a:ext>
            </a:extLst>
          </p:cNvPr>
          <p:cNvSpPr txBox="1"/>
          <p:nvPr/>
        </p:nvSpPr>
        <p:spPr>
          <a:xfrm>
            <a:off x="8913341" y="2982097"/>
            <a:ext cx="173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H𝛂, z = 0.21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E6FBBD-3C33-D644-82A1-973B16B9E815}"/>
              </a:ext>
            </a:extLst>
          </p:cNvPr>
          <p:cNvCxnSpPr/>
          <p:nvPr/>
        </p:nvCxnSpPr>
        <p:spPr>
          <a:xfrm flipH="1">
            <a:off x="6820930" y="3196281"/>
            <a:ext cx="2092411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4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5BDF-E7AC-D44B-8387-A830C001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SEDM Challenges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C38F3-DC89-0341-AD17-867E97C2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Pointing reliability</a:t>
            </a:r>
          </a:p>
          <a:p>
            <a:pPr lvl="1"/>
            <a:r>
              <a:rPr lang="en-US" dirty="0"/>
              <a:t>Related to astrometry solutions, pointing seems to be OK</a:t>
            </a:r>
          </a:p>
          <a:p>
            <a:pPr lvl="2"/>
            <a:r>
              <a:rPr lang="en-US" dirty="0"/>
              <a:t>Astrometry failures attributed to clouds</a:t>
            </a:r>
          </a:p>
          <a:p>
            <a:pPr lvl="1"/>
            <a:r>
              <a:rPr lang="en-US" dirty="0"/>
              <a:t>Eliminated secondary as source of pointing variation (using dial indicators)</a:t>
            </a:r>
          </a:p>
          <a:p>
            <a:pPr lvl="2"/>
            <a:r>
              <a:rPr lang="en-US" dirty="0"/>
              <a:t>M2 motion &lt; 0.15” slewing from zenith to 35 </a:t>
            </a:r>
            <a:r>
              <a:rPr lang="en-US" dirty="0" err="1"/>
              <a:t>deg</a:t>
            </a:r>
            <a:r>
              <a:rPr lang="en-US" dirty="0"/>
              <a:t> above horizon N/S and to 3.67 </a:t>
            </a:r>
            <a:r>
              <a:rPr lang="en-US" dirty="0" err="1"/>
              <a:t>Hr</a:t>
            </a:r>
            <a:r>
              <a:rPr lang="en-US" dirty="0"/>
              <a:t> E/W</a:t>
            </a:r>
          </a:p>
          <a:p>
            <a:pPr lvl="1"/>
            <a:r>
              <a:rPr lang="en-US" dirty="0"/>
              <a:t>Added pause before IFU offset</a:t>
            </a:r>
          </a:p>
          <a:p>
            <a:pPr lvl="2"/>
            <a:r>
              <a:rPr lang="en-US" dirty="0"/>
              <a:t>Helps with science ACQ, but standards still float more than expected</a:t>
            </a:r>
          </a:p>
          <a:p>
            <a:pPr lvl="2"/>
            <a:r>
              <a:rPr lang="en-US" dirty="0"/>
              <a:t>Maybe due to astrometry solution for standards?</a:t>
            </a:r>
          </a:p>
        </p:txBody>
      </p:sp>
    </p:spTree>
    <p:extLst>
      <p:ext uri="{BB962C8B-B14F-4D97-AF65-F5344CB8AC3E}">
        <p14:creationId xmlns:p14="http://schemas.microsoft.com/office/powerpoint/2010/main" val="2684336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A6132-B04A-1644-89CA-66875967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564"/>
            <a:ext cx="12192000" cy="59924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09D8C2-9B08-E44F-B919-64EE6834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995"/>
            <a:ext cx="10515600" cy="692569"/>
          </a:xfrm>
        </p:spPr>
        <p:txBody>
          <a:bodyPr>
            <a:normAutofit fontScale="90000"/>
          </a:bodyPr>
          <a:lstStyle/>
          <a:p>
            <a:r>
              <a:rPr lang="en-US" dirty="0"/>
              <a:t>SEDM Acquisition (typical)</a:t>
            </a:r>
          </a:p>
        </p:txBody>
      </p:sp>
    </p:spTree>
    <p:extLst>
      <p:ext uri="{BB962C8B-B14F-4D97-AF65-F5344CB8AC3E}">
        <p14:creationId xmlns:p14="http://schemas.microsoft.com/office/powerpoint/2010/main" val="388116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5BDF-E7AC-D44B-8387-A830C001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SEDM Challenges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C38F3-DC89-0341-AD17-867E97C2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Camera reliability</a:t>
            </a:r>
          </a:p>
          <a:p>
            <a:pPr lvl="1"/>
            <a:r>
              <a:rPr lang="en-US" dirty="0"/>
              <a:t>Failure of cooling units</a:t>
            </a:r>
          </a:p>
          <a:p>
            <a:pPr lvl="1"/>
            <a:r>
              <a:rPr lang="en-US" dirty="0"/>
              <a:t>Loss of communication due to poor cable handling</a:t>
            </a:r>
          </a:p>
          <a:p>
            <a:pPr lvl="1"/>
            <a:r>
              <a:rPr lang="en-US" dirty="0"/>
              <a:t>Expensive repairs</a:t>
            </a:r>
          </a:p>
          <a:p>
            <a:pPr lvl="1"/>
            <a:r>
              <a:rPr lang="en-US" dirty="0"/>
              <a:t>Airmass limit of 1.8 implemented 2018 May 25</a:t>
            </a:r>
          </a:p>
          <a:p>
            <a:pPr lvl="1"/>
            <a:r>
              <a:rPr lang="en-US" dirty="0"/>
              <a:t>No issues since, but limits sky access</a:t>
            </a:r>
          </a:p>
          <a:p>
            <a:r>
              <a:rPr lang="en-US" dirty="0"/>
              <a:t>Scattered light</a:t>
            </a:r>
          </a:p>
          <a:p>
            <a:pPr lvl="1"/>
            <a:r>
              <a:rPr lang="en-US" dirty="0"/>
              <a:t>New MLA</a:t>
            </a:r>
          </a:p>
          <a:p>
            <a:pPr lvl="1"/>
            <a:r>
              <a:rPr lang="en-US" dirty="0"/>
              <a:t>Enclosure not air-tight, allows condensation</a:t>
            </a:r>
          </a:p>
        </p:txBody>
      </p:sp>
    </p:spTree>
    <p:extLst>
      <p:ext uri="{BB962C8B-B14F-4D97-AF65-F5344CB8AC3E}">
        <p14:creationId xmlns:p14="http://schemas.microsoft.com/office/powerpoint/2010/main" val="291543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5386-B0DB-4844-953B-27BF43A0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CD282-CB89-7A42-9280-C7836B47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enclosure/base</a:t>
            </a:r>
          </a:p>
          <a:p>
            <a:pPr lvl="1"/>
            <a:r>
              <a:rPr lang="en-US" dirty="0"/>
              <a:t>Better cable handling (removes airmass limit)</a:t>
            </a:r>
          </a:p>
          <a:p>
            <a:pPr lvl="1"/>
            <a:r>
              <a:rPr lang="en-US" dirty="0"/>
              <a:t>Air-tight enclosure (dry air feed removes condensation)</a:t>
            </a:r>
          </a:p>
          <a:p>
            <a:r>
              <a:rPr lang="en-US" dirty="0"/>
              <a:t>New Cameras</a:t>
            </a:r>
          </a:p>
          <a:p>
            <a:r>
              <a:rPr lang="en-US" dirty="0"/>
              <a:t>Review</a:t>
            </a:r>
          </a:p>
          <a:p>
            <a:pPr lvl="1"/>
            <a:r>
              <a:rPr lang="en-US" dirty="0"/>
              <a:t>Ensure new design will meet specs</a:t>
            </a:r>
          </a:p>
        </p:txBody>
      </p:sp>
    </p:spTree>
    <p:extLst>
      <p:ext uri="{BB962C8B-B14F-4D97-AF65-F5344CB8AC3E}">
        <p14:creationId xmlns:p14="http://schemas.microsoft.com/office/powerpoint/2010/main" val="217904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45BFBE1-5339-40F2-8267-049574C5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79" y="1652526"/>
            <a:ext cx="5392881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5EF2F-A6CD-41FC-B776-7297232F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51" y="97734"/>
            <a:ext cx="10515600" cy="1325563"/>
          </a:xfrm>
        </p:spPr>
        <p:txBody>
          <a:bodyPr/>
          <a:lstStyle/>
          <a:p>
            <a:r>
              <a:rPr lang="en-US" dirty="0"/>
              <a:t>SEDM: Future Plans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47044-C736-4AC3-A183-BDF06881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M.Feeney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01FAE-4DBF-4AF1-8BBE-9F574D3B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3BA-AC46-4C2A-8E9E-11CBFE49D3B0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1174A-5F93-4BC8-A388-A0F9AA120B55}"/>
              </a:ext>
            </a:extLst>
          </p:cNvPr>
          <p:cNvSpPr txBox="1"/>
          <p:nvPr/>
        </p:nvSpPr>
        <p:spPr>
          <a:xfrm>
            <a:off x="2793583" y="5995441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Instrument IO Panel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41B29-C8F7-46F8-AF60-FC0724D44494}"/>
              </a:ext>
            </a:extLst>
          </p:cNvPr>
          <p:cNvSpPr txBox="1"/>
          <p:nvPr/>
        </p:nvSpPr>
        <p:spPr>
          <a:xfrm>
            <a:off x="113987" y="5911531"/>
            <a:ext cx="204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Optical Bench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F8B827-B35A-485D-9371-ABA42E6B892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157506" y="5567226"/>
            <a:ext cx="310552" cy="528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910EAB-CF28-4825-9DF2-DF551EEDB4ED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3789082" y="5283200"/>
            <a:ext cx="64247" cy="7122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3F9B708-AA51-41D1-A15B-86CD22217789}"/>
              </a:ext>
            </a:extLst>
          </p:cNvPr>
          <p:cNvSpPr txBox="1"/>
          <p:nvPr/>
        </p:nvSpPr>
        <p:spPr>
          <a:xfrm>
            <a:off x="40061" y="1598355"/>
            <a:ext cx="219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Removable Enclosure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13EEB1-93B4-4A8D-BF53-FDDBF241F327}"/>
              </a:ext>
            </a:extLst>
          </p:cNvPr>
          <p:cNvCxnSpPr>
            <a:stCxn id="29" idx="2"/>
          </p:cNvCxnSpPr>
          <p:nvPr/>
        </p:nvCxnSpPr>
        <p:spPr>
          <a:xfrm>
            <a:off x="1135746" y="1967687"/>
            <a:ext cx="328489" cy="7097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FCAFFA8-5567-4CE0-BA49-452E4007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954" y="1300835"/>
            <a:ext cx="4944623" cy="33352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C64B5F7-B63D-4984-A544-255D5D6C7A79}"/>
              </a:ext>
            </a:extLst>
          </p:cNvPr>
          <p:cNvSpPr txBox="1"/>
          <p:nvPr/>
        </p:nvSpPr>
        <p:spPr>
          <a:xfrm>
            <a:off x="9761517" y="5017325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PSU Management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709B72-DF0B-4907-A6B2-3FC9EA54B8E9}"/>
              </a:ext>
            </a:extLst>
          </p:cNvPr>
          <p:cNvSpPr txBox="1"/>
          <p:nvPr/>
        </p:nvSpPr>
        <p:spPr>
          <a:xfrm>
            <a:off x="4964614" y="2495726"/>
            <a:ext cx="179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 NPS</a:t>
            </a:r>
          </a:p>
          <a:p>
            <a:r>
              <a:rPr lang="en-US" dirty="0"/>
              <a:t>(Remote Shutoff)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226A67-40FA-4C80-84AA-930A7C9E6D0B}"/>
              </a:ext>
            </a:extLst>
          </p:cNvPr>
          <p:cNvSpPr txBox="1"/>
          <p:nvPr/>
        </p:nvSpPr>
        <p:spPr>
          <a:xfrm>
            <a:off x="6277098" y="654504"/>
            <a:ext cx="306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QDC Manifold Glycol Plumbing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51756C-AD7A-4CB4-B51B-E5C5738B8B67}"/>
              </a:ext>
            </a:extLst>
          </p:cNvPr>
          <p:cNvSpPr txBox="1"/>
          <p:nvPr/>
        </p:nvSpPr>
        <p:spPr>
          <a:xfrm>
            <a:off x="9004963" y="1220387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Dry Air Supply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FAF7AD-927A-4E47-906A-18337AC5EFE8}"/>
              </a:ext>
            </a:extLst>
          </p:cNvPr>
          <p:cNvSpPr txBox="1"/>
          <p:nvPr/>
        </p:nvSpPr>
        <p:spPr>
          <a:xfrm>
            <a:off x="6592954" y="4018962"/>
            <a:ext cx="250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 Bulkhead Connectors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C75A81-B9F6-4707-93CD-14E5D8DF6575}"/>
              </a:ext>
            </a:extLst>
          </p:cNvPr>
          <p:cNvCxnSpPr>
            <a:stCxn id="38" idx="3"/>
          </p:cNvCxnSpPr>
          <p:nvPr/>
        </p:nvCxnSpPr>
        <p:spPr>
          <a:xfrm flipV="1">
            <a:off x="6763889" y="2755075"/>
            <a:ext cx="307867" cy="638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D6E7FB-221C-4194-B3E8-0D7689DC1F4C}"/>
              </a:ext>
            </a:extLst>
          </p:cNvPr>
          <p:cNvCxnSpPr>
            <a:stCxn id="39" idx="2"/>
          </p:cNvCxnSpPr>
          <p:nvPr/>
        </p:nvCxnSpPr>
        <p:spPr>
          <a:xfrm>
            <a:off x="7808864" y="1023836"/>
            <a:ext cx="402923" cy="9438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A54C1A-258D-4541-ADA6-A7EC5655DD2B}"/>
              </a:ext>
            </a:extLst>
          </p:cNvPr>
          <p:cNvCxnSpPr>
            <a:stCxn id="40" idx="1"/>
          </p:cNvCxnSpPr>
          <p:nvPr/>
        </p:nvCxnSpPr>
        <p:spPr>
          <a:xfrm flipH="1">
            <a:off x="8752114" y="1405053"/>
            <a:ext cx="252849" cy="7681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DA0C214-121F-4501-BE60-422B015FF9C2}"/>
              </a:ext>
            </a:extLst>
          </p:cNvPr>
          <p:cNvCxnSpPr>
            <a:stCxn id="41" idx="0"/>
          </p:cNvCxnSpPr>
          <p:nvPr/>
        </p:nvCxnSpPr>
        <p:spPr>
          <a:xfrm flipV="1">
            <a:off x="7844566" y="2786983"/>
            <a:ext cx="569102" cy="1231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0146957-B5A2-4FBD-9FE2-D05A5B18AF24}"/>
              </a:ext>
            </a:extLst>
          </p:cNvPr>
          <p:cNvCxnSpPr>
            <a:stCxn id="37" idx="0"/>
          </p:cNvCxnSpPr>
          <p:nvPr/>
        </p:nvCxnSpPr>
        <p:spPr>
          <a:xfrm flipH="1" flipV="1">
            <a:off x="10254343" y="4018962"/>
            <a:ext cx="441468" cy="998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560B2F-1456-40E1-B531-524DAA310D3D}"/>
              </a:ext>
            </a:extLst>
          </p:cNvPr>
          <p:cNvSpPr txBox="1"/>
          <p:nvPr/>
        </p:nvSpPr>
        <p:spPr>
          <a:xfrm>
            <a:off x="5818895" y="4375311"/>
            <a:ext cx="3644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Why new optical bench?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Current curved profile of the optical bench makes the enclosure framework segmented and complicated (the current enclosure is terrible). Difficult to curve acrylic.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Benefits from a new bench outweigh the cost (&lt;$3000). Doing it correctly vs. </a:t>
            </a:r>
            <a:r>
              <a:rPr lang="en-US" sz="1000" dirty="0" err="1"/>
              <a:t>bandaid</a:t>
            </a:r>
            <a:r>
              <a:rPr lang="en-US" sz="1000" dirty="0"/>
              <a:t>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Adapting the existing bench will require setup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New bench will give more space for electronics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Much lighter (current design has no light-weighing and unnecessarily heavy)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Integrated tapped holes for enclosure and IO panel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Better accessibility to instrument mounting bolts</a:t>
            </a:r>
          </a:p>
        </p:txBody>
      </p:sp>
    </p:spTree>
    <p:extLst>
      <p:ext uri="{BB962C8B-B14F-4D97-AF65-F5344CB8AC3E}">
        <p14:creationId xmlns:p14="http://schemas.microsoft.com/office/powerpoint/2010/main" val="2137837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4A47-A1CA-403E-BDEE-976F45C6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SEDM: Future Plans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2C966C-ADDD-41B1-B9C0-224840074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34" y="1847850"/>
            <a:ext cx="3471645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3CBF9-2941-4D7E-829C-93A7786E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M.Feeney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FD24A-E63F-4E91-A1E1-459EA0BB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3BA-AC46-4C2A-8E9E-11CBFE49D3B0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D03C1-9BA7-43B8-A834-221B9663E86A}"/>
              </a:ext>
            </a:extLst>
          </p:cNvPr>
          <p:cNvSpPr txBox="1"/>
          <p:nvPr/>
        </p:nvSpPr>
        <p:spPr>
          <a:xfrm>
            <a:off x="4939582" y="2111185"/>
            <a:ext cx="2960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User-friendly, quick release, sealing enclosure. Cushioned rails for sealing, black acrylic paneling, toggle clamps for releasing.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151335-345D-444E-92EC-A3DB313BD550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038600" y="2583714"/>
            <a:ext cx="900982" cy="2661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3B5C0E4-30EF-42E3-97B9-6DE294557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461" y="1847850"/>
            <a:ext cx="3423125" cy="241020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7AD9DD-CE14-4DAE-B25E-FD2E97B1D9F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899990" y="2849849"/>
            <a:ext cx="1180215" cy="446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6E7FEFF-1DDF-49E5-8978-636190A26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829" y="4034643"/>
            <a:ext cx="4621757" cy="26641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A09878-3FA3-42E6-894D-A38FE9A0EEBC}"/>
              </a:ext>
            </a:extLst>
          </p:cNvPr>
          <p:cNvSpPr txBox="1"/>
          <p:nvPr/>
        </p:nvSpPr>
        <p:spPr>
          <a:xfrm>
            <a:off x="4329233" y="4141434"/>
            <a:ext cx="2337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optical components tied to optical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Existing mounts can be reused and transplanted onto new bench.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115DC1-4E76-4F92-BCA7-087DFCC32AC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666614" y="5018597"/>
            <a:ext cx="1743739" cy="599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213324-F26A-4815-9DF5-DA84ECA79143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2796363" y="4965405"/>
            <a:ext cx="1532870" cy="531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91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F9F262-7733-43C3-97BA-442A4EC5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80" y="4010579"/>
            <a:ext cx="822309" cy="752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C91828-F09D-4BB3-9C56-FB3C2052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6307"/>
            <a:ext cx="10515600" cy="1325563"/>
          </a:xfrm>
        </p:spPr>
        <p:txBody>
          <a:bodyPr/>
          <a:lstStyle/>
          <a:p>
            <a:r>
              <a:rPr lang="en-US" dirty="0"/>
              <a:t>Cost Estimate: Manufactured Parts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8093F-8738-44BE-B570-A012465C49B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73689" y="1611870"/>
          <a:ext cx="4794562" cy="509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281">
                  <a:extLst>
                    <a:ext uri="{9D8B030D-6E8A-4147-A177-3AD203B41FA5}">
                      <a16:colId xmlns:a16="http://schemas.microsoft.com/office/drawing/2014/main" val="776135986"/>
                    </a:ext>
                  </a:extLst>
                </a:gridCol>
                <a:gridCol w="2397281">
                  <a:extLst>
                    <a:ext uri="{9D8B030D-6E8A-4147-A177-3AD203B41FA5}">
                      <a16:colId xmlns:a16="http://schemas.microsoft.com/office/drawing/2014/main" val="1744578072"/>
                    </a:ext>
                  </a:extLst>
                </a:gridCol>
              </a:tblGrid>
              <a:tr h="324754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[$]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527493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Optical Bench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26487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Rainbow Camera 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32716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Various L Brackets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021999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Lens Barrel Straps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2596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Enclosure Panels + Brackets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234596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IO Panels and Brackets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09799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3511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D38C49-FF18-42E4-B55F-BBA58606E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69" y="1399384"/>
            <a:ext cx="1896016" cy="1932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73FA1-3C0F-4669-A208-4EEF2E89D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580" y="2425240"/>
            <a:ext cx="644839" cy="968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AE53F-1449-4186-A24F-FE0A5A522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067" y="3396436"/>
            <a:ext cx="365614" cy="614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B87E4-A4ED-48D9-8271-C8E24C70B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500" y="3626659"/>
            <a:ext cx="251367" cy="249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EDB95B-F558-4C9C-AD15-2A63A4192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218" y="4010579"/>
            <a:ext cx="2414010" cy="2015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4AE6E5-FC29-49B4-9435-9F23796AF6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5247846"/>
            <a:ext cx="1851306" cy="16101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4C35BD-9D6F-44B4-A518-549A8D9F35F6}"/>
              </a:ext>
            </a:extLst>
          </p:cNvPr>
          <p:cNvCxnSpPr/>
          <p:nvPr/>
        </p:nvCxnSpPr>
        <p:spPr>
          <a:xfrm flipH="1">
            <a:off x="5668251" y="1875865"/>
            <a:ext cx="1032967" cy="414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70D960-90BE-4341-91D5-6BED960B7FD5}"/>
              </a:ext>
            </a:extLst>
          </p:cNvPr>
          <p:cNvCxnSpPr>
            <a:stCxn id="6" idx="1"/>
          </p:cNvCxnSpPr>
          <p:nvPr/>
        </p:nvCxnSpPr>
        <p:spPr>
          <a:xfrm flipH="1">
            <a:off x="5668251" y="2909522"/>
            <a:ext cx="105329" cy="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333297-898A-47E9-B86F-30F69208C694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5668251" y="3703507"/>
            <a:ext cx="19581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C79286-C31C-47EC-8A0D-B839B164C686}"/>
              </a:ext>
            </a:extLst>
          </p:cNvPr>
          <p:cNvCxnSpPr/>
          <p:nvPr/>
        </p:nvCxnSpPr>
        <p:spPr>
          <a:xfrm flipH="1" flipV="1">
            <a:off x="5668251" y="4322618"/>
            <a:ext cx="239723" cy="64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C61E0C-C571-44F1-A63E-8B5E78F6F11A}"/>
              </a:ext>
            </a:extLst>
          </p:cNvPr>
          <p:cNvCxnSpPr/>
          <p:nvPr/>
        </p:nvCxnSpPr>
        <p:spPr>
          <a:xfrm flipH="1">
            <a:off x="5668251" y="4763522"/>
            <a:ext cx="1032967" cy="254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90D09C-8589-47CC-A2FA-1B54FE8FB3C6}"/>
              </a:ext>
            </a:extLst>
          </p:cNvPr>
          <p:cNvCxnSpPr>
            <a:cxnSpLocks/>
          </p:cNvCxnSpPr>
          <p:nvPr/>
        </p:nvCxnSpPr>
        <p:spPr>
          <a:xfrm flipV="1">
            <a:off x="5650216" y="5516466"/>
            <a:ext cx="534518" cy="171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0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4667BB-E97F-4224-8297-19E85398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2397">
            <a:off x="6845857" y="3549022"/>
            <a:ext cx="3392581" cy="1804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D2D74-E771-4DA4-A0E8-62C4CADD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Estimate: COTS Parts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53E2FF-3FF9-439C-B5C6-AB0CFBBB37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3689" y="1611870"/>
          <a:ext cx="4794562" cy="509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281">
                  <a:extLst>
                    <a:ext uri="{9D8B030D-6E8A-4147-A177-3AD203B41FA5}">
                      <a16:colId xmlns:a16="http://schemas.microsoft.com/office/drawing/2014/main" val="776135986"/>
                    </a:ext>
                  </a:extLst>
                </a:gridCol>
                <a:gridCol w="2397281">
                  <a:extLst>
                    <a:ext uri="{9D8B030D-6E8A-4147-A177-3AD203B41FA5}">
                      <a16:colId xmlns:a16="http://schemas.microsoft.com/office/drawing/2014/main" val="1744578072"/>
                    </a:ext>
                  </a:extLst>
                </a:gridCol>
              </a:tblGrid>
              <a:tr h="324754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[$]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527493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McMaster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26487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8020 Extrusion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32716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NPS’s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021999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Plumbing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2596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Dry Air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234596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dirty="0"/>
                        <a:t>Electrical Connectors + Cabling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09799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3511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E1DB923-5663-4223-9047-17669EAD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08" y="971539"/>
            <a:ext cx="3881225" cy="2719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7E257-18C9-4F1B-9B8A-9D58AC86F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77" y="2884369"/>
            <a:ext cx="1907994" cy="1152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B29858-1863-4FE6-A340-B525DBF02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634" y="4656727"/>
            <a:ext cx="1488429" cy="210860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68A039-B2BC-4B73-8E8B-2454BF6DFBD3}"/>
              </a:ext>
            </a:extLst>
          </p:cNvPr>
          <p:cNvCxnSpPr/>
          <p:nvPr/>
        </p:nvCxnSpPr>
        <p:spPr>
          <a:xfrm flipV="1">
            <a:off x="5668251" y="2202873"/>
            <a:ext cx="1255063" cy="795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D381C6-5A87-4B80-83AF-FCCFF3C9CED7}"/>
              </a:ext>
            </a:extLst>
          </p:cNvPr>
          <p:cNvCxnSpPr>
            <a:cxnSpLocks/>
          </p:cNvCxnSpPr>
          <p:nvPr/>
        </p:nvCxnSpPr>
        <p:spPr>
          <a:xfrm flipV="1">
            <a:off x="5668251" y="3301340"/>
            <a:ext cx="627531" cy="389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BD9725-E67C-4DE8-8C93-CC898E83E40A}"/>
              </a:ext>
            </a:extLst>
          </p:cNvPr>
          <p:cNvCxnSpPr>
            <a:cxnSpLocks/>
          </p:cNvCxnSpPr>
          <p:nvPr/>
        </p:nvCxnSpPr>
        <p:spPr>
          <a:xfrm>
            <a:off x="5652071" y="5026100"/>
            <a:ext cx="1575723" cy="870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D4 Male Quick Disconnect No-Spill Coupling, Male Threaded, 3/8 NPT">
            <a:extLst>
              <a:ext uri="{FF2B5EF4-FFF2-40B4-BE49-F238E27FC236}">
                <a16:creationId xmlns:a16="http://schemas.microsoft.com/office/drawing/2014/main" id="{6B134E21-197D-4705-895E-780F2C93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74" y="4205269"/>
            <a:ext cx="591373" cy="5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AF8B82-5B56-4A3E-BE3B-BD049D242D63}"/>
              </a:ext>
            </a:extLst>
          </p:cNvPr>
          <p:cNvCxnSpPr/>
          <p:nvPr/>
        </p:nvCxnSpPr>
        <p:spPr>
          <a:xfrm>
            <a:off x="5652071" y="4257304"/>
            <a:ext cx="170803" cy="6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00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628F-BB13-42E8-95BC-FFCC4DA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1" y="404829"/>
            <a:ext cx="10515600" cy="1325563"/>
          </a:xfrm>
        </p:spPr>
        <p:txBody>
          <a:bodyPr/>
          <a:lstStyle/>
          <a:p>
            <a:r>
              <a:rPr lang="en-US" dirty="0"/>
              <a:t>Cost Estimate: Cameras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9799EE-19F6-4A69-BAAC-9EEAF032C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1594" y="3105564"/>
            <a:ext cx="4783138" cy="3164741"/>
          </a:xfrm>
          <a:prstGeom prst="rect">
            <a:avLst/>
          </a:prstGeom>
        </p:spPr>
      </p:pic>
      <p:pic>
        <p:nvPicPr>
          <p:cNvPr id="1026" name="Picture 2" descr="http://www.andor.com/UploadImages/9c3d0198-1fa2-4f0b-81ba-48a7def0ebc5.png">
            <a:extLst>
              <a:ext uri="{FF2B5EF4-FFF2-40B4-BE49-F238E27FC236}">
                <a16:creationId xmlns:a16="http://schemas.microsoft.com/office/drawing/2014/main" id="{358B2535-F7DD-4D9C-8FB4-B3D5EFC8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63" y="1229612"/>
            <a:ext cx="1880347" cy="16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80C62-72B3-4C64-AA1A-B95F95DC6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96" y="1926906"/>
            <a:ext cx="4474167" cy="4343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44846-0C3B-4AAB-939E-E90CD7A17089}"/>
              </a:ext>
            </a:extLst>
          </p:cNvPr>
          <p:cNvSpPr txBox="1"/>
          <p:nvPr/>
        </p:nvSpPr>
        <p:spPr>
          <a:xfrm>
            <a:off x="5063300" y="3888382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BEX2-DD: $85,000</a:t>
            </a:r>
          </a:p>
          <a:p>
            <a:r>
              <a:rPr lang="en-US" dirty="0">
                <a:solidFill>
                  <a:srgbClr val="00B050"/>
                </a:solidFill>
              </a:rPr>
              <a:t>BV: $53,500</a:t>
            </a:r>
          </a:p>
          <a:p>
            <a:r>
              <a:rPr lang="en-US" dirty="0" err="1"/>
              <a:t>Pixis</a:t>
            </a:r>
            <a:r>
              <a:rPr lang="en-US" dirty="0"/>
              <a:t>: $64,000</a:t>
            </a:r>
          </a:p>
        </p:txBody>
      </p:sp>
    </p:spTree>
    <p:extLst>
      <p:ext uri="{BB962C8B-B14F-4D97-AF65-F5344CB8AC3E}">
        <p14:creationId xmlns:p14="http://schemas.microsoft.com/office/powerpoint/2010/main" val="16880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69FB-E0E6-6144-A73D-07EED20F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Hyperspectral Imaging Spectrograph</a:t>
            </a:r>
          </a:p>
        </p:txBody>
      </p:sp>
      <p:pic>
        <p:nvPicPr>
          <p:cNvPr id="3" name="droppedImage.png">
            <a:extLst>
              <a:ext uri="{FF2B5EF4-FFF2-40B4-BE49-F238E27FC236}">
                <a16:creationId xmlns:a16="http://schemas.microsoft.com/office/drawing/2014/main" id="{EE8A947B-4A16-F947-B128-DFD79BF0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90688"/>
            <a:ext cx="12026900" cy="51092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0978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4E78-722C-4753-9D17-CE8423B2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Totals: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C40795-F413-4AF3-934C-61344168978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176161" y="2021568"/>
          <a:ext cx="4376057" cy="310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93A87DF-F32E-464B-9A7B-1CE2C67BAC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29887" y="2021568"/>
          <a:ext cx="4767942" cy="310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F62BC53-7223-47B8-BB95-84ABE9D5EDE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8052" y="2021568"/>
          <a:ext cx="4767942" cy="310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2A43FF-F149-4B1F-8F40-88408136251C}"/>
              </a:ext>
            </a:extLst>
          </p:cNvPr>
          <p:cNvSpPr txBox="1"/>
          <p:nvPr/>
        </p:nvSpPr>
        <p:spPr>
          <a:xfrm>
            <a:off x="1201271" y="4661647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$12,3500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5D845-1F02-4256-BE5E-8CF5D62F4915}"/>
              </a:ext>
            </a:extLst>
          </p:cNvPr>
          <p:cNvSpPr txBox="1"/>
          <p:nvPr/>
        </p:nvSpPr>
        <p:spPr>
          <a:xfrm>
            <a:off x="5055396" y="465567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$119,3500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A202E-2C9D-4F49-8B5E-99BA516822B9}"/>
              </a:ext>
            </a:extLst>
          </p:cNvPr>
          <p:cNvSpPr txBox="1"/>
          <p:nvPr/>
        </p:nvSpPr>
        <p:spPr>
          <a:xfrm>
            <a:off x="9038713" y="465567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$182,3500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8DF60-45B3-8242-981B-AB40340A3D2B}"/>
              </a:ext>
            </a:extLst>
          </p:cNvPr>
          <p:cNvSpPr txBox="1"/>
          <p:nvPr/>
        </p:nvSpPr>
        <p:spPr>
          <a:xfrm>
            <a:off x="2373049" y="5577016"/>
            <a:ext cx="6543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Camera decision will impact upgrade design</a:t>
            </a:r>
          </a:p>
          <a:p>
            <a:pPr algn="ctr"/>
            <a:r>
              <a:rPr lang="en-US" sz="2800" dirty="0"/>
              <a:t>as well as total cost</a:t>
            </a:r>
          </a:p>
        </p:txBody>
      </p:sp>
    </p:spTree>
    <p:extLst>
      <p:ext uri="{BB962C8B-B14F-4D97-AF65-F5344CB8AC3E}">
        <p14:creationId xmlns:p14="http://schemas.microsoft.com/office/powerpoint/2010/main" val="2327926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BCDF-8B6E-A744-9E3F-0D156863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SEDM in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5B521-AE18-4046-BE2D-BB9DDF07F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www.astro.caltech.edu/sedm</a:t>
            </a:r>
          </a:p>
          <a:p>
            <a:r>
              <a:rPr lang="en-US" dirty="0"/>
              <a:t>Current status</a:t>
            </a:r>
          </a:p>
          <a:p>
            <a:pPr lvl="1"/>
            <a:r>
              <a:rPr lang="en-US" dirty="0" err="1"/>
              <a:t>pharos.caltech.edu</a:t>
            </a:r>
            <a:r>
              <a:rPr lang="en-US" dirty="0"/>
              <a:t>/login</a:t>
            </a:r>
          </a:p>
          <a:p>
            <a:r>
              <a:rPr lang="en-US" dirty="0"/>
              <a:t>New pipeline</a:t>
            </a:r>
          </a:p>
          <a:p>
            <a:pPr lvl="1"/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MickaelRigault</a:t>
            </a:r>
            <a:r>
              <a:rPr lang="en-US" dirty="0"/>
              <a:t>/</a:t>
            </a:r>
            <a:r>
              <a:rPr lang="en-US" dirty="0" err="1"/>
              <a:t>pysedm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8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C880-4311-3345-AC9B-ECD6627D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E3DE6-D57D-344A-98C8-298D91C8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performance</a:t>
            </a:r>
          </a:p>
          <a:p>
            <a:r>
              <a:rPr lang="en-US" dirty="0"/>
              <a:t>TOO program</a:t>
            </a:r>
          </a:p>
          <a:p>
            <a:r>
              <a:rPr lang="en-US" dirty="0"/>
              <a:t>SEDM instrument challenges</a:t>
            </a:r>
          </a:p>
          <a:p>
            <a:r>
              <a:rPr lang="en-US" dirty="0"/>
              <a:t>Future upgrades</a:t>
            </a:r>
          </a:p>
        </p:txBody>
      </p:sp>
    </p:spTree>
    <p:extLst>
      <p:ext uri="{BB962C8B-B14F-4D97-AF65-F5344CB8AC3E}">
        <p14:creationId xmlns:p14="http://schemas.microsoft.com/office/powerpoint/2010/main" val="359596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3CC0-5889-8041-827A-31A7D1CC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D8E83-C70C-4040-9765-D09B0749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MLA</a:t>
            </a:r>
          </a:p>
          <a:p>
            <a:pPr lvl="1"/>
            <a:r>
              <a:rPr lang="en-US" dirty="0"/>
              <a:t>Throughput similar with new MLA, however:</a:t>
            </a:r>
          </a:p>
          <a:p>
            <a:pPr lvl="2"/>
            <a:r>
              <a:rPr lang="en-US" dirty="0"/>
              <a:t>Scattered light reduced</a:t>
            </a:r>
          </a:p>
          <a:p>
            <a:pPr lvl="2"/>
            <a:r>
              <a:rPr lang="en-US" dirty="0"/>
              <a:t>Old MLA throughput may have been artificially boosted by scattered light</a:t>
            </a:r>
          </a:p>
          <a:p>
            <a:pPr lvl="2"/>
            <a:r>
              <a:rPr lang="en-US" dirty="0"/>
              <a:t>Single image mode now standard, A/B no longer used</a:t>
            </a:r>
          </a:p>
          <a:p>
            <a:r>
              <a:rPr lang="en-US" dirty="0"/>
              <a:t>Running both pipelines (old and new)</a:t>
            </a:r>
          </a:p>
          <a:p>
            <a:pPr lvl="1"/>
            <a:r>
              <a:rPr lang="en-US" dirty="0"/>
              <a:t>New Pipeline (see M. </a:t>
            </a:r>
            <a:r>
              <a:rPr lang="en-US" dirty="0" err="1"/>
              <a:t>Rigault’s</a:t>
            </a:r>
            <a:r>
              <a:rPr lang="en-US" dirty="0"/>
              <a:t> talk next)</a:t>
            </a:r>
          </a:p>
          <a:p>
            <a:pPr lvl="1"/>
            <a:r>
              <a:rPr lang="en-US" dirty="0"/>
              <a:t>Soon only new pipeline</a:t>
            </a:r>
          </a:p>
          <a:p>
            <a:pPr lvl="1"/>
            <a:r>
              <a:rPr lang="en-US" dirty="0"/>
              <a:t>Soon real-time uploads</a:t>
            </a:r>
          </a:p>
          <a:p>
            <a:r>
              <a:rPr lang="en-US" dirty="0"/>
              <a:t>More reliable</a:t>
            </a:r>
          </a:p>
          <a:p>
            <a:pPr lvl="1"/>
            <a:r>
              <a:rPr lang="en-US" dirty="0"/>
              <a:t>Airmass constraint: &lt;= 1.8</a:t>
            </a:r>
          </a:p>
          <a:p>
            <a:r>
              <a:rPr lang="en-US" dirty="0"/>
              <a:t>Operations status</a:t>
            </a:r>
          </a:p>
          <a:p>
            <a:pPr lvl="1"/>
            <a:r>
              <a:rPr lang="en-US" dirty="0"/>
              <a:t>See Nadia’s talk on Wed.</a:t>
            </a:r>
          </a:p>
        </p:txBody>
      </p:sp>
    </p:spTree>
    <p:extLst>
      <p:ext uri="{BB962C8B-B14F-4D97-AF65-F5344CB8AC3E}">
        <p14:creationId xmlns:p14="http://schemas.microsoft.com/office/powerpoint/2010/main" val="138207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4930"/>
          </a:xfrm>
        </p:spPr>
        <p:txBody>
          <a:bodyPr>
            <a:normAutofit/>
          </a:bodyPr>
          <a:lstStyle/>
          <a:p>
            <a:r>
              <a:rPr lang="en-US" sz="3200" b="1" dirty="0"/>
              <a:t>Absolute MLA Throughput</a:t>
            </a:r>
          </a:p>
        </p:txBody>
      </p:sp>
      <p:pic>
        <p:nvPicPr>
          <p:cNvPr id="1025" name="Picture 1" descr="0.99  0.98  0.97  0.96  3 0.95  0.94  0.93  0.92  0.91  0.9  500  Absolute Throughput: Photodiode  Original Lenslet  —E Jenoptic A: 520  JenoptiC D: 606  550  vm pitch  m pitch  750  600  Wavlength (nm)  650  70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1" y="1268627"/>
            <a:ext cx="6233447" cy="49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9507" y="2842055"/>
            <a:ext cx="3210697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Measured absolute throughput using photodiode. Ratio of measured power with and without the MLA. New MLAs have AR and masking.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25BDCA-6780-D645-A798-9204250A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D. Hover</a:t>
            </a:r>
          </a:p>
        </p:txBody>
      </p:sp>
    </p:spTree>
    <p:extLst>
      <p:ext uri="{BB962C8B-B14F-4D97-AF65-F5344CB8AC3E}">
        <p14:creationId xmlns:p14="http://schemas.microsoft.com/office/powerpoint/2010/main" val="388642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4930"/>
          </a:xfrm>
        </p:spPr>
        <p:txBody>
          <a:bodyPr>
            <a:normAutofit/>
          </a:bodyPr>
          <a:lstStyle/>
          <a:p>
            <a:r>
              <a:rPr lang="en-US" sz="3200" b="1" dirty="0"/>
              <a:t>Compare Normalized Image of micro-pupils (log scale)</a:t>
            </a:r>
          </a:p>
        </p:txBody>
      </p:sp>
      <p:pic>
        <p:nvPicPr>
          <p:cNvPr id="2050" name="Picture 2" descr="Machine generated alternative text: 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7322" r="8885" b="6379"/>
          <a:stretch/>
        </p:blipFill>
        <p:spPr bwMode="auto">
          <a:xfrm>
            <a:off x="82375" y="1178012"/>
            <a:ext cx="413066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0  1200  100  200  300  400  500  600  700  800  900  1000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7862" r="9165" b="5839"/>
          <a:stretch/>
        </p:blipFill>
        <p:spPr bwMode="auto">
          <a:xfrm>
            <a:off x="4213044" y="1178012"/>
            <a:ext cx="385297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390" t="7272" r="8564" b="5868"/>
          <a:stretch/>
        </p:blipFill>
        <p:spPr>
          <a:xfrm>
            <a:off x="8066021" y="1178012"/>
            <a:ext cx="3883245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1256" y="80868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Original MLA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57714" y="801814"/>
            <a:ext cx="171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Jenoptic</a:t>
            </a:r>
            <a:r>
              <a:rPr lang="en-US" b="1" dirty="0"/>
              <a:t> A (520)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362353" y="816229"/>
            <a:ext cx="1725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Jenoptic</a:t>
            </a:r>
            <a:r>
              <a:rPr lang="en-US" b="1" dirty="0"/>
              <a:t> D (606)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4183" y="4566506"/>
            <a:ext cx="32106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MLAs have have less power in the “wings”.</a:t>
            </a:r>
          </a:p>
          <a:p>
            <a:pPr algn="ctr"/>
            <a:r>
              <a:rPr lang="en-US" dirty="0"/>
              <a:t>Masking cuts throughput but controls light better.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35410-7002-FF4C-B635-B53A8F4BE1D4}"/>
              </a:ext>
            </a:extLst>
          </p:cNvPr>
          <p:cNvSpPr txBox="1"/>
          <p:nvPr/>
        </p:nvSpPr>
        <p:spPr>
          <a:xfrm>
            <a:off x="4884218" y="5954929"/>
            <a:ext cx="2666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Installed </a:t>
            </a:r>
            <a:r>
              <a:rPr lang="en-US" sz="2400" b="1" dirty="0" err="1"/>
              <a:t>Jenoptic</a:t>
            </a:r>
            <a:r>
              <a:rPr lang="en-US" sz="2400" b="1" dirty="0"/>
              <a:t> A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CEE0690-FC89-9447-A0F2-9D132A57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D. Hover</a:t>
            </a:r>
          </a:p>
        </p:txBody>
      </p:sp>
    </p:spTree>
    <p:extLst>
      <p:ext uri="{BB962C8B-B14F-4D97-AF65-F5344CB8AC3E}">
        <p14:creationId xmlns:p14="http://schemas.microsoft.com/office/powerpoint/2010/main" val="289940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4930"/>
          </a:xfrm>
        </p:spPr>
        <p:txBody>
          <a:bodyPr>
            <a:normAutofit/>
          </a:bodyPr>
          <a:lstStyle/>
          <a:p>
            <a:r>
              <a:rPr lang="en-US" sz="3200" b="1" dirty="0"/>
              <a:t>Throughput vs Integration Radius</a:t>
            </a:r>
          </a:p>
        </p:txBody>
      </p:sp>
      <p:pic>
        <p:nvPicPr>
          <p:cNvPr id="3073" name="Picture 1" descr="rel throughput  3  a  O  53  a  O  CO  o  rel  rel  rel  throughput  53 co  throughput  throughput  3  3  3  rel throughput  rel throughput  rel throughput  3  3  3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4247" r="7339" b="5148"/>
          <a:stretch/>
        </p:blipFill>
        <p:spPr bwMode="auto">
          <a:xfrm>
            <a:off x="659027" y="856737"/>
            <a:ext cx="6664412" cy="57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26858" y="2496065"/>
            <a:ext cx="321069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 detector counts on all centroids, normalized by all detector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MLAs have shallower diffraction tail (greater than 10 pixels)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8891" y="5775059"/>
            <a:ext cx="321069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X-axis is for test setup. There is a 3 (Test):1 (SEDM) pixel ratio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1723F-3BC1-4142-B10A-C317346B59E9}"/>
              </a:ext>
            </a:extLst>
          </p:cNvPr>
          <p:cNvSpPr txBox="1"/>
          <p:nvPr/>
        </p:nvSpPr>
        <p:spPr>
          <a:xfrm>
            <a:off x="4830053" y="5273921"/>
            <a:ext cx="291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</a:t>
            </a:r>
            <a:r>
              <a:rPr lang="en-US" dirty="0" err="1"/>
              <a:t>Jenoptic</a:t>
            </a:r>
            <a:r>
              <a:rPr lang="en-US" dirty="0"/>
              <a:t> A installed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05841B-77D0-814D-8DE1-F5F6FF6791E2}"/>
              </a:ext>
            </a:extLst>
          </p:cNvPr>
          <p:cNvCxnSpPr/>
          <p:nvPr/>
        </p:nvCxnSpPr>
        <p:spPr>
          <a:xfrm>
            <a:off x="6128481" y="2998107"/>
            <a:ext cx="0" cy="140756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90795F-5250-864A-BFEA-7D8A89DCC982}"/>
              </a:ext>
            </a:extLst>
          </p:cNvPr>
          <p:cNvCxnSpPr/>
          <p:nvPr/>
        </p:nvCxnSpPr>
        <p:spPr>
          <a:xfrm>
            <a:off x="3922692" y="2998107"/>
            <a:ext cx="0" cy="140756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F71606-FE35-F242-871B-61AF7F63F1C3}"/>
              </a:ext>
            </a:extLst>
          </p:cNvPr>
          <p:cNvCxnSpPr/>
          <p:nvPr/>
        </p:nvCxnSpPr>
        <p:spPr>
          <a:xfrm>
            <a:off x="6128481" y="1088505"/>
            <a:ext cx="0" cy="140756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E067AA-A0D2-4844-B972-02F26DDF99F2}"/>
              </a:ext>
            </a:extLst>
          </p:cNvPr>
          <p:cNvCxnSpPr/>
          <p:nvPr/>
        </p:nvCxnSpPr>
        <p:spPr>
          <a:xfrm>
            <a:off x="3911860" y="1088505"/>
            <a:ext cx="0" cy="140756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0FD010-9D23-1746-9CB0-CF48221B20BD}"/>
              </a:ext>
            </a:extLst>
          </p:cNvPr>
          <p:cNvCxnSpPr/>
          <p:nvPr/>
        </p:nvCxnSpPr>
        <p:spPr>
          <a:xfrm>
            <a:off x="1710883" y="1088505"/>
            <a:ext cx="0" cy="140756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38CBC1-B30C-344F-BFC0-2C72F6DEB9A2}"/>
              </a:ext>
            </a:extLst>
          </p:cNvPr>
          <p:cNvCxnSpPr/>
          <p:nvPr/>
        </p:nvCxnSpPr>
        <p:spPr>
          <a:xfrm>
            <a:off x="1702052" y="2998107"/>
            <a:ext cx="0" cy="140756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5277A-A05A-3E40-9D47-9E5730B7578F}"/>
              </a:ext>
            </a:extLst>
          </p:cNvPr>
          <p:cNvCxnSpPr/>
          <p:nvPr/>
        </p:nvCxnSpPr>
        <p:spPr>
          <a:xfrm>
            <a:off x="1710883" y="4939473"/>
            <a:ext cx="0" cy="140756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3B1E55-ADCE-8240-BFD2-2933147AD9D3}"/>
              </a:ext>
            </a:extLst>
          </p:cNvPr>
          <p:cNvCxnSpPr/>
          <p:nvPr/>
        </p:nvCxnSpPr>
        <p:spPr>
          <a:xfrm>
            <a:off x="8192059" y="936105"/>
            <a:ext cx="0" cy="140756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AEF4F98-0510-8A4F-BC22-A0B3897A5EEE}"/>
              </a:ext>
            </a:extLst>
          </p:cNvPr>
          <p:cNvSpPr txBox="1"/>
          <p:nvPr/>
        </p:nvSpPr>
        <p:spPr>
          <a:xfrm>
            <a:off x="8192059" y="1088505"/>
            <a:ext cx="251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dashes indicate current DRP extraction radius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E58C988-E443-3F47-8884-6670B83F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D. Hover</a:t>
            </a:r>
          </a:p>
        </p:txBody>
      </p:sp>
    </p:spTree>
    <p:extLst>
      <p:ext uri="{BB962C8B-B14F-4D97-AF65-F5344CB8AC3E}">
        <p14:creationId xmlns:p14="http://schemas.microsoft.com/office/powerpoint/2010/main" val="255402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9FD84E-0D70-7F45-886A-7D65AA75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Efficiency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FCE80-C255-9649-9C86-0ED929C90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Before new MLA</a:t>
            </a:r>
          </a:p>
          <a:p>
            <a:r>
              <a:rPr lang="en-US" dirty="0"/>
              <a:t>20180617 BD+28d4211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9F981F-60C1-6847-83D1-4D060DFDA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4064" y="2505075"/>
            <a:ext cx="4909234" cy="368458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61444-1D5E-504B-8B83-C622E16E7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new MLA</a:t>
            </a:r>
          </a:p>
          <a:p>
            <a:r>
              <a:rPr lang="en-US" dirty="0"/>
              <a:t>20180619 BD+28d4211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34A10F6-AAD7-A445-8FB1-FAD91288F1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9177" y="2505075"/>
            <a:ext cx="4909234" cy="3684588"/>
          </a:xfrm>
        </p:spPr>
      </p:pic>
    </p:spTree>
    <p:extLst>
      <p:ext uri="{BB962C8B-B14F-4D97-AF65-F5344CB8AC3E}">
        <p14:creationId xmlns:p14="http://schemas.microsoft.com/office/powerpoint/2010/main" val="334377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9620</TotalTime>
  <Words>925</Words>
  <Application>Microsoft Macintosh PowerPoint</Application>
  <PresentationFormat>Widescreen</PresentationFormat>
  <Paragraphs>200</Paragraphs>
  <Slides>31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Gill Sans Light</vt:lpstr>
      <vt:lpstr>Office Theme</vt:lpstr>
      <vt:lpstr>SEDM Performance and Upgrades</vt:lpstr>
      <vt:lpstr>Facility instrument on P60</vt:lpstr>
      <vt:lpstr>Hyperspectral Imaging Spectrograph</vt:lpstr>
      <vt:lpstr>Outline</vt:lpstr>
      <vt:lpstr>Current performance</vt:lpstr>
      <vt:lpstr>Absolute MLA Throughput</vt:lpstr>
      <vt:lpstr>Compare Normalized Image of micro-pupils (log scale)</vt:lpstr>
      <vt:lpstr>Throughput vs Integration Radius</vt:lpstr>
      <vt:lpstr>Gross Efficiency</vt:lpstr>
      <vt:lpstr>PowerPoint Presentation</vt:lpstr>
      <vt:lpstr>PowerPoint Presentation</vt:lpstr>
      <vt:lpstr>MLA Upgrade Performance</vt:lpstr>
      <vt:lpstr>PowerPoint Presentation</vt:lpstr>
      <vt:lpstr>MLA Upgrade Performance</vt:lpstr>
      <vt:lpstr>Pushing fainter: ZTF18abixglr at 2430s</vt:lpstr>
      <vt:lpstr>MLA Upgrade Performance</vt:lpstr>
      <vt:lpstr>TOO Program</vt:lpstr>
      <vt:lpstr>PowerPoint Presentation</vt:lpstr>
      <vt:lpstr>PowerPoint Presentation</vt:lpstr>
      <vt:lpstr>PowerPoint Presentation</vt:lpstr>
      <vt:lpstr>SEDM Challenges (I)</vt:lpstr>
      <vt:lpstr>SEDM Acquisition (typical)</vt:lpstr>
      <vt:lpstr>SEDM Challenges (II)</vt:lpstr>
      <vt:lpstr>Addressing the Challenges</vt:lpstr>
      <vt:lpstr>SEDM: Future Plans</vt:lpstr>
      <vt:lpstr>SEDM: Future Plans</vt:lpstr>
      <vt:lpstr>Cost Estimate: Manufactured Parts</vt:lpstr>
      <vt:lpstr>Cost Estimate: COTS Parts</vt:lpstr>
      <vt:lpstr>Cost Estimate: Cameras</vt:lpstr>
      <vt:lpstr>Cost Estimate Totals:</vt:lpstr>
      <vt:lpstr>SEDM in production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SEDM Performance and Upgrades</dc:title>
  <dc:creator>Don Neill</dc:creator>
  <cp:lastModifiedBy>Don Neill</cp:lastModifiedBy>
  <cp:revision>47</cp:revision>
  <dcterms:created xsi:type="dcterms:W3CDTF">2018-07-30T14:39:29Z</dcterms:created>
  <dcterms:modified xsi:type="dcterms:W3CDTF">2018-08-06T07:00:19Z</dcterms:modified>
</cp:coreProperties>
</file>