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53" r:id="rId2"/>
    <p:sldId id="354" r:id="rId3"/>
    <p:sldId id="361" r:id="rId4"/>
    <p:sldId id="365" r:id="rId5"/>
    <p:sldId id="312" r:id="rId6"/>
    <p:sldId id="357" r:id="rId7"/>
    <p:sldId id="325" r:id="rId8"/>
    <p:sldId id="364" r:id="rId9"/>
    <p:sldId id="358" r:id="rId10"/>
    <p:sldId id="368" r:id="rId11"/>
    <p:sldId id="363" r:id="rId12"/>
    <p:sldId id="360" r:id="rId13"/>
    <p:sldId id="359" r:id="rId14"/>
    <p:sldId id="332" r:id="rId15"/>
    <p:sldId id="355" r:id="rId16"/>
    <p:sldId id="366" r:id="rId17"/>
    <p:sldId id="367" r:id="rId18"/>
    <p:sldId id="330" r:id="rId19"/>
    <p:sldId id="371" r:id="rId20"/>
    <p:sldId id="321" r:id="rId21"/>
    <p:sldId id="369" r:id="rId22"/>
    <p:sldId id="370" r:id="rId23"/>
    <p:sldId id="35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1"/>
    <p:restoredTop sz="93632"/>
  </p:normalViewPr>
  <p:slideViewPr>
    <p:cSldViewPr snapToGrid="0" snapToObjects="1">
      <p:cViewPr>
        <p:scale>
          <a:sx n="96" d="100"/>
          <a:sy n="96" d="100"/>
        </p:scale>
        <p:origin x="-232" y="-1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oleObject" Target="file://localhost/Users/mjg/Dropbox/ztf/Observing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oleObject" Target="file://localhost/Users/mjg/Dropbox/ztf/Observing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oleObject" Target="file://localhost/Users/mjg/Dropbox/ztf/Observing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microsoft.com/office/2011/relationships/chartStyle" Target="style13.xml"/><Relationship Id="rId2" Type="http://schemas.microsoft.com/office/2011/relationships/chartColorStyle" Target="colors13.xml"/><Relationship Id="rId3" Type="http://schemas.openxmlformats.org/officeDocument/2006/relationships/oleObject" Target="file://localhost/Users/mjg/Dropbox/ztf/Observing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microsoft.com/office/2011/relationships/chartStyle" Target="style14.xml"/><Relationship Id="rId2" Type="http://schemas.microsoft.com/office/2011/relationships/chartColorStyle" Target="colors14.xml"/><Relationship Id="rId3" Type="http://schemas.openxmlformats.org/officeDocument/2006/relationships/oleObject" Target="file://localhost/Users/mjg/Dropbox/ztf/Observ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localhost/Users/mjg/Dropbox/ztf/Observing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localhost/Users/mjg/Dropbox/ztf/Observing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localhost/Users/mjg/Dropbox/ztf/Observing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localhost/Users/mjg/Dropbox/ztf/Observing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file://localhost/Users/mjg/Dropbox/ztf/Observ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Sheet1!$A$1:$A$11</c:f>
              <c:strCache>
                <c:ptCount val="11"/>
                <c:pt idx="0">
                  <c:v>ROS</c:v>
                </c:pt>
                <c:pt idx="1">
                  <c:v>TCS</c:v>
                </c:pt>
                <c:pt idx="2">
                  <c:v>Shutter</c:v>
                </c:pt>
                <c:pt idx="3">
                  <c:v>Pointing</c:v>
                </c:pt>
                <c:pt idx="4">
                  <c:v>Scheduler</c:v>
                </c:pt>
                <c:pt idx="5">
                  <c:v>IPAC</c:v>
                </c:pt>
                <c:pt idx="6">
                  <c:v>Focus</c:v>
                </c:pt>
                <c:pt idx="7">
                  <c:v>Illuminator</c:v>
                </c:pt>
                <c:pt idx="8">
                  <c:v>Hexapod</c:v>
                </c:pt>
                <c:pt idx="9">
                  <c:v>Filter exchanger</c:v>
                </c:pt>
                <c:pt idx="10">
                  <c:v>Archon</c:v>
                </c:pt>
              </c:strCache>
            </c:strRef>
          </c:cat>
          <c:val>
            <c:numRef>
              <c:f>Sheet1!$B$1:$B$11</c:f>
              <c:numCache>
                <c:formatCode>General</c:formatCode>
                <c:ptCount val="11"/>
                <c:pt idx="0">
                  <c:v>9.0</c:v>
                </c:pt>
                <c:pt idx="1">
                  <c:v>6.0</c:v>
                </c:pt>
                <c:pt idx="2">
                  <c:v>11.0</c:v>
                </c:pt>
                <c:pt idx="3">
                  <c:v>3.0</c:v>
                </c:pt>
                <c:pt idx="4">
                  <c:v>3.0</c:v>
                </c:pt>
                <c:pt idx="5">
                  <c:v>3.0</c:v>
                </c:pt>
                <c:pt idx="6">
                  <c:v>6.0</c:v>
                </c:pt>
                <c:pt idx="7">
                  <c:v>1.0</c:v>
                </c:pt>
                <c:pt idx="8">
                  <c:v>1.0</c:v>
                </c:pt>
                <c:pt idx="9">
                  <c:v>5.0</c:v>
                </c:pt>
                <c:pt idx="10">
                  <c:v>6.0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Sheet1!$B$22</c:f>
              <c:strCache>
                <c:ptCount val="1"/>
                <c:pt idx="0">
                  <c:v>Partnership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Sheet1!$A$23:$A$25</c:f>
              <c:strCache>
                <c:ptCount val="3"/>
                <c:pt idx="0">
                  <c:v>g</c:v>
                </c:pt>
                <c:pt idx="1">
                  <c:v>r</c:v>
                </c:pt>
                <c:pt idx="2">
                  <c:v>i</c:v>
                </c:pt>
              </c:strCache>
            </c:strRef>
          </c:cat>
          <c:val>
            <c:numRef>
              <c:f>Sheet1!$B$23:$B$25</c:f>
              <c:numCache>
                <c:formatCode>General</c:formatCode>
                <c:ptCount val="3"/>
                <c:pt idx="0">
                  <c:v>6.680356E6</c:v>
                </c:pt>
                <c:pt idx="1">
                  <c:v>6.47383E6</c:v>
                </c:pt>
                <c:pt idx="2">
                  <c:v>24617.0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Sheet1!$B$26</c:f>
              <c:strCache>
                <c:ptCount val="1"/>
                <c:pt idx="0">
                  <c:v>Caltech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Sheet1!$A$27:$A$29</c:f>
              <c:strCache>
                <c:ptCount val="3"/>
                <c:pt idx="0">
                  <c:v>g</c:v>
                </c:pt>
                <c:pt idx="1">
                  <c:v>r</c:v>
                </c:pt>
                <c:pt idx="2">
                  <c:v>i</c:v>
                </c:pt>
              </c:strCache>
            </c:strRef>
          </c:cat>
          <c:val>
            <c:numRef>
              <c:f>Sheet1!$B$27:$B$29</c:f>
              <c:numCache>
                <c:formatCode>General</c:formatCode>
                <c:ptCount val="3"/>
                <c:pt idx="0">
                  <c:v>475372.0</c:v>
                </c:pt>
                <c:pt idx="1">
                  <c:v>6.572593E6</c:v>
                </c:pt>
                <c:pt idx="2">
                  <c:v>471.0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Sheet1!$B$18</c:f>
              <c:strCache>
                <c:ptCount val="1"/>
                <c:pt idx="0">
                  <c:v>MSIP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Sheet1!$A$19:$A$21</c:f>
              <c:strCache>
                <c:ptCount val="3"/>
                <c:pt idx="0">
                  <c:v>g</c:v>
                </c:pt>
                <c:pt idx="1">
                  <c:v>r</c:v>
                </c:pt>
                <c:pt idx="2">
                  <c:v>i</c:v>
                </c:pt>
              </c:strCache>
            </c:strRef>
          </c:cat>
          <c:val>
            <c:numRef>
              <c:f>Sheet1!$B$19:$B$21</c:f>
              <c:numCache>
                <c:formatCode>General</c:formatCode>
                <c:ptCount val="3"/>
                <c:pt idx="0">
                  <c:v>3.802728E6</c:v>
                </c:pt>
                <c:pt idx="1">
                  <c:v>4.329818E6</c:v>
                </c:pt>
                <c:pt idx="2">
                  <c:v>146.0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Sheet1!$A$19</c:f>
              <c:strCache>
                <c:ptCount val="1"/>
                <c:pt idx="0">
                  <c:v>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Sheet1!$B$18:$D$18</c:f>
              <c:strCache>
                <c:ptCount val="3"/>
                <c:pt idx="0">
                  <c:v>MSIP</c:v>
                </c:pt>
                <c:pt idx="1">
                  <c:v>Partnership</c:v>
                </c:pt>
                <c:pt idx="2">
                  <c:v>Caltech</c:v>
                </c:pt>
              </c:strCache>
            </c:strRef>
          </c:cat>
          <c:val>
            <c:numRef>
              <c:f>Sheet1!$B$19:$D$19</c:f>
              <c:numCache>
                <c:formatCode>General</c:formatCode>
                <c:ptCount val="3"/>
                <c:pt idx="0">
                  <c:v>3.802728E6</c:v>
                </c:pt>
                <c:pt idx="1">
                  <c:v>6.680356E6</c:v>
                </c:pt>
                <c:pt idx="2">
                  <c:v>475372.0</c:v>
                </c:pt>
              </c:numCache>
            </c:numRef>
          </c:val>
        </c:ser>
        <c:ser>
          <c:idx val="1"/>
          <c:order val="1"/>
          <c:tx>
            <c:strRef>
              <c:f>Sheet1!$A$20</c:f>
              <c:strCache>
                <c:ptCount val="1"/>
                <c:pt idx="0">
                  <c:v>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Sheet1!$B$18:$D$18</c:f>
              <c:strCache>
                <c:ptCount val="3"/>
                <c:pt idx="0">
                  <c:v>MSIP</c:v>
                </c:pt>
                <c:pt idx="1">
                  <c:v>Partnership</c:v>
                </c:pt>
                <c:pt idx="2">
                  <c:v>Caltech</c:v>
                </c:pt>
              </c:strCache>
            </c:strRef>
          </c:cat>
          <c:val>
            <c:numRef>
              <c:f>Sheet1!$B$20:$D$20</c:f>
              <c:numCache>
                <c:formatCode>General</c:formatCode>
                <c:ptCount val="3"/>
                <c:pt idx="0">
                  <c:v>4.329818E6</c:v>
                </c:pt>
                <c:pt idx="1">
                  <c:v>6.47383E6</c:v>
                </c:pt>
                <c:pt idx="2">
                  <c:v>6.572593E6</c:v>
                </c:pt>
              </c:numCache>
            </c:numRef>
          </c:val>
        </c:ser>
        <c:ser>
          <c:idx val="2"/>
          <c:order val="2"/>
          <c:tx>
            <c:strRef>
              <c:f>Sheet1!$A$21</c:f>
              <c:strCache>
                <c:ptCount val="1"/>
                <c:pt idx="0">
                  <c:v>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Sheet1!$B$18:$D$18</c:f>
              <c:strCache>
                <c:ptCount val="3"/>
                <c:pt idx="0">
                  <c:v>MSIP</c:v>
                </c:pt>
                <c:pt idx="1">
                  <c:v>Partnership</c:v>
                </c:pt>
                <c:pt idx="2">
                  <c:v>Caltech</c:v>
                </c:pt>
              </c:strCache>
            </c:strRef>
          </c:cat>
          <c:val>
            <c:numRef>
              <c:f>Sheet1!$B$21:$D$21</c:f>
              <c:numCache>
                <c:formatCode>General</c:formatCode>
                <c:ptCount val="3"/>
                <c:pt idx="0">
                  <c:v>146.0</c:v>
                </c:pt>
                <c:pt idx="1">
                  <c:v>24617.0</c:v>
                </c:pt>
                <c:pt idx="2">
                  <c:v>741.0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Sheet1!$A$20</c:f>
              <c:strCache>
                <c:ptCount val="1"/>
                <c:pt idx="0">
                  <c:v>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Sheet1!$B$18:$D$18</c:f>
              <c:strCache>
                <c:ptCount val="3"/>
                <c:pt idx="0">
                  <c:v>MSIP</c:v>
                </c:pt>
                <c:pt idx="1">
                  <c:v>Partnership</c:v>
                </c:pt>
                <c:pt idx="2">
                  <c:v>Caltech</c:v>
                </c:pt>
              </c:strCache>
            </c:strRef>
          </c:cat>
          <c:val>
            <c:numRef>
              <c:f>Sheet1!$B$20:$D$20</c:f>
              <c:numCache>
                <c:formatCode>General</c:formatCode>
                <c:ptCount val="3"/>
                <c:pt idx="0">
                  <c:v>4.329818E6</c:v>
                </c:pt>
                <c:pt idx="1">
                  <c:v>6.47383E6</c:v>
                </c:pt>
                <c:pt idx="2">
                  <c:v>6.572593E6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Sheet1!$A$13:$A$16</c:f>
              <c:strCache>
                <c:ptCount val="4"/>
                <c:pt idx="0">
                  <c:v>Weather</c:v>
                </c:pt>
                <c:pt idx="1">
                  <c:v>No issue</c:v>
                </c:pt>
                <c:pt idx="2">
                  <c:v>Engineering</c:v>
                </c:pt>
                <c:pt idx="3">
                  <c:v>Problem</c:v>
                </c:pt>
              </c:strCache>
            </c:strRef>
          </c:cat>
          <c:val>
            <c:numRef>
              <c:f>Sheet1!$B$13:$B$16</c:f>
              <c:numCache>
                <c:formatCode>General</c:formatCode>
                <c:ptCount val="4"/>
                <c:pt idx="0">
                  <c:v>33.0</c:v>
                </c:pt>
                <c:pt idx="1">
                  <c:v>53.0</c:v>
                </c:pt>
                <c:pt idx="2">
                  <c:v>2.0</c:v>
                </c:pt>
                <c:pt idx="3">
                  <c:v>49.0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Intended observing time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Sheet1!$A$2:$A$5</c:f>
              <c:strCache>
                <c:ptCount val="3"/>
                <c:pt idx="0">
                  <c:v>MSIP</c:v>
                </c:pt>
                <c:pt idx="1">
                  <c:v>Partnership</c:v>
                </c:pt>
                <c:pt idx="2">
                  <c:v>Caltech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40.0</c:v>
                </c:pt>
                <c:pt idx="1">
                  <c:v>40.0</c:v>
                </c:pt>
                <c:pt idx="2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Intended observing time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Sheet1!$B$30</c:f>
              <c:strCache>
                <c:ptCount val="1"/>
                <c:pt idx="0">
                  <c:v>No. of alerts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Sheet1!$A$31:$A$137</c:f>
              <c:numCache>
                <c:formatCode>m/d/yy</c:formatCode>
                <c:ptCount val="107"/>
                <c:pt idx="0">
                  <c:v>43179.0</c:v>
                </c:pt>
                <c:pt idx="1">
                  <c:v>43180.0</c:v>
                </c:pt>
                <c:pt idx="2">
                  <c:v>43181.0</c:v>
                </c:pt>
                <c:pt idx="3">
                  <c:v>43186.0</c:v>
                </c:pt>
                <c:pt idx="4">
                  <c:v>43187.0</c:v>
                </c:pt>
                <c:pt idx="5">
                  <c:v>43188.0</c:v>
                </c:pt>
                <c:pt idx="6">
                  <c:v>43189.0</c:v>
                </c:pt>
                <c:pt idx="7">
                  <c:v>43191.0</c:v>
                </c:pt>
                <c:pt idx="8">
                  <c:v>43192.0</c:v>
                </c:pt>
                <c:pt idx="9">
                  <c:v>43193.0</c:v>
                </c:pt>
                <c:pt idx="10">
                  <c:v>43195.0</c:v>
                </c:pt>
                <c:pt idx="11">
                  <c:v>43196.0</c:v>
                </c:pt>
                <c:pt idx="12">
                  <c:v>43197.0</c:v>
                </c:pt>
                <c:pt idx="13">
                  <c:v>43198.0</c:v>
                </c:pt>
                <c:pt idx="14">
                  <c:v>43199.0</c:v>
                </c:pt>
                <c:pt idx="15">
                  <c:v>43200.0</c:v>
                </c:pt>
                <c:pt idx="16">
                  <c:v>43201.0</c:v>
                </c:pt>
                <c:pt idx="17">
                  <c:v>43203.0</c:v>
                </c:pt>
                <c:pt idx="18">
                  <c:v>43204.0</c:v>
                </c:pt>
                <c:pt idx="19">
                  <c:v>43205.0</c:v>
                </c:pt>
                <c:pt idx="20">
                  <c:v>43206.0</c:v>
                </c:pt>
                <c:pt idx="21">
                  <c:v>43210.0</c:v>
                </c:pt>
                <c:pt idx="22">
                  <c:v>43220.0</c:v>
                </c:pt>
                <c:pt idx="23">
                  <c:v>43224.0</c:v>
                </c:pt>
                <c:pt idx="24">
                  <c:v>43225.0</c:v>
                </c:pt>
                <c:pt idx="25">
                  <c:v>43226.0</c:v>
                </c:pt>
                <c:pt idx="26">
                  <c:v>43227.0</c:v>
                </c:pt>
                <c:pt idx="27">
                  <c:v>43228.0</c:v>
                </c:pt>
                <c:pt idx="28">
                  <c:v>43229.0</c:v>
                </c:pt>
                <c:pt idx="29">
                  <c:v>43230.0</c:v>
                </c:pt>
                <c:pt idx="30">
                  <c:v>43231.0</c:v>
                </c:pt>
                <c:pt idx="31">
                  <c:v>43232.0</c:v>
                </c:pt>
                <c:pt idx="32">
                  <c:v>43234.0</c:v>
                </c:pt>
                <c:pt idx="33">
                  <c:v>43236.0</c:v>
                </c:pt>
                <c:pt idx="34">
                  <c:v>43237.0</c:v>
                </c:pt>
                <c:pt idx="35">
                  <c:v>43238.0</c:v>
                </c:pt>
                <c:pt idx="36">
                  <c:v>43239.0</c:v>
                </c:pt>
                <c:pt idx="37">
                  <c:v>43240.0</c:v>
                </c:pt>
                <c:pt idx="38">
                  <c:v>43241.0</c:v>
                </c:pt>
                <c:pt idx="39">
                  <c:v>43242.0</c:v>
                </c:pt>
                <c:pt idx="40">
                  <c:v>43243.0</c:v>
                </c:pt>
                <c:pt idx="41">
                  <c:v>43244.0</c:v>
                </c:pt>
                <c:pt idx="42">
                  <c:v>43245.0</c:v>
                </c:pt>
                <c:pt idx="43">
                  <c:v>43248.0</c:v>
                </c:pt>
                <c:pt idx="44">
                  <c:v>43249.0</c:v>
                </c:pt>
                <c:pt idx="45">
                  <c:v>43250.0</c:v>
                </c:pt>
                <c:pt idx="46">
                  <c:v>43251.0</c:v>
                </c:pt>
                <c:pt idx="47">
                  <c:v>43252.0</c:v>
                </c:pt>
                <c:pt idx="48">
                  <c:v>43253.0</c:v>
                </c:pt>
                <c:pt idx="49">
                  <c:v>43254.0</c:v>
                </c:pt>
                <c:pt idx="50">
                  <c:v>43255.0</c:v>
                </c:pt>
                <c:pt idx="51">
                  <c:v>43256.0</c:v>
                </c:pt>
                <c:pt idx="52">
                  <c:v>43257.0</c:v>
                </c:pt>
                <c:pt idx="53">
                  <c:v>43258.0</c:v>
                </c:pt>
                <c:pt idx="54">
                  <c:v>43259.0</c:v>
                </c:pt>
                <c:pt idx="55">
                  <c:v>43260.0</c:v>
                </c:pt>
                <c:pt idx="56">
                  <c:v>43261.0</c:v>
                </c:pt>
                <c:pt idx="57">
                  <c:v>43262.0</c:v>
                </c:pt>
                <c:pt idx="58">
                  <c:v>43263.0</c:v>
                </c:pt>
                <c:pt idx="59">
                  <c:v>43264.0</c:v>
                </c:pt>
                <c:pt idx="60">
                  <c:v>43265.0</c:v>
                </c:pt>
                <c:pt idx="61">
                  <c:v>43266.0</c:v>
                </c:pt>
                <c:pt idx="62">
                  <c:v>43267.0</c:v>
                </c:pt>
                <c:pt idx="63">
                  <c:v>43268.0</c:v>
                </c:pt>
                <c:pt idx="64">
                  <c:v>43269.0</c:v>
                </c:pt>
                <c:pt idx="65">
                  <c:v>43270.0</c:v>
                </c:pt>
                <c:pt idx="66">
                  <c:v>43271.0</c:v>
                </c:pt>
                <c:pt idx="67">
                  <c:v>43272.0</c:v>
                </c:pt>
                <c:pt idx="68">
                  <c:v>43273.0</c:v>
                </c:pt>
                <c:pt idx="69">
                  <c:v>43274.0</c:v>
                </c:pt>
                <c:pt idx="70">
                  <c:v>43275.0</c:v>
                </c:pt>
                <c:pt idx="71">
                  <c:v>43276.0</c:v>
                </c:pt>
                <c:pt idx="72">
                  <c:v>43277.0</c:v>
                </c:pt>
                <c:pt idx="73">
                  <c:v>43278.0</c:v>
                </c:pt>
                <c:pt idx="74">
                  <c:v>43279.0</c:v>
                </c:pt>
                <c:pt idx="75">
                  <c:v>43280.0</c:v>
                </c:pt>
                <c:pt idx="76">
                  <c:v>43281.0</c:v>
                </c:pt>
                <c:pt idx="77">
                  <c:v>43282.0</c:v>
                </c:pt>
                <c:pt idx="78">
                  <c:v>43283.0</c:v>
                </c:pt>
                <c:pt idx="79">
                  <c:v>43284.0</c:v>
                </c:pt>
                <c:pt idx="80">
                  <c:v>43285.0</c:v>
                </c:pt>
                <c:pt idx="81">
                  <c:v>43286.0</c:v>
                </c:pt>
                <c:pt idx="82">
                  <c:v>43287.0</c:v>
                </c:pt>
                <c:pt idx="83">
                  <c:v>43288.0</c:v>
                </c:pt>
                <c:pt idx="84">
                  <c:v>43289.0</c:v>
                </c:pt>
                <c:pt idx="85">
                  <c:v>43290.0</c:v>
                </c:pt>
                <c:pt idx="86">
                  <c:v>43292.0</c:v>
                </c:pt>
                <c:pt idx="87">
                  <c:v>43293.0</c:v>
                </c:pt>
                <c:pt idx="88">
                  <c:v>43294.0</c:v>
                </c:pt>
                <c:pt idx="89">
                  <c:v>43295.0</c:v>
                </c:pt>
                <c:pt idx="90">
                  <c:v>43296.0</c:v>
                </c:pt>
                <c:pt idx="91">
                  <c:v>43297.0</c:v>
                </c:pt>
                <c:pt idx="92">
                  <c:v>43298.0</c:v>
                </c:pt>
                <c:pt idx="93">
                  <c:v>43299.0</c:v>
                </c:pt>
                <c:pt idx="94">
                  <c:v>43300.0</c:v>
                </c:pt>
                <c:pt idx="95">
                  <c:v>43301.0</c:v>
                </c:pt>
                <c:pt idx="96">
                  <c:v>43302.0</c:v>
                </c:pt>
                <c:pt idx="97">
                  <c:v>43303.0</c:v>
                </c:pt>
                <c:pt idx="98">
                  <c:v>43304.0</c:v>
                </c:pt>
                <c:pt idx="99">
                  <c:v>43305.0</c:v>
                </c:pt>
                <c:pt idx="100">
                  <c:v>43306.0</c:v>
                </c:pt>
                <c:pt idx="101">
                  <c:v>43307.0</c:v>
                </c:pt>
                <c:pt idx="102">
                  <c:v>43308.0</c:v>
                </c:pt>
                <c:pt idx="103">
                  <c:v>43309.0</c:v>
                </c:pt>
                <c:pt idx="104">
                  <c:v>43310.0</c:v>
                </c:pt>
                <c:pt idx="105">
                  <c:v>43311.0</c:v>
                </c:pt>
                <c:pt idx="106">
                  <c:v>43312.0</c:v>
                </c:pt>
              </c:numCache>
            </c:numRef>
          </c:cat>
          <c:val>
            <c:numRef>
              <c:f>Sheet1!$B$31:$B$137</c:f>
              <c:numCache>
                <c:formatCode>General</c:formatCode>
                <c:ptCount val="107"/>
                <c:pt idx="0">
                  <c:v>7.0</c:v>
                </c:pt>
                <c:pt idx="1">
                  <c:v>15694.0</c:v>
                </c:pt>
                <c:pt idx="2">
                  <c:v>1012.0</c:v>
                </c:pt>
                <c:pt idx="3">
                  <c:v>1221.0</c:v>
                </c:pt>
                <c:pt idx="4">
                  <c:v>16484.0</c:v>
                </c:pt>
                <c:pt idx="5">
                  <c:v>29439.0</c:v>
                </c:pt>
                <c:pt idx="6">
                  <c:v>118290.0</c:v>
                </c:pt>
                <c:pt idx="7">
                  <c:v>6578.0</c:v>
                </c:pt>
                <c:pt idx="8">
                  <c:v>50677.0</c:v>
                </c:pt>
                <c:pt idx="9">
                  <c:v>50842.0</c:v>
                </c:pt>
                <c:pt idx="10">
                  <c:v>269.0</c:v>
                </c:pt>
                <c:pt idx="11">
                  <c:v>87478.0</c:v>
                </c:pt>
                <c:pt idx="12">
                  <c:v>19628.0</c:v>
                </c:pt>
                <c:pt idx="13">
                  <c:v>89031.0</c:v>
                </c:pt>
                <c:pt idx="14">
                  <c:v>457112.0</c:v>
                </c:pt>
                <c:pt idx="15">
                  <c:v>533114.0</c:v>
                </c:pt>
                <c:pt idx="16">
                  <c:v>430100.0</c:v>
                </c:pt>
                <c:pt idx="17">
                  <c:v>182151.0</c:v>
                </c:pt>
                <c:pt idx="18">
                  <c:v>452113.0</c:v>
                </c:pt>
                <c:pt idx="19">
                  <c:v>119896.0</c:v>
                </c:pt>
                <c:pt idx="20">
                  <c:v>376218.0</c:v>
                </c:pt>
                <c:pt idx="21">
                  <c:v>41380.0</c:v>
                </c:pt>
                <c:pt idx="22">
                  <c:v>15405.0</c:v>
                </c:pt>
                <c:pt idx="23">
                  <c:v>775048.0</c:v>
                </c:pt>
                <c:pt idx="24">
                  <c:v>267477.0</c:v>
                </c:pt>
                <c:pt idx="25">
                  <c:v>432322.0</c:v>
                </c:pt>
                <c:pt idx="26">
                  <c:v>380665.0</c:v>
                </c:pt>
                <c:pt idx="27">
                  <c:v>551709.0</c:v>
                </c:pt>
                <c:pt idx="28">
                  <c:v>942917.0</c:v>
                </c:pt>
                <c:pt idx="29">
                  <c:v>505156.0</c:v>
                </c:pt>
                <c:pt idx="30">
                  <c:v>419048.0</c:v>
                </c:pt>
                <c:pt idx="31">
                  <c:v>95488.0</c:v>
                </c:pt>
                <c:pt idx="32">
                  <c:v>470579.0</c:v>
                </c:pt>
                <c:pt idx="33">
                  <c:v>734050.0</c:v>
                </c:pt>
                <c:pt idx="34">
                  <c:v>668602.0</c:v>
                </c:pt>
                <c:pt idx="35">
                  <c:v>231473.0</c:v>
                </c:pt>
                <c:pt idx="36">
                  <c:v>174240.0</c:v>
                </c:pt>
                <c:pt idx="37">
                  <c:v>278440.0</c:v>
                </c:pt>
                <c:pt idx="38">
                  <c:v>84535.0</c:v>
                </c:pt>
                <c:pt idx="39">
                  <c:v>17392.0</c:v>
                </c:pt>
                <c:pt idx="40">
                  <c:v>232240.0</c:v>
                </c:pt>
                <c:pt idx="41">
                  <c:v>278589.0</c:v>
                </c:pt>
                <c:pt idx="42">
                  <c:v>175708.0</c:v>
                </c:pt>
                <c:pt idx="43">
                  <c:v>80931.0</c:v>
                </c:pt>
                <c:pt idx="44">
                  <c:v>154049.0</c:v>
                </c:pt>
                <c:pt idx="45">
                  <c:v>26495.0</c:v>
                </c:pt>
                <c:pt idx="46">
                  <c:v>97315.0</c:v>
                </c:pt>
                <c:pt idx="47">
                  <c:v>56410.0</c:v>
                </c:pt>
                <c:pt idx="48">
                  <c:v>40778.0</c:v>
                </c:pt>
                <c:pt idx="49">
                  <c:v>218569.0</c:v>
                </c:pt>
                <c:pt idx="50">
                  <c:v>169880.0</c:v>
                </c:pt>
                <c:pt idx="51">
                  <c:v>234788.0</c:v>
                </c:pt>
                <c:pt idx="52">
                  <c:v>98406.0</c:v>
                </c:pt>
                <c:pt idx="53">
                  <c:v>298283.0</c:v>
                </c:pt>
                <c:pt idx="54">
                  <c:v>321013.0</c:v>
                </c:pt>
                <c:pt idx="55">
                  <c:v>351997.0</c:v>
                </c:pt>
                <c:pt idx="56">
                  <c:v>340510.0</c:v>
                </c:pt>
                <c:pt idx="57">
                  <c:v>367952.0</c:v>
                </c:pt>
                <c:pt idx="58">
                  <c:v>344454.0</c:v>
                </c:pt>
                <c:pt idx="59">
                  <c:v>273847.0</c:v>
                </c:pt>
                <c:pt idx="60">
                  <c:v>350770.0</c:v>
                </c:pt>
                <c:pt idx="61">
                  <c:v>475146.0</c:v>
                </c:pt>
                <c:pt idx="62">
                  <c:v>302085.0</c:v>
                </c:pt>
                <c:pt idx="63">
                  <c:v>345677.0</c:v>
                </c:pt>
                <c:pt idx="64">
                  <c:v>559912.0</c:v>
                </c:pt>
                <c:pt idx="65">
                  <c:v>207587.0</c:v>
                </c:pt>
                <c:pt idx="66">
                  <c:v>164017.0</c:v>
                </c:pt>
                <c:pt idx="67">
                  <c:v>366170.0</c:v>
                </c:pt>
                <c:pt idx="68">
                  <c:v>140726.0</c:v>
                </c:pt>
                <c:pt idx="69">
                  <c:v>316909.0</c:v>
                </c:pt>
                <c:pt idx="70">
                  <c:v>297212.0</c:v>
                </c:pt>
                <c:pt idx="71">
                  <c:v>219050.0</c:v>
                </c:pt>
                <c:pt idx="72">
                  <c:v>151089.0</c:v>
                </c:pt>
                <c:pt idx="73">
                  <c:v>161560.0</c:v>
                </c:pt>
                <c:pt idx="74">
                  <c:v>68056.0</c:v>
                </c:pt>
                <c:pt idx="75">
                  <c:v>79779.0</c:v>
                </c:pt>
                <c:pt idx="76">
                  <c:v>158066.0</c:v>
                </c:pt>
                <c:pt idx="77">
                  <c:v>177702.0</c:v>
                </c:pt>
                <c:pt idx="78">
                  <c:v>123845.0</c:v>
                </c:pt>
                <c:pt idx="79">
                  <c:v>149468.0</c:v>
                </c:pt>
                <c:pt idx="80">
                  <c:v>848037.0</c:v>
                </c:pt>
                <c:pt idx="81">
                  <c:v>238540.0</c:v>
                </c:pt>
                <c:pt idx="82">
                  <c:v>838568.0</c:v>
                </c:pt>
                <c:pt idx="83">
                  <c:v>595153.0</c:v>
                </c:pt>
                <c:pt idx="84">
                  <c:v>256384.0</c:v>
                </c:pt>
                <c:pt idx="85">
                  <c:v>446548.0</c:v>
                </c:pt>
                <c:pt idx="86">
                  <c:v>96483.0</c:v>
                </c:pt>
                <c:pt idx="87">
                  <c:v>523105.0</c:v>
                </c:pt>
                <c:pt idx="88">
                  <c:v>328191.0</c:v>
                </c:pt>
                <c:pt idx="89">
                  <c:v>175456.0</c:v>
                </c:pt>
                <c:pt idx="90">
                  <c:v>281231.0</c:v>
                </c:pt>
                <c:pt idx="91">
                  <c:v>260660.0</c:v>
                </c:pt>
                <c:pt idx="92">
                  <c:v>630909.0</c:v>
                </c:pt>
                <c:pt idx="93">
                  <c:v>312518.0</c:v>
                </c:pt>
                <c:pt idx="94">
                  <c:v>255275.0</c:v>
                </c:pt>
                <c:pt idx="95">
                  <c:v>205843.0</c:v>
                </c:pt>
                <c:pt idx="96">
                  <c:v>587975.0</c:v>
                </c:pt>
                <c:pt idx="97">
                  <c:v>528782.0</c:v>
                </c:pt>
                <c:pt idx="98">
                  <c:v>274289.0</c:v>
                </c:pt>
                <c:pt idx="99">
                  <c:v>251409.0</c:v>
                </c:pt>
                <c:pt idx="100">
                  <c:v>180988.0</c:v>
                </c:pt>
                <c:pt idx="101">
                  <c:v>127579.0</c:v>
                </c:pt>
                <c:pt idx="102">
                  <c:v>205599.0</c:v>
                </c:pt>
                <c:pt idx="103">
                  <c:v>145407.0</c:v>
                </c:pt>
                <c:pt idx="104">
                  <c:v>301120.0</c:v>
                </c:pt>
                <c:pt idx="105">
                  <c:v>225777.0</c:v>
                </c:pt>
                <c:pt idx="106">
                  <c:v>198627.0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5132336"/>
        <c:axId val="-2142113488"/>
      </c:barChart>
      <c:dateAx>
        <c:axId val="-2145132336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2113488"/>
        <c:crosses val="autoZero"/>
        <c:auto val="1"/>
        <c:lblOffset val="100"/>
        <c:baseTimeUnit val="days"/>
      </c:dateAx>
      <c:valAx>
        <c:axId val="-214211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513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Sheet1!$A$21</c:f>
              <c:strCache>
                <c:ptCount val="1"/>
                <c:pt idx="0">
                  <c:v>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Sheet1!$B$18:$D$18</c:f>
              <c:strCache>
                <c:ptCount val="3"/>
                <c:pt idx="0">
                  <c:v>MSIP</c:v>
                </c:pt>
                <c:pt idx="1">
                  <c:v>Partnership</c:v>
                </c:pt>
                <c:pt idx="2">
                  <c:v>Caltech</c:v>
                </c:pt>
              </c:strCache>
            </c:strRef>
          </c:cat>
          <c:val>
            <c:numRef>
              <c:f>Sheet1!$B$21:$D$21</c:f>
              <c:numCache>
                <c:formatCode>General</c:formatCode>
                <c:ptCount val="3"/>
                <c:pt idx="0">
                  <c:v>146.0</c:v>
                </c:pt>
                <c:pt idx="1">
                  <c:v>24617.0</c:v>
                </c:pt>
                <c:pt idx="2">
                  <c:v>741.0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1D8A-50EF-DB48-AAD8-F52B17736A78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4D07C-751C-6A4E-A3B6-10D5DDE2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1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gif"/><Relationship Id="rId10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7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91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8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78329" y="6081287"/>
            <a:ext cx="8785452" cy="658540"/>
            <a:chOff x="135600" y="6078991"/>
            <a:chExt cx="8785452" cy="658540"/>
          </a:xfrm>
        </p:grpSpPr>
        <p:pic>
          <p:nvPicPr>
            <p:cNvPr id="19" name="Picture 18" descr="lanl.png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8"/>
            <a:stretch/>
          </p:blipFill>
          <p:spPr>
            <a:xfrm>
              <a:off x="7759005" y="6390378"/>
              <a:ext cx="524502" cy="222404"/>
            </a:xfrm>
            <a:prstGeom prst="rect">
              <a:avLst/>
            </a:prstGeom>
          </p:spPr>
        </p:pic>
        <p:pic>
          <p:nvPicPr>
            <p:cNvPr id="20" name="Picture 19" descr="tree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721" y="6345698"/>
              <a:ext cx="444215" cy="334469"/>
            </a:xfrm>
            <a:prstGeom prst="rect">
              <a:avLst/>
            </a:prstGeom>
          </p:spPr>
        </p:pic>
        <p:pic>
          <p:nvPicPr>
            <p:cNvPr id="21" name="Picture 20" descr="uwm.png"/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4660" y="6361777"/>
              <a:ext cx="389699" cy="279606"/>
            </a:xfrm>
            <a:prstGeom prst="rect">
              <a:avLst/>
            </a:prstGeom>
          </p:spPr>
        </p:pic>
        <p:pic>
          <p:nvPicPr>
            <p:cNvPr id="22" name="Picture 21" descr="lbnl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711" y="6346675"/>
              <a:ext cx="349877" cy="309138"/>
            </a:xfrm>
            <a:prstGeom prst="rect">
              <a:avLst/>
            </a:prstGeom>
          </p:spPr>
        </p:pic>
        <p:pic>
          <p:nvPicPr>
            <p:cNvPr id="23" name="Picture 22" descr="cit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39" y="6276981"/>
              <a:ext cx="463979" cy="391834"/>
            </a:xfrm>
            <a:prstGeom prst="rect">
              <a:avLst/>
            </a:prstGeom>
          </p:spPr>
        </p:pic>
        <p:pic>
          <p:nvPicPr>
            <p:cNvPr id="24" name="Picture 23" descr="ipac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316" y="6333674"/>
              <a:ext cx="623877" cy="335141"/>
            </a:xfrm>
            <a:prstGeom prst="rect">
              <a:avLst/>
            </a:prstGeom>
          </p:spPr>
        </p:pic>
        <p:cxnSp>
          <p:nvCxnSpPr>
            <p:cNvPr id="25" name="Straight Connector 24"/>
            <p:cNvCxnSpPr>
              <a:cxnSpLocks/>
            </p:cNvCxnSpPr>
            <p:nvPr/>
          </p:nvCxnSpPr>
          <p:spPr>
            <a:xfrm>
              <a:off x="135600" y="6078991"/>
              <a:ext cx="8785452" cy="181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 descr="c_klein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0798" y="6332802"/>
              <a:ext cx="694131" cy="337557"/>
            </a:xfrm>
            <a:prstGeom prst="rect">
              <a:avLst/>
            </a:prstGeom>
          </p:spPr>
        </p:pic>
        <p:pic>
          <p:nvPicPr>
            <p:cNvPr id="27" name="Picture 26" descr="logo_desy.gif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084" y="6332802"/>
              <a:ext cx="321404" cy="314014"/>
            </a:xfrm>
            <a:prstGeom prst="rect">
              <a:avLst/>
            </a:prstGeom>
          </p:spPr>
        </p:pic>
        <p:pic>
          <p:nvPicPr>
            <p:cNvPr id="28" name="Picture 27" descr="U Washington logo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9747" y="6345698"/>
              <a:ext cx="331510" cy="284414"/>
            </a:xfrm>
            <a:prstGeom prst="rect">
              <a:avLst/>
            </a:prstGeom>
          </p:spPr>
        </p:pic>
        <p:pic>
          <p:nvPicPr>
            <p:cNvPr id="29" name="Picture 28" descr="UST_Taiwan_logo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349" y="6281752"/>
              <a:ext cx="321404" cy="412306"/>
            </a:xfrm>
            <a:prstGeom prst="rect">
              <a:avLst/>
            </a:prstGeom>
          </p:spPr>
        </p:pic>
        <p:pic>
          <p:nvPicPr>
            <p:cNvPr id="30" name="Picture 29" descr="Humboldt U logo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8422" y="6288332"/>
              <a:ext cx="449199" cy="44919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71997538-A050-FB43-AD21-CA1321581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190" y="6220818"/>
              <a:ext cx="508543" cy="50415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163FC91-E198-CE47-BF68-81384B4FA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51940" y="6338270"/>
              <a:ext cx="387910" cy="38791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pic>
        <p:nvPicPr>
          <p:cNvPr id="33" name="Picture 32" descr="Screen Shot 2015-01-06 at 4.05.06 PM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869" y="33866"/>
            <a:ext cx="1062131" cy="656022"/>
          </a:xfrm>
          <a:prstGeom prst="rect">
            <a:avLst/>
          </a:prstGeom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65069" y="283281"/>
            <a:ext cx="6974371" cy="53892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63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4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5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5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0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3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6E67-4B1D-E74E-9C92-1A153408DE1C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6" Type="http://schemas.openxmlformats.org/officeDocument/2006/relationships/chart" Target="../charts/chart10.xml"/><Relationship Id="rId7" Type="http://schemas.openxmlformats.org/officeDocument/2006/relationships/chart" Target="../charts/chart11.xml"/><Relationship Id="rId8" Type="http://schemas.openxmlformats.org/officeDocument/2006/relationships/chart" Target="../charts/chart12.xml"/><Relationship Id="rId9" Type="http://schemas.openxmlformats.org/officeDocument/2006/relationships/chart" Target="../charts/chart13.xml"/><Relationship Id="rId10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Relationship Id="rId3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tiff"/><Relationship Id="rId12" Type="http://schemas.openxmlformats.org/officeDocument/2006/relationships/image" Target="../media/image28.tiff"/><Relationship Id="rId13" Type="http://schemas.openxmlformats.org/officeDocument/2006/relationships/image" Target="../media/image29.png"/><Relationship Id="rId14" Type="http://schemas.openxmlformats.org/officeDocument/2006/relationships/image" Target="../media/image30.emf"/><Relationship Id="rId15" Type="http://schemas.openxmlformats.org/officeDocument/2006/relationships/image" Target="../media/image31.tiff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creen Shot 2015-01-06 at 4.05.06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869" y="33866"/>
            <a:ext cx="1062131" cy="656022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78329" y="6081287"/>
            <a:ext cx="8785452" cy="658540"/>
            <a:chOff x="135600" y="6078991"/>
            <a:chExt cx="8785452" cy="658540"/>
          </a:xfrm>
        </p:grpSpPr>
        <p:pic>
          <p:nvPicPr>
            <p:cNvPr id="5" name="Picture 4" descr="lanl.png"/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8"/>
            <a:stretch/>
          </p:blipFill>
          <p:spPr>
            <a:xfrm>
              <a:off x="7759005" y="6390378"/>
              <a:ext cx="524502" cy="222404"/>
            </a:xfrm>
            <a:prstGeom prst="rect">
              <a:avLst/>
            </a:prstGeom>
          </p:spPr>
        </p:pic>
        <p:pic>
          <p:nvPicPr>
            <p:cNvPr id="6" name="Picture 5" descr="tree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721" y="6345698"/>
              <a:ext cx="444215" cy="334469"/>
            </a:xfrm>
            <a:prstGeom prst="rect">
              <a:avLst/>
            </a:prstGeom>
          </p:spPr>
        </p:pic>
        <p:pic>
          <p:nvPicPr>
            <p:cNvPr id="7" name="Picture 6" descr="uwm.png"/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4660" y="6361777"/>
              <a:ext cx="389699" cy="279606"/>
            </a:xfrm>
            <a:prstGeom prst="rect">
              <a:avLst/>
            </a:prstGeom>
          </p:spPr>
        </p:pic>
        <p:pic>
          <p:nvPicPr>
            <p:cNvPr id="8" name="Picture 7" descr="lbnl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711" y="6346675"/>
              <a:ext cx="349877" cy="309138"/>
            </a:xfrm>
            <a:prstGeom prst="rect">
              <a:avLst/>
            </a:prstGeom>
          </p:spPr>
        </p:pic>
        <p:pic>
          <p:nvPicPr>
            <p:cNvPr id="10" name="Picture 9" descr="cit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39" y="6276981"/>
              <a:ext cx="463979" cy="391834"/>
            </a:xfrm>
            <a:prstGeom prst="rect">
              <a:avLst/>
            </a:prstGeom>
          </p:spPr>
        </p:pic>
        <p:pic>
          <p:nvPicPr>
            <p:cNvPr id="11" name="Picture 10" descr="ipac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316" y="6333674"/>
              <a:ext cx="623877" cy="335141"/>
            </a:xfrm>
            <a:prstGeom prst="rect">
              <a:avLst/>
            </a:prstGeom>
          </p:spPr>
        </p:pic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135600" y="6078991"/>
              <a:ext cx="8785452" cy="181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c_klein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0798" y="6332802"/>
              <a:ext cx="694131" cy="337557"/>
            </a:xfrm>
            <a:prstGeom prst="rect">
              <a:avLst/>
            </a:prstGeom>
          </p:spPr>
        </p:pic>
        <p:pic>
          <p:nvPicPr>
            <p:cNvPr id="4" name="Picture 3" descr="logo_desy.gif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084" y="6332802"/>
              <a:ext cx="321404" cy="314014"/>
            </a:xfrm>
            <a:prstGeom prst="rect">
              <a:avLst/>
            </a:prstGeom>
          </p:spPr>
        </p:pic>
        <p:pic>
          <p:nvPicPr>
            <p:cNvPr id="3" name="Picture 2" descr="U Washington logo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9747" y="6345698"/>
              <a:ext cx="331510" cy="284414"/>
            </a:xfrm>
            <a:prstGeom prst="rect">
              <a:avLst/>
            </a:prstGeom>
          </p:spPr>
        </p:pic>
        <p:pic>
          <p:nvPicPr>
            <p:cNvPr id="18" name="Picture 17" descr="UST_Taiwan_logo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349" y="6281752"/>
              <a:ext cx="321404" cy="412306"/>
            </a:xfrm>
            <a:prstGeom prst="rect">
              <a:avLst/>
            </a:prstGeom>
          </p:spPr>
        </p:pic>
        <p:pic>
          <p:nvPicPr>
            <p:cNvPr id="19" name="Picture 18" descr="Humboldt U logo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8422" y="6288332"/>
              <a:ext cx="449199" cy="4491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1997538-A050-FB43-AD21-CA1321581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190" y="6220818"/>
              <a:ext cx="508543" cy="5041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163FC91-E198-CE47-BF68-81384B4FA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51940" y="6338270"/>
              <a:ext cx="387910" cy="38791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644726" y="2436043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Overview of ZTF Performance</a:t>
            </a:r>
            <a:br>
              <a:rPr lang="en-US" sz="4800" dirty="0" smtClean="0"/>
            </a:br>
            <a:endParaRPr lang="en-US" sz="4000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1330526" y="4228191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Matthew J. Graham</a:t>
            </a:r>
            <a:br>
              <a:rPr lang="en-US" sz="2400" dirty="0" smtClean="0"/>
            </a:br>
            <a:r>
              <a:rPr lang="en-US" sz="2400" dirty="0" smtClean="0"/>
              <a:t>ZTF Project Scientist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44726" y="689888"/>
            <a:ext cx="431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Team Meeting, Stockholm </a:t>
            </a:r>
            <a:r>
              <a:rPr lang="mr-IN" dirty="0" smtClean="0"/>
              <a:t>–</a:t>
            </a:r>
            <a:r>
              <a:rPr lang="en-US" dirty="0" smtClean="0"/>
              <a:t> 6</a:t>
            </a:r>
            <a:r>
              <a:rPr lang="en-US" baseline="30000" dirty="0" smtClean="0"/>
              <a:t>th</a:t>
            </a:r>
            <a:r>
              <a:rPr lang="en-US" dirty="0" smtClean="0"/>
              <a:t> August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Improving focus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871" y="1342663"/>
            <a:ext cx="672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94909" y="480917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2018-08-03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07708" y="482847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2018 earlier</a:t>
            </a:r>
            <a:endParaRPr lang="en-US" dirty="0"/>
          </a:p>
        </p:txBody>
      </p:sp>
      <p:sp>
        <p:nvSpPr>
          <p:cNvPr id="13" name="AutoShape 4" descr="0180429_diq_plot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4151"/>
            <a:ext cx="4755589" cy="2675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8" y="2700933"/>
            <a:ext cx="3935896" cy="22139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96" y="2156368"/>
            <a:ext cx="4750404" cy="26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Reference images (to Aug 1)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871" y="1342663"/>
            <a:ext cx="672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7" y="1048936"/>
            <a:ext cx="4456695" cy="2516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67" y="959856"/>
            <a:ext cx="4456695" cy="26006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70" y="3560550"/>
            <a:ext cx="4298290" cy="24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Alerts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28,421,000 to Aug 1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871" y="1342663"/>
            <a:ext cx="672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796281"/>
              </p:ext>
            </p:extLst>
          </p:nvPr>
        </p:nvGraphicFramePr>
        <p:xfrm>
          <a:off x="927653" y="1060744"/>
          <a:ext cx="7354956" cy="4690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57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Alerts breakdown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871" y="1342663"/>
            <a:ext cx="672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157003"/>
              </p:ext>
            </p:extLst>
          </p:nvPr>
        </p:nvGraphicFramePr>
        <p:xfrm>
          <a:off x="2941983" y="1176683"/>
          <a:ext cx="3375326" cy="2137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127914"/>
              </p:ext>
            </p:extLst>
          </p:nvPr>
        </p:nvGraphicFramePr>
        <p:xfrm>
          <a:off x="5870711" y="1189383"/>
          <a:ext cx="3383057" cy="2112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048782"/>
              </p:ext>
            </p:extLst>
          </p:nvPr>
        </p:nvGraphicFramePr>
        <p:xfrm>
          <a:off x="2938005" y="3684417"/>
          <a:ext cx="3379304" cy="210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538710"/>
              </p:ext>
            </p:extLst>
          </p:nvPr>
        </p:nvGraphicFramePr>
        <p:xfrm>
          <a:off x="5571983" y="1146400"/>
          <a:ext cx="4229100" cy="238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771659"/>
              </p:ext>
            </p:extLst>
          </p:nvPr>
        </p:nvGraphicFramePr>
        <p:xfrm>
          <a:off x="2844535" y="3619269"/>
          <a:ext cx="4049632" cy="24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03309"/>
              </p:ext>
            </p:extLst>
          </p:nvPr>
        </p:nvGraphicFramePr>
        <p:xfrm>
          <a:off x="5698983" y="3682362"/>
          <a:ext cx="4102100" cy="24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838991"/>
              </p:ext>
            </p:extLst>
          </p:nvPr>
        </p:nvGraphicFramePr>
        <p:xfrm>
          <a:off x="-189178" y="3601193"/>
          <a:ext cx="4000500" cy="247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64325"/>
              </p:ext>
            </p:extLst>
          </p:nvPr>
        </p:nvGraphicFramePr>
        <p:xfrm>
          <a:off x="-189178" y="1150134"/>
          <a:ext cx="4038600" cy="24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165180"/>
              </p:ext>
            </p:extLst>
          </p:nvPr>
        </p:nvGraphicFramePr>
        <p:xfrm>
          <a:off x="2842867" y="1176683"/>
          <a:ext cx="4051300" cy="241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8944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Issues with alerts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155" y="822205"/>
            <a:ext cx="7446197" cy="4294259"/>
            <a:chOff x="667147" y="898864"/>
            <a:chExt cx="7446197" cy="4294259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742695" y="1556887"/>
              <a:ext cx="3756424" cy="2965662"/>
              <a:chOff x="4943475" y="675892"/>
              <a:chExt cx="3469005" cy="273874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2863" y="1047511"/>
                <a:ext cx="3121025" cy="123663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3475" y="2303390"/>
                <a:ext cx="1841500" cy="111125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6000" y="2456552"/>
                <a:ext cx="1347888" cy="786839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943475" y="675892"/>
                <a:ext cx="3469005" cy="2738748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64834" y="4823791"/>
              <a:ext cx="2242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Scatter in photometry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33579" y="898864"/>
              <a:ext cx="1574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Image artifacts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539623" y="1344855"/>
              <a:ext cx="475786" cy="987528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625009" y="1344855"/>
              <a:ext cx="1743" cy="938447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274365" y="1344855"/>
              <a:ext cx="530087" cy="938447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386037" y="4200939"/>
              <a:ext cx="900145" cy="622852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769199" y="1587938"/>
              <a:ext cx="1482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ZTF18abcdefg</a:t>
              </a: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7147" y="2372721"/>
              <a:ext cx="131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/>
                <a:t>Alert names</a:t>
              </a:r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2010969" y="1934535"/>
              <a:ext cx="900145" cy="622852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863515" y="3000287"/>
              <a:ext cx="1249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Parameters</a:t>
              </a:r>
            </a:p>
          </p:txBody>
        </p:sp>
        <p:cxnSp>
          <p:nvCxnSpPr>
            <p:cNvPr id="31" name="Straight Arrow Connector 30"/>
            <p:cNvCxnSpPr>
              <a:stCxn id="30" idx="2"/>
              <a:endCxn id="7" idx="3"/>
            </p:cNvCxnSpPr>
            <p:nvPr/>
          </p:nvCxnSpPr>
          <p:spPr>
            <a:xfrm flipH="1">
              <a:off x="6316558" y="3369619"/>
              <a:ext cx="1171872" cy="541477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817579" y="4584488"/>
            <a:ext cx="5344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“It would be useful to also report</a:t>
            </a:r>
            <a:r>
              <a:rPr lang="mr-IN" dirty="0">
                <a:solidFill>
                  <a:schemeClr val="tx2"/>
                </a:solidFill>
              </a:rPr>
              <a:t>…</a:t>
            </a:r>
            <a:r>
              <a:rPr lang="en-US" dirty="0">
                <a:solidFill>
                  <a:schemeClr val="tx2"/>
                </a:solidFill>
              </a:rPr>
              <a:t>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“What did we observe last night?”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“Why can’t I see any alerts?”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“&lt;Survey x&gt; detected this </a:t>
            </a:r>
            <a:r>
              <a:rPr lang="mr-IN" dirty="0">
                <a:solidFill>
                  <a:schemeClr val="tx2"/>
                </a:solidFill>
              </a:rPr>
              <a:t>–</a:t>
            </a:r>
            <a:r>
              <a:rPr lang="en-US" dirty="0">
                <a:solidFill>
                  <a:schemeClr val="tx2"/>
                </a:solidFill>
              </a:rPr>
              <a:t> why didn’t we?”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“What’s wrong with the values of parameter &lt;x&gt;?”</a:t>
            </a:r>
          </a:p>
        </p:txBody>
      </p:sp>
    </p:spTree>
    <p:extLst>
      <p:ext uri="{BB962C8B-B14F-4D97-AF65-F5344CB8AC3E}">
        <p14:creationId xmlns:p14="http://schemas.microsoft.com/office/powerpoint/2010/main" val="9484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Real bogus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434"/>
              </p:ext>
            </p:extLst>
          </p:nvPr>
        </p:nvGraphicFramePr>
        <p:xfrm>
          <a:off x="417444" y="1624584"/>
          <a:ext cx="8229600" cy="348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1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55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48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50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15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284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084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084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1415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Vers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 Real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 Bogus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 Feat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FNR at 1% FPR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t1_f1_c1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</a:t>
                      </a:r>
                      <a:r>
                        <a:rPr lang="en-US" sz="1400" baseline="0" dirty="0"/>
                        <a:t> Jan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1316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t6_f4_c3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 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5498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t7_f4_c3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3361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4406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t8_f5_c3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  <a:r>
                        <a:rPr lang="en-US" sz="1400" baseline="0" dirty="0"/>
                        <a:t> May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14762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5076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kern="1200" dirty="0"/>
                        <a:t>9686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t9_f5_c3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15796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5589 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t10_f5_c3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17684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11196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6371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t11_f5_c3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 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18883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1069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t12_f5_c3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 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20923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27615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24870" y="5353878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Umaa</a:t>
            </a:r>
            <a:r>
              <a:rPr lang="en-US" dirty="0" smtClean="0"/>
              <a:t> and Ashish)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4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69" y="323038"/>
            <a:ext cx="6974371" cy="538924"/>
          </a:xfrm>
        </p:spPr>
        <p:txBody>
          <a:bodyPr/>
          <a:lstStyle/>
          <a:p>
            <a:pPr algn="l"/>
            <a:r>
              <a:rPr lang="en-US" dirty="0" smtClean="0"/>
              <a:t>Real bogus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DB9A7067-E8F9-3E49-AFF3-2C3BE7170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16" y="1256128"/>
            <a:ext cx="6081367" cy="4564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0526" y="125612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July 25,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Brokers and </a:t>
            </a:r>
            <a:r>
              <a:rPr lang="en-US" dirty="0" err="1" smtClean="0"/>
              <a:t>followup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70" y="822205"/>
            <a:ext cx="4261513" cy="3066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3" y="858962"/>
            <a:ext cx="3922618" cy="3299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41" y="2508526"/>
            <a:ext cx="4677742" cy="3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Matchfiles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2" y="1007165"/>
            <a:ext cx="6122505" cy="48639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4242" y="1007165"/>
            <a:ext cx="6122505" cy="486391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3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Outreach: ZTF 2018 Summer School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1056309"/>
            <a:ext cx="7182678" cy="47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Performance goals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4992" y="1102649"/>
            <a:ext cx="801623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Scheduler: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40% MSIP, 40% partnership, 20% Caltech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ToOs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Telescope system: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&lt;40s&gt; between observations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&lt;10s&gt; slew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Focus: 2” in r, 2.2” in g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Data system: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&lt;20 min&gt; between acquisition and distribution for alerts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Public alert stream May/June 2018</a:t>
            </a:r>
          </a:p>
        </p:txBody>
      </p:sp>
      <p:pic>
        <p:nvPicPr>
          <p:cNvPr id="12292" name="Picture 4" descr="elaterad 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57" y="2478157"/>
            <a:ext cx="244241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Science highlights - 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1200" y="847036"/>
            <a:ext cx="7921271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2"/>
                </a:solidFill>
              </a:rPr>
              <a:t>Physics of </a:t>
            </a:r>
            <a:r>
              <a:rPr lang="en-US" sz="2400" u="sng" dirty="0" err="1" smtClean="0">
                <a:solidFill>
                  <a:schemeClr val="tx2"/>
                </a:solidFill>
              </a:rPr>
              <a:t>SNe</a:t>
            </a:r>
            <a:r>
              <a:rPr lang="en-US" sz="2400" u="sng" dirty="0" smtClean="0">
                <a:solidFill>
                  <a:schemeClr val="tx2"/>
                </a:solidFill>
              </a:rPr>
              <a:t> and relativistic explosions, </a:t>
            </a:r>
            <a:r>
              <a:rPr lang="en-US" sz="2400" u="sng" dirty="0" err="1" smtClean="0">
                <a:solidFill>
                  <a:schemeClr val="tx2"/>
                </a:solidFill>
              </a:rPr>
              <a:t>Ia</a:t>
            </a:r>
            <a:r>
              <a:rPr lang="en-US" sz="2400" u="sng" dirty="0" smtClean="0">
                <a:solidFill>
                  <a:schemeClr val="tx2"/>
                </a:solidFill>
              </a:rPr>
              <a:t> cosmology, etc.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Total: 426 </a:t>
            </a:r>
            <a:r>
              <a:rPr lang="en-US" sz="2400" dirty="0" err="1" smtClean="0">
                <a:solidFill>
                  <a:schemeClr val="tx2"/>
                </a:solidFill>
              </a:rPr>
              <a:t>SNe</a:t>
            </a:r>
            <a:r>
              <a:rPr lang="en-US" sz="2400" dirty="0" smtClean="0">
                <a:solidFill>
                  <a:schemeClr val="tx2"/>
                </a:solidFill>
              </a:rPr>
              <a:t> so far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Ia</a:t>
            </a:r>
            <a:r>
              <a:rPr lang="en-US" sz="2400" dirty="0" smtClean="0">
                <a:solidFill>
                  <a:schemeClr val="tx2"/>
                </a:solidFill>
              </a:rPr>
              <a:t>: 294 - </a:t>
            </a:r>
            <a:r>
              <a:rPr lang="en-US" sz="2400" dirty="0">
                <a:solidFill>
                  <a:schemeClr val="tx2"/>
                </a:solidFill>
              </a:rPr>
              <a:t>99 </a:t>
            </a:r>
            <a:r>
              <a:rPr lang="en-US" sz="2400" dirty="0" smtClean="0">
                <a:solidFill>
                  <a:schemeClr val="tx2"/>
                </a:solidFill>
              </a:rPr>
              <a:t>already </a:t>
            </a:r>
            <a:r>
              <a:rPr lang="en-US" sz="2400" dirty="0">
                <a:solidFill>
                  <a:schemeClr val="tx2"/>
                </a:solidFill>
              </a:rPr>
              <a:t>have sufficient coverage </a:t>
            </a:r>
            <a:r>
              <a:rPr lang="en-US" sz="2400" dirty="0" smtClean="0">
                <a:solidFill>
                  <a:schemeClr val="tx2"/>
                </a:solidFill>
              </a:rPr>
              <a:t>in </a:t>
            </a:r>
            <a:r>
              <a:rPr lang="en-US" sz="2400" dirty="0">
                <a:solidFill>
                  <a:schemeClr val="tx2"/>
                </a:solidFill>
              </a:rPr>
              <a:t>all bands to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give good </a:t>
            </a:r>
            <a:r>
              <a:rPr lang="en-US" sz="2400" dirty="0">
                <a:solidFill>
                  <a:schemeClr val="tx2"/>
                </a:solidFill>
              </a:rPr>
              <a:t>distance </a:t>
            </a:r>
            <a:r>
              <a:rPr lang="en-US" sz="2400" dirty="0" smtClean="0">
                <a:solidFill>
                  <a:schemeClr val="tx2"/>
                </a:solidFill>
              </a:rPr>
              <a:t>estimates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II: 88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Ib</a:t>
            </a:r>
            <a:r>
              <a:rPr lang="en-US" sz="2400" dirty="0" smtClean="0">
                <a:solidFill>
                  <a:schemeClr val="tx2"/>
                </a:solidFill>
              </a:rPr>
              <a:t>: 12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Ic</a:t>
            </a:r>
            <a:r>
              <a:rPr lang="en-US" sz="2400" dirty="0" smtClean="0">
                <a:solidFill>
                  <a:schemeClr val="tx2"/>
                </a:solidFill>
              </a:rPr>
              <a:t>: 8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Ic</a:t>
            </a:r>
            <a:r>
              <a:rPr lang="en-US" sz="2400" dirty="0" smtClean="0">
                <a:solidFill>
                  <a:schemeClr val="tx2"/>
                </a:solidFill>
              </a:rPr>
              <a:t>-BL: 2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SLSNe</a:t>
            </a:r>
            <a:r>
              <a:rPr lang="en-US" sz="2400" dirty="0" smtClean="0">
                <a:solidFill>
                  <a:schemeClr val="tx2"/>
                </a:solidFill>
              </a:rPr>
              <a:t>: 11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We are now regularly finding supernovae within </a:t>
            </a:r>
            <a:r>
              <a:rPr lang="en-US" sz="2400" dirty="0" smtClean="0">
                <a:solidFill>
                  <a:schemeClr val="tx2"/>
                </a:solidFill>
              </a:rPr>
              <a:t>one </a:t>
            </a:r>
            <a:r>
              <a:rPr lang="en-US" sz="2400" dirty="0">
                <a:solidFill>
                  <a:schemeClr val="tx2"/>
                </a:solidFill>
              </a:rPr>
              <a:t>day of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explosion </a:t>
            </a:r>
            <a:r>
              <a:rPr lang="en-US" sz="2400" dirty="0">
                <a:solidFill>
                  <a:schemeClr val="tx2"/>
                </a:solidFill>
              </a:rPr>
              <a:t>(triggering follow-up in real time), </a:t>
            </a:r>
            <a:r>
              <a:rPr lang="en-US" sz="2400" dirty="0" smtClean="0">
                <a:solidFill>
                  <a:schemeClr val="tx2"/>
                </a:solidFill>
              </a:rPr>
              <a:t>and </a:t>
            </a:r>
            <a:r>
              <a:rPr lang="en-US" sz="2400" dirty="0">
                <a:solidFill>
                  <a:schemeClr val="tx2"/>
                </a:solidFill>
              </a:rPr>
              <a:t>have already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found </a:t>
            </a:r>
            <a:r>
              <a:rPr lang="en-US" sz="2400" dirty="0">
                <a:solidFill>
                  <a:schemeClr val="tx2"/>
                </a:solidFill>
              </a:rPr>
              <a:t>multiple events with flash features.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0" y="2502813"/>
            <a:ext cx="4088847" cy="22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Science highlights - II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1200" y="886792"/>
            <a:ext cx="778193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2"/>
                </a:solidFill>
              </a:rPr>
              <a:t>TDEs and AGN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2 </a:t>
            </a:r>
            <a:r>
              <a:rPr lang="en-US" sz="2400" dirty="0">
                <a:solidFill>
                  <a:schemeClr val="tx2"/>
                </a:solidFill>
              </a:rPr>
              <a:t>confirmed TDEs: 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NedStark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(ZTF commissioning and </a:t>
            </a:r>
            <a:r>
              <a:rPr lang="en-US" sz="2400" dirty="0" smtClean="0">
                <a:solidFill>
                  <a:schemeClr val="tx2"/>
                </a:solidFill>
              </a:rPr>
              <a:t>MSIP)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JonSnow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(MSIP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20 </a:t>
            </a:r>
            <a:r>
              <a:rPr lang="en-US" sz="2400" dirty="0">
                <a:solidFill>
                  <a:schemeClr val="tx2"/>
                </a:solidFill>
              </a:rPr>
              <a:t>more </a:t>
            </a:r>
            <a:r>
              <a:rPr lang="en-US" sz="2400" dirty="0" smtClean="0">
                <a:solidFill>
                  <a:schemeClr val="tx2"/>
                </a:solidFill>
              </a:rPr>
              <a:t>candidates awaiting 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7 spectroscopically confirmed CLAGN: </a:t>
            </a:r>
            <a:r>
              <a:rPr lang="en-US" sz="2400" dirty="0" err="1">
                <a:solidFill>
                  <a:schemeClr val="tx2"/>
                </a:solidFill>
              </a:rPr>
              <a:t>Sy</a:t>
            </a:r>
            <a:r>
              <a:rPr lang="en-US" sz="2400" dirty="0">
                <a:solidFill>
                  <a:schemeClr val="tx2"/>
                </a:solidFill>
              </a:rPr>
              <a:t> 1.8/LINER -&gt; </a:t>
            </a:r>
            <a:r>
              <a:rPr lang="en-US" sz="2400" dirty="0" err="1">
                <a:solidFill>
                  <a:schemeClr val="tx2"/>
                </a:solidFill>
              </a:rPr>
              <a:t>Sy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1</a:t>
            </a:r>
          </a:p>
          <a:p>
            <a:endParaRPr lang="en-US" sz="2400" u="sng" dirty="0" smtClean="0">
              <a:solidFill>
                <a:schemeClr val="tx2"/>
              </a:solidFill>
            </a:endParaRPr>
          </a:p>
          <a:p>
            <a:r>
              <a:rPr lang="en-US" sz="2400" u="sng" dirty="0" smtClean="0">
                <a:solidFill>
                  <a:schemeClr val="tx2"/>
                </a:solidFill>
              </a:rPr>
              <a:t>Galactic and M31 science</a:t>
            </a:r>
            <a:endParaRPr lang="en-US" sz="2400" u="sng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Discovery </a:t>
            </a:r>
            <a:r>
              <a:rPr lang="en-US" sz="2400" dirty="0">
                <a:solidFill>
                  <a:schemeClr val="tx2"/>
                </a:solidFill>
              </a:rPr>
              <a:t>of an ultra-compact binary with a 7-minute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orbital </a:t>
            </a:r>
            <a:r>
              <a:rPr lang="en-US" sz="2400" dirty="0" smtClean="0">
                <a:solidFill>
                  <a:schemeClr val="tx2"/>
                </a:solidFill>
              </a:rPr>
              <a:t>period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Only </a:t>
            </a:r>
            <a:r>
              <a:rPr lang="en-US" sz="2400" dirty="0">
                <a:solidFill>
                  <a:schemeClr val="tx2"/>
                </a:solidFill>
              </a:rPr>
              <a:t>one other stellar binary, HM </a:t>
            </a:r>
            <a:r>
              <a:rPr lang="en-US" sz="2400" dirty="0" err="1">
                <a:solidFill>
                  <a:schemeClr val="tx2"/>
                </a:solidFill>
              </a:rPr>
              <a:t>Cancri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smtClean="0">
                <a:solidFill>
                  <a:schemeClr val="tx2"/>
                </a:solidFill>
              </a:rPr>
              <a:t>has </a:t>
            </a:r>
            <a:r>
              <a:rPr lang="en-US" sz="2400" dirty="0">
                <a:solidFill>
                  <a:schemeClr val="tx2"/>
                </a:solidFill>
              </a:rPr>
              <a:t>a shorter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period</a:t>
            </a:r>
            <a:r>
              <a:rPr lang="en-US" sz="2400" dirty="0">
                <a:solidFill>
                  <a:schemeClr val="tx2"/>
                </a:solidFill>
              </a:rPr>
              <a:t>, 5.4 </a:t>
            </a:r>
            <a:r>
              <a:rPr lang="en-US" sz="2400" dirty="0" smtClean="0">
                <a:solidFill>
                  <a:schemeClr val="tx2"/>
                </a:solidFill>
              </a:rPr>
              <a:t>minutes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We </a:t>
            </a:r>
            <a:r>
              <a:rPr lang="en-US" sz="2400" dirty="0">
                <a:solidFill>
                  <a:schemeClr val="tx2"/>
                </a:solidFill>
              </a:rPr>
              <a:t>predict that we will </a:t>
            </a:r>
            <a:r>
              <a:rPr lang="en-US" sz="2400" dirty="0" smtClean="0">
                <a:solidFill>
                  <a:schemeClr val="tx2"/>
                </a:solidFill>
              </a:rPr>
              <a:t>detect </a:t>
            </a:r>
            <a:r>
              <a:rPr lang="en-US" sz="2400" dirty="0">
                <a:solidFill>
                  <a:schemeClr val="tx2"/>
                </a:solidFill>
              </a:rPr>
              <a:t>decay of the orbit due to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gravitational </a:t>
            </a:r>
            <a:r>
              <a:rPr lang="en-US" sz="2400" dirty="0">
                <a:solidFill>
                  <a:schemeClr val="tx2"/>
                </a:solidFill>
              </a:rPr>
              <a:t>waves by </a:t>
            </a:r>
            <a:r>
              <a:rPr lang="en-US" sz="2400" dirty="0" smtClean="0">
                <a:solidFill>
                  <a:schemeClr val="tx2"/>
                </a:solidFill>
              </a:rPr>
              <a:t>September </a:t>
            </a:r>
            <a:r>
              <a:rPr lang="en-US" sz="2400" dirty="0">
                <a:solidFill>
                  <a:schemeClr val="tx2"/>
                </a:solidFill>
              </a:rPr>
              <a:t>of this </a:t>
            </a:r>
            <a:r>
              <a:rPr lang="en-US" sz="2400" dirty="0" smtClean="0">
                <a:solidFill>
                  <a:schemeClr val="tx2"/>
                </a:solidFill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11807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Science highlights - III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1200" y="1032564"/>
            <a:ext cx="77143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2"/>
                </a:solidFill>
              </a:rPr>
              <a:t>Small Solar System Bodies</a:t>
            </a:r>
            <a:endParaRPr lang="en-US" sz="2400" u="sng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Discovery </a:t>
            </a:r>
            <a:r>
              <a:rPr lang="en-US" sz="2400" dirty="0">
                <a:solidFill>
                  <a:schemeClr val="tx2"/>
                </a:solidFill>
              </a:rPr>
              <a:t>of ~500 new asteroids, including 18 Near-Earth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Asteroids </a:t>
            </a:r>
            <a:r>
              <a:rPr lang="en-US" sz="2400" dirty="0">
                <a:solidFill>
                  <a:schemeClr val="tx2"/>
                </a:solidFill>
              </a:rPr>
              <a:t>(NEAs</a:t>
            </a:r>
            <a:r>
              <a:rPr lang="en-US" sz="2400" dirty="0" smtClean="0">
                <a:solidFill>
                  <a:schemeClr val="tx2"/>
                </a:solidFill>
              </a:rPr>
              <a:t>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3 </a:t>
            </a:r>
            <a:r>
              <a:rPr lang="en-US" sz="2400" dirty="0">
                <a:solidFill>
                  <a:schemeClr val="tx2"/>
                </a:solidFill>
              </a:rPr>
              <a:t>ZTF-found NEAs passed within 1 lunar </a:t>
            </a:r>
            <a:r>
              <a:rPr lang="en-US" sz="2400" dirty="0" smtClean="0">
                <a:solidFill>
                  <a:schemeClr val="tx2"/>
                </a:solidFill>
              </a:rPr>
              <a:t>distance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36" y="2839860"/>
            <a:ext cx="4546600" cy="28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Summary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5846" y="1158238"/>
            <a:ext cx="69996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ZTF is now operational and serving Caltech, the partnership, and the community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There is ongoing work to improve: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Overall optimization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Focus and guider system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Real-bogus score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Feedback/communication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Marshal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Bigger challenges: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Archival data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ML-based alert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270" y="2688894"/>
            <a:ext cx="2125869" cy="2734215"/>
          </a:xfrm>
          <a:prstGeom prst="rect">
            <a:avLst/>
          </a:prstGeom>
        </p:spPr>
      </p:pic>
      <p:pic>
        <p:nvPicPr>
          <p:cNvPr id="11266" name="Picture 2" descr="mage result for swedish chef thumbs 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81" y="2623864"/>
            <a:ext cx="2799245" cy="279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55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Memorable 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4992" y="1208666"/>
            <a:ext cx="79628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(November 2017 </a:t>
            </a: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en-US" sz="2400" dirty="0" smtClean="0">
                <a:solidFill>
                  <a:schemeClr val="tx2"/>
                </a:solidFill>
              </a:rPr>
              <a:t> first light)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March 17, 2018 </a:t>
            </a: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en-US" sz="2400" dirty="0" smtClean="0">
                <a:solidFill>
                  <a:schemeClr val="tx2"/>
                </a:solidFill>
              </a:rPr>
              <a:t> start of survey operations (snowed)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April 4, 2018 </a:t>
            </a: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en-US" sz="2400" dirty="0" smtClean="0">
                <a:solidFill>
                  <a:schemeClr val="tx2"/>
                </a:solidFill>
              </a:rPr>
              <a:t> first use of filter exchanger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May 24, 2018 </a:t>
            </a: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en-US" sz="2400" dirty="0" smtClean="0">
                <a:solidFill>
                  <a:schemeClr val="tx2"/>
                </a:solidFill>
              </a:rPr>
              <a:t> first </a:t>
            </a:r>
            <a:r>
              <a:rPr lang="en-US" sz="2400" dirty="0" err="1" smtClean="0">
                <a:solidFill>
                  <a:schemeClr val="tx2"/>
                </a:solidFill>
              </a:rPr>
              <a:t>ToO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June 4, 2018 </a:t>
            </a: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en-US" sz="2400" dirty="0" smtClean="0">
                <a:solidFill>
                  <a:schemeClr val="tx2"/>
                </a:solidFill>
              </a:rPr>
              <a:t> start of public alert stream (240 GB to Aug 1)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June 12, 2018 </a:t>
            </a:r>
            <a:r>
              <a:rPr lang="mr-IN" sz="2400" dirty="0" smtClean="0">
                <a:solidFill>
                  <a:schemeClr val="tx2"/>
                </a:solidFill>
              </a:rPr>
              <a:t>–</a:t>
            </a:r>
            <a:r>
              <a:rPr lang="en-US" sz="2400" dirty="0" smtClean="0">
                <a:solidFill>
                  <a:schemeClr val="tx2"/>
                </a:solidFill>
              </a:rPr>
              <a:t> first NEO </a:t>
            </a:r>
            <a:r>
              <a:rPr lang="en-US" sz="2400" dirty="0" err="1" smtClean="0">
                <a:solidFill>
                  <a:schemeClr val="tx2"/>
                </a:solidFill>
              </a:rPr>
              <a:t>ToO</a:t>
            </a:r>
            <a:endParaRPr lang="en-US" sz="2400" dirty="0" smtClean="0">
              <a:solidFill>
                <a:schemeClr val="tx2"/>
              </a:solidFill>
            </a:endParaRPr>
          </a:p>
        </p:txBody>
      </p:sp>
      <p:pic>
        <p:nvPicPr>
          <p:cNvPr id="13316" name="Picture 4" descr="ildresultat fÃ¶r dates calen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04" y="4112163"/>
            <a:ext cx="2398091" cy="17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Evolving systems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4992" y="1208666"/>
            <a:ext cx="58192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ROS: 0.82 -&gt; 0.97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TCS: </a:t>
            </a:r>
            <a:r>
              <a:rPr lang="mr-IN" sz="2400" dirty="0" smtClean="0">
                <a:solidFill>
                  <a:schemeClr val="tx2"/>
                </a:solidFill>
              </a:rPr>
              <a:t>…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ZSDS: 328 commits since Mar 17th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Alert packet: v1.7 -&gt; v3.0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RB: t6_f4_c3 (04/04) -&gt; t12_f5_c3 (08/06)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Marshal: </a:t>
            </a:r>
            <a:r>
              <a:rPr lang="mr-IN" sz="2400" dirty="0" smtClean="0">
                <a:solidFill>
                  <a:schemeClr val="tx2"/>
                </a:solidFill>
              </a:rPr>
              <a:t>…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59722" y="3306684"/>
            <a:ext cx="3419060" cy="2777380"/>
            <a:chOff x="5194852" y="1208666"/>
            <a:chExt cx="3419060" cy="2777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852" y="1208666"/>
              <a:ext cx="3419060" cy="240804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45575" y="3616714"/>
              <a:ext cx="111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Scheduler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21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392" y="1071456"/>
            <a:ext cx="1274021" cy="103613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25359" y="2266656"/>
            <a:ext cx="1628775" cy="721921"/>
            <a:chOff x="5357813" y="2964565"/>
            <a:chExt cx="1628775" cy="721921"/>
          </a:xfrm>
        </p:grpSpPr>
        <p:sp>
          <p:nvSpPr>
            <p:cNvPr id="26" name="Rounded Rectangle 25"/>
            <p:cNvSpPr/>
            <p:nvPr/>
          </p:nvSpPr>
          <p:spPr>
            <a:xfrm>
              <a:off x="5357813" y="2964565"/>
              <a:ext cx="1628775" cy="72192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https://lh5.googleusercontent.com/hxiseEJp_DD_LCZnhCjp82A9hG9fOwEKzqIkhu-0hdZFEnA5vJtCqIzd-N5DemVA6ph2UgwS0qrp9AR0WngkjeNsYyhLsiDQt-bXCZSyH9o_YaiUSEOr2ErG-J4GBfjNFlkoFADGRkA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413" y="3054519"/>
              <a:ext cx="1378367" cy="542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ZTF: The current big picture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lert distribution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16937" y="1105486"/>
            <a:ext cx="1525631" cy="943129"/>
            <a:chOff x="152400" y="1467022"/>
            <a:chExt cx="1525631" cy="943129"/>
          </a:xfrm>
        </p:grpSpPr>
        <p:sp>
          <p:nvSpPr>
            <p:cNvPr id="16" name="Rounded Rectangle 15"/>
            <p:cNvSpPr/>
            <p:nvPr/>
          </p:nvSpPr>
          <p:spPr>
            <a:xfrm>
              <a:off x="152400" y="1467022"/>
              <a:ext cx="1525631" cy="9431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1546071"/>
              <a:ext cx="1212603" cy="8099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712375" y="2801299"/>
            <a:ext cx="1644897" cy="983435"/>
            <a:chOff x="1517403" y="2798866"/>
            <a:chExt cx="1644897" cy="983435"/>
          </a:xfrm>
        </p:grpSpPr>
        <p:sp>
          <p:nvSpPr>
            <p:cNvPr id="15" name="Rounded Rectangle 14"/>
            <p:cNvSpPr/>
            <p:nvPr/>
          </p:nvSpPr>
          <p:spPr>
            <a:xfrm>
              <a:off x="1517403" y="2798866"/>
              <a:ext cx="1644897" cy="98343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3637" y="2964565"/>
              <a:ext cx="1434279" cy="72192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736529" y="3764052"/>
            <a:ext cx="1378367" cy="628339"/>
            <a:chOff x="5463413" y="3686486"/>
            <a:chExt cx="1378367" cy="628339"/>
          </a:xfrm>
        </p:grpSpPr>
        <p:sp>
          <p:nvSpPr>
            <p:cNvPr id="24" name="Rounded Rectangle 23"/>
            <p:cNvSpPr/>
            <p:nvPr/>
          </p:nvSpPr>
          <p:spPr>
            <a:xfrm>
              <a:off x="5463413" y="3686486"/>
              <a:ext cx="1378367" cy="62833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FF1CD09-9DFD-AA49-AB9F-05571825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1434" y="3852186"/>
              <a:ext cx="1102324" cy="31813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862081" y="473808"/>
            <a:ext cx="1102324" cy="978602"/>
            <a:chOff x="5601434" y="1985963"/>
            <a:chExt cx="1102324" cy="978602"/>
          </a:xfrm>
        </p:grpSpPr>
        <p:sp>
          <p:nvSpPr>
            <p:cNvPr id="22" name="Rounded Rectangle 21"/>
            <p:cNvSpPr/>
            <p:nvPr/>
          </p:nvSpPr>
          <p:spPr>
            <a:xfrm>
              <a:off x="5601434" y="1985963"/>
              <a:ext cx="1102324" cy="97860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9290" y="2176567"/>
              <a:ext cx="786614" cy="62229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928688" y="2801299"/>
            <a:ext cx="1168400" cy="985135"/>
            <a:chOff x="3543300" y="2964565"/>
            <a:chExt cx="1168400" cy="985135"/>
          </a:xfrm>
        </p:grpSpPr>
        <p:sp>
          <p:nvSpPr>
            <p:cNvPr id="14" name="Rounded Rectangle 13"/>
            <p:cNvSpPr/>
            <p:nvPr/>
          </p:nvSpPr>
          <p:spPr>
            <a:xfrm>
              <a:off x="3543300" y="2964565"/>
              <a:ext cx="1168400" cy="98513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629" y="3173863"/>
              <a:ext cx="907235" cy="61087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972511" y="4546375"/>
            <a:ext cx="1078246" cy="872107"/>
            <a:chOff x="3602508" y="4501741"/>
            <a:chExt cx="1078246" cy="872107"/>
          </a:xfrm>
        </p:grpSpPr>
        <p:sp>
          <p:nvSpPr>
            <p:cNvPr id="29" name="Rounded Rectangle 28"/>
            <p:cNvSpPr/>
            <p:nvPr/>
          </p:nvSpPr>
          <p:spPr>
            <a:xfrm>
              <a:off x="3602508" y="4501741"/>
              <a:ext cx="1078246" cy="87210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8972" y="4547599"/>
              <a:ext cx="906053" cy="79767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837687" y="4560020"/>
            <a:ext cx="1316508" cy="1182904"/>
            <a:chOff x="1443036" y="4289207"/>
            <a:chExt cx="1316508" cy="1182904"/>
          </a:xfrm>
        </p:grpSpPr>
        <p:sp>
          <p:nvSpPr>
            <p:cNvPr id="37" name="Rounded Rectangle 36"/>
            <p:cNvSpPr/>
            <p:nvPr/>
          </p:nvSpPr>
          <p:spPr>
            <a:xfrm>
              <a:off x="1443036" y="4289207"/>
              <a:ext cx="1316508" cy="118290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3078" y="4359603"/>
              <a:ext cx="1069678" cy="1017048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560" y="2629166"/>
            <a:ext cx="785683" cy="7856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305" y="4104553"/>
            <a:ext cx="1460921" cy="613587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88070" y="4526861"/>
            <a:ext cx="901260" cy="1319994"/>
            <a:chOff x="107259" y="4332071"/>
            <a:chExt cx="901260" cy="1319994"/>
          </a:xfrm>
        </p:grpSpPr>
        <p:sp>
          <p:nvSpPr>
            <p:cNvPr id="56" name="Rounded Rectangle 55"/>
            <p:cNvSpPr/>
            <p:nvPr/>
          </p:nvSpPr>
          <p:spPr>
            <a:xfrm>
              <a:off x="107259" y="4332071"/>
              <a:ext cx="901260" cy="131999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295" y="4443983"/>
              <a:ext cx="567274" cy="1094172"/>
            </a:xfrm>
            <a:prstGeom prst="rect">
              <a:avLst/>
            </a:prstGeom>
          </p:spPr>
        </p:pic>
      </p:grp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188070" y="3010597"/>
            <a:ext cx="948388" cy="834171"/>
            <a:chOff x="2744506" y="1168218"/>
            <a:chExt cx="1178008" cy="103613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5352" y="1281297"/>
              <a:ext cx="976317" cy="809981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845352" y="1270000"/>
              <a:ext cx="393148" cy="11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20866" y="1442834"/>
              <a:ext cx="143109" cy="11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120791" y="2020088"/>
              <a:ext cx="143109" cy="11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2744506" y="1168218"/>
              <a:ext cx="1178008" cy="1036137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>
            <a:off x="1411956" y="2182524"/>
            <a:ext cx="326669" cy="521573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456593" y="3278972"/>
            <a:ext cx="433183" cy="1404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524886" y="3896930"/>
            <a:ext cx="0" cy="558741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1136458" y="3844768"/>
            <a:ext cx="575918" cy="645625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2486838" y="3901464"/>
            <a:ext cx="9076" cy="547337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3203978" y="4982428"/>
            <a:ext cx="646888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082791" y="1491181"/>
            <a:ext cx="779290" cy="1189173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5243207" y="2951869"/>
            <a:ext cx="314871" cy="187958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5082791" y="3929752"/>
            <a:ext cx="648168" cy="1125666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128240" y="5185859"/>
            <a:ext cx="649295" cy="999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1191211" y="3862554"/>
            <a:ext cx="547414" cy="627839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954153" y="5055418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000" b="1" dirty="0" smtClean="0"/>
              <a:t>…</a:t>
            </a:r>
            <a:endParaRPr lang="en-US" b="1" dirty="0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6426588" y="1550546"/>
            <a:ext cx="0" cy="618775"/>
          </a:xfrm>
          <a:prstGeom prst="straightConnector1">
            <a:avLst/>
          </a:prstGeom>
          <a:ln w="508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6413242" y="3081100"/>
            <a:ext cx="0" cy="618775"/>
          </a:xfrm>
          <a:prstGeom prst="straightConnector1">
            <a:avLst/>
          </a:prstGeom>
          <a:ln w="508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3370169" y="2259338"/>
            <a:ext cx="458096" cy="44664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>
            <a:grpSpLocks noChangeAspect="1"/>
          </p:cNvGrpSpPr>
          <p:nvPr/>
        </p:nvGrpSpPr>
        <p:grpSpPr>
          <a:xfrm>
            <a:off x="3274476" y="1147476"/>
            <a:ext cx="1650171" cy="1018414"/>
            <a:chOff x="3232015" y="1040943"/>
            <a:chExt cx="1849743" cy="1141581"/>
          </a:xfrm>
        </p:grpSpPr>
        <p:sp>
          <p:nvSpPr>
            <p:cNvPr id="102" name="Rounded Rectangle 101"/>
            <p:cNvSpPr/>
            <p:nvPr/>
          </p:nvSpPr>
          <p:spPr>
            <a:xfrm>
              <a:off x="3232015" y="1040943"/>
              <a:ext cx="1849743" cy="114158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18" y="1134138"/>
              <a:ext cx="1580364" cy="987728"/>
            </a:xfrm>
            <a:prstGeom prst="rect">
              <a:avLst/>
            </a:prstGeom>
          </p:spPr>
        </p:pic>
      </p:grpSp>
      <p:cxnSp>
        <p:nvCxnSpPr>
          <p:cNvPr id="105" name="Straight Arrow Connector 104"/>
          <p:cNvCxnSpPr/>
          <p:nvPr/>
        </p:nvCxnSpPr>
        <p:spPr>
          <a:xfrm>
            <a:off x="7239440" y="1530244"/>
            <a:ext cx="3495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7412278" y="1542696"/>
            <a:ext cx="0" cy="3875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7412278" y="2966998"/>
            <a:ext cx="2701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7412278" y="5418482"/>
            <a:ext cx="2701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202030" y="4886459"/>
            <a:ext cx="2102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endCxn id="41" idx="1"/>
          </p:cNvCxnSpPr>
          <p:nvPr/>
        </p:nvCxnSpPr>
        <p:spPr>
          <a:xfrm>
            <a:off x="7412278" y="4403752"/>
            <a:ext cx="235027" cy="75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7239440" y="3285993"/>
            <a:ext cx="1728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cdn.lco.global/mainstyle/img/LCO_logo_transparent_sm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73" y="5220795"/>
            <a:ext cx="1131048" cy="4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Arrow Connector 65"/>
          <p:cNvCxnSpPr/>
          <p:nvPr/>
        </p:nvCxnSpPr>
        <p:spPr>
          <a:xfrm>
            <a:off x="6386202" y="4469649"/>
            <a:ext cx="0" cy="618775"/>
          </a:xfrm>
          <a:prstGeom prst="straightConnector1">
            <a:avLst/>
          </a:prstGeom>
          <a:ln w="508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043303" y="566218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 charset="0"/>
                <a:ea typeface="Corbel" charset="0"/>
                <a:cs typeface="Corbel" charset="0"/>
              </a:rPr>
              <a:t>MARS</a:t>
            </a:r>
            <a:endParaRPr lang="en-US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5222248" y="3494600"/>
            <a:ext cx="403111" cy="40686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5764816" y="5138940"/>
            <a:ext cx="1264998" cy="868723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69" y="283281"/>
            <a:ext cx="7686235" cy="538924"/>
          </a:xfrm>
        </p:spPr>
        <p:txBody>
          <a:bodyPr/>
          <a:lstStyle/>
          <a:p>
            <a:pPr algn="l"/>
            <a:r>
              <a:rPr lang="en-US" dirty="0" smtClean="0"/>
              <a:t>Observing performance (137 nights to Aug 1)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158443"/>
              </p:ext>
            </p:extLst>
          </p:nvPr>
        </p:nvGraphicFramePr>
        <p:xfrm>
          <a:off x="4373219" y="3140765"/>
          <a:ext cx="5049078" cy="302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005335"/>
              </p:ext>
            </p:extLst>
          </p:nvPr>
        </p:nvGraphicFramePr>
        <p:xfrm>
          <a:off x="0" y="985630"/>
          <a:ext cx="5337300" cy="332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278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Where have we observed so far?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871" y="1342663"/>
            <a:ext cx="672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62761651"/>
              </p:ext>
            </p:extLst>
          </p:nvPr>
        </p:nvGraphicFramePr>
        <p:xfrm>
          <a:off x="387377" y="878474"/>
          <a:ext cx="4235494" cy="277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66" y="1091375"/>
            <a:ext cx="3843635" cy="2349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1" y="3653424"/>
            <a:ext cx="3843635" cy="239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85" y="3709692"/>
            <a:ext cx="3851016" cy="23471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20209" y="1091375"/>
            <a:ext cx="596348" cy="4959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46727" y="1091375"/>
            <a:ext cx="596348" cy="4959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3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24" y="3342266"/>
            <a:ext cx="4227443" cy="2721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Concerns about overlapping programs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871" y="1342663"/>
            <a:ext cx="672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62761651"/>
              </p:ext>
            </p:extLst>
          </p:nvPr>
        </p:nvGraphicFramePr>
        <p:xfrm>
          <a:off x="387377" y="878474"/>
          <a:ext cx="4235494" cy="277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5" y="878474"/>
            <a:ext cx="4161183" cy="2708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25" y="868157"/>
            <a:ext cx="4229767" cy="272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Observing overheads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871" y="1342663"/>
            <a:ext cx="672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9" y="1665827"/>
            <a:ext cx="4147930" cy="3278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40" y="1665827"/>
            <a:ext cx="4147930" cy="32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10783</TotalTime>
  <Words>589</Words>
  <Application>Microsoft Macintosh PowerPoint</Application>
  <PresentationFormat>On-screen Show (4:3)</PresentationFormat>
  <Paragraphs>218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Corbel</vt:lpstr>
      <vt:lpstr>Mangal</vt:lpstr>
      <vt:lpstr>Office Theme</vt:lpstr>
      <vt:lpstr>Overview of ZTF Performance </vt:lpstr>
      <vt:lpstr>Performance goals</vt:lpstr>
      <vt:lpstr>Memorable dates</vt:lpstr>
      <vt:lpstr>Evolving systems</vt:lpstr>
      <vt:lpstr>ZTF: The current big picture</vt:lpstr>
      <vt:lpstr>Observing performance (137 nights to Aug 1)</vt:lpstr>
      <vt:lpstr>Where have we observed so far?</vt:lpstr>
      <vt:lpstr>Concerns about overlapping programs</vt:lpstr>
      <vt:lpstr>Observing overheads</vt:lpstr>
      <vt:lpstr>Improving focus</vt:lpstr>
      <vt:lpstr>Reference images (to Aug 1)</vt:lpstr>
      <vt:lpstr>Alerts : 28,421,000 to Aug 1</vt:lpstr>
      <vt:lpstr>Alerts breakdown</vt:lpstr>
      <vt:lpstr>Issues with alerts</vt:lpstr>
      <vt:lpstr>Real bogus</vt:lpstr>
      <vt:lpstr>Real bogus</vt:lpstr>
      <vt:lpstr>Brokers and followup</vt:lpstr>
      <vt:lpstr>Matchfiles</vt:lpstr>
      <vt:lpstr>Outreach: ZTF 2018 Summer School</vt:lpstr>
      <vt:lpstr>Science highlights - I</vt:lpstr>
      <vt:lpstr>Science highlights - II</vt:lpstr>
      <vt:lpstr>Science highlights - III</vt:lpstr>
      <vt:lpstr>Summary</vt:lpstr>
    </vt:vector>
  </TitlesOfParts>
  <Company>Caltech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Cromer</dc:creator>
  <cp:lastModifiedBy>Microsoft Office User</cp:lastModifiedBy>
  <cp:revision>250</cp:revision>
  <cp:lastPrinted>2018-04-30T22:34:54Z</cp:lastPrinted>
  <dcterms:created xsi:type="dcterms:W3CDTF">2014-08-04T13:42:34Z</dcterms:created>
  <dcterms:modified xsi:type="dcterms:W3CDTF">2018-08-14T14:42:53Z</dcterms:modified>
</cp:coreProperties>
</file>