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413" r:id="rId2"/>
    <p:sldId id="455" r:id="rId3"/>
    <p:sldId id="460" r:id="rId4"/>
    <p:sldId id="458" r:id="rId5"/>
    <p:sldId id="459" r:id="rId6"/>
    <p:sldId id="461" r:id="rId7"/>
    <p:sldId id="470" r:id="rId8"/>
    <p:sldId id="462" r:id="rId9"/>
    <p:sldId id="465" r:id="rId10"/>
    <p:sldId id="469" r:id="rId11"/>
    <p:sldId id="467" r:id="rId12"/>
    <p:sldId id="468" r:id="rId13"/>
    <p:sldId id="471" r:id="rId14"/>
    <p:sldId id="466" r:id="rId15"/>
    <p:sldId id="261" r:id="rId16"/>
    <p:sldId id="369" r:id="rId17"/>
    <p:sldId id="370" r:id="rId18"/>
    <p:sldId id="371" r:id="rId19"/>
    <p:sldId id="405" r:id="rId20"/>
    <p:sldId id="406" r:id="rId21"/>
    <p:sldId id="265" r:id="rId22"/>
    <p:sldId id="264" r:id="rId23"/>
    <p:sldId id="266" r:id="rId24"/>
    <p:sldId id="399" r:id="rId25"/>
    <p:sldId id="397" r:id="rId26"/>
    <p:sldId id="380" r:id="rId27"/>
    <p:sldId id="398" r:id="rId28"/>
    <p:sldId id="453" r:id="rId29"/>
    <p:sldId id="454" r:id="rId30"/>
    <p:sldId id="381" r:id="rId31"/>
    <p:sldId id="403" r:id="rId32"/>
    <p:sldId id="474" r:id="rId33"/>
    <p:sldId id="472" r:id="rId34"/>
    <p:sldId id="473" r:id="rId35"/>
    <p:sldId id="400" r:id="rId36"/>
    <p:sldId id="382" r:id="rId37"/>
    <p:sldId id="383" r:id="rId38"/>
    <p:sldId id="384" r:id="rId39"/>
    <p:sldId id="385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94" r:id="rId49"/>
    <p:sldId id="395" r:id="rId5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BF8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28" autoAdjust="0"/>
    <p:restoredTop sz="98860" autoAdjust="0"/>
  </p:normalViewPr>
  <p:slideViewPr>
    <p:cSldViewPr snapToGrid="0" snapToObjects="1">
      <p:cViewPr varScale="1">
        <p:scale>
          <a:sx n="116" d="100"/>
          <a:sy n="116" d="100"/>
        </p:scale>
        <p:origin x="-112" y="-7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A1297-7432-D546-A05E-7AC8BE228A76}" type="datetimeFigureOut">
              <a:rPr lang="en-US" smtClean="0"/>
              <a:t>8/5/18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874FD-BD8F-094E-8D93-F072A9927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307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0B178-32E3-A741-917E-0B987F48F4ED}" type="datetimeFigureOut">
              <a:rPr lang="en-US" smtClean="0"/>
              <a:t>8/5/18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4DFF5-C0A8-AB4D-AA53-45765DEAB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043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8F169-1A26-E944-9141-475F6077D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0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8F169-1A26-E944-9141-475F6077D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4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85750"/>
            <a:ext cx="2076450" cy="4286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0"/>
            <a:ext cx="6076950" cy="4286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8F169-1A26-E944-9141-475F6077D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5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8F169-1A26-E944-9141-475F6077D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8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8F169-1A26-E944-9141-475F6077D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7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0"/>
            <a:ext cx="39624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00150"/>
            <a:ext cx="39624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8F169-1A26-E944-9141-475F6077D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1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8F169-1A26-E944-9141-475F6077D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8F169-1A26-E944-9141-475F6077D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8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8F169-1A26-E944-9141-475F6077D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6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8F169-1A26-E944-9141-475F6077D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45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8F169-1A26-E944-9141-475F6077D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5750"/>
            <a:ext cx="8305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00150"/>
            <a:ext cx="80772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6080" y="857250"/>
            <a:ext cx="203692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857250"/>
            <a:ext cx="28956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171450"/>
            <a:ext cx="1905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A618F169-1A26-E944-9141-475F6077D1C6}" type="slidenum">
              <a:rPr lang="en-US" smtClean="0"/>
              <a:t>‹#›</a:t>
            </a:fld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609600" y="857250"/>
            <a:ext cx="80772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ZTF Image Quality (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Roger Smith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Caltech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7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Ghost Mitigation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Trim plate could have been made a meniscus but wasn’t </a:t>
            </a:r>
            <a:r>
              <a:rPr lang="en-US" sz="2000" dirty="0" smtClean="0">
                <a:sym typeface="Wingdings"/>
              </a:rPr>
              <a:t></a:t>
            </a:r>
          </a:p>
          <a:p>
            <a:r>
              <a:rPr lang="en-US" sz="2000" dirty="0" smtClean="0">
                <a:sym typeface="Wingdings"/>
              </a:rPr>
              <a:t>Trim plate and corrector could have been tilted, but weren’t </a:t>
            </a:r>
          </a:p>
          <a:p>
            <a:r>
              <a:rPr lang="en-US" sz="2000" dirty="0"/>
              <a:t>Invert corrector </a:t>
            </a:r>
            <a:r>
              <a:rPr lang="en-US" sz="2000" dirty="0" smtClean="0"/>
              <a:t>doublet, maybe ?  </a:t>
            </a:r>
            <a:r>
              <a:rPr lang="en-US" sz="2000" dirty="0"/>
              <a:t>– a meniscus </a:t>
            </a:r>
            <a:r>
              <a:rPr lang="en-US" sz="2000" dirty="0" smtClean="0"/>
              <a:t>!</a:t>
            </a:r>
            <a:endParaRPr lang="en-US" sz="2000" dirty="0" smtClean="0">
              <a:sym typeface="Wingdings"/>
            </a:endParaRPr>
          </a:p>
          <a:p>
            <a:pPr marL="0" indent="0">
              <a:buNone/>
            </a:pPr>
            <a:endParaRPr lang="en-US" sz="2000" dirty="0" smtClean="0">
              <a:sym typeface="Wingdings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 Software is the only remedy without down time.</a:t>
            </a:r>
            <a:endParaRPr lang="en-US" sz="2000" dirty="0">
              <a:solidFill>
                <a:srgbClr val="0000FF"/>
              </a:solidFill>
              <a:sym typeface="Wingdings"/>
            </a:endParaRP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41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8-08-05 at 7.3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761"/>
            <a:ext cx="9144000" cy="31029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baffles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3887" y="979991"/>
            <a:ext cx="4109473" cy="857250"/>
          </a:xfrm>
        </p:spPr>
        <p:txBody>
          <a:bodyPr/>
          <a:lstStyle/>
          <a:p>
            <a:r>
              <a:rPr lang="en-US" sz="1800" dirty="0" smtClean="0"/>
              <a:t>Extensive baffles on tube interior.  </a:t>
            </a:r>
          </a:p>
          <a:p>
            <a:r>
              <a:rPr lang="en-US" sz="1800" dirty="0" smtClean="0"/>
              <a:t>No single bounce to primary.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71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baffles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3887" y="979991"/>
            <a:ext cx="4109473" cy="857250"/>
          </a:xfrm>
        </p:spPr>
        <p:txBody>
          <a:bodyPr/>
          <a:lstStyle/>
          <a:p>
            <a:r>
              <a:rPr lang="en-US" sz="1800" dirty="0" smtClean="0"/>
              <a:t>Extensive baffles on tube interior.  </a:t>
            </a:r>
          </a:p>
          <a:p>
            <a:r>
              <a:rPr lang="en-US" sz="1800" dirty="0" smtClean="0"/>
              <a:t>No single bounce to primary.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 descr="Screen Shot 2018-08-05 at 7.40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57250"/>
            <a:ext cx="8402788" cy="42493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75530" y="1764005"/>
            <a:ext cx="192882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Closely spaced to block scattering onto corrector</a:t>
            </a:r>
            <a:endParaRPr lang="en-US" sz="1200" dirty="0"/>
          </a:p>
        </p:txBody>
      </p:sp>
      <p:cxnSp>
        <p:nvCxnSpPr>
          <p:cNvPr id="11" name="Straight Arrow Connector 10"/>
          <p:cNvCxnSpPr>
            <a:stCxn id="8" idx="2"/>
          </p:cNvCxnSpPr>
          <p:nvPr/>
        </p:nvCxnSpPr>
        <p:spPr bwMode="auto">
          <a:xfrm flipH="1">
            <a:off x="7839419" y="2225670"/>
            <a:ext cx="200522" cy="11734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1479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aint, flocking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328" y="1085997"/>
            <a:ext cx="4436572" cy="3371850"/>
          </a:xfrm>
        </p:spPr>
        <p:txBody>
          <a:bodyPr/>
          <a:lstStyle/>
          <a:p>
            <a:r>
              <a:rPr lang="en-US" sz="1800" dirty="0" smtClean="0"/>
              <a:t>Surfaces subject to wear and dust accumulation:  </a:t>
            </a:r>
          </a:p>
          <a:p>
            <a:pPr lvl="1"/>
            <a:r>
              <a:rPr lang="en-US" sz="1400" b="1" dirty="0" smtClean="0">
                <a:solidFill>
                  <a:srgbClr val="FF0BF8"/>
                </a:solidFill>
              </a:rPr>
              <a:t>Avian-D black paint</a:t>
            </a:r>
          </a:p>
          <a:p>
            <a:pPr lvl="1"/>
            <a:r>
              <a:rPr lang="en-US" sz="1400" dirty="0" smtClean="0"/>
              <a:t>&lt;3% reflectivity</a:t>
            </a:r>
            <a:r>
              <a:rPr lang="en-US" sz="1400" dirty="0" smtClean="0"/>
              <a:t>, </a:t>
            </a:r>
          </a:p>
          <a:p>
            <a:pPr lvl="1"/>
            <a:r>
              <a:rPr lang="en-US" sz="1400" dirty="0" smtClean="0"/>
              <a:t>Much better than average at </a:t>
            </a:r>
            <a:r>
              <a:rPr lang="en-US" sz="1400" dirty="0" smtClean="0"/>
              <a:t>low </a:t>
            </a:r>
            <a:r>
              <a:rPr lang="en-US" sz="1400" dirty="0" smtClean="0"/>
              <a:t>incidence</a:t>
            </a:r>
          </a:p>
          <a:p>
            <a:pPr lvl="1"/>
            <a:r>
              <a:rPr lang="en-US" sz="1400" dirty="0"/>
              <a:t>good wear </a:t>
            </a:r>
            <a:r>
              <a:rPr lang="en-US" sz="1400" dirty="0" smtClean="0"/>
              <a:t>resistance</a:t>
            </a:r>
            <a:endParaRPr lang="en-US" sz="1400" dirty="0" smtClean="0"/>
          </a:p>
          <a:p>
            <a:r>
              <a:rPr lang="en-US" sz="1800" dirty="0" smtClean="0">
                <a:solidFill>
                  <a:srgbClr val="000000"/>
                </a:solidFill>
              </a:rPr>
              <a:t>Protected surfaces (facing </a:t>
            </a:r>
            <a:r>
              <a:rPr lang="en-US" sz="1800" dirty="0" smtClean="0">
                <a:solidFill>
                  <a:srgbClr val="000000"/>
                </a:solidFill>
              </a:rPr>
              <a:t>primary)</a:t>
            </a:r>
            <a:endParaRPr lang="en-US" sz="1800" dirty="0" smtClean="0">
              <a:solidFill>
                <a:srgbClr val="000000"/>
              </a:solidFill>
            </a:endParaRP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“</a:t>
            </a:r>
            <a:r>
              <a:rPr lang="en-US" sz="1400" dirty="0" err="1" smtClean="0">
                <a:solidFill>
                  <a:srgbClr val="000000"/>
                </a:solidFill>
              </a:rPr>
              <a:t>Protostar</a:t>
            </a:r>
            <a:r>
              <a:rPr lang="en-US" sz="1400" dirty="0" smtClean="0">
                <a:solidFill>
                  <a:srgbClr val="000000"/>
                </a:solidFill>
              </a:rPr>
              <a:t>” Flocking</a:t>
            </a:r>
            <a:endParaRPr lang="en-US" sz="1400" dirty="0" smtClean="0">
              <a:solidFill>
                <a:srgbClr val="000000"/>
              </a:solidFill>
            </a:endParaRP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&lt;1</a:t>
            </a:r>
            <a:r>
              <a:rPr lang="en-US" sz="1400" dirty="0" smtClean="0">
                <a:solidFill>
                  <a:srgbClr val="000000"/>
                </a:solidFill>
              </a:rPr>
              <a:t>% </a:t>
            </a:r>
            <a:r>
              <a:rPr lang="en-US" sz="1400" dirty="0" smtClean="0">
                <a:solidFill>
                  <a:srgbClr val="000000"/>
                </a:solidFill>
              </a:rPr>
              <a:t>reflectivity </a:t>
            </a:r>
            <a:endParaRPr lang="en-US" sz="1400" dirty="0" smtClean="0">
              <a:solidFill>
                <a:srgbClr val="000000"/>
              </a:solidFill>
            </a:endParaRP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8x better even than Avian D at low incidence</a:t>
            </a:r>
            <a:endParaRPr lang="en-US" sz="1400" dirty="0" smtClean="0">
              <a:solidFill>
                <a:srgbClr val="000000"/>
              </a:solidFill>
            </a:endParaRP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Robust.  Negligible shedding of lint.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13</a:t>
            </a:fld>
            <a:endParaRPr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2157988" y="1628187"/>
            <a:ext cx="2234378" cy="2037243"/>
          </a:xfrm>
          <a:prstGeom prst="rect">
            <a:avLst/>
          </a:prstGeom>
          <a:solidFill>
            <a:schemeClr val="bg1">
              <a:lumMod val="50000"/>
              <a:alpha val="5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6" descr="Screen Shot 2018-08-05 at 10.33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6" y="1198533"/>
            <a:ext cx="4435292" cy="33391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2935" y="2206030"/>
            <a:ext cx="92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Black </a:t>
            </a:r>
            <a:r>
              <a:rPr lang="en-US" sz="1200" dirty="0" err="1" smtClean="0">
                <a:solidFill>
                  <a:srgbClr val="008000"/>
                </a:solidFill>
              </a:rPr>
              <a:t>Annodize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945210" y="1693500"/>
            <a:ext cx="2426998" cy="2318481"/>
          </a:xfrm>
          <a:prstGeom prst="rect">
            <a:avLst/>
          </a:prstGeom>
          <a:solidFill>
            <a:srgbClr val="7F7F7F">
              <a:alpha val="7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9660" y="4180848"/>
            <a:ext cx="92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BF8"/>
                </a:solidFill>
              </a:rPr>
              <a:t>Avian-D</a:t>
            </a:r>
            <a:endParaRPr lang="en-US" sz="1200" b="1" dirty="0">
              <a:solidFill>
                <a:srgbClr val="FF0BF8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1108669" y="4022061"/>
            <a:ext cx="544256" cy="2923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BF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2800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47" y="247554"/>
            <a:ext cx="8305800" cy="571500"/>
          </a:xfrm>
        </p:spPr>
        <p:txBody>
          <a:bodyPr/>
          <a:lstStyle/>
          <a:p>
            <a:r>
              <a:rPr lang="en-US" dirty="0" smtClean="0"/>
              <a:t>Contamination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660" y="1200150"/>
            <a:ext cx="8066140" cy="337185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</a:rPr>
              <a:t>T</a:t>
            </a:r>
            <a:r>
              <a:rPr lang="en-US" sz="2000" dirty="0" smtClean="0">
                <a:solidFill>
                  <a:srgbClr val="0000FF"/>
                </a:solidFill>
              </a:rPr>
              <a:t>rack </a:t>
            </a:r>
            <a:r>
              <a:rPr lang="en-US" sz="2000" dirty="0">
                <a:solidFill>
                  <a:srgbClr val="0000FF"/>
                </a:solidFill>
              </a:rPr>
              <a:t>cleanliness of </a:t>
            </a:r>
            <a:r>
              <a:rPr lang="en-US" sz="2000" dirty="0" smtClean="0">
                <a:solidFill>
                  <a:srgbClr val="0000FF"/>
                </a:solidFill>
              </a:rPr>
              <a:t>corrector:</a:t>
            </a:r>
          </a:p>
          <a:p>
            <a:r>
              <a:rPr lang="en-US" sz="1800" dirty="0" smtClean="0">
                <a:sym typeface="Wingdings"/>
              </a:rPr>
              <a:t>Fraction of light in wings of bright stars successfully used by Thomas </a:t>
            </a:r>
            <a:r>
              <a:rPr lang="en-US" sz="1800" dirty="0" err="1" smtClean="0">
                <a:sym typeface="Wingdings"/>
              </a:rPr>
              <a:t>Kupfer</a:t>
            </a:r>
            <a:r>
              <a:rPr lang="en-US" sz="1800" dirty="0" smtClean="0">
                <a:sym typeface="Wingdings"/>
              </a:rPr>
              <a:t> to trace cryopumping.</a:t>
            </a:r>
            <a:r>
              <a:rPr lang="en-US" sz="1800" dirty="0">
                <a:sym typeface="Wingdings"/>
              </a:rPr>
              <a:t>	</a:t>
            </a:r>
            <a:endParaRPr lang="en-US" sz="1800" dirty="0" smtClean="0">
              <a:sym typeface="Wingdings"/>
            </a:endParaRPr>
          </a:p>
          <a:p>
            <a:r>
              <a:rPr lang="en-US" sz="1800" dirty="0" smtClean="0"/>
              <a:t>Should work for corrector cleanliness too.  Angie </a:t>
            </a:r>
            <a:r>
              <a:rPr lang="en-US" sz="1800" dirty="0"/>
              <a:t>Van Sistine is </a:t>
            </a:r>
            <a:r>
              <a:rPr lang="en-US" sz="1800" dirty="0" smtClean="0"/>
              <a:t>repeating after </a:t>
            </a:r>
            <a:r>
              <a:rPr lang="en-US" sz="1800" dirty="0"/>
              <a:t>first </a:t>
            </a:r>
            <a:r>
              <a:rPr lang="en-US" sz="1800" dirty="0" smtClean="0"/>
              <a:t>cleaning</a:t>
            </a:r>
            <a:r>
              <a:rPr lang="en-US" sz="1800" dirty="0"/>
              <a:t> </a:t>
            </a:r>
            <a:r>
              <a:rPr lang="en-US" sz="1800" dirty="0" smtClean="0"/>
              <a:t>of trim plate.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2000" b="1" dirty="0"/>
              <a:t>D</a:t>
            </a:r>
            <a:r>
              <a:rPr lang="en-US" sz="2000" b="1" dirty="0" smtClean="0"/>
              <a:t>ust spot tracking:</a:t>
            </a:r>
          </a:p>
          <a:p>
            <a:r>
              <a:rPr lang="en-US" sz="1800" dirty="0" smtClean="0"/>
              <a:t>useful to understand flat field stability and dewar cleanliness.</a:t>
            </a: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349095"/>
            <a:ext cx="3856915" cy="3371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smtClean="0"/>
              <a:t>Illumination/vignetting pattern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Shutter timing error map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Filter leaks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Illuminator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How we acquire flats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Post factor color </a:t>
            </a:r>
            <a:r>
              <a:rPr lang="en-US" sz="1600" dirty="0" smtClean="0"/>
              <a:t>balance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Effects of screen non-uniformity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Requirement on stability of intensity distribution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1349095"/>
            <a:ext cx="3962400" cy="3371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smtClean="0"/>
              <a:t>Star</a:t>
            </a:r>
            <a:r>
              <a:rPr lang="en-US" sz="1800" dirty="0"/>
              <a:t>-flats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dominated by scattering from field flattener frames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Compare to </a:t>
            </a:r>
            <a:r>
              <a:rPr lang="en-US" sz="1600" dirty="0" smtClean="0"/>
              <a:t>DES</a:t>
            </a: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CCD </a:t>
            </a:r>
            <a:r>
              <a:rPr lang="en-US" sz="1800" dirty="0"/>
              <a:t>sensitivity dependence on wavelength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mid scales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PRNU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fringing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3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1288" y="226089"/>
            <a:ext cx="8481712" cy="571500"/>
          </a:xfrm>
        </p:spPr>
        <p:txBody>
          <a:bodyPr/>
          <a:lstStyle/>
          <a:p>
            <a:r>
              <a:rPr lang="en-US" dirty="0" smtClean="0"/>
              <a:t>Raw R flat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 descr="Screen Shot 2018-08-04 at 8.55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56" y="0"/>
            <a:ext cx="5035826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6672" y="1747171"/>
            <a:ext cx="2113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Dust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on field flattener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How stable?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1253011" y="1372168"/>
            <a:ext cx="2770264" cy="5710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1253011" y="1524568"/>
            <a:ext cx="3528890" cy="4186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1253011" y="1943195"/>
            <a:ext cx="30856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7748212" y="2130696"/>
            <a:ext cx="1184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real?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 bwMode="auto">
          <a:xfrm flipH="1">
            <a:off x="7398734" y="2315362"/>
            <a:ext cx="34947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6246980" y="1524568"/>
            <a:ext cx="1288136" cy="16885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 flipV="1">
            <a:off x="5105810" y="2011377"/>
            <a:ext cx="2429306" cy="12017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6246980" y="3213089"/>
            <a:ext cx="128813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7458402" y="3015699"/>
            <a:ext cx="1474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Scattering off frames holding field flatteners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6672" y="3801162"/>
            <a:ext cx="1966384" cy="646331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Vignetting: beam walks of primary 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2563056" y="4125027"/>
            <a:ext cx="53111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664863" y="2947500"/>
            <a:ext cx="2213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Rings due to CCD QE (thickness?)</a:t>
            </a:r>
            <a:endParaRPr lang="en-US" dirty="0"/>
          </a:p>
        </p:txBody>
      </p:sp>
      <p:sp>
        <p:nvSpPr>
          <p:cNvPr id="47" name="Oval 46"/>
          <p:cNvSpPr/>
          <p:nvPr/>
        </p:nvSpPr>
        <p:spPr bwMode="auto">
          <a:xfrm>
            <a:off x="4134086" y="2500029"/>
            <a:ext cx="775674" cy="781244"/>
          </a:xfrm>
          <a:prstGeom prst="ellipse">
            <a:avLst/>
          </a:prstGeom>
          <a:noFill/>
          <a:ln w="127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48" name="Straight Arrow Connector 47"/>
          <p:cNvCxnSpPr>
            <a:endCxn id="47" idx="2"/>
          </p:cNvCxnSpPr>
          <p:nvPr/>
        </p:nvCxnSpPr>
        <p:spPr bwMode="auto">
          <a:xfrm flipV="1">
            <a:off x="2878440" y="2890651"/>
            <a:ext cx="1255646" cy="2372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7501022" y="58925"/>
            <a:ext cx="1593966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90"/>
                </a:solidFill>
              </a:rPr>
              <a:t>Quadrant gains adjusted for continuity across boundaries by Nadia </a:t>
            </a:r>
            <a:r>
              <a:rPr lang="en-US" sz="1050" dirty="0" err="1" smtClean="0">
                <a:solidFill>
                  <a:srgbClr val="000090"/>
                </a:solidFill>
              </a:rPr>
              <a:t>Blagorodnova</a:t>
            </a:r>
            <a:endParaRPr lang="en-US" sz="105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4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 descr="Screen Shot 2018-08-04 at 8.58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1" y="51128"/>
            <a:ext cx="6609389" cy="49553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40486" y="1160293"/>
            <a:ext cx="1752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bright initial line has been fixed </a:t>
            </a:r>
            <a:r>
              <a:rPr lang="is-IS" sz="1200" dirty="0" smtClean="0"/>
              <a:t>… check this!</a:t>
            </a:r>
            <a:endParaRPr lang="en-US" sz="1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2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Screen Shot 2018-08-04 at 8.58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02" y="0"/>
            <a:ext cx="6803571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87773" y="1687511"/>
            <a:ext cx="19562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Scattering off frames is an increase in background.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It is not a sensitivity enhancement so must be removed from flats (about 6% correction) </a:t>
            </a:r>
            <a:endParaRPr lang="en-US" sz="1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0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Flats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19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5169" y="1155402"/>
            <a:ext cx="19876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From report by </a:t>
            </a:r>
            <a:r>
              <a:rPr lang="en-US" sz="1100" dirty="0" err="1" smtClean="0"/>
              <a:t>Matteo</a:t>
            </a:r>
            <a:r>
              <a:rPr lang="en-US" sz="1100" dirty="0" smtClean="0"/>
              <a:t> </a:t>
            </a:r>
            <a:r>
              <a:rPr lang="en-US" sz="1100" dirty="0" err="1" smtClean="0"/>
              <a:t>Giomi</a:t>
            </a:r>
            <a:endParaRPr lang="en-US" sz="11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698316" y="1391136"/>
            <a:ext cx="4055528" cy="337185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Star flats have been fat fielded and should not show</a:t>
            </a:r>
            <a:r>
              <a:rPr lang="is-IS" sz="1800" dirty="0" smtClean="0"/>
              <a:t>…</a:t>
            </a:r>
            <a:endParaRPr lang="en-US" sz="1800" dirty="0" smtClean="0"/>
          </a:p>
          <a:p>
            <a:r>
              <a:rPr lang="en-US" sz="1800" dirty="0" smtClean="0"/>
              <a:t>CCD</a:t>
            </a:r>
            <a:r>
              <a:rPr lang="en-US" sz="1800" dirty="0"/>
              <a:t> </a:t>
            </a:r>
            <a:r>
              <a:rPr lang="en-US" sz="1800" dirty="0" smtClean="0"/>
              <a:t>QE structure</a:t>
            </a:r>
          </a:p>
          <a:p>
            <a:r>
              <a:rPr lang="en-US" sz="1800" dirty="0" smtClean="0"/>
              <a:t>CCD channel gains</a:t>
            </a:r>
          </a:p>
          <a:p>
            <a:r>
              <a:rPr lang="en-US" sz="1800" dirty="0" smtClean="0"/>
              <a:t>Scattering off field flatteners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Note that large scale illumination structure has been removed quite well by dome flats</a:t>
            </a:r>
          </a:p>
        </p:txBody>
      </p:sp>
      <p:pic>
        <p:nvPicPr>
          <p:cNvPr id="12" name="Content Placeholder 8" descr="Screen Shot 2018-08-05 at 8.48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6" r="10546"/>
          <a:stretch>
            <a:fillRect/>
          </a:stretch>
        </p:blipFill>
        <p:spPr bwMode="auto">
          <a:xfrm>
            <a:off x="533400" y="1391136"/>
            <a:ext cx="3820772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Delivered Image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09367"/>
            <a:ext cx="8077200" cy="33718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Static shims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Open </a:t>
            </a:r>
            <a:r>
              <a:rPr lang="en-US" dirty="0"/>
              <a:t>loop </a:t>
            </a:r>
            <a:r>
              <a:rPr lang="en-US" dirty="0" smtClean="0"/>
              <a:t>map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1800" dirty="0" err="1" smtClean="0">
                <a:solidFill>
                  <a:schemeClr val="bg1">
                    <a:lumMod val="65000"/>
                  </a:schemeClr>
                </a:solidFill>
              </a:rPr>
              <a:t>boustrophedonic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 vs. random sampled)</a:t>
            </a: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/>
              <a:t>Closed loop </a:t>
            </a:r>
            <a:r>
              <a:rPr lang="en-US" dirty="0" smtClean="0"/>
              <a:t>correction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Example of good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Example of bad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Ambiguity between tilt and translation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Current work</a:t>
            </a:r>
          </a:p>
          <a:p>
            <a:pPr lvl="1" indent="-342900">
              <a:lnSpc>
                <a:spcPct val="80000"/>
              </a:lnSpc>
            </a:pPr>
            <a:r>
              <a:rPr lang="en-US" dirty="0" smtClean="0"/>
              <a:t>Direct measurement of flexure primary, ring girder instrument</a:t>
            </a:r>
          </a:p>
          <a:p>
            <a:pPr lvl="1" indent="-342900">
              <a:lnSpc>
                <a:spcPct val="80000"/>
              </a:lnSpc>
            </a:pPr>
            <a:r>
              <a:rPr lang="en-US" dirty="0" smtClean="0"/>
              <a:t>Faster TTF sampling rate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56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 star-flats </a:t>
            </a:r>
            <a:r>
              <a:rPr lang="is-IS" dirty="0" smtClean="0"/>
              <a:t>…</a:t>
            </a:r>
            <a:r>
              <a:rPr lang="en-US" dirty="0" smtClean="0"/>
              <a:t>for comparison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IMG_20180803_1009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8" y="1085850"/>
            <a:ext cx="3503806" cy="4069805"/>
          </a:xfrm>
          <a:prstGeom prst="rect">
            <a:avLst/>
          </a:prstGeom>
        </p:spPr>
      </p:pic>
      <p:pic>
        <p:nvPicPr>
          <p:cNvPr id="8" name="Picture 7" descr="IMG_20180803_101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085" y="909662"/>
            <a:ext cx="3231938" cy="42338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7023" y="4866501"/>
            <a:ext cx="1676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Robert Lupton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570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timing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" y="933450"/>
            <a:ext cx="8270240" cy="337185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Shutter open</a:t>
            </a:r>
            <a:endParaRPr lang="en-US" sz="1800" dirty="0"/>
          </a:p>
        </p:txBody>
      </p:sp>
      <p:sp>
        <p:nvSpPr>
          <p:cNvPr id="4" name="Arc 3"/>
          <p:cNvSpPr>
            <a:spLocks noChangeAspect="1"/>
          </p:cNvSpPr>
          <p:nvPr/>
        </p:nvSpPr>
        <p:spPr bwMode="auto">
          <a:xfrm flipH="1">
            <a:off x="492760" y="364142"/>
            <a:ext cx="5486400" cy="5486400"/>
          </a:xfrm>
          <a:prstGeom prst="arc">
            <a:avLst>
              <a:gd name="adj1" fmla="val 19326711"/>
              <a:gd name="adj2" fmla="val 2294485"/>
            </a:avLst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723847" y="2618295"/>
            <a:ext cx="203831" cy="9563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549640" y="2140104"/>
            <a:ext cx="45719" cy="188924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7509778" y="2006834"/>
            <a:ext cx="0" cy="211659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7509778" y="3958801"/>
            <a:ext cx="0" cy="3073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" name="Group 7"/>
          <p:cNvGrpSpPr/>
          <p:nvPr/>
        </p:nvGrpSpPr>
        <p:grpSpPr>
          <a:xfrm>
            <a:off x="590483" y="3083321"/>
            <a:ext cx="8243079" cy="2007761"/>
            <a:chOff x="590481" y="2644336"/>
            <a:chExt cx="8243079" cy="2007761"/>
          </a:xfrm>
        </p:grpSpPr>
        <p:cxnSp>
          <p:nvCxnSpPr>
            <p:cNvPr id="9" name="Straight Connector 8"/>
            <p:cNvCxnSpPr/>
            <p:nvPr/>
          </p:nvCxnSpPr>
          <p:spPr bwMode="auto">
            <a:xfrm flipV="1">
              <a:off x="666372" y="3566827"/>
              <a:ext cx="8167188" cy="34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 flipV="1">
              <a:off x="7843120" y="3570287"/>
              <a:ext cx="0" cy="1081810"/>
            </a:xfrm>
            <a:prstGeom prst="line">
              <a:avLst/>
            </a:prstGeom>
            <a:solidFill>
              <a:schemeClr val="accent1"/>
            </a:solidFill>
            <a:ln w="76200" cap="flat" cmpd="tri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H="1" flipV="1">
              <a:off x="590481" y="2644336"/>
              <a:ext cx="8099016" cy="101564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5"/>
          <p:cNvGrpSpPr/>
          <p:nvPr/>
        </p:nvGrpSpPr>
        <p:grpSpPr>
          <a:xfrm>
            <a:off x="666372" y="1183731"/>
            <a:ext cx="8316448" cy="1226374"/>
            <a:chOff x="666372" y="1544325"/>
            <a:chExt cx="8316448" cy="1226374"/>
          </a:xfrm>
        </p:grpSpPr>
        <p:cxnSp>
          <p:nvCxnSpPr>
            <p:cNvPr id="61" name="Straight Connector 60"/>
            <p:cNvCxnSpPr/>
            <p:nvPr/>
          </p:nvCxnSpPr>
          <p:spPr bwMode="auto">
            <a:xfrm flipV="1">
              <a:off x="7839674" y="1544325"/>
              <a:ext cx="0" cy="1081810"/>
            </a:xfrm>
            <a:prstGeom prst="line">
              <a:avLst/>
            </a:prstGeom>
            <a:solidFill>
              <a:schemeClr val="accent1"/>
            </a:solidFill>
            <a:ln w="76200" cap="flat" cmpd="tri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>
              <a:endCxn id="4" idx="0"/>
            </p:cNvCxnSpPr>
            <p:nvPr/>
          </p:nvCxnSpPr>
          <p:spPr bwMode="auto">
            <a:xfrm flipH="1" flipV="1">
              <a:off x="1070996" y="1783277"/>
              <a:ext cx="7911824" cy="98742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666372" y="2613904"/>
              <a:ext cx="815934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2" name="Straight Connector 31"/>
          <p:cNvCxnSpPr>
            <a:endCxn id="7" idx="1"/>
          </p:cNvCxnSpPr>
          <p:nvPr/>
        </p:nvCxnSpPr>
        <p:spPr bwMode="auto">
          <a:xfrm flipV="1">
            <a:off x="666374" y="3096487"/>
            <a:ext cx="3057473" cy="9093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endCxn id="7" idx="1"/>
          </p:cNvCxnSpPr>
          <p:nvPr/>
        </p:nvCxnSpPr>
        <p:spPr bwMode="auto">
          <a:xfrm>
            <a:off x="666374" y="2253310"/>
            <a:ext cx="3057473" cy="8431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4" idx="0"/>
          </p:cNvCxnSpPr>
          <p:nvPr/>
        </p:nvCxnSpPr>
        <p:spPr bwMode="auto">
          <a:xfrm>
            <a:off x="1070998" y="1422683"/>
            <a:ext cx="2652849" cy="12583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V="1">
            <a:off x="492762" y="2681009"/>
            <a:ext cx="3231085" cy="4023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timing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" y="933450"/>
            <a:ext cx="8270240" cy="337185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Shadows of blades cross obstructions at different times for different field points</a:t>
            </a:r>
            <a:endParaRPr lang="en-US" sz="1800" dirty="0"/>
          </a:p>
        </p:txBody>
      </p:sp>
      <p:sp>
        <p:nvSpPr>
          <p:cNvPr id="4" name="Arc 3"/>
          <p:cNvSpPr>
            <a:spLocks noChangeAspect="1"/>
          </p:cNvSpPr>
          <p:nvPr/>
        </p:nvSpPr>
        <p:spPr bwMode="auto">
          <a:xfrm flipH="1">
            <a:off x="492760" y="364142"/>
            <a:ext cx="5486400" cy="5486400"/>
          </a:xfrm>
          <a:prstGeom prst="arc">
            <a:avLst>
              <a:gd name="adj1" fmla="val 19326711"/>
              <a:gd name="adj2" fmla="val 2294485"/>
            </a:avLst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723847" y="2618295"/>
            <a:ext cx="203831" cy="9563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549640" y="2140104"/>
            <a:ext cx="45719" cy="188924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7509778" y="2006834"/>
            <a:ext cx="0" cy="211659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7509778" y="3958801"/>
            <a:ext cx="0" cy="30730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" name="Group 7"/>
          <p:cNvGrpSpPr/>
          <p:nvPr/>
        </p:nvGrpSpPr>
        <p:grpSpPr>
          <a:xfrm>
            <a:off x="527760" y="2644337"/>
            <a:ext cx="8305800" cy="2007761"/>
            <a:chOff x="527760" y="2644336"/>
            <a:chExt cx="8305800" cy="2007761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527760" y="3566827"/>
              <a:ext cx="8305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 flipV="1">
              <a:off x="7843120" y="3570287"/>
              <a:ext cx="0" cy="1081810"/>
            </a:xfrm>
            <a:prstGeom prst="line">
              <a:avLst/>
            </a:prstGeom>
            <a:solidFill>
              <a:schemeClr val="accent1"/>
            </a:solidFill>
            <a:ln w="76200" cap="flat" cmpd="tri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 flipV="1">
              <a:off x="7996468" y="3589428"/>
              <a:ext cx="0" cy="32140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H="1" flipV="1">
              <a:off x="590481" y="2644336"/>
              <a:ext cx="8099016" cy="101564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5"/>
          <p:cNvGrpSpPr/>
          <p:nvPr/>
        </p:nvGrpSpPr>
        <p:grpSpPr>
          <a:xfrm>
            <a:off x="519920" y="1544325"/>
            <a:ext cx="8462900" cy="1226374"/>
            <a:chOff x="519920" y="1544325"/>
            <a:chExt cx="8462900" cy="1226374"/>
          </a:xfrm>
        </p:grpSpPr>
        <p:cxnSp>
          <p:nvCxnSpPr>
            <p:cNvPr id="61" name="Straight Connector 60"/>
            <p:cNvCxnSpPr/>
            <p:nvPr/>
          </p:nvCxnSpPr>
          <p:spPr bwMode="auto">
            <a:xfrm flipV="1">
              <a:off x="7839674" y="1544325"/>
              <a:ext cx="0" cy="1081810"/>
            </a:xfrm>
            <a:prstGeom prst="line">
              <a:avLst/>
            </a:prstGeom>
            <a:solidFill>
              <a:schemeClr val="accent1"/>
            </a:solidFill>
            <a:ln w="76200" cap="flat" cmpd="tri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 bwMode="auto">
            <a:xfrm>
              <a:off x="7996468" y="2304731"/>
              <a:ext cx="0" cy="32140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 flipH="1" flipV="1">
              <a:off x="883804" y="1755057"/>
              <a:ext cx="8099016" cy="101564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519920" y="2613904"/>
              <a:ext cx="8305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9" name="Straight Connector 28"/>
          <p:cNvCxnSpPr/>
          <p:nvPr/>
        </p:nvCxnSpPr>
        <p:spPr bwMode="auto">
          <a:xfrm>
            <a:off x="883806" y="1755058"/>
            <a:ext cx="2840041" cy="9259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590481" y="2613905"/>
            <a:ext cx="3133364" cy="671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endCxn id="7" idx="1"/>
          </p:cNvCxnSpPr>
          <p:nvPr/>
        </p:nvCxnSpPr>
        <p:spPr bwMode="auto">
          <a:xfrm flipV="1">
            <a:off x="590481" y="3096487"/>
            <a:ext cx="3133364" cy="4703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endCxn id="7" idx="1"/>
          </p:cNvCxnSpPr>
          <p:nvPr/>
        </p:nvCxnSpPr>
        <p:spPr bwMode="auto">
          <a:xfrm>
            <a:off x="590481" y="2626136"/>
            <a:ext cx="3133364" cy="4703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6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reen Shot 2018-08-04 at 9.36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673" y="4417306"/>
            <a:ext cx="2197100" cy="723900"/>
          </a:xfrm>
          <a:prstGeom prst="rect">
            <a:avLst/>
          </a:prstGeom>
        </p:spPr>
      </p:pic>
      <p:pic>
        <p:nvPicPr>
          <p:cNvPr id="19" name="Picture 18" descr="Screen Shot 2018-08-04 at 9.30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45" y="3697758"/>
            <a:ext cx="3080373" cy="760092"/>
          </a:xfrm>
          <a:prstGeom prst="rect">
            <a:avLst/>
          </a:prstGeom>
        </p:spPr>
      </p:pic>
      <p:pic>
        <p:nvPicPr>
          <p:cNvPr id="18" name="Picture 17" descr="Screen Shot 2018-08-04 at 9.30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17" y="3172935"/>
            <a:ext cx="2844794" cy="393895"/>
          </a:xfrm>
          <a:prstGeom prst="rect">
            <a:avLst/>
          </a:prstGeom>
        </p:spPr>
      </p:pic>
      <p:pic>
        <p:nvPicPr>
          <p:cNvPr id="17" name="Picture 16" descr="Screen Shot 2018-08-04 at 9.30.0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41" y="2581472"/>
            <a:ext cx="2759608" cy="493126"/>
          </a:xfrm>
          <a:prstGeom prst="rect">
            <a:avLst/>
          </a:prstGeom>
        </p:spPr>
      </p:pic>
      <p:pic>
        <p:nvPicPr>
          <p:cNvPr id="4" name="Content Placeholder 3" descr="Exposure error map trapezoidal motion.p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r="5856"/>
          <a:stretch>
            <a:fillRect/>
          </a:stretch>
        </p:blipFill>
        <p:spPr>
          <a:xfrm>
            <a:off x="702595" y="880767"/>
            <a:ext cx="4586820" cy="402632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error map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4590821" y="2712515"/>
            <a:ext cx="160115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Seconds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902" y="1748144"/>
            <a:ext cx="461665" cy="23083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 smtClean="0"/>
              <a:t>Dec (pixels)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2488626" y="3813312"/>
            <a:ext cx="461665" cy="23083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 smtClean="0"/>
              <a:t>HA (pixels)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35915" y="1117202"/>
            <a:ext cx="24459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Only 0.2% error</a:t>
            </a:r>
          </a:p>
          <a:p>
            <a:r>
              <a:rPr lang="en-US" dirty="0"/>
              <a:t>b</a:t>
            </a:r>
            <a:r>
              <a:rPr lang="en-US" dirty="0" smtClean="0"/>
              <a:t>ut easily corrected.</a:t>
            </a:r>
          </a:p>
          <a:p>
            <a:endParaRPr lang="en-US" dirty="0" smtClean="0"/>
          </a:p>
          <a:p>
            <a:r>
              <a:rPr lang="en-US" sz="1100" dirty="0" smtClean="0"/>
              <a:t>Not present in dome flats since LED is pulsed when shutter is fully open.</a:t>
            </a:r>
            <a:endParaRPr lang="en-US" sz="11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Roger Smith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23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69278" y="2445927"/>
            <a:ext cx="2326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Single exposure:</a:t>
            </a:r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1898" y="3023043"/>
            <a:ext cx="2326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Multi-exposure:</a:t>
            </a:r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86326" y="3595999"/>
            <a:ext cx="2326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Effective exposure time error:</a:t>
            </a:r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4850" y="4321482"/>
            <a:ext cx="2326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Multiply signal by:</a:t>
            </a:r>
            <a:endParaRPr lang="en-US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1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071"/>
            <a:ext cx="4319202" cy="571500"/>
          </a:xfrm>
        </p:spPr>
        <p:txBody>
          <a:bodyPr/>
          <a:lstStyle/>
          <a:p>
            <a:r>
              <a:rPr lang="en-US" dirty="0" smtClean="0"/>
              <a:t>Flat field illuminator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24</a:t>
            </a:fld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6143943" y="952578"/>
            <a:ext cx="582138" cy="1714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Picture 10" descr="Flat Field Screen with telescop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3367" y="-848107"/>
            <a:ext cx="5903060" cy="78600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3778" y="1133452"/>
            <a:ext cx="7342963" cy="623248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/>
              <a:t>Telescope docks to screen mounted on tower, not dome. </a:t>
            </a:r>
          </a:p>
          <a:p>
            <a:r>
              <a:rPr lang="en-US" dirty="0"/>
              <a:t>Makes light seal.    Baffled to reduce scattering from corrector.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Smith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4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864" y="652305"/>
            <a:ext cx="3914271" cy="42594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32E07-7C4A-744B-84B9-CD8918B8AE1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9" name="Picture 8" descr="Screen Shot 2018-07-15 at 4.46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1135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76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5d8a7e43d8630c3123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" t="34526" r="6325" b="16539"/>
          <a:stretch/>
        </p:blipFill>
        <p:spPr bwMode="auto">
          <a:xfrm rot="242328">
            <a:off x="528453" y="2869879"/>
            <a:ext cx="7902205" cy="23666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Flat Field Illuminator boards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398" y="906674"/>
            <a:ext cx="8229602" cy="3371850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Ring of 24 LEDs per color: individually addressable on </a:t>
            </a:r>
          </a:p>
          <a:p>
            <a:pPr>
              <a:lnSpc>
                <a:spcPct val="90000"/>
              </a:lnSpc>
            </a:pPr>
            <a:r>
              <a:rPr lang="en-US" sz="1200" dirty="0"/>
              <a:t>8 boards in ring;  daisy chained;  I2C serial bus</a:t>
            </a:r>
          </a:p>
          <a:p>
            <a:pPr>
              <a:lnSpc>
                <a:spcPct val="90000"/>
              </a:lnSpc>
            </a:pPr>
            <a:r>
              <a:rPr lang="en-US" sz="1200" dirty="0"/>
              <a:t>15 color options: 3 per filter passband plus some out-of-band.</a:t>
            </a:r>
          </a:p>
          <a:p>
            <a:pPr>
              <a:lnSpc>
                <a:spcPct val="90000"/>
              </a:lnSpc>
            </a:pPr>
            <a:r>
              <a:rPr lang="en-US" sz="1200" dirty="0"/>
              <a:t>Independent intensity control, per color, per board.</a:t>
            </a:r>
          </a:p>
          <a:p>
            <a:pPr>
              <a:lnSpc>
                <a:spcPct val="90000"/>
              </a:lnSpc>
            </a:pPr>
            <a:r>
              <a:rPr lang="en-US" sz="1200" dirty="0"/>
              <a:t>Read back of board temperature and LED forward voltage to allow correction for efficiency changes with LED junction temperature.</a:t>
            </a:r>
          </a:p>
          <a:p>
            <a:pPr>
              <a:lnSpc>
                <a:spcPct val="90000"/>
              </a:lnSpc>
            </a:pPr>
            <a:r>
              <a:rPr lang="en-US" sz="1200" dirty="0"/>
              <a:t>Independent photometer with calibrated photodiode to record long term intensity changes.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26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50792" y="2611326"/>
            <a:ext cx="812481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</a:rPr>
              <a:t>Teensy</a:t>
            </a:r>
          </a:p>
          <a:p>
            <a:pPr algn="ctr"/>
            <a:r>
              <a:rPr lang="en-US" sz="1100" b="1" dirty="0">
                <a:solidFill>
                  <a:srgbClr val="FF0000"/>
                </a:solidFill>
              </a:rPr>
              <a:t>Controller</a:t>
            </a:r>
          </a:p>
        </p:txBody>
      </p:sp>
      <p:sp>
        <p:nvSpPr>
          <p:cNvPr id="9" name="Rectangle 8"/>
          <p:cNvSpPr/>
          <p:nvPr/>
        </p:nvSpPr>
        <p:spPr>
          <a:xfrm>
            <a:off x="4913315" y="2955362"/>
            <a:ext cx="687432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14515" y="3603678"/>
            <a:ext cx="2382835" cy="22798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4435" y="3814660"/>
            <a:ext cx="1055693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LED switches</a:t>
            </a:r>
          </a:p>
        </p:txBody>
      </p:sp>
      <p:sp>
        <p:nvSpPr>
          <p:cNvPr id="13" name="Rectangle 12"/>
          <p:cNvSpPr/>
          <p:nvPr/>
        </p:nvSpPr>
        <p:spPr>
          <a:xfrm rot="299866">
            <a:off x="5693984" y="4239964"/>
            <a:ext cx="2306598" cy="44657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81131" y="4851102"/>
            <a:ext cx="20985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100" b="1" dirty="0">
                <a:solidFill>
                  <a:srgbClr val="3366FF"/>
                </a:solidFill>
              </a:rPr>
              <a:t>15 wavelengths, 3 LEDs each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97650" y="3169676"/>
            <a:ext cx="824931" cy="78052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76574" y="3933140"/>
            <a:ext cx="1434321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Voltage &amp; Temp RO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52284" y="3043351"/>
            <a:ext cx="1941381" cy="42190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063478" y="2758320"/>
            <a:ext cx="2192334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100" b="1" dirty="0">
                <a:solidFill>
                  <a:srgbClr val="FFA766"/>
                </a:solidFill>
              </a:rPr>
              <a:t>Programmable Current Source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53022" y="4159929"/>
            <a:ext cx="2306598" cy="44657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21210283" flipH="1">
            <a:off x="1019619" y="4248702"/>
            <a:ext cx="2306598" cy="44657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Smith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81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A3DB-1147-F345-82CE-3494C02E4925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DSC_0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987" y="-54873"/>
            <a:ext cx="6857013" cy="51435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2778" y="1069720"/>
            <a:ext cx="1829383" cy="571500"/>
          </a:xfrm>
        </p:spPr>
        <p:txBody>
          <a:bodyPr/>
          <a:lstStyle/>
          <a:p>
            <a:r>
              <a:rPr lang="en-US" dirty="0" smtClean="0"/>
              <a:t>Beam footprint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5996" y="2271761"/>
            <a:ext cx="16079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Lies within shadowing at edges</a:t>
            </a:r>
          </a:p>
          <a:p>
            <a:endParaRPr lang="en-US" dirty="0"/>
          </a:p>
          <a:p>
            <a:r>
              <a:rPr lang="is-IS" dirty="0" smtClean="0"/>
              <a:t>…check this !</a:t>
            </a:r>
            <a:endParaRPr lang="en-US" dirty="0"/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23809" y="477652"/>
            <a:ext cx="4206240" cy="420624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0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28" y="669038"/>
            <a:ext cx="5151587" cy="48006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4806" y="1"/>
            <a:ext cx="8244468" cy="994172"/>
          </a:xfrm>
        </p:spPr>
        <p:txBody>
          <a:bodyPr/>
          <a:lstStyle/>
          <a:p>
            <a:r>
              <a:rPr lang="en-US" dirty="0" smtClean="0"/>
              <a:t>Intensity Uniformity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5170429" y="970712"/>
            <a:ext cx="3973571" cy="39780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 smtClean="0"/>
              <a:t>Uniformity measured </a:t>
            </a:r>
            <a:r>
              <a:rPr lang="en-US" dirty="0"/>
              <a:t>with RGB CMOS </a:t>
            </a:r>
            <a:r>
              <a:rPr lang="en-US" dirty="0" smtClean="0"/>
              <a:t>camera,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calibrate by moving closer to screen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Mask off pattern beyond FoV of telescope</a:t>
            </a: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For </a:t>
            </a:r>
            <a:r>
              <a:rPr lang="en-US" dirty="0" smtClean="0"/>
              <a:t>each color channel, plot: </a:t>
            </a:r>
          </a:p>
          <a:p>
            <a:pPr lvl="1"/>
            <a:r>
              <a:rPr lang="en-US" sz="1400" dirty="0" smtClean="0"/>
              <a:t>Image/mean(Image)-1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RGB </a:t>
            </a:r>
            <a:r>
              <a:rPr lang="en-US" dirty="0" smtClean="0"/>
              <a:t>analysis is:</a:t>
            </a:r>
          </a:p>
          <a:p>
            <a:pPr lvl="1"/>
            <a:r>
              <a:rPr lang="en-US" sz="1400" dirty="0" smtClean="0"/>
              <a:t>(</a:t>
            </a:r>
            <a:r>
              <a:rPr lang="en-US" sz="1400" dirty="0" err="1" smtClean="0"/>
              <a:t>Image_R</a:t>
            </a:r>
            <a:r>
              <a:rPr lang="en-US" sz="1400" dirty="0"/>
              <a:t> </a:t>
            </a:r>
            <a:r>
              <a:rPr lang="en-US" sz="1400" dirty="0" smtClean="0"/>
              <a:t>+ </a:t>
            </a:r>
            <a:r>
              <a:rPr lang="en-US" sz="1400" dirty="0" err="1" smtClean="0"/>
              <a:t>Image_G</a:t>
            </a:r>
            <a:r>
              <a:rPr lang="en-US" sz="1400" dirty="0" smtClean="0"/>
              <a:t> + </a:t>
            </a:r>
            <a:r>
              <a:rPr lang="en-US" sz="1400" dirty="0" err="1" smtClean="0"/>
              <a:t>Image_B</a:t>
            </a:r>
            <a:r>
              <a:rPr lang="en-US" sz="1400" dirty="0" smtClean="0"/>
              <a:t>)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/ mean</a:t>
            </a:r>
            <a:r>
              <a:rPr lang="en-US" sz="1400" dirty="0" smtClean="0"/>
              <a:t>(</a:t>
            </a:r>
            <a:r>
              <a:rPr lang="en-US" sz="1400" dirty="0" err="1" smtClean="0"/>
              <a:t>Image_R</a:t>
            </a:r>
            <a:r>
              <a:rPr lang="en-US" sz="1400" dirty="0" smtClean="0"/>
              <a:t> + </a:t>
            </a:r>
            <a:r>
              <a:rPr lang="en-US" sz="1400" dirty="0" err="1" smtClean="0"/>
              <a:t>Image_G</a:t>
            </a:r>
            <a:r>
              <a:rPr lang="en-US" sz="1400" dirty="0" smtClean="0"/>
              <a:t> + </a:t>
            </a:r>
            <a:r>
              <a:rPr lang="en-US" sz="1400" dirty="0" err="1" smtClean="0"/>
              <a:t>Image_B</a:t>
            </a:r>
            <a:r>
              <a:rPr lang="en-US" sz="1400" dirty="0" smtClean="0"/>
              <a:t>) </a:t>
            </a:r>
            <a:endParaRPr lang="en-US" sz="1400" dirty="0" smtClean="0"/>
          </a:p>
          <a:p>
            <a:pPr lvl="1"/>
            <a:r>
              <a:rPr lang="en-US" sz="1400" dirty="0" smtClean="0"/>
              <a:t>- </a:t>
            </a:r>
            <a:r>
              <a:rPr lang="en-US" sz="1400" dirty="0" smtClean="0"/>
              <a:t>1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9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4256" y="1"/>
            <a:ext cx="7454518" cy="994172"/>
          </a:xfrm>
        </p:spPr>
        <p:txBody>
          <a:bodyPr/>
          <a:lstStyle/>
          <a:p>
            <a:r>
              <a:rPr lang="en-US" dirty="0" smtClean="0"/>
              <a:t>Line </a:t>
            </a:r>
            <a:r>
              <a:rPr lang="en-US" dirty="0" smtClean="0"/>
              <a:t>Cuts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24" y="587830"/>
            <a:ext cx="6172200" cy="484910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9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1735" y="373488"/>
            <a:ext cx="7931944" cy="446484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Focus algorithm validation</a:t>
            </a:r>
            <a:r>
              <a:rPr lang="en-US" sz="1400" dirty="0"/>
              <a:t> </a:t>
            </a:r>
            <a:r>
              <a:rPr lang="en-US" sz="1500" dirty="0"/>
              <a:t>(R. Dekany)</a:t>
            </a:r>
            <a:endParaRPr lang="en-US" sz="3000" dirty="0"/>
          </a:p>
        </p:txBody>
      </p:sp>
      <p:sp>
        <p:nvSpPr>
          <p:cNvPr id="93186" name="Content Placeholder 8"/>
          <p:cNvSpPr>
            <a:spLocks noGrp="1"/>
          </p:cNvSpPr>
          <p:nvPr>
            <p:ph idx="1"/>
          </p:nvPr>
        </p:nvSpPr>
        <p:spPr>
          <a:xfrm>
            <a:off x="5372557" y="998833"/>
            <a:ext cx="3634622" cy="688862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latin typeface="Arial Narrow" charset="0"/>
                <a:ea typeface="MS PGothic" charset="0"/>
              </a:rPr>
              <a:t>We validated algorithms using artificial data to test immunity to various biases</a:t>
            </a:r>
            <a:r>
              <a:rPr lang="is-IS" sz="1200" dirty="0">
                <a:latin typeface="Arial Narrow" charset="0"/>
                <a:ea typeface="MS PGothic" charset="0"/>
              </a:rPr>
              <a:t>.  The wavefront propagation model includes the effects of diffraction and optical aberations.</a:t>
            </a:r>
            <a:endParaRPr lang="en-US" sz="1200" dirty="0">
              <a:latin typeface="Arial Narrow" charset="0"/>
              <a:ea typeface="MS PGothic" charset="0"/>
            </a:endParaRPr>
          </a:p>
          <a:p>
            <a:pPr marL="0" indent="0">
              <a:buNone/>
            </a:pPr>
            <a:endParaRPr lang="en-US" sz="1200" dirty="0">
              <a:latin typeface="Arial Narrow" charset="0"/>
              <a:ea typeface="MS PGothic" charset="0"/>
            </a:endParaRPr>
          </a:p>
        </p:txBody>
      </p:sp>
      <p:sp>
        <p:nvSpPr>
          <p:cNvPr id="9318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7239000" y="295203"/>
            <a:ext cx="1905000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fld id="{7B16C40C-16E0-6944-A34D-9A628879A14C}" type="slidenum">
              <a:rPr lang="en-US" sz="900">
                <a:solidFill>
                  <a:srgbClr val="929292"/>
                </a:solidFill>
              </a:rPr>
              <a:pPr/>
              <a:t>3</a:t>
            </a:fld>
            <a:endParaRPr lang="en-US" sz="900" dirty="0">
              <a:solidFill>
                <a:srgbClr val="929292"/>
              </a:solidFill>
            </a:endParaRPr>
          </a:p>
        </p:txBody>
      </p:sp>
      <p:sp>
        <p:nvSpPr>
          <p:cNvPr id="93188" name="TextBox 12"/>
          <p:cNvSpPr txBox="1">
            <a:spLocks noChangeArrowheads="1"/>
          </p:cNvSpPr>
          <p:nvPr/>
        </p:nvSpPr>
        <p:spPr bwMode="auto">
          <a:xfrm rot="-5400000">
            <a:off x="189310" y="1694260"/>
            <a:ext cx="969169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200"/>
              <a:t>Inner CCD</a:t>
            </a:r>
          </a:p>
        </p:txBody>
      </p:sp>
      <p:sp>
        <p:nvSpPr>
          <p:cNvPr id="93189" name="TextBox 13"/>
          <p:cNvSpPr txBox="1">
            <a:spLocks noChangeArrowheads="1"/>
          </p:cNvSpPr>
          <p:nvPr/>
        </p:nvSpPr>
        <p:spPr bwMode="auto">
          <a:xfrm rot="-5400000">
            <a:off x="-232767" y="3216473"/>
            <a:ext cx="1800225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200"/>
              <a:t>Corner CCD</a:t>
            </a:r>
            <a:br>
              <a:rPr lang="en-US" sz="1200"/>
            </a:br>
            <a:r>
              <a:rPr lang="en-US" sz="1200"/>
              <a:t>(~4 deg off-axis)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95888" y="1687385"/>
            <a:ext cx="3861197" cy="3454791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1200" u="sng" dirty="0">
                <a:solidFill>
                  <a:srgbClr val="A6A6A6"/>
                </a:solidFill>
              </a:rPr>
              <a:t>Our test case</a:t>
            </a:r>
          </a:p>
          <a:p>
            <a:pPr algn="ctr">
              <a:defRPr/>
            </a:pPr>
            <a:endParaRPr lang="en-US" sz="1200" u="sng" dirty="0">
              <a:solidFill>
                <a:srgbClr val="A6A6A6"/>
              </a:solidFill>
            </a:endParaRPr>
          </a:p>
          <a:p>
            <a:pPr marL="214313" indent="-214313" algn="just">
              <a:buFont typeface="Arial"/>
              <a:buChar char="•"/>
              <a:defRPr/>
            </a:pPr>
            <a:r>
              <a:rPr lang="en-US" sz="1100" dirty="0">
                <a:solidFill>
                  <a:srgbClr val="A6A6A6"/>
                </a:solidFill>
              </a:rPr>
              <a:t>A ‘step-staircase’ where every CCD was </a:t>
            </a:r>
            <a:r>
              <a:rPr lang="en-US" sz="1100" dirty="0" err="1">
                <a:solidFill>
                  <a:srgbClr val="A6A6A6"/>
                </a:solidFill>
              </a:rPr>
              <a:t>pistoned</a:t>
            </a:r>
            <a:r>
              <a:rPr lang="en-US" sz="1100" dirty="0">
                <a:solidFill>
                  <a:srgbClr val="A6A6A6"/>
                </a:solidFill>
              </a:rPr>
              <a:t> in 25 micron height increments.  We also simulated the effect of not having a trim plate during our May 2017 engineering run.</a:t>
            </a:r>
          </a:p>
          <a:p>
            <a:pPr>
              <a:defRPr/>
            </a:pPr>
            <a:endParaRPr lang="en-US" dirty="0">
              <a:solidFill>
                <a:srgbClr val="A6A6A6"/>
              </a:solidFill>
            </a:endParaRPr>
          </a:p>
          <a:p>
            <a:pPr algn="ctr">
              <a:defRPr/>
            </a:pPr>
            <a:r>
              <a:rPr lang="en-US" sz="1200" u="sng" dirty="0">
                <a:solidFill>
                  <a:srgbClr val="A6A6A6"/>
                </a:solidFill>
              </a:rPr>
              <a:t>Conclusions</a:t>
            </a:r>
          </a:p>
          <a:p>
            <a:pPr algn="ctr">
              <a:defRPr/>
            </a:pPr>
            <a:endParaRPr lang="en-US" sz="1200" dirty="0">
              <a:solidFill>
                <a:srgbClr val="A6A6A6"/>
              </a:solidFill>
            </a:endParaRPr>
          </a:p>
          <a:p>
            <a:pPr marL="214313" indent="-214313">
              <a:buFont typeface="Arial"/>
              <a:buChar char="•"/>
              <a:defRPr/>
            </a:pPr>
            <a:r>
              <a:rPr lang="en-US" sz="1100" dirty="0">
                <a:solidFill>
                  <a:srgbClr val="A6A6A6"/>
                </a:solidFill>
              </a:rPr>
              <a:t>Calibrated: Vignetting of the pupil due to beam walk off of primary mirror biases </a:t>
            </a:r>
            <a:r>
              <a:rPr lang="en-US" sz="1100" dirty="0" err="1">
                <a:solidFill>
                  <a:srgbClr val="A6A6A6"/>
                </a:solidFill>
              </a:rPr>
              <a:t>sextractor</a:t>
            </a:r>
            <a:r>
              <a:rPr lang="en-US" sz="1100" dirty="0">
                <a:solidFill>
                  <a:srgbClr val="A6A6A6"/>
                </a:solidFill>
              </a:rPr>
              <a:t> image width determination (critical to our focus algorithms accuracy.)</a:t>
            </a:r>
          </a:p>
          <a:p>
            <a:pPr marL="214313" indent="-214313">
              <a:buFont typeface="Arial"/>
              <a:buChar char="•"/>
              <a:defRPr/>
            </a:pPr>
            <a:endParaRPr lang="en-US" sz="1100" dirty="0">
              <a:solidFill>
                <a:srgbClr val="A6A6A6"/>
              </a:solidFill>
            </a:endParaRPr>
          </a:p>
          <a:p>
            <a:pPr marL="214313" indent="-214313">
              <a:buFont typeface="Arial"/>
              <a:buChar char="•"/>
              <a:defRPr/>
            </a:pPr>
            <a:r>
              <a:rPr lang="en-US" sz="1100" dirty="0">
                <a:solidFill>
                  <a:srgbClr val="A6A6A6"/>
                </a:solidFill>
              </a:rPr>
              <a:t>Confirmed: Presence of spherical aberration during our engineering run did not bias our image width results, except in the presence of primary mirror vignetting.</a:t>
            </a:r>
          </a:p>
          <a:p>
            <a:pPr marL="214313" indent="-214313">
              <a:buFont typeface="Arial"/>
              <a:buChar char="•"/>
              <a:defRPr/>
            </a:pPr>
            <a:endParaRPr lang="en-US" sz="1100" dirty="0">
              <a:solidFill>
                <a:srgbClr val="A6A6A6"/>
              </a:solidFill>
            </a:endParaRPr>
          </a:p>
          <a:p>
            <a:pPr marL="214313" indent="-214313">
              <a:buFont typeface="Arial"/>
              <a:buChar char="•"/>
              <a:defRPr/>
            </a:pPr>
            <a:r>
              <a:rPr lang="en-US" sz="1100" dirty="0">
                <a:solidFill>
                  <a:srgbClr val="A6A6A6"/>
                </a:solidFill>
              </a:rPr>
              <a:t>Confirmed: Effect of moving spider and hub shadow does not bias image width determination.</a:t>
            </a:r>
            <a:endParaRPr lang="en-US" dirty="0">
              <a:solidFill>
                <a:srgbClr val="A6A6A6"/>
              </a:solidFill>
            </a:endParaRPr>
          </a:p>
        </p:txBody>
      </p:sp>
      <p:pic>
        <p:nvPicPr>
          <p:cNvPr id="93191" name="Picture 1" descr="On-axis simulated image near foc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37097" y="1518048"/>
            <a:ext cx="885825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2" descr="Off-axis simulated image with 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22" y="2726531"/>
            <a:ext cx="2185988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Picture 3" descr="On-axis simulated image with S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22" y="1019175"/>
            <a:ext cx="21621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4" name="TextBox 18"/>
          <p:cNvSpPr txBox="1">
            <a:spLocks noChangeArrowheads="1"/>
          </p:cNvSpPr>
          <p:nvPr/>
        </p:nvSpPr>
        <p:spPr bwMode="auto">
          <a:xfrm>
            <a:off x="2794398" y="4437460"/>
            <a:ext cx="2401490" cy="39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200"/>
              <a:t>~1.8 mm defocus</a:t>
            </a:r>
            <a:br>
              <a:rPr lang="en-US" sz="1200"/>
            </a:br>
            <a:r>
              <a:rPr lang="en-US" sz="900"/>
              <a:t>(w/ 7 λ spherical aberration)</a:t>
            </a:r>
          </a:p>
        </p:txBody>
      </p:sp>
      <p:sp>
        <p:nvSpPr>
          <p:cNvPr id="93195" name="TextBox 19"/>
          <p:cNvSpPr txBox="1">
            <a:spLocks noChangeArrowheads="1"/>
          </p:cNvSpPr>
          <p:nvPr/>
        </p:nvSpPr>
        <p:spPr bwMode="auto">
          <a:xfrm>
            <a:off x="732235" y="4437460"/>
            <a:ext cx="2401490" cy="39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200"/>
              <a:t>~0.4 mm defocus</a:t>
            </a:r>
          </a:p>
          <a:p>
            <a:pPr algn="ctr"/>
            <a:r>
              <a:rPr lang="en-US" sz="900"/>
              <a:t>(no spherical aberration)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32894" y="-6198"/>
            <a:ext cx="3711106" cy="24622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Thanks to Aaron </a:t>
            </a:r>
            <a:r>
              <a:rPr lang="en-US" sz="1000" dirty="0" err="1" smtClean="0"/>
              <a:t>Roodman</a:t>
            </a:r>
            <a:r>
              <a:rPr lang="en-US" sz="1000" dirty="0" smtClean="0"/>
              <a:t>, LSST, for extra-focal imaging help.</a:t>
            </a:r>
            <a:endParaRPr lang="en-US" sz="1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6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LED Wavelengths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834B-4768-A24E-AD26-EEBCE067FF41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599" t="5964" r="8767" b="9911"/>
          <a:stretch/>
        </p:blipFill>
        <p:spPr>
          <a:xfrm>
            <a:off x="1167551" y="1294624"/>
            <a:ext cx="7404100" cy="24860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0064" y="3735822"/>
            <a:ext cx="52363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/>
              <a:t>300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78764" y="3735822"/>
            <a:ext cx="52363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/>
              <a:t>400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27250" y="3735822"/>
            <a:ext cx="52363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/>
              <a:t>500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043251" y="3735822"/>
            <a:ext cx="52363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/>
              <a:t>600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122750" y="3735822"/>
            <a:ext cx="52363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/>
              <a:t>700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46575" y="3735822"/>
            <a:ext cx="52363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/>
              <a:t>800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218250" y="3735822"/>
            <a:ext cx="52363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/>
              <a:t>900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162927" y="3735822"/>
            <a:ext cx="65201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/>
              <a:t>1000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780348" y="4003296"/>
            <a:ext cx="1887438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/>
              <a:t>Wavelength (nm)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48450" y="1204552"/>
            <a:ext cx="52363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06960" y="1672466"/>
            <a:ext cx="39525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/>
              <a:t>80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806960" y="2163004"/>
            <a:ext cx="39525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/>
              <a:t>60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806960" y="2639254"/>
            <a:ext cx="39525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65469" y="3584197"/>
            <a:ext cx="266877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06960" y="3113121"/>
            <a:ext cx="39525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mtClean="0"/>
              <a:t>20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317751" y="1328737"/>
            <a:ext cx="1481481" cy="2407085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963220" y="1343051"/>
            <a:ext cx="1647403" cy="240708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000000">
                <a:alpha val="12941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668826" y="1328737"/>
            <a:ext cx="2085149" cy="2407085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solidFill>
              <a:srgbClr val="000000">
                <a:alpha val="12941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587066" y="1071977"/>
            <a:ext cx="93401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G-Band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74069" y="1071590"/>
            <a:ext cx="921166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R-Band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17251" y="1078721"/>
            <a:ext cx="81859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I-Band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16200000">
            <a:off x="-21092" y="2394111"/>
            <a:ext cx="1267527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smtClean="0"/>
              <a:t>% Intensity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Smith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270"/>
            <a:ext cx="8305800" cy="571500"/>
          </a:xfrm>
        </p:spPr>
        <p:txBody>
          <a:bodyPr/>
          <a:lstStyle/>
          <a:p>
            <a:r>
              <a:rPr lang="en-US" dirty="0" smtClean="0"/>
              <a:t>What s</a:t>
            </a:r>
            <a:r>
              <a:rPr lang="en-US" dirty="0" smtClean="0"/>
              <a:t>pectral weighting?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 descr="Screen Shot 2018-08-04 at 10.24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" y="894981"/>
            <a:ext cx="6275880" cy="424851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66758" y="894981"/>
            <a:ext cx="3859909" cy="3601942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For each filter{</a:t>
            </a:r>
          </a:p>
          <a:p>
            <a:pPr marL="0" indent="0">
              <a:buNone/>
            </a:pPr>
            <a:r>
              <a:rPr lang="en-US" sz="1600" dirty="0" smtClean="0"/>
              <a:t>   </a:t>
            </a:r>
            <a:r>
              <a:rPr lang="en-US" sz="1400" dirty="0" smtClean="0"/>
              <a:t>      Select Filter</a:t>
            </a:r>
          </a:p>
          <a:p>
            <a:pPr marL="457200" lvl="1" indent="0">
              <a:buNone/>
            </a:pPr>
            <a:r>
              <a:rPr lang="en-US" sz="1400" dirty="0" smtClean="0"/>
              <a:t>For each wavelength in passband {</a:t>
            </a:r>
          </a:p>
          <a:p>
            <a:pPr marL="457200" lvl="1" indent="0">
              <a:buNone/>
            </a:pPr>
            <a:r>
              <a:rPr lang="en-US" sz="1400" dirty="0" smtClean="0"/>
              <a:t>	O</a:t>
            </a:r>
            <a:r>
              <a:rPr lang="en-US" sz="1400" dirty="0" smtClean="0"/>
              <a:t>pen shutter </a:t>
            </a:r>
          </a:p>
          <a:p>
            <a:pPr marL="457200" lvl="1" indent="0">
              <a:buNone/>
            </a:pPr>
            <a:r>
              <a:rPr lang="en-US" sz="1400" dirty="0"/>
              <a:t>	P</a:t>
            </a:r>
            <a:r>
              <a:rPr lang="en-US" sz="1400" dirty="0" smtClean="0"/>
              <a:t>ulse LED </a:t>
            </a:r>
          </a:p>
          <a:p>
            <a:pPr marL="457200" lvl="1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Close shutter</a:t>
            </a:r>
            <a:endParaRPr lang="en-US" sz="1400" dirty="0"/>
          </a:p>
          <a:p>
            <a:pPr marL="457200" lvl="1" indent="0">
              <a:buNone/>
            </a:pPr>
            <a:r>
              <a:rPr lang="en-US" sz="1400" dirty="0" smtClean="0"/>
              <a:t>	Read out }</a:t>
            </a:r>
          </a:p>
          <a:p>
            <a:pPr marL="457200" lvl="1" indent="0">
              <a:buNone/>
            </a:pPr>
            <a:r>
              <a:rPr lang="en-US" sz="1400" dirty="0" smtClean="0"/>
              <a:t>Sum flats for passband. }</a:t>
            </a:r>
            <a:endParaRPr lang="en-US" sz="1800" dirty="0" smtClean="0"/>
          </a:p>
          <a:p>
            <a:pPr marL="0" indent="0">
              <a:buNone/>
            </a:pPr>
            <a:r>
              <a:rPr lang="en-US" sz="1600" dirty="0" smtClean="0"/>
              <a:t>LED current is set for similar signal in each color.</a:t>
            </a:r>
            <a:endParaRPr lang="en-US" sz="16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Currently u</a:t>
            </a:r>
            <a:r>
              <a:rPr lang="en-US" sz="1600" dirty="0" smtClean="0">
                <a:solidFill>
                  <a:srgbClr val="0000FF"/>
                </a:solidFill>
              </a:rPr>
              <a:t>niform weighting is used </a:t>
            </a:r>
            <a:r>
              <a:rPr lang="en-US" sz="1600" dirty="0" smtClean="0"/>
              <a:t>but this is clearly not optimal as shown at left.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630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mposite spectr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" y="1751513"/>
            <a:ext cx="6207299" cy="3293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68"/>
            <a:ext cx="8305800" cy="571500"/>
          </a:xfrm>
        </p:spPr>
        <p:txBody>
          <a:bodyPr/>
          <a:lstStyle/>
          <a:p>
            <a:r>
              <a:rPr lang="en-US" dirty="0" smtClean="0"/>
              <a:t>Alternate LED weighting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32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90468" y="1751513"/>
            <a:ext cx="2172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only.</a:t>
            </a:r>
          </a:p>
          <a:p>
            <a:endParaRPr lang="en-US" dirty="0"/>
          </a:p>
          <a:p>
            <a:r>
              <a:rPr lang="en-US" dirty="0" smtClean="0"/>
              <a:t>Probably still not color balanced.</a:t>
            </a:r>
          </a:p>
        </p:txBody>
      </p:sp>
    </p:spTree>
    <p:extLst>
      <p:ext uri="{BB962C8B-B14F-4D97-AF65-F5344CB8AC3E}">
        <p14:creationId xmlns:p14="http://schemas.microsoft.com/office/powerpoint/2010/main" val="171768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045"/>
            <a:ext cx="8305800" cy="571500"/>
          </a:xfrm>
        </p:spPr>
        <p:txBody>
          <a:bodyPr/>
          <a:lstStyle/>
          <a:p>
            <a:r>
              <a:rPr lang="en-US" dirty="0" smtClean="0"/>
              <a:t>Flat field flip-book – I band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320" y="1215388"/>
            <a:ext cx="4160096" cy="3608449"/>
          </a:xfrm>
        </p:spPr>
        <p:txBody>
          <a:bodyPr/>
          <a:lstStyle/>
          <a:p>
            <a:r>
              <a:rPr lang="en-US" sz="1800" dirty="0"/>
              <a:t>N</a:t>
            </a:r>
            <a:r>
              <a:rPr lang="en-US" sz="1800" dirty="0" smtClean="0"/>
              <a:t>eed to a set of full-</a:t>
            </a:r>
            <a:r>
              <a:rPr lang="en-US" sz="1800" dirty="0" err="1" smtClean="0"/>
              <a:t>mosiac</a:t>
            </a:r>
            <a:r>
              <a:rPr lang="en-US" sz="1800" dirty="0" smtClean="0"/>
              <a:t> reference flats</a:t>
            </a:r>
          </a:p>
          <a:p>
            <a:r>
              <a:rPr lang="en-US" sz="1800" dirty="0" smtClean="0"/>
              <a:t>All wavelengths for all filters gives us:</a:t>
            </a:r>
          </a:p>
          <a:p>
            <a:pPr lvl="1"/>
            <a:r>
              <a:rPr lang="en-US" sz="1600" dirty="0" smtClean="0"/>
              <a:t>Flat field variation with wavelength for CCDs</a:t>
            </a:r>
          </a:p>
          <a:p>
            <a:pPr lvl="1"/>
            <a:r>
              <a:rPr lang="en-US" sz="1600" dirty="0" smtClean="0"/>
              <a:t>Out-of-band rejection by filters</a:t>
            </a:r>
          </a:p>
          <a:p>
            <a:pPr lvl="1"/>
            <a:r>
              <a:rPr lang="en-US" sz="1600" dirty="0" smtClean="0"/>
              <a:t>Leaks around edges of filters, and at focus CCDs.</a:t>
            </a:r>
          </a:p>
          <a:p>
            <a:pPr lvl="1"/>
            <a:r>
              <a:rPr lang="en-US" sz="1600" dirty="0" err="1" smtClean="0"/>
              <a:t>Bandpass</a:t>
            </a:r>
            <a:r>
              <a:rPr lang="en-US" sz="1600" dirty="0" smtClean="0"/>
              <a:t> uniformity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415" y="857250"/>
            <a:ext cx="4689698" cy="42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41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out-of-band flat </a:t>
            </a:r>
            <a:r>
              <a:rPr lang="en-US" sz="1800" dirty="0" smtClean="0"/>
              <a:t>(R filter)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74985" y="897551"/>
            <a:ext cx="5342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e.g. Before frames redesigned</a:t>
            </a:r>
            <a:r>
              <a:rPr lang="is-IS" dirty="0" smtClean="0"/>
              <a:t>…. </a:t>
            </a:r>
            <a:r>
              <a:rPr lang="en-US" dirty="0" smtClean="0"/>
              <a:t>M</a:t>
            </a:r>
            <a:r>
              <a:rPr lang="is-IS" dirty="0" smtClean="0"/>
              <a:t>uch better now</a:t>
            </a:r>
            <a:endParaRPr lang="en-US" dirty="0"/>
          </a:p>
        </p:txBody>
      </p:sp>
      <p:pic>
        <p:nvPicPr>
          <p:cNvPr id="8" name="Picture 7" descr="R band leakage from I band lig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43" y="1310183"/>
            <a:ext cx="6858000" cy="37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15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PRNU </a:t>
            </a:r>
            <a:r>
              <a:rPr lang="en-US" sz="2400" dirty="0" smtClean="0"/>
              <a:t>– low to mid frequencies suppressed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following images are from </a:t>
            </a:r>
            <a:r>
              <a:rPr lang="en-US" dirty="0" err="1" smtClean="0"/>
              <a:t>WaSP</a:t>
            </a:r>
            <a:endParaRPr lang="en-US" dirty="0" smtClean="0"/>
          </a:p>
          <a:p>
            <a:r>
              <a:rPr lang="en-US" dirty="0" smtClean="0"/>
              <a:t>Each image has been divided by a box car filtered version of itself (~20x20 pixels) to leave only high </a:t>
            </a:r>
            <a:r>
              <a:rPr lang="en-US" dirty="0" err="1" smtClean="0"/>
              <a:t>patial</a:t>
            </a:r>
            <a:r>
              <a:rPr lang="en-US" dirty="0" smtClean="0"/>
              <a:t> frequencies.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3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11878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fld id="{201F60A1-9101-8642-B6A7-FADED84CC632}" type="slidenum">
              <a:rPr lang="en-US" sz="900">
                <a:solidFill>
                  <a:srgbClr val="929292"/>
                </a:solidFill>
              </a:rPr>
              <a:pPr/>
              <a:t>36</a:t>
            </a:fld>
            <a:endParaRPr lang="en-US" sz="900">
              <a:solidFill>
                <a:srgbClr val="929292"/>
              </a:solidFill>
            </a:endParaRPr>
          </a:p>
        </p:txBody>
      </p:sp>
      <p:sp>
        <p:nvSpPr>
          <p:cNvPr id="118788" name="Title 1"/>
          <p:cNvSpPr>
            <a:spLocks noGrp="1"/>
          </p:cNvSpPr>
          <p:nvPr>
            <p:ph type="title" idx="4294967295"/>
          </p:nvPr>
        </p:nvSpPr>
        <p:spPr>
          <a:xfrm>
            <a:off x="838200" y="285750"/>
            <a:ext cx="8305800" cy="571500"/>
          </a:xfrm>
        </p:spPr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Flats vs wavelength</a:t>
            </a:r>
          </a:p>
        </p:txBody>
      </p:sp>
      <p:pic>
        <p:nvPicPr>
          <p:cNvPr id="118789" name="Picture 8" descr="Flat_385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8790" name="Group 11"/>
          <p:cNvGrpSpPr>
            <a:grpSpLocks/>
          </p:cNvGrpSpPr>
          <p:nvPr/>
        </p:nvGrpSpPr>
        <p:grpSpPr bwMode="auto">
          <a:xfrm>
            <a:off x="1955006" y="440531"/>
            <a:ext cx="5530454" cy="4101704"/>
            <a:chOff x="1955515" y="586870"/>
            <a:chExt cx="5529388" cy="5470167"/>
          </a:xfrm>
        </p:grpSpPr>
        <p:sp>
          <p:nvSpPr>
            <p:cNvPr id="118798" name="Rectangle 9"/>
            <p:cNvSpPr>
              <a:spLocks noChangeArrowheads="1"/>
            </p:cNvSpPr>
            <p:nvPr/>
          </p:nvSpPr>
          <p:spPr bwMode="auto">
            <a:xfrm>
              <a:off x="4686494" y="586870"/>
              <a:ext cx="87815" cy="547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8799" name="Rectangle 10"/>
            <p:cNvSpPr>
              <a:spLocks noChangeArrowheads="1"/>
            </p:cNvSpPr>
            <p:nvPr/>
          </p:nvSpPr>
          <p:spPr bwMode="auto">
            <a:xfrm>
              <a:off x="1955515" y="3247788"/>
              <a:ext cx="5529388" cy="143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8791" name="TextBox 5"/>
          <p:cNvSpPr txBox="1">
            <a:spLocks noChangeArrowheads="1"/>
          </p:cNvSpPr>
          <p:nvPr/>
        </p:nvSpPr>
        <p:spPr bwMode="auto">
          <a:xfrm>
            <a:off x="34529" y="42863"/>
            <a:ext cx="160734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700">
                <a:solidFill>
                  <a:srgbClr val="0000FF"/>
                </a:solidFill>
              </a:rPr>
              <a:t>FLAT</a:t>
            </a:r>
          </a:p>
        </p:txBody>
      </p:sp>
      <p:sp>
        <p:nvSpPr>
          <p:cNvPr id="118792" name="TextBox 6"/>
          <p:cNvSpPr txBox="1">
            <a:spLocks noChangeArrowheads="1"/>
          </p:cNvSpPr>
          <p:nvPr/>
        </p:nvSpPr>
        <p:spPr bwMode="auto">
          <a:xfrm>
            <a:off x="7605712" y="370285"/>
            <a:ext cx="1538288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100"/>
              <a:t>Laser annealing pattern fro Boron implant at backside</a:t>
            </a:r>
          </a:p>
        </p:txBody>
      </p:sp>
      <p:cxnSp>
        <p:nvCxnSpPr>
          <p:cNvPr id="118793" name="Straight Connector 12"/>
          <p:cNvCxnSpPr>
            <a:cxnSpLocks noChangeShapeType="1"/>
            <a:stCxn id="118792" idx="1"/>
          </p:cNvCxnSpPr>
          <p:nvPr/>
        </p:nvCxnSpPr>
        <p:spPr bwMode="auto">
          <a:xfrm flipH="1">
            <a:off x="6725841" y="574187"/>
            <a:ext cx="879871" cy="3568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794" name="Straight Connector 14"/>
          <p:cNvCxnSpPr>
            <a:cxnSpLocks noChangeShapeType="1"/>
            <a:stCxn id="118792" idx="1"/>
          </p:cNvCxnSpPr>
          <p:nvPr/>
        </p:nvCxnSpPr>
        <p:spPr bwMode="auto">
          <a:xfrm flipH="1">
            <a:off x="6725841" y="574187"/>
            <a:ext cx="879871" cy="511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795" name="TextBox 17"/>
          <p:cNvSpPr txBox="1">
            <a:spLocks noChangeArrowheads="1"/>
          </p:cNvSpPr>
          <p:nvPr/>
        </p:nvSpPr>
        <p:spPr bwMode="auto">
          <a:xfrm>
            <a:off x="7605712" y="1746648"/>
            <a:ext cx="1538288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100"/>
              <a:t>AR coating defect or surface contamination</a:t>
            </a:r>
          </a:p>
        </p:txBody>
      </p:sp>
      <p:cxnSp>
        <p:nvCxnSpPr>
          <p:cNvPr id="118796" name="Straight Connector 18"/>
          <p:cNvCxnSpPr>
            <a:cxnSpLocks noChangeShapeType="1"/>
          </p:cNvCxnSpPr>
          <p:nvPr/>
        </p:nvCxnSpPr>
        <p:spPr bwMode="auto">
          <a:xfrm flipH="1">
            <a:off x="5545932" y="1905000"/>
            <a:ext cx="2059781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797" name="TextBox 21"/>
          <p:cNvSpPr txBox="1">
            <a:spLocks noChangeArrowheads="1"/>
          </p:cNvSpPr>
          <p:nvPr/>
        </p:nvSpPr>
        <p:spPr bwMode="auto">
          <a:xfrm>
            <a:off x="90488" y="463154"/>
            <a:ext cx="1537097" cy="23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100">
                <a:solidFill>
                  <a:srgbClr val="0000FF"/>
                </a:solidFill>
              </a:rPr>
              <a:t>from WaSP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0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11981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fld id="{434CCDCA-2F1E-CE43-97DD-62305B4ED51A}" type="slidenum">
              <a:rPr lang="en-US" sz="900">
                <a:solidFill>
                  <a:srgbClr val="929292"/>
                </a:solidFill>
              </a:rPr>
              <a:pPr/>
              <a:t>37</a:t>
            </a:fld>
            <a:endParaRPr lang="en-US" sz="900">
              <a:solidFill>
                <a:srgbClr val="929292"/>
              </a:solidFill>
            </a:endParaRPr>
          </a:p>
        </p:txBody>
      </p:sp>
      <p:pic>
        <p:nvPicPr>
          <p:cNvPr id="119812" name="Picture 6" descr="Flat_405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9813" name="Group 10"/>
          <p:cNvGrpSpPr>
            <a:grpSpLocks/>
          </p:cNvGrpSpPr>
          <p:nvPr/>
        </p:nvGrpSpPr>
        <p:grpSpPr bwMode="auto">
          <a:xfrm>
            <a:off x="1955006" y="451248"/>
            <a:ext cx="5530454" cy="4101703"/>
            <a:chOff x="1955515" y="600981"/>
            <a:chExt cx="5529388" cy="5470167"/>
          </a:xfrm>
        </p:grpSpPr>
        <p:sp>
          <p:nvSpPr>
            <p:cNvPr id="119815" name="Rectangle 11"/>
            <p:cNvSpPr>
              <a:spLocks noChangeArrowheads="1"/>
            </p:cNvSpPr>
            <p:nvPr/>
          </p:nvSpPr>
          <p:spPr bwMode="auto">
            <a:xfrm>
              <a:off x="4686494" y="600981"/>
              <a:ext cx="87815" cy="547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816" name="Rectangle 12"/>
            <p:cNvSpPr>
              <a:spLocks noChangeArrowheads="1"/>
            </p:cNvSpPr>
            <p:nvPr/>
          </p:nvSpPr>
          <p:spPr bwMode="auto">
            <a:xfrm>
              <a:off x="1955515" y="3247788"/>
              <a:ext cx="5529388" cy="143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9814" name="TextBox 8"/>
          <p:cNvSpPr txBox="1">
            <a:spLocks noChangeArrowheads="1"/>
          </p:cNvSpPr>
          <p:nvPr/>
        </p:nvSpPr>
        <p:spPr bwMode="auto">
          <a:xfrm>
            <a:off x="34529" y="42863"/>
            <a:ext cx="160734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700">
                <a:solidFill>
                  <a:srgbClr val="0000FF"/>
                </a:solidFill>
              </a:rPr>
              <a:t>FLAT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98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12083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fld id="{4C6B1B6E-CCC1-4246-9995-47C413C70CB4}" type="slidenum">
              <a:rPr lang="en-US" sz="900">
                <a:solidFill>
                  <a:srgbClr val="929292"/>
                </a:solidFill>
              </a:rPr>
              <a:pPr/>
              <a:t>38</a:t>
            </a:fld>
            <a:endParaRPr lang="en-US" sz="900">
              <a:solidFill>
                <a:srgbClr val="929292"/>
              </a:solidFill>
            </a:endParaRPr>
          </a:p>
        </p:txBody>
      </p:sp>
      <p:pic>
        <p:nvPicPr>
          <p:cNvPr id="120836" name="Picture 6" descr="Flat_473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0837" name="Group 10"/>
          <p:cNvGrpSpPr>
            <a:grpSpLocks/>
          </p:cNvGrpSpPr>
          <p:nvPr/>
        </p:nvGrpSpPr>
        <p:grpSpPr bwMode="auto">
          <a:xfrm>
            <a:off x="1955006" y="451248"/>
            <a:ext cx="5530454" cy="4101703"/>
            <a:chOff x="1955515" y="600981"/>
            <a:chExt cx="5529388" cy="5470167"/>
          </a:xfrm>
        </p:grpSpPr>
        <p:sp>
          <p:nvSpPr>
            <p:cNvPr id="120839" name="Rectangle 11"/>
            <p:cNvSpPr>
              <a:spLocks noChangeArrowheads="1"/>
            </p:cNvSpPr>
            <p:nvPr/>
          </p:nvSpPr>
          <p:spPr bwMode="auto">
            <a:xfrm>
              <a:off x="4686494" y="600981"/>
              <a:ext cx="87815" cy="547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0840" name="Rectangle 12"/>
            <p:cNvSpPr>
              <a:spLocks noChangeArrowheads="1"/>
            </p:cNvSpPr>
            <p:nvPr/>
          </p:nvSpPr>
          <p:spPr bwMode="auto">
            <a:xfrm>
              <a:off x="1955515" y="3247788"/>
              <a:ext cx="5529388" cy="143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0838" name="TextBox 8"/>
          <p:cNvSpPr txBox="1">
            <a:spLocks noChangeArrowheads="1"/>
          </p:cNvSpPr>
          <p:nvPr/>
        </p:nvSpPr>
        <p:spPr bwMode="auto">
          <a:xfrm>
            <a:off x="34529" y="42863"/>
            <a:ext cx="160734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700">
                <a:solidFill>
                  <a:srgbClr val="0000FF"/>
                </a:solidFill>
              </a:rPr>
              <a:t>FLAT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56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12185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fld id="{AB71162C-E615-BE4E-A97E-BC724671A039}" type="slidenum">
              <a:rPr lang="en-US" sz="900">
                <a:solidFill>
                  <a:srgbClr val="929292"/>
                </a:solidFill>
              </a:rPr>
              <a:pPr/>
              <a:t>39</a:t>
            </a:fld>
            <a:endParaRPr lang="en-US" sz="900">
              <a:solidFill>
                <a:srgbClr val="929292"/>
              </a:solidFill>
            </a:endParaRPr>
          </a:p>
        </p:txBody>
      </p:sp>
      <p:pic>
        <p:nvPicPr>
          <p:cNvPr id="121860" name="Picture 6" descr="Flat_507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1861" name="Group 10"/>
          <p:cNvGrpSpPr>
            <a:grpSpLocks/>
          </p:cNvGrpSpPr>
          <p:nvPr/>
        </p:nvGrpSpPr>
        <p:grpSpPr bwMode="auto">
          <a:xfrm>
            <a:off x="1955006" y="451248"/>
            <a:ext cx="5530454" cy="4101703"/>
            <a:chOff x="1955515" y="643314"/>
            <a:chExt cx="5529388" cy="5470167"/>
          </a:xfrm>
        </p:grpSpPr>
        <p:sp>
          <p:nvSpPr>
            <p:cNvPr id="121863" name="Rectangle 11"/>
            <p:cNvSpPr>
              <a:spLocks noChangeArrowheads="1"/>
            </p:cNvSpPr>
            <p:nvPr/>
          </p:nvSpPr>
          <p:spPr bwMode="auto">
            <a:xfrm>
              <a:off x="4686494" y="643314"/>
              <a:ext cx="87815" cy="547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1864" name="Rectangle 12"/>
            <p:cNvSpPr>
              <a:spLocks noChangeArrowheads="1"/>
            </p:cNvSpPr>
            <p:nvPr/>
          </p:nvSpPr>
          <p:spPr bwMode="auto">
            <a:xfrm>
              <a:off x="1955515" y="3290121"/>
              <a:ext cx="5529388" cy="143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1862" name="TextBox 8"/>
          <p:cNvSpPr txBox="1">
            <a:spLocks noChangeArrowheads="1"/>
          </p:cNvSpPr>
          <p:nvPr/>
        </p:nvSpPr>
        <p:spPr bwMode="auto">
          <a:xfrm>
            <a:off x="34529" y="42863"/>
            <a:ext cx="160734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700">
                <a:solidFill>
                  <a:srgbClr val="0000FF"/>
                </a:solidFill>
              </a:rPr>
              <a:t>FLAT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02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223" y="171450"/>
            <a:ext cx="7702908" cy="571500"/>
          </a:xfrm>
        </p:spPr>
        <p:txBody>
          <a:bodyPr/>
          <a:lstStyle/>
          <a:p>
            <a:r>
              <a:rPr lang="en-US" dirty="0" smtClean="0">
                <a:solidFill>
                  <a:srgbClr val="09FDFF"/>
                </a:solidFill>
              </a:rPr>
              <a:t>Image quality, can be sub-Nyquist !</a:t>
            </a:r>
            <a:endParaRPr lang="en-US" dirty="0">
              <a:solidFill>
                <a:srgbClr val="09FD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A3DB-1147-F345-82CE-3494C02E4925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 descr="Screen Shot 2018-07-09 at 4.53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68" y="1039684"/>
            <a:ext cx="8052769" cy="4103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9223" y="1078879"/>
            <a:ext cx="4408510" cy="400110"/>
          </a:xfrm>
          <a:prstGeom prst="rect">
            <a:avLst/>
          </a:prstGeom>
          <a:solidFill>
            <a:srgbClr val="111D1B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Median FWHM per quadrant (arcsec) 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12288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fld id="{31B0D7B0-9F28-9E46-9DB4-2655435A3223}" type="slidenum">
              <a:rPr lang="en-US" sz="900">
                <a:solidFill>
                  <a:srgbClr val="929292"/>
                </a:solidFill>
              </a:rPr>
              <a:pPr/>
              <a:t>40</a:t>
            </a:fld>
            <a:endParaRPr lang="en-US" sz="900">
              <a:solidFill>
                <a:srgbClr val="929292"/>
              </a:solidFill>
            </a:endParaRPr>
          </a:p>
        </p:txBody>
      </p:sp>
      <p:pic>
        <p:nvPicPr>
          <p:cNvPr id="122884" name="Picture 7" descr="Flat_530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885" name="Group 11"/>
          <p:cNvGrpSpPr>
            <a:grpSpLocks/>
          </p:cNvGrpSpPr>
          <p:nvPr/>
        </p:nvGrpSpPr>
        <p:grpSpPr bwMode="auto">
          <a:xfrm>
            <a:off x="1955006" y="451248"/>
            <a:ext cx="5530454" cy="4101703"/>
            <a:chOff x="1955515" y="600981"/>
            <a:chExt cx="5529388" cy="5470167"/>
          </a:xfrm>
        </p:grpSpPr>
        <p:sp>
          <p:nvSpPr>
            <p:cNvPr id="122887" name="Rectangle 12"/>
            <p:cNvSpPr>
              <a:spLocks noChangeArrowheads="1"/>
            </p:cNvSpPr>
            <p:nvPr/>
          </p:nvSpPr>
          <p:spPr bwMode="auto">
            <a:xfrm>
              <a:off x="4686494" y="600981"/>
              <a:ext cx="87815" cy="547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888" name="Rectangle 13"/>
            <p:cNvSpPr>
              <a:spLocks noChangeArrowheads="1"/>
            </p:cNvSpPr>
            <p:nvPr/>
          </p:nvSpPr>
          <p:spPr bwMode="auto">
            <a:xfrm>
              <a:off x="1955515" y="3247788"/>
              <a:ext cx="5529388" cy="143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2886" name="TextBox 8"/>
          <p:cNvSpPr txBox="1">
            <a:spLocks noChangeArrowheads="1"/>
          </p:cNvSpPr>
          <p:nvPr/>
        </p:nvSpPr>
        <p:spPr bwMode="auto">
          <a:xfrm>
            <a:off x="34529" y="42863"/>
            <a:ext cx="160734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700">
                <a:solidFill>
                  <a:srgbClr val="0000FF"/>
                </a:solidFill>
              </a:rPr>
              <a:t>FLAT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7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12390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fld id="{96B220EA-350E-9C40-A102-B724A0A242C5}" type="slidenum">
              <a:rPr lang="en-US" sz="900">
                <a:solidFill>
                  <a:srgbClr val="929292"/>
                </a:solidFill>
              </a:rPr>
              <a:pPr/>
              <a:t>41</a:t>
            </a:fld>
            <a:endParaRPr lang="en-US" sz="900">
              <a:solidFill>
                <a:srgbClr val="929292"/>
              </a:solidFill>
            </a:endParaRPr>
          </a:p>
        </p:txBody>
      </p:sp>
      <p:pic>
        <p:nvPicPr>
          <p:cNvPr id="123908" name="Picture 6" descr="Flat_567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09" name="Group 10"/>
          <p:cNvGrpSpPr>
            <a:grpSpLocks/>
          </p:cNvGrpSpPr>
          <p:nvPr/>
        </p:nvGrpSpPr>
        <p:grpSpPr bwMode="auto">
          <a:xfrm>
            <a:off x="1955006" y="451248"/>
            <a:ext cx="5530454" cy="4101703"/>
            <a:chOff x="1955515" y="600981"/>
            <a:chExt cx="5529388" cy="5470167"/>
          </a:xfrm>
        </p:grpSpPr>
        <p:sp>
          <p:nvSpPr>
            <p:cNvPr id="123911" name="Rectangle 11"/>
            <p:cNvSpPr>
              <a:spLocks noChangeArrowheads="1"/>
            </p:cNvSpPr>
            <p:nvPr/>
          </p:nvSpPr>
          <p:spPr bwMode="auto">
            <a:xfrm>
              <a:off x="4686494" y="600981"/>
              <a:ext cx="87815" cy="547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912" name="Rectangle 12"/>
            <p:cNvSpPr>
              <a:spLocks noChangeArrowheads="1"/>
            </p:cNvSpPr>
            <p:nvPr/>
          </p:nvSpPr>
          <p:spPr bwMode="auto">
            <a:xfrm>
              <a:off x="1955515" y="3247788"/>
              <a:ext cx="5529388" cy="143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3910" name="TextBox 8"/>
          <p:cNvSpPr txBox="1">
            <a:spLocks noChangeArrowheads="1"/>
          </p:cNvSpPr>
          <p:nvPr/>
        </p:nvSpPr>
        <p:spPr bwMode="auto">
          <a:xfrm>
            <a:off x="34529" y="42863"/>
            <a:ext cx="160734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700">
                <a:solidFill>
                  <a:srgbClr val="0000FF"/>
                </a:solidFill>
              </a:rPr>
              <a:t>FLAT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902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1249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fld id="{E1EB6E65-84D2-B544-B8FF-4FBE5952129B}" type="slidenum">
              <a:rPr lang="en-US" sz="900">
                <a:solidFill>
                  <a:srgbClr val="929292"/>
                </a:solidFill>
              </a:rPr>
              <a:pPr/>
              <a:t>42</a:t>
            </a:fld>
            <a:endParaRPr lang="en-US" sz="900">
              <a:solidFill>
                <a:srgbClr val="929292"/>
              </a:solidFill>
            </a:endParaRPr>
          </a:p>
        </p:txBody>
      </p:sp>
      <p:pic>
        <p:nvPicPr>
          <p:cNvPr id="124932" name="Picture 6" descr="Flat_588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933" name="Group 10"/>
          <p:cNvGrpSpPr>
            <a:grpSpLocks/>
          </p:cNvGrpSpPr>
          <p:nvPr/>
        </p:nvGrpSpPr>
        <p:grpSpPr bwMode="auto">
          <a:xfrm>
            <a:off x="1955006" y="451248"/>
            <a:ext cx="5530454" cy="4101703"/>
            <a:chOff x="1955515" y="600981"/>
            <a:chExt cx="5529388" cy="5470167"/>
          </a:xfrm>
        </p:grpSpPr>
        <p:sp>
          <p:nvSpPr>
            <p:cNvPr id="124934" name="Rectangle 11"/>
            <p:cNvSpPr>
              <a:spLocks noChangeArrowheads="1"/>
            </p:cNvSpPr>
            <p:nvPr/>
          </p:nvSpPr>
          <p:spPr bwMode="auto">
            <a:xfrm>
              <a:off x="4686494" y="600981"/>
              <a:ext cx="87815" cy="547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935" name="Rectangle 12"/>
            <p:cNvSpPr>
              <a:spLocks noChangeArrowheads="1"/>
            </p:cNvSpPr>
            <p:nvPr/>
          </p:nvSpPr>
          <p:spPr bwMode="auto">
            <a:xfrm>
              <a:off x="1955515" y="3247788"/>
              <a:ext cx="5529388" cy="143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62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12595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fld id="{5C2E93BB-57E8-D247-947E-4FA849724A15}" type="slidenum">
              <a:rPr lang="en-US" sz="900">
                <a:solidFill>
                  <a:srgbClr val="929292"/>
                </a:solidFill>
              </a:rPr>
              <a:pPr/>
              <a:t>43</a:t>
            </a:fld>
            <a:endParaRPr lang="en-US" sz="900">
              <a:solidFill>
                <a:srgbClr val="929292"/>
              </a:solidFill>
            </a:endParaRPr>
          </a:p>
        </p:txBody>
      </p:sp>
      <p:pic>
        <p:nvPicPr>
          <p:cNvPr id="125956" name="Picture 6" descr="Flat_617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957" name="Group 10"/>
          <p:cNvGrpSpPr>
            <a:grpSpLocks/>
          </p:cNvGrpSpPr>
          <p:nvPr/>
        </p:nvGrpSpPr>
        <p:grpSpPr bwMode="auto">
          <a:xfrm>
            <a:off x="1955006" y="451248"/>
            <a:ext cx="5530454" cy="4101703"/>
            <a:chOff x="1955515" y="600981"/>
            <a:chExt cx="5529388" cy="5470167"/>
          </a:xfrm>
        </p:grpSpPr>
        <p:sp>
          <p:nvSpPr>
            <p:cNvPr id="125958" name="Rectangle 11"/>
            <p:cNvSpPr>
              <a:spLocks noChangeArrowheads="1"/>
            </p:cNvSpPr>
            <p:nvPr/>
          </p:nvSpPr>
          <p:spPr bwMode="auto">
            <a:xfrm>
              <a:off x="4686494" y="600981"/>
              <a:ext cx="87815" cy="547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959" name="Rectangle 12"/>
            <p:cNvSpPr>
              <a:spLocks noChangeArrowheads="1"/>
            </p:cNvSpPr>
            <p:nvPr/>
          </p:nvSpPr>
          <p:spPr bwMode="auto">
            <a:xfrm>
              <a:off x="1955515" y="3247788"/>
              <a:ext cx="5529388" cy="143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9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12697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fld id="{461643D1-94DB-7E44-AED4-856AD66AE3B3}" type="slidenum">
              <a:rPr lang="en-US" sz="900">
                <a:solidFill>
                  <a:srgbClr val="929292"/>
                </a:solidFill>
              </a:rPr>
              <a:pPr/>
              <a:t>44</a:t>
            </a:fld>
            <a:endParaRPr lang="en-US" sz="900">
              <a:solidFill>
                <a:srgbClr val="929292"/>
              </a:solidFill>
            </a:endParaRPr>
          </a:p>
        </p:txBody>
      </p:sp>
      <p:pic>
        <p:nvPicPr>
          <p:cNvPr id="126980" name="Picture 6" descr="Flat_665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6981" name="Group 10"/>
          <p:cNvGrpSpPr>
            <a:grpSpLocks/>
          </p:cNvGrpSpPr>
          <p:nvPr/>
        </p:nvGrpSpPr>
        <p:grpSpPr bwMode="auto">
          <a:xfrm>
            <a:off x="1955006" y="451248"/>
            <a:ext cx="5530454" cy="4101703"/>
            <a:chOff x="1955515" y="600981"/>
            <a:chExt cx="5529388" cy="5470167"/>
          </a:xfrm>
        </p:grpSpPr>
        <p:sp>
          <p:nvSpPr>
            <p:cNvPr id="126982" name="Rectangle 11"/>
            <p:cNvSpPr>
              <a:spLocks noChangeArrowheads="1"/>
            </p:cNvSpPr>
            <p:nvPr/>
          </p:nvSpPr>
          <p:spPr bwMode="auto">
            <a:xfrm>
              <a:off x="4686494" y="600981"/>
              <a:ext cx="87815" cy="547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6983" name="Rectangle 12"/>
            <p:cNvSpPr>
              <a:spLocks noChangeArrowheads="1"/>
            </p:cNvSpPr>
            <p:nvPr/>
          </p:nvSpPr>
          <p:spPr bwMode="auto">
            <a:xfrm>
              <a:off x="1955515" y="3247788"/>
              <a:ext cx="5529388" cy="143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02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fld id="{8D0DA2A6-6028-F849-80DA-DB69EFA237BB}" type="slidenum">
              <a:rPr lang="en-US" sz="900">
                <a:solidFill>
                  <a:srgbClr val="929292"/>
                </a:solidFill>
              </a:rPr>
              <a:pPr/>
              <a:t>45</a:t>
            </a:fld>
            <a:endParaRPr lang="en-US" sz="900">
              <a:solidFill>
                <a:srgbClr val="929292"/>
              </a:solidFill>
            </a:endParaRPr>
          </a:p>
        </p:txBody>
      </p:sp>
      <p:pic>
        <p:nvPicPr>
          <p:cNvPr id="128004" name="Picture 5" descr="Flat_740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8005" name="Group 9"/>
          <p:cNvGrpSpPr>
            <a:grpSpLocks/>
          </p:cNvGrpSpPr>
          <p:nvPr/>
        </p:nvGrpSpPr>
        <p:grpSpPr bwMode="auto">
          <a:xfrm>
            <a:off x="1955006" y="451248"/>
            <a:ext cx="5530454" cy="4101703"/>
            <a:chOff x="1955515" y="600981"/>
            <a:chExt cx="5529388" cy="5470167"/>
          </a:xfrm>
        </p:grpSpPr>
        <p:sp>
          <p:nvSpPr>
            <p:cNvPr id="128007" name="Rectangle 10"/>
            <p:cNvSpPr>
              <a:spLocks noChangeArrowheads="1"/>
            </p:cNvSpPr>
            <p:nvPr/>
          </p:nvSpPr>
          <p:spPr bwMode="auto">
            <a:xfrm>
              <a:off x="4686494" y="600981"/>
              <a:ext cx="87815" cy="547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8008" name="Rectangle 11"/>
            <p:cNvSpPr>
              <a:spLocks noChangeArrowheads="1"/>
            </p:cNvSpPr>
            <p:nvPr/>
          </p:nvSpPr>
          <p:spPr bwMode="auto">
            <a:xfrm>
              <a:off x="1955515" y="3247788"/>
              <a:ext cx="5529388" cy="143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8006" name="TextBox 8"/>
          <p:cNvSpPr txBox="1">
            <a:spLocks noChangeArrowheads="1"/>
          </p:cNvSpPr>
          <p:nvPr/>
        </p:nvSpPr>
        <p:spPr bwMode="auto">
          <a:xfrm>
            <a:off x="34529" y="42863"/>
            <a:ext cx="160734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700">
                <a:solidFill>
                  <a:srgbClr val="0000FF"/>
                </a:solidFill>
              </a:rPr>
              <a:t>FLAT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7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fld id="{F5E2D378-198A-3846-9EC3-2F1DC9D502F4}" type="slidenum">
              <a:rPr lang="en-US" sz="900">
                <a:solidFill>
                  <a:srgbClr val="929292"/>
                </a:solidFill>
              </a:rPr>
              <a:pPr/>
              <a:t>46</a:t>
            </a:fld>
            <a:endParaRPr lang="en-US" sz="900">
              <a:solidFill>
                <a:srgbClr val="929292"/>
              </a:solidFill>
            </a:endParaRPr>
          </a:p>
        </p:txBody>
      </p:sp>
      <p:pic>
        <p:nvPicPr>
          <p:cNvPr id="129028" name="Picture 5" descr="Flat_830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9029" name="Group 9"/>
          <p:cNvGrpSpPr>
            <a:grpSpLocks/>
          </p:cNvGrpSpPr>
          <p:nvPr/>
        </p:nvGrpSpPr>
        <p:grpSpPr bwMode="auto">
          <a:xfrm>
            <a:off x="1955006" y="451248"/>
            <a:ext cx="5530454" cy="4101703"/>
            <a:chOff x="1955515" y="600981"/>
            <a:chExt cx="5529388" cy="5470167"/>
          </a:xfrm>
        </p:grpSpPr>
        <p:sp>
          <p:nvSpPr>
            <p:cNvPr id="129031" name="Rectangle 10"/>
            <p:cNvSpPr>
              <a:spLocks noChangeArrowheads="1"/>
            </p:cNvSpPr>
            <p:nvPr/>
          </p:nvSpPr>
          <p:spPr bwMode="auto">
            <a:xfrm>
              <a:off x="4686494" y="600981"/>
              <a:ext cx="87815" cy="547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9032" name="Rectangle 11"/>
            <p:cNvSpPr>
              <a:spLocks noChangeArrowheads="1"/>
            </p:cNvSpPr>
            <p:nvPr/>
          </p:nvSpPr>
          <p:spPr bwMode="auto">
            <a:xfrm>
              <a:off x="1955515" y="3247788"/>
              <a:ext cx="5529388" cy="143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9030" name="TextBox 8"/>
          <p:cNvSpPr txBox="1">
            <a:spLocks noChangeArrowheads="1"/>
          </p:cNvSpPr>
          <p:nvPr/>
        </p:nvSpPr>
        <p:spPr bwMode="auto">
          <a:xfrm>
            <a:off x="34529" y="42863"/>
            <a:ext cx="160734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700">
                <a:solidFill>
                  <a:srgbClr val="0000FF"/>
                </a:solidFill>
              </a:rPr>
              <a:t>FLAT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37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fld id="{8E363257-54D0-2940-8A2B-FDCC5487B2DE}" type="slidenum">
              <a:rPr lang="en-US" sz="900">
                <a:solidFill>
                  <a:srgbClr val="929292"/>
                </a:solidFill>
              </a:rPr>
              <a:pPr/>
              <a:t>47</a:t>
            </a:fld>
            <a:endParaRPr lang="en-US" sz="900">
              <a:solidFill>
                <a:srgbClr val="929292"/>
              </a:solidFill>
            </a:endParaRPr>
          </a:p>
        </p:txBody>
      </p:sp>
      <p:pic>
        <p:nvPicPr>
          <p:cNvPr id="130052" name="Picture 5" descr="Flat_870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0053" name="Group 9"/>
          <p:cNvGrpSpPr>
            <a:grpSpLocks/>
          </p:cNvGrpSpPr>
          <p:nvPr/>
        </p:nvGrpSpPr>
        <p:grpSpPr bwMode="auto">
          <a:xfrm>
            <a:off x="1955006" y="451248"/>
            <a:ext cx="5530454" cy="4101703"/>
            <a:chOff x="1955515" y="600981"/>
            <a:chExt cx="5529388" cy="5470167"/>
          </a:xfrm>
        </p:grpSpPr>
        <p:sp>
          <p:nvSpPr>
            <p:cNvPr id="130055" name="Rectangle 10"/>
            <p:cNvSpPr>
              <a:spLocks noChangeArrowheads="1"/>
            </p:cNvSpPr>
            <p:nvPr/>
          </p:nvSpPr>
          <p:spPr bwMode="auto">
            <a:xfrm>
              <a:off x="4686494" y="600981"/>
              <a:ext cx="87815" cy="547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0056" name="Rectangle 11"/>
            <p:cNvSpPr>
              <a:spLocks noChangeArrowheads="1"/>
            </p:cNvSpPr>
            <p:nvPr/>
          </p:nvSpPr>
          <p:spPr bwMode="auto">
            <a:xfrm>
              <a:off x="1955515" y="3247788"/>
              <a:ext cx="5529388" cy="143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0054" name="TextBox 8"/>
          <p:cNvSpPr txBox="1">
            <a:spLocks noChangeArrowheads="1"/>
          </p:cNvSpPr>
          <p:nvPr/>
        </p:nvSpPr>
        <p:spPr bwMode="auto">
          <a:xfrm>
            <a:off x="34529" y="42863"/>
            <a:ext cx="160734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700">
                <a:solidFill>
                  <a:srgbClr val="0000FF"/>
                </a:solidFill>
              </a:rPr>
              <a:t>FLAT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32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fld id="{79BA6ACE-5D24-A14D-B2EB-20C6C36E7F3E}" type="slidenum">
              <a:rPr lang="en-US" sz="900">
                <a:solidFill>
                  <a:srgbClr val="929292"/>
                </a:solidFill>
              </a:rPr>
              <a:pPr/>
              <a:t>48</a:t>
            </a:fld>
            <a:endParaRPr lang="en-US" sz="900">
              <a:solidFill>
                <a:srgbClr val="929292"/>
              </a:solidFill>
            </a:endParaRPr>
          </a:p>
        </p:txBody>
      </p:sp>
      <p:pic>
        <p:nvPicPr>
          <p:cNvPr id="131076" name="Picture 5" descr="Flat_940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1077" name="Group 9"/>
          <p:cNvGrpSpPr>
            <a:grpSpLocks/>
          </p:cNvGrpSpPr>
          <p:nvPr/>
        </p:nvGrpSpPr>
        <p:grpSpPr bwMode="auto">
          <a:xfrm>
            <a:off x="1955006" y="451248"/>
            <a:ext cx="5530454" cy="4101703"/>
            <a:chOff x="1955515" y="600981"/>
            <a:chExt cx="5529388" cy="5470167"/>
          </a:xfrm>
        </p:grpSpPr>
        <p:sp>
          <p:nvSpPr>
            <p:cNvPr id="131079" name="Rectangle 10"/>
            <p:cNvSpPr>
              <a:spLocks noChangeArrowheads="1"/>
            </p:cNvSpPr>
            <p:nvPr/>
          </p:nvSpPr>
          <p:spPr bwMode="auto">
            <a:xfrm>
              <a:off x="4686494" y="600981"/>
              <a:ext cx="87815" cy="547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080" name="Rectangle 11"/>
            <p:cNvSpPr>
              <a:spLocks noChangeArrowheads="1"/>
            </p:cNvSpPr>
            <p:nvPr/>
          </p:nvSpPr>
          <p:spPr bwMode="auto">
            <a:xfrm>
              <a:off x="1955515" y="3247788"/>
              <a:ext cx="5529388" cy="143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1078" name="TextBox 8"/>
          <p:cNvSpPr txBox="1">
            <a:spLocks noChangeArrowheads="1"/>
          </p:cNvSpPr>
          <p:nvPr/>
        </p:nvSpPr>
        <p:spPr bwMode="auto">
          <a:xfrm>
            <a:off x="34529" y="42863"/>
            <a:ext cx="160734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700">
                <a:solidFill>
                  <a:srgbClr val="0000FF"/>
                </a:solidFill>
              </a:rPr>
              <a:t>FLAT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14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2" descr="image001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5173"/>
            <a:ext cx="9144000" cy="344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MS PGothic" charset="0"/>
              </a:rPr>
              <a:t>Non-uniformity </a:t>
            </a:r>
            <a:r>
              <a:rPr lang="en-US" dirty="0" err="1">
                <a:latin typeface="Arial" charset="0"/>
                <a:ea typeface="MS PGothic" charset="0"/>
              </a:rPr>
              <a:t>vs</a:t>
            </a:r>
            <a:r>
              <a:rPr lang="en-US" dirty="0">
                <a:latin typeface="Arial" charset="0"/>
                <a:ea typeface="MS PGothic" charset="0"/>
              </a:rPr>
              <a:t> wavelength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13210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fld id="{E2572F89-B953-1B4D-87B9-324C169B0F23}" type="slidenum">
              <a:rPr lang="en-US" sz="900">
                <a:solidFill>
                  <a:srgbClr val="929292"/>
                </a:solidFill>
              </a:rPr>
              <a:pPr/>
              <a:t>49</a:t>
            </a:fld>
            <a:endParaRPr lang="en-US" sz="900">
              <a:solidFill>
                <a:srgbClr val="929292"/>
              </a:solidFill>
            </a:endParaRPr>
          </a:p>
        </p:txBody>
      </p:sp>
      <p:sp>
        <p:nvSpPr>
          <p:cNvPr id="132102" name="TextBox 7"/>
          <p:cNvSpPr txBox="1">
            <a:spLocks noChangeArrowheads="1"/>
          </p:cNvSpPr>
          <p:nvPr/>
        </p:nvSpPr>
        <p:spPr bwMode="auto">
          <a:xfrm rot="-5400000">
            <a:off x="-88557" y="2606212"/>
            <a:ext cx="1875234" cy="28469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400" dirty="0"/>
              <a:t>Non-uniformity (%)</a:t>
            </a:r>
          </a:p>
        </p:txBody>
      </p:sp>
      <p:sp>
        <p:nvSpPr>
          <p:cNvPr id="132103" name="TextBox 8"/>
          <p:cNvSpPr txBox="1">
            <a:spLocks noChangeArrowheads="1"/>
          </p:cNvSpPr>
          <p:nvPr/>
        </p:nvSpPr>
        <p:spPr bwMode="auto">
          <a:xfrm>
            <a:off x="3434954" y="4621850"/>
            <a:ext cx="2782490" cy="28469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400" dirty="0"/>
              <a:t>Wavelength (nm)</a:t>
            </a:r>
          </a:p>
        </p:txBody>
      </p:sp>
      <p:sp>
        <p:nvSpPr>
          <p:cNvPr id="132104" name="TextBox 11"/>
          <p:cNvSpPr txBox="1">
            <a:spLocks noChangeArrowheads="1"/>
          </p:cNvSpPr>
          <p:nvPr/>
        </p:nvSpPr>
        <p:spPr bwMode="auto">
          <a:xfrm>
            <a:off x="1191816" y="1200171"/>
            <a:ext cx="7084219" cy="45397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400" dirty="0"/>
              <a:t>Stddev/mean in large region without dust spots, </a:t>
            </a:r>
          </a:p>
          <a:p>
            <a:pPr algn="ctr"/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after dividing by 200x200 box car to remove mild illumination gradient  </a:t>
            </a:r>
          </a:p>
        </p:txBody>
      </p:sp>
      <p:cxnSp>
        <p:nvCxnSpPr>
          <p:cNvPr id="132105" name="Straight Connector 14"/>
          <p:cNvCxnSpPr>
            <a:cxnSpLocks noChangeShapeType="1"/>
          </p:cNvCxnSpPr>
          <p:nvPr/>
        </p:nvCxnSpPr>
        <p:spPr bwMode="auto">
          <a:xfrm flipH="1">
            <a:off x="4625579" y="3014663"/>
            <a:ext cx="3650456" cy="8335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2106" name="Straight Connector 16"/>
          <p:cNvCxnSpPr>
            <a:cxnSpLocks noChangeShapeType="1"/>
          </p:cNvCxnSpPr>
          <p:nvPr/>
        </p:nvCxnSpPr>
        <p:spPr bwMode="auto">
          <a:xfrm flipH="1" flipV="1">
            <a:off x="1828800" y="1629967"/>
            <a:ext cx="2796779" cy="1393031"/>
          </a:xfrm>
          <a:prstGeom prst="line">
            <a:avLst/>
          </a:prstGeom>
          <a:noFill/>
          <a:ln w="1270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7" name="TextBox 20"/>
          <p:cNvSpPr txBox="1">
            <a:spLocks noChangeArrowheads="1"/>
          </p:cNvSpPr>
          <p:nvPr/>
        </p:nvSpPr>
        <p:spPr bwMode="auto">
          <a:xfrm>
            <a:off x="6059091" y="3069432"/>
            <a:ext cx="2216944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100">
                <a:solidFill>
                  <a:srgbClr val="FF0000"/>
                </a:solidFill>
              </a:rPr>
              <a:t>Probably pixel area, not sensitivity variation  </a:t>
            </a:r>
          </a:p>
        </p:txBody>
      </p:sp>
      <p:sp>
        <p:nvSpPr>
          <p:cNvPr id="132108" name="TextBox 21"/>
          <p:cNvSpPr txBox="1">
            <a:spLocks noChangeArrowheads="1"/>
          </p:cNvSpPr>
          <p:nvPr/>
        </p:nvSpPr>
        <p:spPr bwMode="auto">
          <a:xfrm>
            <a:off x="2676525" y="1715692"/>
            <a:ext cx="3502819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100">
                <a:solidFill>
                  <a:srgbClr val="0000FF"/>
                </a:solidFill>
              </a:rPr>
              <a:t>Laser annealing pattern,</a:t>
            </a:r>
          </a:p>
          <a:p>
            <a:r>
              <a:rPr lang="en-US" sz="1100">
                <a:solidFill>
                  <a:srgbClr val="0000FF"/>
                </a:solidFill>
              </a:rPr>
              <a:t>for Boron implant at back surface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3556" y="957346"/>
            <a:ext cx="5840016" cy="238527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Sum of 10 flats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sym typeface="Wingdings"/>
              </a:rPr>
              <a:t> ~2E6 e-/pixel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sym typeface="Wingdings"/>
              </a:rPr>
              <a:t> shot noise ~0.07% 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Smith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4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82" y="285750"/>
            <a:ext cx="7853598" cy="571500"/>
          </a:xfrm>
        </p:spPr>
        <p:txBody>
          <a:bodyPr/>
          <a:lstStyle/>
          <a:p>
            <a:r>
              <a:rPr lang="en-US" dirty="0" smtClean="0"/>
              <a:t>Tilt and focus variability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A3DB-1147-F345-82CE-3494C02E4925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46684" y="968695"/>
            <a:ext cx="67891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To be removed by auto-focus</a:t>
            </a:r>
            <a:r>
              <a:rPr lang="is-IS" dirty="0" smtClean="0"/>
              <a:t>….</a:t>
            </a:r>
            <a:r>
              <a:rPr lang="en-US" dirty="0" smtClean="0"/>
              <a:t> under development</a:t>
            </a:r>
            <a:endParaRPr lang="en-US" dirty="0"/>
          </a:p>
        </p:txBody>
      </p:sp>
      <p:pic>
        <p:nvPicPr>
          <p:cNvPr id="5" name="Picture 4" descr="Screen Shot 2018-07-09 at 4.54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2" y="1478320"/>
            <a:ext cx="7521320" cy="35467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7565589" y="2841502"/>
            <a:ext cx="10737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Airmass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9944" y="2523279"/>
            <a:ext cx="1521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Black=min-max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sz="1400" dirty="0" smtClean="0"/>
              <a:t>tilt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756087" y="2836079"/>
            <a:ext cx="1497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Red=median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461658" y="3079987"/>
            <a:ext cx="117595" cy="91017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245625" y="1928443"/>
            <a:ext cx="1795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FF"/>
                </a:solidFill>
              </a:rPr>
              <a:t>Same field</a:t>
            </a:r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15" name="Right Brace 14"/>
          <p:cNvSpPr/>
          <p:nvPr/>
        </p:nvSpPr>
        <p:spPr bwMode="auto">
          <a:xfrm rot="16200000">
            <a:off x="4077491" y="1339593"/>
            <a:ext cx="131554" cy="1795287"/>
          </a:xfrm>
          <a:prstGeom prst="rightBrac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7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Static map of flexure induced focus and tilt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866" y="1445326"/>
            <a:ext cx="2912776" cy="3126674"/>
          </a:xfrm>
        </p:spPr>
        <p:txBody>
          <a:bodyPr/>
          <a:lstStyle/>
          <a:p>
            <a:r>
              <a:rPr lang="en-US" sz="1600" dirty="0" smtClean="0"/>
              <a:t>After larges we must use static map of flexure induced focus and tilt.</a:t>
            </a:r>
          </a:p>
          <a:p>
            <a:endParaRPr lang="en-US" sz="1600" dirty="0"/>
          </a:p>
          <a:p>
            <a:r>
              <a:rPr lang="en-US" sz="1600" dirty="0" smtClean="0"/>
              <a:t>Focus CCDs continuously refine map and apply feedback</a:t>
            </a:r>
          </a:p>
          <a:p>
            <a:r>
              <a:rPr lang="en-US" sz="1600" dirty="0"/>
              <a:t>N</a:t>
            </a:r>
            <a:r>
              <a:rPr lang="en-US" sz="1600" dirty="0" smtClean="0"/>
              <a:t>eed several steps to beat down noise </a:t>
            </a:r>
            <a:r>
              <a:rPr lang="en-US" sz="1600" dirty="0" smtClean="0">
                <a:sym typeface="Wingdings"/>
              </a:rPr>
              <a:t> lag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6" descr="Screen Shot 2018-08-05 at 10.04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839"/>
            <a:ext cx="6551030" cy="335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1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focus tilt so “noisy”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Many improvements in algorithm </a:t>
            </a:r>
            <a:r>
              <a:rPr lang="is-IS" sz="2000" dirty="0" smtClean="0"/>
              <a:t>… now the measurement is stable for constant pointing.</a:t>
            </a:r>
            <a:endParaRPr lang="en-US" sz="2000" dirty="0" smtClean="0"/>
          </a:p>
          <a:p>
            <a:r>
              <a:rPr lang="en-US" sz="2000" dirty="0" smtClean="0"/>
              <a:t>There appears to be something moving when we slew:</a:t>
            </a:r>
          </a:p>
          <a:p>
            <a:pPr lvl="1"/>
            <a:r>
              <a:rPr lang="en-US" sz="1400" dirty="0" smtClean="0"/>
              <a:t>Mirror </a:t>
            </a:r>
            <a:r>
              <a:rPr lang="en-US" sz="1400" dirty="0"/>
              <a:t>position in cell has been measured</a:t>
            </a:r>
          </a:p>
          <a:p>
            <a:pPr lvl="1"/>
            <a:r>
              <a:rPr lang="en-US" sz="1400" dirty="0"/>
              <a:t>More instrumentation to break degeneracy between X-Y motion and tip-tilt</a:t>
            </a:r>
          </a:p>
          <a:p>
            <a:pPr lvl="2"/>
            <a:r>
              <a:rPr lang="en-US" sz="1400" dirty="0"/>
              <a:t>Position of ring girder</a:t>
            </a:r>
          </a:p>
          <a:p>
            <a:pPr lvl="2"/>
            <a:r>
              <a:rPr lang="en-US" sz="1400" dirty="0"/>
              <a:t>Instrument with respect to ring girder</a:t>
            </a:r>
          </a:p>
          <a:p>
            <a:r>
              <a:rPr lang="en-US" sz="2000" dirty="0" smtClean="0"/>
              <a:t>Tilt and XY shift are degenerate.</a:t>
            </a:r>
          </a:p>
          <a:p>
            <a:r>
              <a:rPr lang="en-US" sz="2000" dirty="0" smtClean="0"/>
              <a:t>Pointing errors (telescope </a:t>
            </a:r>
            <a:r>
              <a:rPr lang="en-US" sz="2000" dirty="0" err="1" smtClean="0"/>
              <a:t>w.r.t</a:t>
            </a:r>
            <a:r>
              <a:rPr lang="en-US" sz="2000" dirty="0" smtClean="0"/>
              <a:t>. sky) mask instrument motion </a:t>
            </a:r>
            <a:r>
              <a:rPr lang="en-US" sz="2000" dirty="0" err="1" smtClean="0"/>
              <a:t>w.r.t</a:t>
            </a:r>
            <a:r>
              <a:rPr lang="en-US" sz="2000" dirty="0" smtClean="0"/>
              <a:t>. telescope.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10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issues </a:t>
            </a:r>
            <a:r>
              <a:rPr lang="en-US" dirty="0" smtClean="0">
                <a:sym typeface="Wingdings"/>
              </a:rPr>
              <a:t></a:t>
            </a:r>
            <a:r>
              <a:rPr lang="en-US" dirty="0" smtClean="0"/>
              <a:t> masking flexure?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400" y="1106599"/>
            <a:ext cx="8077200" cy="1128411"/>
          </a:xfrm>
        </p:spPr>
        <p:txBody>
          <a:bodyPr/>
          <a:lstStyle/>
          <a:p>
            <a:r>
              <a:rPr lang="en-US" sz="2000" dirty="0" smtClean="0"/>
              <a:t>Polar </a:t>
            </a:r>
            <a:r>
              <a:rPr lang="en-US" sz="2000" dirty="0" smtClean="0"/>
              <a:t>axis </a:t>
            </a:r>
            <a:r>
              <a:rPr lang="en-US" sz="2000" dirty="0" err="1" smtClean="0"/>
              <a:t>mis</a:t>
            </a:r>
            <a:r>
              <a:rPr lang="en-US" sz="2000" dirty="0" smtClean="0"/>
              <a:t>-alignment (or error in pointing model)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 descr="Screen Shot 2018-08-05 at 10.02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17" y="1532215"/>
            <a:ext cx="7056218" cy="3605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69974" y="1532215"/>
            <a:ext cx="14009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Also there is Dec encoder drift.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2965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+G ghos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579" y="-331842"/>
            <a:ext cx="6083179" cy="5625705"/>
          </a:xfrm>
          <a:prstGeom prst="rect">
            <a:avLst/>
          </a:prstGeom>
        </p:spPr>
      </p:pic>
      <p:pic>
        <p:nvPicPr>
          <p:cNvPr id="7" name="Picture 6" descr="the_ghost_of_Aldebar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00" y="-1192276"/>
            <a:ext cx="4567734" cy="4531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FFFF"/>
                </a:solidFill>
              </a:rPr>
              <a:t>Scattered light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7662"/>
            <a:ext cx="4260197" cy="2472584"/>
          </a:xfrm>
        </p:spPr>
        <p:txBody>
          <a:bodyPr/>
          <a:lstStyle/>
          <a:p>
            <a:r>
              <a:rPr lang="en-US" sz="1800" dirty="0" smtClean="0">
                <a:solidFill>
                  <a:schemeClr val="bg1"/>
                </a:solidFill>
              </a:rPr>
              <a:t>Extensive </a:t>
            </a:r>
            <a:r>
              <a:rPr lang="en-US" sz="1800" dirty="0" smtClean="0">
                <a:solidFill>
                  <a:schemeClr val="bg1"/>
                </a:solidFill>
              </a:rPr>
              <a:t>new baffles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Recent cleaning of </a:t>
            </a:r>
            <a:r>
              <a:rPr lang="en-US" sz="1800" dirty="0" smtClean="0">
                <a:solidFill>
                  <a:schemeClr val="bg1"/>
                </a:solidFill>
              </a:rPr>
              <a:t>corrector;  </a:t>
            </a:r>
            <a:r>
              <a:rPr lang="en-US" sz="1800" dirty="0" smtClean="0">
                <a:solidFill>
                  <a:schemeClr val="bg1"/>
                </a:solidFill>
                <a:sym typeface="Wingdings"/>
              </a:rPr>
              <a:t>monitor via wings of profiles</a:t>
            </a:r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Scattering by field flattener frames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Dust</a:t>
            </a:r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Ghosts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Smith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F169-1A26-E944-9141-475F6077D1C6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 descr="r_gho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58" y="3371122"/>
            <a:ext cx="1538522" cy="1772377"/>
          </a:xfrm>
          <a:prstGeom prst="rect">
            <a:avLst/>
          </a:prstGeom>
        </p:spPr>
      </p:pic>
      <p:pic>
        <p:nvPicPr>
          <p:cNvPr id="9" name="Picture 8" descr="g_ghos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3251"/>
            <a:ext cx="1412243" cy="162024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Stockholm, 2018-08-08</a:t>
            </a: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313714" y="3208186"/>
            <a:ext cx="302154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1313714" y="1795708"/>
            <a:ext cx="5544286" cy="14124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313714" y="3208186"/>
            <a:ext cx="6470044" cy="13905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15902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icity">
  <a:themeElements>
    <a:clrScheme name="simplicity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mplicity1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implicity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plicity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plicity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simplicity.thmx</Template>
  <TotalTime>3198</TotalTime>
  <Words>1814</Words>
  <Application>Microsoft Macintosh PowerPoint</Application>
  <PresentationFormat>On-screen Show (16:9)</PresentationFormat>
  <Paragraphs>399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simplicity</vt:lpstr>
      <vt:lpstr>ZTF Image Quality (etc)</vt:lpstr>
      <vt:lpstr>Delivered Image Quality</vt:lpstr>
      <vt:lpstr>Focus algorithm validation (R. Dekany)</vt:lpstr>
      <vt:lpstr>Image quality, can be sub-Nyquist !</vt:lpstr>
      <vt:lpstr>Tilt and focus variability</vt:lpstr>
      <vt:lpstr>Static map of flexure induced focus and tilt</vt:lpstr>
      <vt:lpstr>Why is focus tilt so “noisy” ?</vt:lpstr>
      <vt:lpstr>Pointing issues  masking flexure?</vt:lpstr>
      <vt:lpstr>Scattered light</vt:lpstr>
      <vt:lpstr>Ghost Mitigation</vt:lpstr>
      <vt:lpstr>New baffles</vt:lpstr>
      <vt:lpstr>New baffles</vt:lpstr>
      <vt:lpstr>Paint, flocking</vt:lpstr>
      <vt:lpstr>Contamination monitoring</vt:lpstr>
      <vt:lpstr>Flat fields</vt:lpstr>
      <vt:lpstr>Raw R flat</vt:lpstr>
      <vt:lpstr>PowerPoint Presentation</vt:lpstr>
      <vt:lpstr>PowerPoint Presentation</vt:lpstr>
      <vt:lpstr>Star Flats</vt:lpstr>
      <vt:lpstr>DES star-flats …for comparison</vt:lpstr>
      <vt:lpstr>Shutter timing error</vt:lpstr>
      <vt:lpstr>Shutter timing error</vt:lpstr>
      <vt:lpstr>Timing error map</vt:lpstr>
      <vt:lpstr>Flat field illuminator</vt:lpstr>
      <vt:lpstr>PowerPoint Presentation</vt:lpstr>
      <vt:lpstr>Flat Field Illuminator boards</vt:lpstr>
      <vt:lpstr>Beam footprint</vt:lpstr>
      <vt:lpstr>Intensity Uniformity</vt:lpstr>
      <vt:lpstr>Line Cuts</vt:lpstr>
      <vt:lpstr>LED Wavelengths</vt:lpstr>
      <vt:lpstr>What spectral weighting?</vt:lpstr>
      <vt:lpstr>Alternate LED weighting</vt:lpstr>
      <vt:lpstr>Flat field flip-book – I band example</vt:lpstr>
      <vt:lpstr>Example out-of-band flat (R filter)</vt:lpstr>
      <vt:lpstr>PRNU – low to mid frequencies suppressed </vt:lpstr>
      <vt:lpstr>Flats vs wavelength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Non-uniformity vs wavelength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ZTF Performance</dc:title>
  <dc:creator>Roger Smith</dc:creator>
  <cp:lastModifiedBy>Roger Smith</cp:lastModifiedBy>
  <cp:revision>99</cp:revision>
  <dcterms:created xsi:type="dcterms:W3CDTF">2018-08-04T13:37:28Z</dcterms:created>
  <dcterms:modified xsi:type="dcterms:W3CDTF">2018-08-07T09:27:33Z</dcterms:modified>
</cp:coreProperties>
</file>