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9"/>
  </p:notesMasterIdLst>
  <p:handoutMasterIdLst>
    <p:handoutMasterId r:id="rId20"/>
  </p:handoutMasterIdLst>
  <p:sldIdLst>
    <p:sldId id="1089" r:id="rId2"/>
    <p:sldId id="1157" r:id="rId3"/>
    <p:sldId id="1263" r:id="rId4"/>
    <p:sldId id="1269" r:id="rId5"/>
    <p:sldId id="1274" r:id="rId6"/>
    <p:sldId id="1270" r:id="rId7"/>
    <p:sldId id="1272" r:id="rId8"/>
    <p:sldId id="1271" r:id="rId9"/>
    <p:sldId id="1273" r:id="rId10"/>
    <p:sldId id="259" r:id="rId11"/>
    <p:sldId id="1262" r:id="rId12"/>
    <p:sldId id="1268" r:id="rId13"/>
    <p:sldId id="1266" r:id="rId14"/>
    <p:sldId id="1267" r:id="rId15"/>
    <p:sldId id="1264" r:id="rId16"/>
    <p:sldId id="1265" r:id="rId17"/>
    <p:sldId id="124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71AC0DC-02C1-464D-B141-D6291034E618}">
          <p14:sldIdLst>
            <p14:sldId id="1089"/>
            <p14:sldId id="1157"/>
            <p14:sldId id="1263"/>
            <p14:sldId id="1269"/>
            <p14:sldId id="1274"/>
            <p14:sldId id="1270"/>
            <p14:sldId id="1272"/>
            <p14:sldId id="1271"/>
            <p14:sldId id="1273"/>
            <p14:sldId id="259"/>
            <p14:sldId id="1262"/>
            <p14:sldId id="1268"/>
            <p14:sldId id="1266"/>
            <p14:sldId id="1267"/>
            <p14:sldId id="1264"/>
            <p14:sldId id="1265"/>
            <p14:sldId id="12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449">
          <p15:clr>
            <a:srgbClr val="A4A3A4"/>
          </p15:clr>
        </p15:guide>
        <p15:guide id="2" pos="1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6F"/>
    <a:srgbClr val="E5E4B0"/>
    <a:srgbClr val="E5E569"/>
    <a:srgbClr val="FF747A"/>
    <a:srgbClr val="98DD93"/>
    <a:srgbClr val="6666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97" d="100"/>
          <a:sy n="97" d="100"/>
        </p:scale>
        <p:origin x="320" y="184"/>
      </p:cViewPr>
      <p:guideLst>
        <p:guide orient="horz" pos="1449"/>
        <p:guide pos="1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rebbapr/research/ztf/ztf-ml/rb-pnt-src/data/t12/t12_f5/sta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rebbapr/research/ztf/ztf-ml/rb-pnt-src/data/t12/t12_f5/sta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rebbapr/research/ztf/ztf-ml/rb-pnt-src/data/t12/t12_f5/sta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rebbapr/research/ztf/ztf-ml/rb-pnt-src/data/t12/t12_f5/sta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Training</a:t>
            </a:r>
            <a:r>
              <a:rPr lang="en-US" baseline="0"/>
              <a:t> Data Breakdown by Labeling Source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687-B340-9257-4AD89694063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687-B340-9257-4AD89694063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687-B340-9257-4AD89694063B}"/>
              </c:ext>
            </c:extLst>
          </c:dPt>
          <c:cat>
            <c:strRef>
              <c:f>'Source Breakdown'!$A$1:$A$3</c:f>
              <c:strCache>
                <c:ptCount val="3"/>
                <c:pt idx="0">
                  <c:v>GROWTH Bogus</c:v>
                </c:pt>
                <c:pt idx="1">
                  <c:v>Zooniverse</c:v>
                </c:pt>
                <c:pt idx="2">
                  <c:v>GROWTH Reals</c:v>
                </c:pt>
              </c:strCache>
            </c:strRef>
          </c:cat>
          <c:val>
            <c:numRef>
              <c:f>'Source Breakdown'!$B$1:$B$3</c:f>
              <c:numCache>
                <c:formatCode>General</c:formatCode>
                <c:ptCount val="3"/>
                <c:pt idx="0">
                  <c:v>8058</c:v>
                </c:pt>
                <c:pt idx="1">
                  <c:v>3470</c:v>
                </c:pt>
                <c:pt idx="2">
                  <c:v>12230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87-B340-9257-4AD896940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Breakdown of Positive vs. Negative Subtraction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IsDiffPos!$A$2</c:f>
              <c:strCache>
                <c:ptCount val="1"/>
                <c:pt idx="0">
                  <c:v>Positive Sub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IsDiffPos!$B$1:$D$1</c:f>
              <c:strCache>
                <c:ptCount val="3"/>
                <c:pt idx="0">
                  <c:v>TOTAL</c:v>
                </c:pt>
                <c:pt idx="1">
                  <c:v>REAL</c:v>
                </c:pt>
                <c:pt idx="2">
                  <c:v>BOGUS</c:v>
                </c:pt>
              </c:strCache>
            </c:strRef>
          </c:cat>
          <c:val>
            <c:numRef>
              <c:f>IsDiffPos!$B$2:$D$2</c:f>
              <c:numCache>
                <c:formatCode>General</c:formatCode>
                <c:ptCount val="3"/>
                <c:pt idx="0">
                  <c:v>20026</c:v>
                </c:pt>
                <c:pt idx="1">
                  <c:v>7232</c:v>
                </c:pt>
                <c:pt idx="2">
                  <c:v>12794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D-1C43-9639-39E764623443}"/>
            </c:ext>
          </c:extLst>
        </c:ser>
        <c:ser>
          <c:idx val="1"/>
          <c:order val="1"/>
          <c:tx>
            <c:strRef>
              <c:f>IsDiffPos!$A$3</c:f>
              <c:strCache>
                <c:ptCount val="1"/>
                <c:pt idx="0">
                  <c:v>Negative Sub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IsDiffPos!$B$1:$D$1</c:f>
              <c:strCache>
                <c:ptCount val="3"/>
                <c:pt idx="0">
                  <c:v>TOTAL</c:v>
                </c:pt>
                <c:pt idx="1">
                  <c:v>REAL</c:v>
                </c:pt>
                <c:pt idx="2">
                  <c:v>BOGUS</c:v>
                </c:pt>
              </c:strCache>
            </c:strRef>
          </c:cat>
          <c:val>
            <c:numRef>
              <c:f>IsDiffPos!$B$3:$D$3</c:f>
              <c:numCache>
                <c:formatCode>General</c:formatCode>
                <c:ptCount val="3"/>
                <c:pt idx="0">
                  <c:v>897</c:v>
                </c:pt>
                <c:pt idx="1">
                  <c:v>704</c:v>
                </c:pt>
                <c:pt idx="2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AD-1C43-9639-39E764623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5415359"/>
        <c:axId val="1365417039"/>
      </c:barChart>
      <c:catAx>
        <c:axId val="1365415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5417039"/>
        <c:crosses val="autoZero"/>
        <c:auto val="1"/>
        <c:lblAlgn val="ctr"/>
        <c:lblOffset val="100"/>
        <c:noMultiLvlLbl val="0"/>
      </c:catAx>
      <c:valAx>
        <c:axId val="1365417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5415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Breakdown</a:t>
            </a:r>
            <a:r>
              <a:rPr lang="en-US" baseline="0"/>
              <a:t> of Galactic Plane Sources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GP!$A$2</c:f>
              <c:strCache>
                <c:ptCount val="1"/>
                <c:pt idx="0">
                  <c:v>|b| &lt; 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GP!$B$1:$D$1</c:f>
              <c:strCache>
                <c:ptCount val="3"/>
                <c:pt idx="0">
                  <c:v>TOTAL</c:v>
                </c:pt>
                <c:pt idx="1">
                  <c:v>REAL</c:v>
                </c:pt>
                <c:pt idx="2">
                  <c:v>BOGUS</c:v>
                </c:pt>
              </c:strCache>
            </c:strRef>
          </c:cat>
          <c:val>
            <c:numRef>
              <c:f>GP!$B$2:$D$2</c:f>
              <c:numCache>
                <c:formatCode>General</c:formatCode>
                <c:ptCount val="3"/>
                <c:pt idx="0">
                  <c:v>1984</c:v>
                </c:pt>
                <c:pt idx="1">
                  <c:v>1463</c:v>
                </c:pt>
                <c:pt idx="2">
                  <c:v>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F2-2A4F-86CB-3962C13AC4F3}"/>
            </c:ext>
          </c:extLst>
        </c:ser>
        <c:ser>
          <c:idx val="1"/>
          <c:order val="1"/>
          <c:tx>
            <c:strRef>
              <c:f>GP!$A$3</c:f>
              <c:strCache>
                <c:ptCount val="1"/>
                <c:pt idx="0">
                  <c:v>|b| &gt;= 10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GP!$B$1:$D$1</c:f>
              <c:strCache>
                <c:ptCount val="3"/>
                <c:pt idx="0">
                  <c:v>TOTAL</c:v>
                </c:pt>
                <c:pt idx="1">
                  <c:v>REAL</c:v>
                </c:pt>
                <c:pt idx="2">
                  <c:v>BOGUS</c:v>
                </c:pt>
              </c:strCache>
            </c:strRef>
          </c:cat>
          <c:val>
            <c:numRef>
              <c:f>GP!$B$3:$D$3</c:f>
              <c:numCache>
                <c:formatCode>General</c:formatCode>
                <c:ptCount val="3"/>
                <c:pt idx="0">
                  <c:v>18939</c:v>
                </c:pt>
                <c:pt idx="1">
                  <c:v>6473</c:v>
                </c:pt>
                <c:pt idx="2">
                  <c:v>12466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F2-2A4F-86CB-3962C13AC4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4567231"/>
        <c:axId val="1345660639"/>
      </c:barChart>
      <c:catAx>
        <c:axId val="1364567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5660639"/>
        <c:crosses val="autoZero"/>
        <c:auto val="1"/>
        <c:lblAlgn val="ctr"/>
        <c:lblOffset val="100"/>
        <c:noMultiLvlLbl val="0"/>
      </c:catAx>
      <c:valAx>
        <c:axId val="134566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4567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Breakdown</a:t>
            </a:r>
            <a:r>
              <a:rPr lang="en-US" baseline="0"/>
              <a:t> of Training Set by Filter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Filters!$A$2</c:f>
              <c:strCache>
                <c:ptCount val="1"/>
                <c:pt idx="0">
                  <c:v>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Filters!$B$1:$D$1</c:f>
              <c:strCache>
                <c:ptCount val="3"/>
                <c:pt idx="0">
                  <c:v>TOTAL</c:v>
                </c:pt>
                <c:pt idx="1">
                  <c:v>REAL</c:v>
                </c:pt>
                <c:pt idx="2">
                  <c:v>BOGUS</c:v>
                </c:pt>
              </c:strCache>
            </c:strRef>
          </c:cat>
          <c:val>
            <c:numRef>
              <c:f>Filters!$B$2:$D$2</c:f>
              <c:numCache>
                <c:formatCode>General</c:formatCode>
                <c:ptCount val="3"/>
                <c:pt idx="0">
                  <c:v>10109</c:v>
                </c:pt>
                <c:pt idx="1">
                  <c:v>3876</c:v>
                </c:pt>
                <c:pt idx="2">
                  <c:v>6233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E9-D748-8C44-E4914477DB8E}"/>
            </c:ext>
          </c:extLst>
        </c:ser>
        <c:ser>
          <c:idx val="1"/>
          <c:order val="1"/>
          <c:tx>
            <c:strRef>
              <c:f>Filters!$A$3</c:f>
              <c:strCache>
                <c:ptCount val="1"/>
                <c:pt idx="0">
                  <c:v>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Filters!$B$1:$D$1</c:f>
              <c:strCache>
                <c:ptCount val="3"/>
                <c:pt idx="0">
                  <c:v>TOTAL</c:v>
                </c:pt>
                <c:pt idx="1">
                  <c:v>REAL</c:v>
                </c:pt>
                <c:pt idx="2">
                  <c:v>BOGUS</c:v>
                </c:pt>
              </c:strCache>
            </c:strRef>
          </c:cat>
          <c:val>
            <c:numRef>
              <c:f>Filters!$B$3:$D$3</c:f>
              <c:numCache>
                <c:formatCode>General</c:formatCode>
                <c:ptCount val="3"/>
                <c:pt idx="0">
                  <c:v>9890</c:v>
                </c:pt>
                <c:pt idx="1">
                  <c:v>3565</c:v>
                </c:pt>
                <c:pt idx="2">
                  <c:v>6325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E9-D748-8C44-E4914477DB8E}"/>
            </c:ext>
          </c:extLst>
        </c:ser>
        <c:ser>
          <c:idx val="2"/>
          <c:order val="2"/>
          <c:tx>
            <c:strRef>
              <c:f>Filters!$A$4</c:f>
              <c:strCache>
                <c:ptCount val="1"/>
                <c:pt idx="0">
                  <c:v>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Filters!$B$1:$D$1</c:f>
              <c:strCache>
                <c:ptCount val="3"/>
                <c:pt idx="0">
                  <c:v>TOTAL</c:v>
                </c:pt>
                <c:pt idx="1">
                  <c:v>REAL</c:v>
                </c:pt>
                <c:pt idx="2">
                  <c:v>BOGUS</c:v>
                </c:pt>
              </c:strCache>
            </c:strRef>
          </c:cat>
          <c:val>
            <c:numRef>
              <c:f>Filters!$B$4:$D$4</c:f>
              <c:numCache>
                <c:formatCode>General</c:formatCode>
                <c:ptCount val="3"/>
                <c:pt idx="0">
                  <c:v>924</c:v>
                </c:pt>
                <c:pt idx="1">
                  <c:v>495</c:v>
                </c:pt>
                <c:pt idx="2">
                  <c:v>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E9-D748-8C44-E4914477DB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42909343"/>
        <c:axId val="1442911023"/>
      </c:barChart>
      <c:catAx>
        <c:axId val="1442909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2911023"/>
        <c:crosses val="autoZero"/>
        <c:auto val="1"/>
        <c:lblAlgn val="ctr"/>
        <c:lblOffset val="100"/>
        <c:noMultiLvlLbl val="0"/>
      </c:catAx>
      <c:valAx>
        <c:axId val="1442911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2909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503C9F-D34F-1F44-920F-D15E02C61712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1E4E708-2AAE-FB47-91C0-B1012AE7C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277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2FE2B257-6BF7-B444-AD2B-A9D70540E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932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E2B257-6BF7-B444-AD2B-A9D70540E43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32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08-07 09:39 train-report INFO     Galactic Plane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08-07 09:39 train-report INFO     T=1984, F=18939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08-07 09:39 train-report INFO     REALS: 7936 T=1463 F=6473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08-07 09:39 train-report INFO     BOGUS: 12987 T=521 F=12466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E2B257-6BF7-B444-AD2B-A9D70540E43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3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A0B0F-02C4-004A-A6C0-6B85527F16CA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 sz="3600"/>
            </a:lvl1pPr>
          </a:lstStyle>
          <a:p>
            <a:pPr>
              <a:defRPr/>
            </a:pPr>
            <a:fld id="{0508F245-FA47-B34F-812D-4D087DBB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34967-D29A-B747-BD99-0855DD496100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64E73-4951-194C-97A6-C32AA018C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0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C80E9-7588-144F-B632-ACB3D4E3C438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9D75D-367D-E740-BBDC-CF53D98DB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2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D8040-CBB6-814E-A5FC-3DDA32BE80C2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6AB01-FE68-0E48-969C-A6C7AA0AA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5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79507-E52A-7344-A1B9-2A9384FD46F1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58AF-52D4-644D-8381-8EB20D7B0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97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46DD9-3FEC-294C-837B-CABD5FED8B1D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CCF23-EB3A-DE4C-955C-628DB1B6A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7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874A9-882A-3F42-B45E-0E8F6FE9C098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B653C-E47E-CE44-9A4D-552437966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0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B77F8-C5E1-B849-94A0-7B131A0D747B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A047B-E642-F942-8E11-BC091D969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9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DB97A-8300-2D48-923B-F59A254ACAA4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E1F6C-FBD7-3A46-85D8-688A3F2D5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2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CC6F-3F2D-B949-AEAC-19F85ED20AFA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607D-93E1-EC43-B594-C2DCB323C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F1B41-0D1A-8E4C-BBA0-C5588B5A81EE}" type="datetime1">
              <a:rPr lang="en-US"/>
              <a:pPr>
                <a:defRPr/>
              </a:pPr>
              <a:t>8/7/18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3945A-2841-6041-BDDF-4A9C18151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2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180"/>
          <p:cNvSpPr>
            <a:spLocks noChangeArrowheads="1"/>
          </p:cNvSpPr>
          <p:nvPr/>
        </p:nvSpPr>
        <p:spPr bwMode="auto">
          <a:xfrm>
            <a:off x="377825" y="6181725"/>
            <a:ext cx="16176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700" b="1" i="0">
              <a:latin typeface="Century Gothic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447800" y="6502400"/>
            <a:ext cx="7251700" cy="1588"/>
          </a:xfrm>
          <a:prstGeom prst="line">
            <a:avLst/>
          </a:prstGeom>
          <a:ln>
            <a:solidFill>
              <a:srgbClr val="D32037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1016000" y="6429375"/>
            <a:ext cx="5397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NASA / Caltech / JPL / Instrument Software and Science Data Systems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2"/>
          </p:nvPr>
        </p:nvSpPr>
        <p:spPr>
          <a:xfrm>
            <a:off x="6413500" y="6416675"/>
            <a:ext cx="17653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1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280613F-922F-E74F-AF3E-E72DDFBEFC6A}" type="datetime1">
              <a:rPr lang="en-US"/>
              <a:pPr>
                <a:defRPr/>
              </a:pPr>
              <a:t>8/7/18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>
          <a:xfrm>
            <a:off x="8229600" y="64039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1894F6D-6BE5-B248-99BD-A2E1F3764B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3" descr="nasa_logo(220x182)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157912"/>
            <a:ext cx="8429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58" r:id="rId2"/>
    <p:sldLayoutId id="2147484259" r:id="rId3"/>
    <p:sldLayoutId id="2147484260" r:id="rId4"/>
    <p:sldLayoutId id="2147484261" r:id="rId5"/>
    <p:sldLayoutId id="2147484262" r:id="rId6"/>
    <p:sldLayoutId id="2147484263" r:id="rId7"/>
    <p:sldLayoutId id="2147484264" r:id="rId8"/>
    <p:sldLayoutId id="2147484265" r:id="rId9"/>
    <p:sldLayoutId id="2147484266" r:id="rId10"/>
    <p:sldLayoutId id="2147484267" r:id="rId1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Umaa.D.Rebbapragada@jpl.nasa.gov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482600"/>
            <a:ext cx="7810500" cy="2578100"/>
          </a:xfrm>
        </p:spPr>
        <p:txBody>
          <a:bodyPr>
            <a:normAutofit/>
          </a:bodyPr>
          <a:lstStyle/>
          <a:p>
            <a:r>
              <a:rPr lang="en-US" cap="none" dirty="0">
                <a:latin typeface="Century Gothic" charset="0"/>
                <a:ea typeface="ＭＳ Ｐゴシック" charset="0"/>
                <a:cs typeface="ＭＳ Ｐゴシック" charset="0"/>
              </a:rPr>
              <a:t>ZTF Real-Bogus Vetting</a:t>
            </a:r>
            <a:endParaRPr lang="en-US" sz="3600" cap="none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8429625" y="198438"/>
            <a:ext cx="1714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966" tIns="42483" rIns="84966" bIns="42483">
            <a:spAutoFit/>
          </a:bodyPr>
          <a:lstStyle/>
          <a:p>
            <a:pPr defTabSz="849313"/>
            <a:endParaRPr lang="en-US" sz="2200" i="0">
              <a:latin typeface="Arial" charset="0"/>
            </a:endParaRP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79699E2-3303-3F48-AFFD-7F727AA18102}" type="datetime1">
              <a:rPr lang="en-US" sz="1400" i="0">
                <a:solidFill>
                  <a:srgbClr val="000000"/>
                </a:solidFill>
                <a:latin typeface="Calibri" charset="0"/>
              </a:rPr>
              <a:pPr/>
              <a:t>8/7/18</a:t>
            </a:fld>
            <a:endParaRPr lang="en-US" sz="1400" i="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263600-4C32-704F-97B3-EC982E1508A5}" type="slidenum">
              <a:rPr lang="en-US" sz="1600">
                <a:solidFill>
                  <a:srgbClr val="000000"/>
                </a:solidFill>
                <a:latin typeface="Calibri" charset="0"/>
              </a:rPr>
              <a:pPr/>
              <a:t>1</a:t>
            </a:fld>
            <a:endParaRPr lang="en-US" sz="16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100" y="6083300"/>
            <a:ext cx="1282700" cy="774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5369" name="Picture 3" descr="nasa_logo(220x182)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019800"/>
            <a:ext cx="8429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346200" y="5829300"/>
            <a:ext cx="7429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1200" b="1" i="0" dirty="0">
                <a:solidFill>
                  <a:srgbClr val="7F7F7F"/>
                </a:solidFill>
                <a:latin typeface="Calibri" charset="0"/>
              </a:rPr>
              <a:t>Research described in this presentation was carried out at the Jet Propulsion Laboratory under a Research and Technology Development Grant, under contract with the National Aeronautics and Space Administration.  Copyright 2018 California Institute of Technology.  All Rights Reserved. US Government Support Acknowledged.</a:t>
            </a:r>
            <a:endParaRPr lang="en-US" sz="1200" b="1" i="0" dirty="0">
              <a:solidFill>
                <a:srgbClr val="7F7F7F"/>
              </a:solidFill>
            </a:endParaRPr>
          </a:p>
        </p:txBody>
      </p:sp>
      <p:pic>
        <p:nvPicPr>
          <p:cNvPr id="14" name="Picture 13" descr="sotor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990" y="2734492"/>
            <a:ext cx="3243042" cy="2193107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Rectangle 2"/>
          <p:cNvSpPr/>
          <p:nvPr/>
        </p:nvSpPr>
        <p:spPr>
          <a:xfrm>
            <a:off x="533400" y="2809725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4572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400" b="1" i="0" dirty="0">
                <a:solidFill>
                  <a:prstClr val="black"/>
                </a:solidFill>
                <a:latin typeface="Calibri" charset="0"/>
              </a:rPr>
              <a:t>Umaa Rebbapragada</a:t>
            </a:r>
            <a:endParaRPr lang="en-US" sz="2400" b="1" i="0" baseline="30000" dirty="0">
              <a:solidFill>
                <a:prstClr val="black"/>
              </a:solidFill>
              <a:latin typeface="Calibri" charset="0"/>
            </a:endParaRPr>
          </a:p>
          <a:p>
            <a:pPr lvl="0" defTabSz="457200" eaLnBrk="1" hangingPunct="1">
              <a:lnSpc>
                <a:spcPct val="90000"/>
              </a:lnSpc>
            </a:pPr>
            <a:r>
              <a:rPr lang="en-US" sz="1800" b="1" i="0" dirty="0">
                <a:solidFill>
                  <a:prstClr val="black"/>
                </a:solidFill>
                <a:latin typeface="Calibri" charset="0"/>
              </a:rPr>
              <a:t>Jet Propulsion Laboratory</a:t>
            </a:r>
          </a:p>
          <a:p>
            <a:pPr lvl="0" defTabSz="457200" eaLnBrk="1" hangingPunct="1">
              <a:lnSpc>
                <a:spcPct val="90000"/>
              </a:lnSpc>
            </a:pPr>
            <a:r>
              <a:rPr lang="en-US" sz="1800" b="1" i="0" dirty="0">
                <a:solidFill>
                  <a:prstClr val="black"/>
                </a:solidFill>
                <a:latin typeface="Calibri" charset="0"/>
              </a:rPr>
              <a:t>California Institute of Technology</a:t>
            </a:r>
          </a:p>
          <a:p>
            <a:pPr lvl="0" defTabSz="457200" eaLnBrk="1" hangingPunct="1">
              <a:lnSpc>
                <a:spcPct val="90000"/>
              </a:lnSpc>
            </a:pPr>
            <a:r>
              <a:rPr lang="en-US" sz="1800" b="1" dirty="0">
                <a:solidFill>
                  <a:srgbClr val="ED7307"/>
                </a:solidFill>
                <a:latin typeface="Calibri" charset="0"/>
                <a:hlinkClick r:id="rId5"/>
              </a:rPr>
              <a:t>Umaa.D.Rebbapragada@jpl.nasa.gov</a:t>
            </a:r>
            <a:endParaRPr lang="en-US" sz="1800" b="1" dirty="0">
              <a:solidFill>
                <a:srgbClr val="ED7307"/>
              </a:solidFill>
              <a:latin typeface="Calibri" charset="0"/>
            </a:endParaRPr>
          </a:p>
          <a:p>
            <a:pPr lvl="0" defTabSz="457200" eaLnBrk="1" hangingPunct="1">
              <a:lnSpc>
                <a:spcPct val="90000"/>
              </a:lnSpc>
            </a:pPr>
            <a:endParaRPr lang="en-US" sz="1800" b="1" dirty="0">
              <a:solidFill>
                <a:srgbClr val="ED7307"/>
              </a:solidFill>
              <a:latin typeface="Calibri" charset="0"/>
            </a:endParaRPr>
          </a:p>
          <a:p>
            <a:pPr defTabSz="457200" eaLnBrk="1" hangingPunct="1">
              <a:lnSpc>
                <a:spcPct val="90000"/>
              </a:lnSpc>
            </a:pPr>
            <a:r>
              <a:rPr lang="en-US" sz="1800" b="1" i="0" dirty="0">
                <a:solidFill>
                  <a:prstClr val="black"/>
                </a:solidFill>
                <a:latin typeface="Calibri" charset="0"/>
              </a:rPr>
              <a:t>with Ashish </a:t>
            </a:r>
            <a:r>
              <a:rPr lang="en-US" sz="1800" b="1" i="0" dirty="0" err="1">
                <a:solidFill>
                  <a:prstClr val="black"/>
                </a:solidFill>
                <a:latin typeface="Calibri" charset="0"/>
              </a:rPr>
              <a:t>Mahabal</a:t>
            </a:r>
            <a:r>
              <a:rPr lang="en-US" sz="1800" b="1" i="0" dirty="0">
                <a:solidFill>
                  <a:prstClr val="black"/>
                </a:solidFill>
                <a:latin typeface="Calibri" charset="0"/>
              </a:rPr>
              <a:t> , Charlotte Ward, Sara Frederick, Tiara Hung, Frank </a:t>
            </a:r>
            <a:r>
              <a:rPr lang="en-US" sz="1800" b="1" i="0" dirty="0" err="1">
                <a:solidFill>
                  <a:prstClr val="black"/>
                </a:solidFill>
                <a:latin typeface="Calibri" charset="0"/>
              </a:rPr>
              <a:t>Masci</a:t>
            </a:r>
            <a:r>
              <a:rPr lang="en-US" sz="1800" b="1" i="0" dirty="0">
                <a:solidFill>
                  <a:prstClr val="black"/>
                </a:solidFill>
                <a:latin typeface="Calibri" charset="0"/>
              </a:rPr>
              <a:t>, Richard Walters, Nadia </a:t>
            </a:r>
            <a:r>
              <a:rPr lang="en-US" sz="1800" b="1" i="0" dirty="0" err="1">
                <a:solidFill>
                  <a:prstClr val="black"/>
                </a:solidFill>
                <a:latin typeface="Calibri" charset="0"/>
              </a:rPr>
              <a:t>Blagorodnova</a:t>
            </a:r>
            <a:r>
              <a:rPr lang="en-US" sz="1800" b="1" i="0" dirty="0">
                <a:solidFill>
                  <a:prstClr val="black"/>
                </a:solidFill>
                <a:latin typeface="Calibri" charset="0"/>
              </a:rPr>
              <a:t> , Dmitry </a:t>
            </a:r>
            <a:r>
              <a:rPr lang="en-US" sz="1800" b="1" i="0" dirty="0" err="1">
                <a:solidFill>
                  <a:prstClr val="black"/>
                </a:solidFill>
                <a:latin typeface="Calibri" charset="0"/>
              </a:rPr>
              <a:t>Duev</a:t>
            </a:r>
            <a:r>
              <a:rPr lang="en-US" sz="1800" b="1" i="0" dirty="0">
                <a:solidFill>
                  <a:prstClr val="black"/>
                </a:solidFill>
                <a:latin typeface="Calibri" charset="0"/>
              </a:rPr>
              <a:t>, Brian </a:t>
            </a:r>
            <a:r>
              <a:rPr lang="en-US" sz="1800" b="1" i="0" dirty="0" err="1">
                <a:solidFill>
                  <a:prstClr val="black"/>
                </a:solidFill>
                <a:latin typeface="Calibri" charset="0"/>
              </a:rPr>
              <a:t>Bue</a:t>
            </a:r>
            <a:endParaRPr lang="en-US" sz="1800" b="1" dirty="0">
              <a:solidFill>
                <a:srgbClr val="ED7307"/>
              </a:solidFill>
              <a:latin typeface="Calibri" charset="0"/>
            </a:endParaRPr>
          </a:p>
          <a:p>
            <a:pPr lvl="0" defTabSz="457200" eaLnBrk="1" hangingPunct="1">
              <a:lnSpc>
                <a:spcPct val="90000"/>
              </a:lnSpc>
            </a:pPr>
            <a:endParaRPr lang="en-US" sz="1800" b="1" i="0" baseline="30000" dirty="0">
              <a:solidFill>
                <a:prstClr val="black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493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Validation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483518"/>
              </p:ext>
            </p:extLst>
          </p:nvPr>
        </p:nvGraphicFramePr>
        <p:xfrm>
          <a:off x="457200" y="2260689"/>
          <a:ext cx="8229600" cy="2311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42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5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4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8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0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4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 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Bogus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Feat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FNR at 1% FPR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t1_f1_c1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t6_f4_c3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t7_f4_c3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4406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t8_f5_c3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May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5076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9686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t12_f5_c3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6153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7000" y="4521200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0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7165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 Performance</a:t>
            </a:r>
          </a:p>
        </p:txBody>
      </p:sp>
      <p:pic>
        <p:nvPicPr>
          <p:cNvPr id="12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8780" y="2057401"/>
            <a:ext cx="5309720" cy="398516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1346200" y="1320801"/>
            <a:ext cx="54229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b="1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144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3716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8288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1800" i="0" dirty="0"/>
              <a:t>Inclusive of 7/5/2018 through 8/4/2018</a:t>
            </a:r>
          </a:p>
          <a:p>
            <a:pPr marL="285750" indent="-285750">
              <a:buFont typeface="Arial"/>
              <a:buChar char="•"/>
            </a:pPr>
            <a:r>
              <a:rPr lang="en-US" sz="1800" i="0" dirty="0" err="1"/>
              <a:t>Num</a:t>
            </a:r>
            <a:r>
              <a:rPr lang="en-US" sz="1800" i="0" dirty="0"/>
              <a:t> reals: 662, </a:t>
            </a:r>
            <a:r>
              <a:rPr lang="en-US" sz="1800" i="0" dirty="0" err="1"/>
              <a:t>Num</a:t>
            </a:r>
            <a:r>
              <a:rPr lang="en-US" sz="1800" i="0" dirty="0"/>
              <a:t> bogus: 666</a:t>
            </a:r>
          </a:p>
        </p:txBody>
      </p:sp>
    </p:spTree>
    <p:extLst>
      <p:ext uri="{BB962C8B-B14F-4D97-AF65-F5344CB8AC3E}">
        <p14:creationId xmlns:p14="http://schemas.microsoft.com/office/powerpoint/2010/main" val="3671805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634353"/>
            <a:ext cx="4040188" cy="3032331"/>
          </a:xfrm>
        </p:spPr>
      </p:pic>
      <p:pic>
        <p:nvPicPr>
          <p:cNvPr id="15" name="Content Placeholder 3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633757"/>
            <a:ext cx="4041775" cy="3033523"/>
          </a:xfr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 Performance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941513"/>
            <a:ext cx="4040188" cy="639762"/>
          </a:xfrm>
        </p:spPr>
        <p:txBody>
          <a:bodyPr/>
          <a:lstStyle/>
          <a:p>
            <a:r>
              <a:rPr lang="en-US" dirty="0"/>
              <a:t>Bogus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1941513"/>
            <a:ext cx="4041775" cy="639762"/>
          </a:xfrm>
        </p:spPr>
        <p:txBody>
          <a:bodyPr/>
          <a:lstStyle/>
          <a:p>
            <a:r>
              <a:rPr lang="en-US" dirty="0"/>
              <a:t>Reals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1346200" y="1320801"/>
            <a:ext cx="54229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b="1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144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3716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8288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1800" i="0" dirty="0"/>
              <a:t>Inclusive of 7/5/2018 through 8/4/2018</a:t>
            </a:r>
          </a:p>
          <a:p>
            <a:pPr marL="285750" indent="-285750">
              <a:buFont typeface="Arial"/>
              <a:buChar char="•"/>
            </a:pPr>
            <a:r>
              <a:rPr lang="en-US" sz="1800" i="0" dirty="0" err="1"/>
              <a:t>Num</a:t>
            </a:r>
            <a:r>
              <a:rPr lang="en-US" sz="1800" i="0" dirty="0"/>
              <a:t> reals: 662, </a:t>
            </a:r>
            <a:r>
              <a:rPr lang="en-US" sz="1800" i="0" dirty="0" err="1"/>
              <a:t>Num</a:t>
            </a:r>
            <a:r>
              <a:rPr lang="en-US" sz="1800" i="0" dirty="0"/>
              <a:t> bogus: 666</a:t>
            </a:r>
          </a:p>
        </p:txBody>
      </p:sp>
    </p:spTree>
    <p:extLst>
      <p:ext uri="{BB962C8B-B14F-4D97-AF65-F5344CB8AC3E}">
        <p14:creationId xmlns:p14="http://schemas.microsoft.com/office/powerpoint/2010/main" val="2840245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1" y="2634353"/>
            <a:ext cx="4040186" cy="3032331"/>
          </a:xfrm>
        </p:spPr>
      </p:pic>
      <p:pic>
        <p:nvPicPr>
          <p:cNvPr id="15" name="Content Placeholder 3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633757"/>
            <a:ext cx="4041774" cy="3033523"/>
          </a:xfr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Galactic Plane Analysis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941513"/>
            <a:ext cx="4040188" cy="639762"/>
          </a:xfrm>
        </p:spPr>
        <p:txBody>
          <a:bodyPr/>
          <a:lstStyle/>
          <a:p>
            <a:pPr algn="ctr"/>
            <a:r>
              <a:rPr lang="en-US" dirty="0"/>
              <a:t>|b| &gt; 10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1941513"/>
            <a:ext cx="4041775" cy="639762"/>
          </a:xfrm>
        </p:spPr>
        <p:txBody>
          <a:bodyPr/>
          <a:lstStyle/>
          <a:p>
            <a:pPr algn="ctr"/>
            <a:r>
              <a:rPr lang="en-US" dirty="0"/>
              <a:t>|b| &lt;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94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1" y="2634353"/>
            <a:ext cx="4040186" cy="3032330"/>
          </a:xfrm>
        </p:spPr>
      </p:pic>
      <p:pic>
        <p:nvPicPr>
          <p:cNvPr id="15" name="Content Placeholder 3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633757"/>
            <a:ext cx="4041774" cy="3033522"/>
          </a:xfr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 Analysis cont.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941513"/>
            <a:ext cx="4040188" cy="639762"/>
          </a:xfrm>
        </p:spPr>
        <p:txBody>
          <a:bodyPr/>
          <a:lstStyle/>
          <a:p>
            <a:pPr algn="ctr"/>
            <a:r>
              <a:rPr lang="en-US" dirty="0"/>
              <a:t>|b| &lt; 10 bogus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1941513"/>
            <a:ext cx="4041775" cy="639762"/>
          </a:xfrm>
        </p:spPr>
        <p:txBody>
          <a:bodyPr/>
          <a:lstStyle/>
          <a:p>
            <a:pPr algn="ctr"/>
            <a:r>
              <a:rPr lang="en-US" dirty="0"/>
              <a:t>|b| &lt; 10 reals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13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8C1DB-0DF7-FB4F-996C-5AB4FBC7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RB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DD5A0-C2DC-874B-8034-AB671B9E9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å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7510D-1494-6747-93A8-E0679B749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41BC4-DEC3-474E-86D8-69459B97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54C88-3EAD-6645-9413-65AE8D1A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0" name="Can 19">
            <a:extLst>
              <a:ext uri="{FF2B5EF4-FFF2-40B4-BE49-F238E27FC236}">
                <a16:creationId xmlns:a16="http://schemas.microsoft.com/office/drawing/2014/main" id="{73097031-90C0-1348-B92D-4A8F65E651DC}"/>
              </a:ext>
            </a:extLst>
          </p:cNvPr>
          <p:cNvSpPr/>
          <p:nvPr/>
        </p:nvSpPr>
        <p:spPr>
          <a:xfrm>
            <a:off x="676981" y="4314648"/>
            <a:ext cx="1000194" cy="904875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0" dirty="0"/>
              <a:t>GROWTH</a:t>
            </a:r>
          </a:p>
          <a:p>
            <a:pPr algn="ctr"/>
            <a:r>
              <a:rPr lang="en-US" sz="1050" i="0" dirty="0"/>
              <a:t>Marshall</a:t>
            </a:r>
            <a:endParaRPr lang="en-US" sz="1400" dirty="0"/>
          </a:p>
        </p:txBody>
      </p:sp>
      <p:sp>
        <p:nvSpPr>
          <p:cNvPr id="21" name="Can 20">
            <a:extLst>
              <a:ext uri="{FF2B5EF4-FFF2-40B4-BE49-F238E27FC236}">
                <a16:creationId xmlns:a16="http://schemas.microsoft.com/office/drawing/2014/main" id="{298A8402-D6AC-D649-9577-433231CCE04C}"/>
              </a:ext>
            </a:extLst>
          </p:cNvPr>
          <p:cNvSpPr/>
          <p:nvPr/>
        </p:nvSpPr>
        <p:spPr>
          <a:xfrm>
            <a:off x="3916284" y="4023755"/>
            <a:ext cx="838200" cy="719371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i="0" dirty="0"/>
              <a:t>IPAC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E4ABD7-A20A-9E43-9CB8-CD434E7A8E73}"/>
              </a:ext>
            </a:extLst>
          </p:cNvPr>
          <p:cNvSpPr/>
          <p:nvPr/>
        </p:nvSpPr>
        <p:spPr>
          <a:xfrm>
            <a:off x="607269" y="3297648"/>
            <a:ext cx="1139620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GROWTH </a:t>
            </a:r>
          </a:p>
          <a:p>
            <a:pPr lvl="0" algn="ctr"/>
            <a:r>
              <a:rPr lang="en-US" sz="105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Reals + </a:t>
            </a:r>
            <a:r>
              <a:rPr lang="en-US" sz="1050" i="0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Boguses</a:t>
            </a:r>
            <a:endParaRPr lang="en-US" sz="105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FEBE7B-3842-4040-81B5-84556573EFD5}"/>
              </a:ext>
            </a:extLst>
          </p:cNvPr>
          <p:cNvSpPr/>
          <p:nvPr/>
        </p:nvSpPr>
        <p:spPr>
          <a:xfrm>
            <a:off x="619159" y="2550498"/>
            <a:ext cx="1115841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Zooniverse</a:t>
            </a:r>
            <a:endParaRPr lang="en-US" sz="105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702E26-F3FB-294E-9B71-01DF9D7C8A0A}"/>
              </a:ext>
            </a:extLst>
          </p:cNvPr>
          <p:cNvSpPr/>
          <p:nvPr/>
        </p:nvSpPr>
        <p:spPr>
          <a:xfrm>
            <a:off x="5372340" y="4309940"/>
            <a:ext cx="828457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Test Set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FB1419D1-588B-3F4E-BBFF-CC62148A5F56}"/>
              </a:ext>
            </a:extLst>
          </p:cNvPr>
          <p:cNvSpPr/>
          <p:nvPr/>
        </p:nvSpPr>
        <p:spPr>
          <a:xfrm>
            <a:off x="1983644" y="3099018"/>
            <a:ext cx="1446299" cy="57433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Merge </a:t>
            </a:r>
            <a:r>
              <a:rPr lang="en-US" sz="1400" i="0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Candids</a:t>
            </a:r>
            <a:endParaRPr lang="en-US" sz="140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lvl="0" algn="ctr"/>
            <a:r>
              <a:rPr lang="en-US" sz="11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(filter conflicts)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F87F2FE4-5FAF-D044-8BDC-D9A83C25F28A}"/>
              </a:ext>
            </a:extLst>
          </p:cNvPr>
          <p:cNvSpPr/>
          <p:nvPr/>
        </p:nvSpPr>
        <p:spPr>
          <a:xfrm>
            <a:off x="5240826" y="3105288"/>
            <a:ext cx="1091487" cy="5174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Split Train/Test</a:t>
            </a:r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417C9576-E62F-5540-BC3B-11D093D0EDA6}"/>
              </a:ext>
            </a:extLst>
          </p:cNvPr>
          <p:cNvSpPr/>
          <p:nvPr/>
        </p:nvSpPr>
        <p:spPr>
          <a:xfrm>
            <a:off x="592770" y="1404038"/>
            <a:ext cx="1168617" cy="770151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0" dirty="0" err="1"/>
              <a:t>Zooniverse</a:t>
            </a:r>
            <a:endParaRPr lang="en-US" sz="1400" i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B584D4B-D33D-CB4F-8530-64C87EC3E862}"/>
              </a:ext>
            </a:extLst>
          </p:cNvPr>
          <p:cNvSpPr/>
          <p:nvPr/>
        </p:nvSpPr>
        <p:spPr>
          <a:xfrm>
            <a:off x="3618051" y="3116926"/>
            <a:ext cx="1434667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Labeled Data</a:t>
            </a:r>
            <a:endParaRPr lang="en-US" sz="105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D2D7B87-ABBC-AC4F-9F86-DB4906E43F30}"/>
              </a:ext>
            </a:extLst>
          </p:cNvPr>
          <p:cNvSpPr/>
          <p:nvPr/>
        </p:nvSpPr>
        <p:spPr>
          <a:xfrm>
            <a:off x="6520421" y="3099018"/>
            <a:ext cx="828457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Training Set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E6A5680-578D-DD46-98CE-3B7DE5CC79F7}"/>
              </a:ext>
            </a:extLst>
          </p:cNvPr>
          <p:cNvSpPr/>
          <p:nvPr/>
        </p:nvSpPr>
        <p:spPr>
          <a:xfrm>
            <a:off x="7566404" y="3105299"/>
            <a:ext cx="1091487" cy="5174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Balance Classes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55467106-E912-B34E-A760-BFE552A0AF51}"/>
              </a:ext>
            </a:extLst>
          </p:cNvPr>
          <p:cNvSpPr/>
          <p:nvPr/>
        </p:nvSpPr>
        <p:spPr>
          <a:xfrm>
            <a:off x="7566404" y="3966317"/>
            <a:ext cx="1091487" cy="5174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Train </a:t>
            </a:r>
            <a:r>
              <a:rPr lang="en-US" sz="9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Random Forest</a:t>
            </a:r>
            <a:endParaRPr lang="en-US" sz="140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9F43BAF-FCA6-AD47-B563-94067BDC144D}"/>
              </a:ext>
            </a:extLst>
          </p:cNvPr>
          <p:cNvCxnSpPr>
            <a:stCxn id="28" idx="3"/>
            <a:endCxn id="23" idx="0"/>
          </p:cNvCxnSpPr>
          <p:nvPr/>
        </p:nvCxnSpPr>
        <p:spPr>
          <a:xfrm rot="16200000" flipH="1">
            <a:off x="988925" y="2362342"/>
            <a:ext cx="376309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E4142B0C-42D8-A14B-8986-DD93BE7B82E6}"/>
              </a:ext>
            </a:extLst>
          </p:cNvPr>
          <p:cNvCxnSpPr>
            <a:cxnSpLocks/>
            <a:stCxn id="20" idx="1"/>
            <a:endCxn id="22" idx="2"/>
          </p:cNvCxnSpPr>
          <p:nvPr/>
        </p:nvCxnSpPr>
        <p:spPr>
          <a:xfrm rot="5400000" flipH="1" flipV="1">
            <a:off x="926911" y="4064481"/>
            <a:ext cx="500334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BB8C494B-0613-564A-AFDC-EB6409500FB2}"/>
              </a:ext>
            </a:extLst>
          </p:cNvPr>
          <p:cNvCxnSpPr>
            <a:cxnSpLocks/>
            <a:stCxn id="23" idx="3"/>
            <a:endCxn id="26" idx="1"/>
          </p:cNvCxnSpPr>
          <p:nvPr/>
        </p:nvCxnSpPr>
        <p:spPr>
          <a:xfrm>
            <a:off x="1735000" y="2808831"/>
            <a:ext cx="248644" cy="57735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7CA7FC14-243A-BA4E-9245-502DB71B3E95}"/>
              </a:ext>
            </a:extLst>
          </p:cNvPr>
          <p:cNvCxnSpPr>
            <a:cxnSpLocks/>
            <a:stCxn id="22" idx="3"/>
            <a:endCxn id="26" idx="1"/>
          </p:cNvCxnSpPr>
          <p:nvPr/>
        </p:nvCxnSpPr>
        <p:spPr>
          <a:xfrm flipV="1">
            <a:off x="1746889" y="3386183"/>
            <a:ext cx="236755" cy="16979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77D3F415-D5BE-F04F-8FC5-6FA0BE771ADE}"/>
              </a:ext>
            </a:extLst>
          </p:cNvPr>
          <p:cNvCxnSpPr>
            <a:cxnSpLocks/>
            <a:stCxn id="26" idx="3"/>
            <a:endCxn id="29" idx="1"/>
          </p:cNvCxnSpPr>
          <p:nvPr/>
        </p:nvCxnSpPr>
        <p:spPr>
          <a:xfrm flipV="1">
            <a:off x="3429943" y="3375259"/>
            <a:ext cx="188108" cy="1092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FCAA185D-684F-B549-AAA9-E8D65A5B357A}"/>
              </a:ext>
            </a:extLst>
          </p:cNvPr>
          <p:cNvCxnSpPr>
            <a:cxnSpLocks/>
            <a:stCxn id="29" idx="3"/>
            <a:endCxn id="27" idx="1"/>
          </p:cNvCxnSpPr>
          <p:nvPr/>
        </p:nvCxnSpPr>
        <p:spPr>
          <a:xfrm flipV="1">
            <a:off x="5052718" y="3363991"/>
            <a:ext cx="188108" cy="112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AADEBD08-0783-7542-8951-F6A8CCE2F760}"/>
              </a:ext>
            </a:extLst>
          </p:cNvPr>
          <p:cNvCxnSpPr>
            <a:cxnSpLocks/>
            <a:stCxn id="27" idx="3"/>
            <a:endCxn id="30" idx="1"/>
          </p:cNvCxnSpPr>
          <p:nvPr/>
        </p:nvCxnSpPr>
        <p:spPr>
          <a:xfrm flipV="1">
            <a:off x="6332313" y="3357351"/>
            <a:ext cx="188108" cy="66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Elbow Connector 78">
            <a:extLst>
              <a:ext uri="{FF2B5EF4-FFF2-40B4-BE49-F238E27FC236}">
                <a16:creationId xmlns:a16="http://schemas.microsoft.com/office/drawing/2014/main" id="{BE343B2B-A566-BA4D-AA81-74A8CE7FD200}"/>
              </a:ext>
            </a:extLst>
          </p:cNvPr>
          <p:cNvCxnSpPr>
            <a:cxnSpLocks/>
            <a:stCxn id="30" idx="3"/>
            <a:endCxn id="32" idx="1"/>
          </p:cNvCxnSpPr>
          <p:nvPr/>
        </p:nvCxnSpPr>
        <p:spPr>
          <a:xfrm>
            <a:off x="7348878" y="3357351"/>
            <a:ext cx="217526" cy="665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E60E01F1-240A-7847-8780-9F222A1C5857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rot="5400000">
            <a:off x="7940342" y="3794511"/>
            <a:ext cx="343612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2BFF1AA4-5D6C-6543-89B9-D34F674A655D}"/>
              </a:ext>
            </a:extLst>
          </p:cNvPr>
          <p:cNvCxnSpPr>
            <a:cxnSpLocks/>
            <a:stCxn id="33" idx="2"/>
            <a:endCxn id="89" idx="0"/>
          </p:cNvCxnSpPr>
          <p:nvPr/>
        </p:nvCxnSpPr>
        <p:spPr>
          <a:xfrm rot="5400000">
            <a:off x="7982447" y="4613424"/>
            <a:ext cx="259403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40B63D4D-F91A-C54B-9F72-F1E0469660AC}"/>
              </a:ext>
            </a:extLst>
          </p:cNvPr>
          <p:cNvSpPr/>
          <p:nvPr/>
        </p:nvSpPr>
        <p:spPr>
          <a:xfrm>
            <a:off x="7578747" y="4743126"/>
            <a:ext cx="1066800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Classifier</a:t>
            </a:r>
          </a:p>
        </p:txBody>
      </p: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907475EA-5347-A74D-B3B4-45661172BFC1}"/>
              </a:ext>
            </a:extLst>
          </p:cNvPr>
          <p:cNvCxnSpPr>
            <a:cxnSpLocks/>
            <a:stCxn id="27" idx="2"/>
            <a:endCxn id="25" idx="0"/>
          </p:cNvCxnSpPr>
          <p:nvPr/>
        </p:nvCxnSpPr>
        <p:spPr>
          <a:xfrm rot="5400000">
            <a:off x="5442947" y="3966317"/>
            <a:ext cx="687246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Elbow Connector 108">
            <a:extLst>
              <a:ext uri="{FF2B5EF4-FFF2-40B4-BE49-F238E27FC236}">
                <a16:creationId xmlns:a16="http://schemas.microsoft.com/office/drawing/2014/main" id="{893442EA-96F1-7543-8196-2AE8AE85CF97}"/>
              </a:ext>
            </a:extLst>
          </p:cNvPr>
          <p:cNvCxnSpPr>
            <a:cxnSpLocks/>
            <a:stCxn id="29" idx="2"/>
            <a:endCxn id="21" idx="1"/>
          </p:cNvCxnSpPr>
          <p:nvPr/>
        </p:nvCxnSpPr>
        <p:spPr>
          <a:xfrm rot="5400000">
            <a:off x="4140304" y="3828673"/>
            <a:ext cx="390163" cy="1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9FF526A-6291-A74C-ACAD-6DEC0BDE0118}"/>
              </a:ext>
            </a:extLst>
          </p:cNvPr>
          <p:cNvCxnSpPr/>
          <p:nvPr/>
        </p:nvCxnSpPr>
        <p:spPr>
          <a:xfrm>
            <a:off x="5786567" y="4903181"/>
            <a:ext cx="0" cy="3381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0F7A7CF-3249-B94E-8680-500E0559A3D7}"/>
              </a:ext>
            </a:extLst>
          </p:cNvPr>
          <p:cNvCxnSpPr>
            <a:cxnSpLocks/>
          </p:cNvCxnSpPr>
          <p:nvPr/>
        </p:nvCxnSpPr>
        <p:spPr>
          <a:xfrm flipH="1">
            <a:off x="6246630" y="5134529"/>
            <a:ext cx="1278165" cy="2132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9" name="Content Placeholder 4">
            <a:extLst>
              <a:ext uri="{FF2B5EF4-FFF2-40B4-BE49-F238E27FC236}">
                <a16:creationId xmlns:a16="http://schemas.microsoft.com/office/drawing/2014/main" id="{2F887069-2D08-E74A-8200-7CFE477B7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376002" y="5102397"/>
            <a:ext cx="454574" cy="341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pic>
        <p:nvPicPr>
          <p:cNvPr id="120" name="Content Placeholder 3">
            <a:extLst>
              <a:ext uri="{FF2B5EF4-FFF2-40B4-BE49-F238E27FC236}">
                <a16:creationId xmlns:a16="http://schemas.microsoft.com/office/drawing/2014/main" id="{821F4365-3927-3840-BDCC-E3AB61640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3" r="11613"/>
          <a:stretch>
            <a:fillRect/>
          </a:stretch>
        </p:blipFill>
        <p:spPr>
          <a:xfrm>
            <a:off x="5649021" y="5134529"/>
            <a:ext cx="498892" cy="48772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6368C44-65F3-D34F-9742-E189468C063F}"/>
              </a:ext>
            </a:extLst>
          </p:cNvPr>
          <p:cNvSpPr txBox="1"/>
          <p:nvPr/>
        </p:nvSpPr>
        <p:spPr>
          <a:xfrm>
            <a:off x="5037624" y="5232596"/>
            <a:ext cx="1497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2439146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8C1DB-0DF7-FB4F-996C-5AB4FBC7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RB Workflow (Future)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DD5A0-C2DC-874B-8034-AB671B9E9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å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7510D-1494-6747-93A8-E0679B749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41BC4-DEC3-474E-86D8-69459B97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54C88-3EAD-6645-9413-65AE8D1A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9" name="Can 18">
            <a:extLst>
              <a:ext uri="{FF2B5EF4-FFF2-40B4-BE49-F238E27FC236}">
                <a16:creationId xmlns:a16="http://schemas.microsoft.com/office/drawing/2014/main" id="{D552EFE1-DD38-9A40-B43B-4329209E6F0D}"/>
              </a:ext>
            </a:extLst>
          </p:cNvPr>
          <p:cNvSpPr/>
          <p:nvPr/>
        </p:nvSpPr>
        <p:spPr>
          <a:xfrm>
            <a:off x="1905498" y="4324751"/>
            <a:ext cx="876300" cy="74295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0" dirty="0"/>
              <a:t>ALERTS</a:t>
            </a:r>
          </a:p>
          <a:p>
            <a:pPr algn="ctr"/>
            <a:r>
              <a:rPr lang="en-US" sz="1000" i="0" dirty="0"/>
              <a:t>(Kowalski)</a:t>
            </a:r>
            <a:endParaRPr lang="en-US" sz="1000" dirty="0"/>
          </a:p>
        </p:txBody>
      </p:sp>
      <p:sp>
        <p:nvSpPr>
          <p:cNvPr id="20" name="Can 19">
            <a:extLst>
              <a:ext uri="{FF2B5EF4-FFF2-40B4-BE49-F238E27FC236}">
                <a16:creationId xmlns:a16="http://schemas.microsoft.com/office/drawing/2014/main" id="{73097031-90C0-1348-B92D-4A8F65E651DC}"/>
              </a:ext>
            </a:extLst>
          </p:cNvPr>
          <p:cNvSpPr/>
          <p:nvPr/>
        </p:nvSpPr>
        <p:spPr>
          <a:xfrm>
            <a:off x="676981" y="4314648"/>
            <a:ext cx="1000194" cy="904875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0" dirty="0"/>
              <a:t>GROWTH</a:t>
            </a:r>
          </a:p>
          <a:p>
            <a:pPr algn="ctr"/>
            <a:r>
              <a:rPr lang="en-US" sz="1050" i="0" dirty="0"/>
              <a:t>Marshall</a:t>
            </a:r>
            <a:endParaRPr lang="en-US" sz="1400" dirty="0"/>
          </a:p>
        </p:txBody>
      </p:sp>
      <p:sp>
        <p:nvSpPr>
          <p:cNvPr id="21" name="Can 20">
            <a:extLst>
              <a:ext uri="{FF2B5EF4-FFF2-40B4-BE49-F238E27FC236}">
                <a16:creationId xmlns:a16="http://schemas.microsoft.com/office/drawing/2014/main" id="{298A8402-D6AC-D649-9577-433231CCE04C}"/>
              </a:ext>
            </a:extLst>
          </p:cNvPr>
          <p:cNvSpPr/>
          <p:nvPr/>
        </p:nvSpPr>
        <p:spPr>
          <a:xfrm>
            <a:off x="3916284" y="4023755"/>
            <a:ext cx="838200" cy="719371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i="0" dirty="0"/>
              <a:t>IPAC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E4ABD7-A20A-9E43-9CB8-CD434E7A8E73}"/>
              </a:ext>
            </a:extLst>
          </p:cNvPr>
          <p:cNvSpPr/>
          <p:nvPr/>
        </p:nvSpPr>
        <p:spPr>
          <a:xfrm>
            <a:off x="607269" y="3297648"/>
            <a:ext cx="1139620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GROWTH </a:t>
            </a:r>
          </a:p>
          <a:p>
            <a:pPr lvl="0" algn="ctr"/>
            <a:r>
              <a:rPr lang="en-US" sz="105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Reals + </a:t>
            </a:r>
            <a:r>
              <a:rPr lang="en-US" sz="1050" i="0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Boguses</a:t>
            </a:r>
            <a:endParaRPr lang="en-US" sz="105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FEBE7B-3842-4040-81B5-84556573EFD5}"/>
              </a:ext>
            </a:extLst>
          </p:cNvPr>
          <p:cNvSpPr/>
          <p:nvPr/>
        </p:nvSpPr>
        <p:spPr>
          <a:xfrm>
            <a:off x="619159" y="2550498"/>
            <a:ext cx="1115841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Zooniverse</a:t>
            </a:r>
            <a:endParaRPr lang="en-US" sz="105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702E26-F3FB-294E-9B71-01DF9D7C8A0A}"/>
              </a:ext>
            </a:extLst>
          </p:cNvPr>
          <p:cNvSpPr/>
          <p:nvPr/>
        </p:nvSpPr>
        <p:spPr>
          <a:xfrm>
            <a:off x="5372340" y="4309940"/>
            <a:ext cx="828457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Test Set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FB1419D1-588B-3F4E-BBFF-CC62148A5F56}"/>
              </a:ext>
            </a:extLst>
          </p:cNvPr>
          <p:cNvSpPr/>
          <p:nvPr/>
        </p:nvSpPr>
        <p:spPr>
          <a:xfrm>
            <a:off x="1983644" y="2912561"/>
            <a:ext cx="1446299" cy="9017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Merge </a:t>
            </a:r>
            <a:r>
              <a:rPr lang="en-US" sz="1400" i="0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Candids</a:t>
            </a:r>
            <a:endParaRPr lang="en-US" sz="140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lvl="0" algn="ctr"/>
            <a:r>
              <a:rPr lang="en-US" sz="11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(filter conflicts and old data, eliminate contaminated)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F87F2FE4-5FAF-D044-8BDC-D9A83C25F28A}"/>
              </a:ext>
            </a:extLst>
          </p:cNvPr>
          <p:cNvSpPr/>
          <p:nvPr/>
        </p:nvSpPr>
        <p:spPr>
          <a:xfrm>
            <a:off x="5240826" y="3105288"/>
            <a:ext cx="1091487" cy="5174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Split Train/Test</a:t>
            </a:r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417C9576-E62F-5540-BC3B-11D093D0EDA6}"/>
              </a:ext>
            </a:extLst>
          </p:cNvPr>
          <p:cNvSpPr/>
          <p:nvPr/>
        </p:nvSpPr>
        <p:spPr>
          <a:xfrm>
            <a:off x="592770" y="1404038"/>
            <a:ext cx="1168617" cy="770151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0" dirty="0" err="1"/>
              <a:t>Zooniverse</a:t>
            </a:r>
            <a:endParaRPr lang="en-US" sz="1400" i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B584D4B-D33D-CB4F-8530-64C87EC3E862}"/>
              </a:ext>
            </a:extLst>
          </p:cNvPr>
          <p:cNvSpPr/>
          <p:nvPr/>
        </p:nvSpPr>
        <p:spPr>
          <a:xfrm>
            <a:off x="3618051" y="3116926"/>
            <a:ext cx="1434667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Labeled Data</a:t>
            </a:r>
            <a:endParaRPr lang="en-US" sz="105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D2D7B87-ABBC-AC4F-9F86-DB4906E43F30}"/>
              </a:ext>
            </a:extLst>
          </p:cNvPr>
          <p:cNvSpPr/>
          <p:nvPr/>
        </p:nvSpPr>
        <p:spPr>
          <a:xfrm>
            <a:off x="6520421" y="3099018"/>
            <a:ext cx="828457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Training Set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A8A8907-AFEC-AE40-8036-C421340D5E10}"/>
              </a:ext>
            </a:extLst>
          </p:cNvPr>
          <p:cNvSpPr/>
          <p:nvPr/>
        </p:nvSpPr>
        <p:spPr>
          <a:xfrm>
            <a:off x="2148872" y="2091276"/>
            <a:ext cx="1115841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Catalog Cross Matches</a:t>
            </a:r>
            <a:endParaRPr lang="en-US" sz="90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E6A5680-578D-DD46-98CE-3B7DE5CC79F7}"/>
              </a:ext>
            </a:extLst>
          </p:cNvPr>
          <p:cNvSpPr/>
          <p:nvPr/>
        </p:nvSpPr>
        <p:spPr>
          <a:xfrm>
            <a:off x="7566404" y="3105299"/>
            <a:ext cx="1091487" cy="5174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Balance Classes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55467106-E912-B34E-A760-BFE552A0AF51}"/>
              </a:ext>
            </a:extLst>
          </p:cNvPr>
          <p:cNvSpPr/>
          <p:nvPr/>
        </p:nvSpPr>
        <p:spPr>
          <a:xfrm>
            <a:off x="7566404" y="3966317"/>
            <a:ext cx="1091487" cy="5174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Train </a:t>
            </a:r>
            <a:r>
              <a:rPr lang="en-US" sz="9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Random Forest</a:t>
            </a:r>
            <a:endParaRPr lang="en-US" sz="140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9F43BAF-FCA6-AD47-B563-94067BDC144D}"/>
              </a:ext>
            </a:extLst>
          </p:cNvPr>
          <p:cNvCxnSpPr>
            <a:stCxn id="28" idx="3"/>
            <a:endCxn id="23" idx="0"/>
          </p:cNvCxnSpPr>
          <p:nvPr/>
        </p:nvCxnSpPr>
        <p:spPr>
          <a:xfrm rot="16200000" flipH="1">
            <a:off x="988925" y="2362342"/>
            <a:ext cx="376309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E4142B0C-42D8-A14B-8986-DD93BE7B82E6}"/>
              </a:ext>
            </a:extLst>
          </p:cNvPr>
          <p:cNvCxnSpPr>
            <a:cxnSpLocks/>
            <a:stCxn id="20" idx="1"/>
            <a:endCxn id="22" idx="2"/>
          </p:cNvCxnSpPr>
          <p:nvPr/>
        </p:nvCxnSpPr>
        <p:spPr>
          <a:xfrm rot="5400000" flipH="1" flipV="1">
            <a:off x="926911" y="4064481"/>
            <a:ext cx="500334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BB8C494B-0613-564A-AFDC-EB6409500FB2}"/>
              </a:ext>
            </a:extLst>
          </p:cNvPr>
          <p:cNvCxnSpPr>
            <a:cxnSpLocks/>
            <a:stCxn id="23" idx="3"/>
            <a:endCxn id="26" idx="1"/>
          </p:cNvCxnSpPr>
          <p:nvPr/>
        </p:nvCxnSpPr>
        <p:spPr>
          <a:xfrm>
            <a:off x="1735000" y="2808831"/>
            <a:ext cx="248644" cy="55460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7CA7FC14-243A-BA4E-9245-502DB71B3E95}"/>
              </a:ext>
            </a:extLst>
          </p:cNvPr>
          <p:cNvCxnSpPr>
            <a:cxnSpLocks/>
            <a:stCxn id="22" idx="3"/>
            <a:endCxn id="26" idx="1"/>
          </p:cNvCxnSpPr>
          <p:nvPr/>
        </p:nvCxnSpPr>
        <p:spPr>
          <a:xfrm flipV="1">
            <a:off x="1746889" y="3363437"/>
            <a:ext cx="236755" cy="19254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2D636F71-5F38-6446-BC81-A6BC03D42638}"/>
              </a:ext>
            </a:extLst>
          </p:cNvPr>
          <p:cNvCxnSpPr>
            <a:cxnSpLocks/>
            <a:stCxn id="31" idx="2"/>
            <a:endCxn id="26" idx="0"/>
          </p:cNvCxnSpPr>
          <p:nvPr/>
        </p:nvCxnSpPr>
        <p:spPr>
          <a:xfrm rot="16200000" flipH="1">
            <a:off x="2554484" y="2760250"/>
            <a:ext cx="304619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0DCF2AAA-378B-114E-B317-56E0B1B3CF02}"/>
              </a:ext>
            </a:extLst>
          </p:cNvPr>
          <p:cNvCxnSpPr>
            <a:cxnSpLocks/>
            <a:stCxn id="19" idx="1"/>
            <a:endCxn id="26" idx="2"/>
          </p:cNvCxnSpPr>
          <p:nvPr/>
        </p:nvCxnSpPr>
        <p:spPr>
          <a:xfrm rot="5400000" flipH="1" flipV="1">
            <a:off x="2270002" y="3887959"/>
            <a:ext cx="510439" cy="36314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E51C7CC1-88A1-8C4E-8156-3D4A17796C18}"/>
              </a:ext>
            </a:extLst>
          </p:cNvPr>
          <p:cNvCxnSpPr>
            <a:cxnSpLocks/>
            <a:stCxn id="22" idx="2"/>
            <a:endCxn id="19" idx="1"/>
          </p:cNvCxnSpPr>
          <p:nvPr/>
        </p:nvCxnSpPr>
        <p:spPr>
          <a:xfrm rot="16200000" flipH="1">
            <a:off x="1505145" y="3486247"/>
            <a:ext cx="510437" cy="116656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77D3F415-D5BE-F04F-8FC5-6FA0BE771ADE}"/>
              </a:ext>
            </a:extLst>
          </p:cNvPr>
          <p:cNvCxnSpPr>
            <a:cxnSpLocks/>
            <a:stCxn id="26" idx="3"/>
            <a:endCxn id="29" idx="1"/>
          </p:cNvCxnSpPr>
          <p:nvPr/>
        </p:nvCxnSpPr>
        <p:spPr>
          <a:xfrm>
            <a:off x="3429943" y="3363437"/>
            <a:ext cx="188108" cy="1182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FCAA185D-684F-B549-AAA9-E8D65A5B357A}"/>
              </a:ext>
            </a:extLst>
          </p:cNvPr>
          <p:cNvCxnSpPr>
            <a:cxnSpLocks/>
            <a:stCxn id="29" idx="3"/>
            <a:endCxn id="27" idx="1"/>
          </p:cNvCxnSpPr>
          <p:nvPr/>
        </p:nvCxnSpPr>
        <p:spPr>
          <a:xfrm flipV="1">
            <a:off x="5052718" y="3363991"/>
            <a:ext cx="188108" cy="112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AADEBD08-0783-7542-8951-F6A8CCE2F760}"/>
              </a:ext>
            </a:extLst>
          </p:cNvPr>
          <p:cNvCxnSpPr>
            <a:cxnSpLocks/>
            <a:stCxn id="27" idx="3"/>
            <a:endCxn id="30" idx="1"/>
          </p:cNvCxnSpPr>
          <p:nvPr/>
        </p:nvCxnSpPr>
        <p:spPr>
          <a:xfrm flipV="1">
            <a:off x="6332313" y="3357351"/>
            <a:ext cx="188108" cy="66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Elbow Connector 78">
            <a:extLst>
              <a:ext uri="{FF2B5EF4-FFF2-40B4-BE49-F238E27FC236}">
                <a16:creationId xmlns:a16="http://schemas.microsoft.com/office/drawing/2014/main" id="{BE343B2B-A566-BA4D-AA81-74A8CE7FD200}"/>
              </a:ext>
            </a:extLst>
          </p:cNvPr>
          <p:cNvCxnSpPr>
            <a:cxnSpLocks/>
            <a:stCxn id="30" idx="3"/>
            <a:endCxn id="32" idx="1"/>
          </p:cNvCxnSpPr>
          <p:nvPr/>
        </p:nvCxnSpPr>
        <p:spPr>
          <a:xfrm>
            <a:off x="7348878" y="3357351"/>
            <a:ext cx="217526" cy="665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E60E01F1-240A-7847-8780-9F222A1C5857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rot="5400000">
            <a:off x="7940342" y="3794511"/>
            <a:ext cx="343612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2BFF1AA4-5D6C-6543-89B9-D34F674A655D}"/>
              </a:ext>
            </a:extLst>
          </p:cNvPr>
          <p:cNvCxnSpPr>
            <a:cxnSpLocks/>
            <a:stCxn id="33" idx="2"/>
            <a:endCxn id="89" idx="0"/>
          </p:cNvCxnSpPr>
          <p:nvPr/>
        </p:nvCxnSpPr>
        <p:spPr>
          <a:xfrm rot="5400000">
            <a:off x="7982447" y="4613424"/>
            <a:ext cx="259403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40B63D4D-F91A-C54B-9F72-F1E0469660AC}"/>
              </a:ext>
            </a:extLst>
          </p:cNvPr>
          <p:cNvSpPr/>
          <p:nvPr/>
        </p:nvSpPr>
        <p:spPr>
          <a:xfrm>
            <a:off x="7578747" y="4743126"/>
            <a:ext cx="1066800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Classifier</a:t>
            </a:r>
          </a:p>
        </p:txBody>
      </p: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907475EA-5347-A74D-B3B4-45661172BFC1}"/>
              </a:ext>
            </a:extLst>
          </p:cNvPr>
          <p:cNvCxnSpPr>
            <a:cxnSpLocks/>
            <a:stCxn id="27" idx="2"/>
            <a:endCxn id="25" idx="0"/>
          </p:cNvCxnSpPr>
          <p:nvPr/>
        </p:nvCxnSpPr>
        <p:spPr>
          <a:xfrm rot="5400000">
            <a:off x="5442947" y="3966317"/>
            <a:ext cx="687246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Elbow Connector 108">
            <a:extLst>
              <a:ext uri="{FF2B5EF4-FFF2-40B4-BE49-F238E27FC236}">
                <a16:creationId xmlns:a16="http://schemas.microsoft.com/office/drawing/2014/main" id="{893442EA-96F1-7543-8196-2AE8AE85CF97}"/>
              </a:ext>
            </a:extLst>
          </p:cNvPr>
          <p:cNvCxnSpPr>
            <a:cxnSpLocks/>
            <a:stCxn id="29" idx="2"/>
            <a:endCxn id="21" idx="1"/>
          </p:cNvCxnSpPr>
          <p:nvPr/>
        </p:nvCxnSpPr>
        <p:spPr>
          <a:xfrm rot="5400000">
            <a:off x="4140304" y="3828673"/>
            <a:ext cx="390163" cy="1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9FF526A-6291-A74C-ACAD-6DEC0BDE0118}"/>
              </a:ext>
            </a:extLst>
          </p:cNvPr>
          <p:cNvCxnSpPr/>
          <p:nvPr/>
        </p:nvCxnSpPr>
        <p:spPr>
          <a:xfrm>
            <a:off x="5786567" y="4903181"/>
            <a:ext cx="0" cy="3381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0F7A7CF-3249-B94E-8680-500E0559A3D7}"/>
              </a:ext>
            </a:extLst>
          </p:cNvPr>
          <p:cNvCxnSpPr>
            <a:cxnSpLocks/>
          </p:cNvCxnSpPr>
          <p:nvPr/>
        </p:nvCxnSpPr>
        <p:spPr>
          <a:xfrm flipH="1">
            <a:off x="6246630" y="5134529"/>
            <a:ext cx="1278165" cy="2132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9" name="Content Placeholder 4">
            <a:extLst>
              <a:ext uri="{FF2B5EF4-FFF2-40B4-BE49-F238E27FC236}">
                <a16:creationId xmlns:a16="http://schemas.microsoft.com/office/drawing/2014/main" id="{2F887069-2D08-E74A-8200-7CFE477B7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376002" y="5102397"/>
            <a:ext cx="454574" cy="341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pic>
        <p:nvPicPr>
          <p:cNvPr id="120" name="Content Placeholder 3">
            <a:extLst>
              <a:ext uri="{FF2B5EF4-FFF2-40B4-BE49-F238E27FC236}">
                <a16:creationId xmlns:a16="http://schemas.microsoft.com/office/drawing/2014/main" id="{821F4365-3927-3840-BDCC-E3AB61640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3" r="11613"/>
          <a:stretch>
            <a:fillRect/>
          </a:stretch>
        </p:blipFill>
        <p:spPr>
          <a:xfrm>
            <a:off x="5649021" y="5134529"/>
            <a:ext cx="498892" cy="48772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6368C44-65F3-D34F-9742-E189468C063F}"/>
              </a:ext>
            </a:extLst>
          </p:cNvPr>
          <p:cNvSpPr txBox="1"/>
          <p:nvPr/>
        </p:nvSpPr>
        <p:spPr>
          <a:xfrm>
            <a:off x="5037624" y="5232596"/>
            <a:ext cx="1497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64BA5E-AC55-304E-9302-7950BFD9D2D8}"/>
              </a:ext>
            </a:extLst>
          </p:cNvPr>
          <p:cNvSpPr txBox="1"/>
          <p:nvPr/>
        </p:nvSpPr>
        <p:spPr>
          <a:xfrm>
            <a:off x="1535413" y="5131887"/>
            <a:ext cx="17292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1. Bring in light curve observations as real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5B90962-F128-A44D-B4BC-EAEAD2AC8CD9}"/>
              </a:ext>
            </a:extLst>
          </p:cNvPr>
          <p:cNvSpPr txBox="1"/>
          <p:nvPr/>
        </p:nvSpPr>
        <p:spPr>
          <a:xfrm>
            <a:off x="2979573" y="1578174"/>
            <a:ext cx="1873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2. Automate cross-matching process</a:t>
            </a:r>
          </a:p>
        </p:txBody>
      </p:sp>
      <p:sp>
        <p:nvSpPr>
          <p:cNvPr id="45" name="Can 44">
            <a:extLst>
              <a:ext uri="{FF2B5EF4-FFF2-40B4-BE49-F238E27FC236}">
                <a16:creationId xmlns:a16="http://schemas.microsoft.com/office/drawing/2014/main" id="{4A787DD0-8AE6-A742-8F8D-5E07AD1ABDEB}"/>
              </a:ext>
            </a:extLst>
          </p:cNvPr>
          <p:cNvSpPr/>
          <p:nvPr/>
        </p:nvSpPr>
        <p:spPr>
          <a:xfrm>
            <a:off x="3759964" y="4516842"/>
            <a:ext cx="876300" cy="74295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0" dirty="0"/>
              <a:t>ALERTS</a:t>
            </a:r>
          </a:p>
          <a:p>
            <a:pPr algn="ctr"/>
            <a:r>
              <a:rPr lang="en-US" sz="1000" i="0" dirty="0"/>
              <a:t>(Kowalski)</a:t>
            </a:r>
            <a:endParaRPr lang="en-US" sz="1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EB5C9A7-40F0-244F-9A46-6CB4E8871AF9}"/>
              </a:ext>
            </a:extLst>
          </p:cNvPr>
          <p:cNvSpPr txBox="1"/>
          <p:nvPr/>
        </p:nvSpPr>
        <p:spPr>
          <a:xfrm>
            <a:off x="3182925" y="5356615"/>
            <a:ext cx="20943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5. Discussion expansion of feature space to include alert meta-</a:t>
            </a:r>
            <a:r>
              <a:rPr lang="en-US" sz="1400" i="0" dirty="0" err="1">
                <a:latin typeface="Arial" panose="020B0604020202020204" pitchFamily="34" charset="0"/>
                <a:cs typeface="Arial" panose="020B0604020202020204" pitchFamily="34" charset="0"/>
              </a:rPr>
              <a:t>dataa</a:t>
            </a:r>
            <a:endParaRPr lang="en-US" sz="140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39A4EED-1033-5E42-B13F-E543D065F8B0}"/>
              </a:ext>
            </a:extLst>
          </p:cNvPr>
          <p:cNvSpPr txBox="1"/>
          <p:nvPr/>
        </p:nvSpPr>
        <p:spPr>
          <a:xfrm>
            <a:off x="2729375" y="3837643"/>
            <a:ext cx="1370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3. Filter contaminated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4D8332E-F1C3-6647-B839-E1A5F0538B25}"/>
              </a:ext>
            </a:extLst>
          </p:cNvPr>
          <p:cNvSpPr/>
          <p:nvPr/>
        </p:nvSpPr>
        <p:spPr>
          <a:xfrm>
            <a:off x="3571568" y="2089572"/>
            <a:ext cx="1115841" cy="5166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i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Override Labels</a:t>
            </a:r>
            <a:endParaRPr lang="en-US" sz="900" i="0" dirty="0">
              <a:solidFill>
                <a:schemeClr val="bg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87511AB4-AC31-3242-8E58-0D5705C1074B}"/>
              </a:ext>
            </a:extLst>
          </p:cNvPr>
          <p:cNvCxnSpPr>
            <a:cxnSpLocks/>
            <a:stCxn id="47" idx="2"/>
            <a:endCxn id="26" idx="0"/>
          </p:cNvCxnSpPr>
          <p:nvPr/>
        </p:nvCxnSpPr>
        <p:spPr>
          <a:xfrm rot="5400000">
            <a:off x="3264981" y="2048052"/>
            <a:ext cx="306323" cy="14226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38B7089C-F8AA-3046-9144-9A93FE0B90D0}"/>
              </a:ext>
            </a:extLst>
          </p:cNvPr>
          <p:cNvSpPr txBox="1"/>
          <p:nvPr/>
        </p:nvSpPr>
        <p:spPr>
          <a:xfrm>
            <a:off x="4813682" y="2059003"/>
            <a:ext cx="1873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4. Override labels</a:t>
            </a:r>
          </a:p>
        </p:txBody>
      </p:sp>
    </p:spTree>
    <p:extLst>
      <p:ext uri="{BB962C8B-B14F-4D97-AF65-F5344CB8AC3E}">
        <p14:creationId xmlns:p14="http://schemas.microsoft.com/office/powerpoint/2010/main" val="1153132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Automate process of classifier training, performance analysis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Increase Labeling Sources</a:t>
            </a:r>
          </a:p>
          <a:p>
            <a:pPr lvl="1"/>
            <a:r>
              <a:rPr lang="en-US" dirty="0"/>
              <a:t>Light-curves</a:t>
            </a:r>
          </a:p>
          <a:p>
            <a:pPr lvl="1"/>
            <a:r>
              <a:rPr lang="en-US" dirty="0"/>
              <a:t>Automate cross-matches to catalogs</a:t>
            </a:r>
          </a:p>
          <a:p>
            <a:pPr lvl="1"/>
            <a:r>
              <a:rPr lang="en-US" dirty="0"/>
              <a:t>More feedback from </a:t>
            </a:r>
            <a:r>
              <a:rPr lang="en-US" dirty="0" err="1"/>
              <a:t>marshalls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Eliminate contamination</a:t>
            </a:r>
          </a:p>
          <a:p>
            <a:pPr lvl="1"/>
            <a:r>
              <a:rPr lang="en-US" dirty="0"/>
              <a:t>Investigating automated methods</a:t>
            </a:r>
          </a:p>
          <a:p>
            <a:pPr lvl="1"/>
            <a:endParaRPr lang="en-US" dirty="0"/>
          </a:p>
          <a:p>
            <a:r>
              <a:rPr lang="en-US" dirty="0"/>
              <a:t>Active learning integrated into </a:t>
            </a:r>
            <a:r>
              <a:rPr lang="en-US" dirty="0" err="1"/>
              <a:t>Zooniverse</a:t>
            </a:r>
            <a:endParaRPr lang="en-US" dirty="0"/>
          </a:p>
          <a:p>
            <a:pPr lvl="1"/>
            <a:r>
              <a:rPr lang="en-US" dirty="0"/>
              <a:t>efficient method of training data collection</a:t>
            </a:r>
          </a:p>
          <a:p>
            <a:pPr lvl="1"/>
            <a:endParaRPr lang="en-US" dirty="0"/>
          </a:p>
          <a:p>
            <a:r>
              <a:rPr lang="en-US" dirty="0"/>
              <a:t>Deep Learning (2019)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0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Talk Outline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Review of deployed versions</a:t>
            </a:r>
          </a:p>
          <a:p>
            <a:endParaRPr lang="en-US" dirty="0"/>
          </a:p>
          <a:p>
            <a:r>
              <a:rPr lang="en-US" dirty="0"/>
              <a:t>Training Set</a:t>
            </a:r>
          </a:p>
          <a:p>
            <a:endParaRPr lang="en-US" dirty="0"/>
          </a:p>
          <a:p>
            <a:r>
              <a:rPr lang="en-US" dirty="0"/>
              <a:t>Current performance</a:t>
            </a:r>
          </a:p>
          <a:p>
            <a:endParaRPr lang="en-US" dirty="0"/>
          </a:p>
          <a:p>
            <a:r>
              <a:rPr lang="en-US" dirty="0"/>
              <a:t>RB workflow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Next Steps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779507-E52A-7344-A1B9-2A9384FD46F1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058AF-52D4-644D-8381-8EB20D7B0FC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2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685E8-8CB8-A34D-9B60-796A7F21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Deployed 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9D001-4B0B-A745-B360-C0940A474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Version Tag: </a:t>
            </a:r>
            <a:r>
              <a:rPr lang="en-US" sz="2800" dirty="0" err="1"/>
              <a:t>tX_fY_cZ</a:t>
            </a:r>
            <a:endParaRPr lang="en-US" sz="2800" dirty="0"/>
          </a:p>
          <a:p>
            <a:pPr lvl="1"/>
            <a:r>
              <a:rPr lang="en-US" sz="2400" dirty="0"/>
              <a:t>X is training set version</a:t>
            </a:r>
          </a:p>
          <a:p>
            <a:pPr lvl="1"/>
            <a:r>
              <a:rPr lang="en-US" sz="2400" dirty="0"/>
              <a:t>Y is feature version</a:t>
            </a:r>
          </a:p>
          <a:p>
            <a:pPr lvl="1"/>
            <a:r>
              <a:rPr lang="en-US" sz="2400" dirty="0"/>
              <a:t>Z is classifier software version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D9838-D9C9-A946-868C-79A132B63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C06A4-B689-5E41-91CE-1EED5A70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588F7-6F8E-6543-8ED3-54B3029B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74EB9-504B-D041-A38A-294A49F11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19642"/>
              </p:ext>
            </p:extLst>
          </p:nvPr>
        </p:nvGraphicFramePr>
        <p:xfrm>
          <a:off x="1231900" y="3708685"/>
          <a:ext cx="6096000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74468662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204011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Deployed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986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t1_f1_c1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Jan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98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t6_f4_c3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04 April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8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t7_f4_c3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08 May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218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t8_f5_c3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 May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93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t12_f5_c3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07 Aug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093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03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633DC-711F-8E47-878D-BA91D313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Data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410315C-4FDA-1246-BD61-9B214857E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34339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Weekly feed from GROWTH (reals and </a:t>
            </a:r>
            <a:r>
              <a:rPr lang="en-US" dirty="0" err="1"/>
              <a:t>boguses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Zooniverse</a:t>
            </a:r>
            <a:r>
              <a:rPr lang="en-US" dirty="0"/>
              <a:t> downloads on demand</a:t>
            </a:r>
          </a:p>
          <a:p>
            <a:endParaRPr lang="en-US" dirty="0"/>
          </a:p>
          <a:p>
            <a:r>
              <a:rPr lang="en-US" dirty="0"/>
              <a:t>Re-train every two weeks</a:t>
            </a:r>
          </a:p>
          <a:p>
            <a:endParaRPr lang="en-US" dirty="0"/>
          </a:p>
          <a:p>
            <a:pPr fontAlgn="t"/>
            <a:r>
              <a:rPr lang="en-US" dirty="0"/>
              <a:t>Current 20923 total</a:t>
            </a:r>
            <a:endParaRPr lang="en-US" b="0" dirty="0"/>
          </a:p>
          <a:p>
            <a:pPr lvl="1" fontAlgn="t"/>
            <a:r>
              <a:rPr lang="en-US" dirty="0"/>
              <a:t>Real: 7936</a:t>
            </a:r>
            <a:endParaRPr lang="en-US" b="0" dirty="0"/>
          </a:p>
          <a:p>
            <a:pPr lvl="1" fontAlgn="auto"/>
            <a:r>
              <a:rPr lang="en-US" dirty="0"/>
              <a:t>Bogus: 12987</a:t>
            </a:r>
            <a:endParaRPr lang="en-US" b="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59 features</a:t>
            </a:r>
          </a:p>
          <a:p>
            <a:pPr lvl="1"/>
            <a:r>
              <a:rPr lang="en-US" dirty="0"/>
              <a:t>Alert meta-data not available to RB in real-time</a:t>
            </a:r>
          </a:p>
          <a:p>
            <a:pPr lvl="1"/>
            <a:endParaRPr lang="en-US" dirty="0"/>
          </a:p>
          <a:p>
            <a:r>
              <a:rPr lang="en-US" dirty="0"/>
              <a:t>Alerts are subject to filters that were designed to cut down on certain artifacts</a:t>
            </a:r>
          </a:p>
          <a:p>
            <a:pPr lvl="1"/>
            <a:r>
              <a:rPr lang="en-US" dirty="0"/>
              <a:t>This filtered subspace generates our training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D6FC3-7B53-9342-8EBA-FA08693A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3AB65-DB77-5F4F-A6D3-6F6EBC2E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5D1B7-F1B8-EE40-941B-8016BE2C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E4BA0D92-320D-A444-8C28-39275CE04C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663412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814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E9F3-0753-794B-8A38-8BCB7D151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Magnitude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6733615-B198-BE49-B6E8-72EBF73EB6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4650" y="1666081"/>
            <a:ext cx="5854700" cy="43942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67387-B4E3-3C43-948F-9D1741592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B43CE-6512-DC43-9DBA-81D8D26E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DA1A0-0ECB-D943-82B3-456DA4B3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6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633DC-711F-8E47-878D-BA91D313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Positive/Negative Subtraction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D6FC3-7B53-9342-8EBA-FA08693A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3AB65-DB77-5F4F-A6D3-6F6EBC2E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5D1B7-F1B8-EE40-941B-8016BE2C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4B958B8-52FD-1E4C-8FFB-379AEB0BD4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9644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4446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633DC-711F-8E47-878D-BA91D313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Galactic Plane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D6FC3-7B53-9342-8EBA-FA08693A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3AB65-DB77-5F4F-A6D3-6F6EBC2E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5D1B7-F1B8-EE40-941B-8016BE2C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A47CFBC-F048-2E46-BE7B-46B3A9AD72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4627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7496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633DC-711F-8E47-878D-BA91D313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D6FC3-7B53-9342-8EBA-FA08693A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3AB65-DB77-5F4F-A6D3-6F6EBC2E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5D1B7-F1B8-EE40-941B-8016BE2C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5E2C707-ECE4-E146-9C79-73604042B2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6599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46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6373E-F263-F343-B6A0-F92E975D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CCDID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CBE2-19B0-6842-806A-6DE2E2148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E016C-E173-5B4E-8C89-07CDD8D5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71FD-780A-6E44-B414-F182DC92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61E921A9-305B-9F46-9354-125155A36A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4650" y="1666081"/>
            <a:ext cx="5854700" cy="4394200"/>
          </a:xfrm>
        </p:spPr>
      </p:pic>
    </p:spTree>
    <p:extLst>
      <p:ext uri="{BB962C8B-B14F-4D97-AF65-F5344CB8AC3E}">
        <p14:creationId xmlns:p14="http://schemas.microsoft.com/office/powerpoint/2010/main" val="3751612930"/>
      </p:ext>
    </p:extLst>
  </p:cSld>
  <p:clrMapOvr>
    <a:masterClrMapping/>
  </p:clrMapOvr>
</p:sld>
</file>

<file path=ppt/theme/theme1.xml><?xml version="1.0" encoding="utf-8"?>
<a:theme xmlns:a="http://schemas.openxmlformats.org/drawingml/2006/main" name="DRT_Template">
  <a:themeElements>
    <a:clrScheme name="Custom 1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0000"/>
      </a:accent1>
      <a:accent2>
        <a:srgbClr val="FD4B00"/>
      </a:accent2>
      <a:accent3>
        <a:srgbClr val="005EE7"/>
      </a:accent3>
      <a:accent4>
        <a:srgbClr val="BBB800"/>
      </a:accent4>
      <a:accent5>
        <a:srgbClr val="1DBF00"/>
      </a:accent5>
      <a:accent6>
        <a:srgbClr val="ED7307"/>
      </a:accent6>
      <a:hlink>
        <a:srgbClr val="FFAF03"/>
      </a:hlink>
      <a:folHlink>
        <a:srgbClr val="FDE68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DRT_Template.potx</Template>
  <TotalTime>104901</TotalTime>
  <Words>843</Words>
  <Application>Microsoft Macintosh PowerPoint</Application>
  <PresentationFormat>On-screen Show (4:3)</PresentationFormat>
  <Paragraphs>257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Century Gothic</vt:lpstr>
      <vt:lpstr>Times New Roman</vt:lpstr>
      <vt:lpstr>DRT_Template</vt:lpstr>
      <vt:lpstr>ZTF Real-Bogus Vetting</vt:lpstr>
      <vt:lpstr>Talk Outline</vt:lpstr>
      <vt:lpstr>Deployed Versions</vt:lpstr>
      <vt:lpstr>Training Data</vt:lpstr>
      <vt:lpstr>Magnitude </vt:lpstr>
      <vt:lpstr>Positive/Negative Subtraction</vt:lpstr>
      <vt:lpstr>Galactic Plane</vt:lpstr>
      <vt:lpstr>Filters</vt:lpstr>
      <vt:lpstr>CCDID</vt:lpstr>
      <vt:lpstr>Cross Validation Performance</vt:lpstr>
      <vt:lpstr>Test Set Performance</vt:lpstr>
      <vt:lpstr>Test Set Performance</vt:lpstr>
      <vt:lpstr>Galactic Plane Analysis</vt:lpstr>
      <vt:lpstr>GP Analysis cont.</vt:lpstr>
      <vt:lpstr>RB Workflow</vt:lpstr>
      <vt:lpstr>RB Workflow (Future)</vt:lpstr>
      <vt:lpstr>Future Work</vt:lpstr>
    </vt:vector>
  </TitlesOfParts>
  <Company>JPL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5178</cp:revision>
  <cp:lastPrinted>2008-09-10T20:19:22Z</cp:lastPrinted>
  <dcterms:created xsi:type="dcterms:W3CDTF">2011-04-29T18:34:27Z</dcterms:created>
  <dcterms:modified xsi:type="dcterms:W3CDTF">2018-08-07T10:37:20Z</dcterms:modified>
</cp:coreProperties>
</file>