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/>
    <p:restoredTop sz="94600"/>
  </p:normalViewPr>
  <p:slideViewPr>
    <p:cSldViewPr snapToGrid="0" snapToObjects="1">
      <p:cViewPr varScale="1">
        <p:scale>
          <a:sx n="78" d="100"/>
          <a:sy n="78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A8A0-3169-C64D-8717-7A95E88C0A0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0EB7-8D9B-5C4B-AF72-AE7C72713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14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A8A0-3169-C64D-8717-7A95E88C0A0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0EB7-8D9B-5C4B-AF72-AE7C72713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A8A0-3169-C64D-8717-7A95E88C0A0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0EB7-8D9B-5C4B-AF72-AE7C72713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A8A0-3169-C64D-8717-7A95E88C0A0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0EB7-8D9B-5C4B-AF72-AE7C72713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5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A8A0-3169-C64D-8717-7A95E88C0A0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0EB7-8D9B-5C4B-AF72-AE7C72713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39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A8A0-3169-C64D-8717-7A95E88C0A0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0EB7-8D9B-5C4B-AF72-AE7C72713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2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A8A0-3169-C64D-8717-7A95E88C0A0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0EB7-8D9B-5C4B-AF72-AE7C72713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70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A8A0-3169-C64D-8717-7A95E88C0A0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0EB7-8D9B-5C4B-AF72-AE7C72713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A8A0-3169-C64D-8717-7A95E88C0A0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0EB7-8D9B-5C4B-AF72-AE7C72713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35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A8A0-3169-C64D-8717-7A95E88C0A0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0EB7-8D9B-5C4B-AF72-AE7C72713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1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A8A0-3169-C64D-8717-7A95E88C0A0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0EB7-8D9B-5C4B-AF72-AE7C72713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8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CA8A0-3169-C64D-8717-7A95E88C0A0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50EB7-8D9B-5C4B-AF72-AE7C72713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8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tiff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tif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887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Weizmann Institute SN II projects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Overview presentation for the ZTF SN-WG </a:t>
            </a:r>
          </a:p>
          <a:p>
            <a:r>
              <a:rPr lang="en-US" dirty="0" smtClean="0"/>
              <a:t>October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30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5136" y="-336629"/>
            <a:ext cx="9144000" cy="97856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ZTF young SN II sample 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13732" y="1363579"/>
            <a:ext cx="3317847" cy="4579071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Rachel Bruch </a:t>
            </a:r>
            <a:r>
              <a:rPr lang="en-US" dirty="0" err="1" smtClean="0"/>
              <a:t>Ph.D</a:t>
            </a:r>
            <a:r>
              <a:rPr lang="en-US" dirty="0" smtClean="0"/>
              <a:t> project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Selected to have: 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ight constraints on explosions time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/>
              <a:t>Good photometry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/>
              <a:t>A confirmation spectrum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/>
              <a:t>No indication for long-term interaction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76466" y="553860"/>
            <a:ext cx="8537266" cy="6192252"/>
            <a:chOff x="139599" y="56681"/>
            <a:chExt cx="8787979" cy="6675089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2B32C735-5998-3842-8D86-71B3F3009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74850" y="4909272"/>
              <a:ext cx="2744059" cy="18116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615" y="355478"/>
              <a:ext cx="2747959" cy="184993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7597" y="355478"/>
              <a:ext cx="2747959" cy="185442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99" y="364458"/>
              <a:ext cx="2756939" cy="184544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13288" y="56681"/>
              <a:ext cx="26832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i="0" u="none" strike="noStrike" dirty="0">
                  <a:effectLst/>
                </a:rPr>
                <a:t>ZTF18abcptmt </a:t>
              </a:r>
              <a:r>
                <a:rPr lang="en-US" sz="1200" i="0" u="none" strike="noStrike" dirty="0">
                  <a:solidFill>
                    <a:schemeClr val="accent2"/>
                  </a:solidFill>
                  <a:effectLst/>
                </a:rPr>
                <a:t>Type II</a:t>
              </a:r>
              <a:r>
                <a:rPr lang="en-US" sz="1200" i="0" u="none" strike="noStrike" dirty="0">
                  <a:effectLst/>
                </a:rPr>
                <a:t>  </a:t>
              </a:r>
              <a:r>
                <a:rPr lang="en-US" sz="1200" i="0" u="none" strike="noStrike" dirty="0">
                  <a:solidFill>
                    <a:schemeClr val="accent1"/>
                  </a:solidFill>
                  <a:effectLst/>
                </a:rPr>
                <a:t>1-d lim </a:t>
              </a:r>
              <a:r>
                <a:rPr lang="en-US" sz="1200" i="0" u="none" strike="noStrike" dirty="0">
                  <a:effectLst/>
                </a:rPr>
                <a:t> </a:t>
              </a:r>
              <a:r>
                <a:rPr lang="en-US" sz="1200" i="0" u="none" strike="noStrike" dirty="0">
                  <a:solidFill>
                    <a:schemeClr val="accent6"/>
                  </a:solidFill>
                  <a:effectLst/>
                </a:rPr>
                <a:t>Flash</a:t>
              </a:r>
              <a:endParaRPr lang="en-US" sz="1200" dirty="0">
                <a:solidFill>
                  <a:schemeClr val="accent6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94910" y="60760"/>
              <a:ext cx="26832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i="0" u="none" strike="noStrike" dirty="0">
                  <a:effectLst/>
                </a:rPr>
                <a:t>ZTF18abeajml </a:t>
              </a:r>
              <a:r>
                <a:rPr lang="en-US" sz="1200" i="0" u="none" strike="noStrike" dirty="0">
                  <a:solidFill>
                    <a:schemeClr val="accent2"/>
                  </a:solidFill>
                  <a:effectLst/>
                </a:rPr>
                <a:t>Type II</a:t>
              </a:r>
              <a:r>
                <a:rPr lang="en-US" sz="1200" i="0" u="none" strike="noStrike" dirty="0">
                  <a:effectLst/>
                </a:rPr>
                <a:t>  </a:t>
              </a:r>
              <a:r>
                <a:rPr lang="en-US" sz="1200" i="0" u="none" strike="noStrike" dirty="0">
                  <a:solidFill>
                    <a:schemeClr val="accent1"/>
                  </a:solidFill>
                  <a:effectLst/>
                </a:rPr>
                <a:t>1-d lim </a:t>
              </a:r>
              <a:r>
                <a:rPr lang="en-US" sz="1200" i="0" u="none" strike="noStrike" dirty="0">
                  <a:effectLst/>
                </a:rPr>
                <a:t> </a:t>
              </a:r>
              <a:r>
                <a:rPr lang="en-US" sz="1200" i="0" u="none" strike="noStrike" dirty="0">
                  <a:solidFill>
                    <a:schemeClr val="accent6"/>
                  </a:solidFill>
                  <a:effectLst/>
                </a:rPr>
                <a:t>Flash</a:t>
              </a:r>
              <a:endParaRPr lang="en-US" sz="1200" dirty="0">
                <a:solidFill>
                  <a:schemeClr val="accent6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76532" y="56681"/>
              <a:ext cx="26832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i="0" u="none" strike="noStrike" dirty="0">
                  <a:effectLst/>
                </a:rPr>
                <a:t>ZTF18abffyqp </a:t>
              </a:r>
              <a:r>
                <a:rPr lang="en-US" sz="1200" i="0" u="none" strike="noStrike" dirty="0">
                  <a:solidFill>
                    <a:schemeClr val="accent2"/>
                  </a:solidFill>
                  <a:effectLst/>
                </a:rPr>
                <a:t>Type II</a:t>
              </a:r>
              <a:r>
                <a:rPr lang="en-US" sz="1200" i="0" u="none" strike="noStrike" dirty="0">
                  <a:effectLst/>
                </a:rPr>
                <a:t>  </a:t>
              </a:r>
              <a:r>
                <a:rPr lang="en-US" sz="1200" i="0" u="none" strike="noStrike" dirty="0">
                  <a:solidFill>
                    <a:schemeClr val="accent1"/>
                  </a:solidFill>
                  <a:effectLst/>
                </a:rPr>
                <a:t>1-d lim </a:t>
              </a:r>
              <a:r>
                <a:rPr lang="en-US" sz="1200" i="0" u="none" strike="noStrike" dirty="0">
                  <a:effectLst/>
                </a:rPr>
                <a:t> </a:t>
              </a:r>
              <a:r>
                <a:rPr lang="en-US" sz="1200" i="0" u="none" strike="noStrike" dirty="0">
                  <a:solidFill>
                    <a:schemeClr val="accent6"/>
                  </a:solidFill>
                  <a:effectLst/>
                </a:rPr>
                <a:t>Flash</a:t>
              </a:r>
              <a:endParaRPr lang="en-US" sz="1200" dirty="0">
                <a:solidFill>
                  <a:schemeClr val="accent6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92612" y="1397202"/>
              <a:ext cx="581529" cy="58152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69631" y="1389887"/>
              <a:ext cx="581529" cy="58152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51323" y="1382571"/>
              <a:ext cx="581529" cy="58152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99" y="2642310"/>
              <a:ext cx="2730184" cy="184544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7597" y="2642310"/>
              <a:ext cx="2741274" cy="184095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9930" y="2642310"/>
              <a:ext cx="2738979" cy="184095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213288" y="2334533"/>
              <a:ext cx="26832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i="0" u="none" strike="noStrike" dirty="0">
                  <a:effectLst/>
                </a:rPr>
                <a:t>ZTF18abckutn </a:t>
              </a:r>
              <a:r>
                <a:rPr lang="en-US" sz="1200" i="0" u="none" strike="noStrike" dirty="0">
                  <a:solidFill>
                    <a:schemeClr val="accent2"/>
                  </a:solidFill>
                  <a:effectLst/>
                </a:rPr>
                <a:t>Type II(P?)</a:t>
              </a:r>
              <a:r>
                <a:rPr lang="en-US" sz="1200" i="0" u="none" strike="noStrike" dirty="0">
                  <a:effectLst/>
                </a:rPr>
                <a:t>  </a:t>
              </a:r>
              <a:r>
                <a:rPr lang="en-US" sz="1200" i="0" u="none" strike="noStrike" dirty="0">
                  <a:solidFill>
                    <a:schemeClr val="accent1"/>
                  </a:solidFill>
                  <a:effectLst/>
                </a:rPr>
                <a:t>1-d lim</a:t>
              </a:r>
              <a:endParaRPr lang="en-US" sz="1200" dirty="0">
                <a:solidFill>
                  <a:schemeClr val="accent6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94910" y="2334532"/>
              <a:ext cx="26832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i="0" u="none" strike="noStrike" dirty="0">
                  <a:effectLst/>
                </a:rPr>
                <a:t>ZTF18abdbysy </a:t>
              </a:r>
              <a:r>
                <a:rPr lang="en-US" sz="1200" i="0" u="none" strike="noStrike" dirty="0">
                  <a:solidFill>
                    <a:schemeClr val="accent2"/>
                  </a:solidFill>
                  <a:effectLst/>
                </a:rPr>
                <a:t>Type II(P?)</a:t>
              </a:r>
              <a:r>
                <a:rPr lang="en-US" sz="1200" i="0" u="none" strike="noStrike" dirty="0">
                  <a:effectLst/>
                </a:rPr>
                <a:t>  </a:t>
              </a:r>
              <a:r>
                <a:rPr lang="en-US" sz="1200" i="0" u="none" strike="noStrike" dirty="0">
                  <a:solidFill>
                    <a:schemeClr val="accent1"/>
                  </a:solidFill>
                  <a:effectLst/>
                </a:rPr>
                <a:t>1-d lim</a:t>
              </a:r>
              <a:endParaRPr lang="en-US" sz="1200" dirty="0">
                <a:solidFill>
                  <a:schemeClr val="accent6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76532" y="2334531"/>
              <a:ext cx="26832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i="0" u="none" strike="noStrike" dirty="0">
                  <a:effectLst/>
                </a:rPr>
                <a:t>ZTF18abgqvwv </a:t>
              </a:r>
              <a:r>
                <a:rPr lang="en-US" sz="1200" i="0" u="none" strike="noStrike" dirty="0">
                  <a:solidFill>
                    <a:schemeClr val="accent2"/>
                  </a:solidFill>
                  <a:effectLst/>
                </a:rPr>
                <a:t>Type II</a:t>
              </a:r>
              <a:r>
                <a:rPr lang="en-US" sz="1200" i="0" u="none" strike="noStrike" dirty="0">
                  <a:effectLst/>
                </a:rPr>
                <a:t>  </a:t>
              </a:r>
              <a:r>
                <a:rPr lang="en-US" sz="1200" i="0" u="none" strike="noStrike" dirty="0">
                  <a:solidFill>
                    <a:schemeClr val="accent1"/>
                  </a:solidFill>
                  <a:effectLst/>
                </a:rPr>
                <a:t>1-d lim</a:t>
              </a:r>
              <a:endParaRPr lang="en-US" sz="1200" dirty="0">
                <a:solidFill>
                  <a:schemeClr val="accent6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612" y="3664858"/>
              <a:ext cx="574366" cy="57436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946" y="3657543"/>
              <a:ext cx="574366" cy="57436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2063" y="3657543"/>
              <a:ext cx="574366" cy="57436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27918" y="418699"/>
              <a:ext cx="5373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Z=0.05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09540" y="409935"/>
              <a:ext cx="6030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Z=0.036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76532" y="404069"/>
              <a:ext cx="5373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Z=0.03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7918" y="2703008"/>
              <a:ext cx="5373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Z=0.04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09540" y="2681543"/>
              <a:ext cx="5373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Z=0.01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95821" y="2681544"/>
              <a:ext cx="6030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Z=0.038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99" y="4920162"/>
              <a:ext cx="2704156" cy="181160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7597" y="4921898"/>
              <a:ext cx="2697151" cy="1809872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227918" y="4612385"/>
              <a:ext cx="26832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i="0" u="none" strike="noStrike" dirty="0">
                  <a:effectLst/>
                </a:rPr>
                <a:t>ZTF18aarpttw </a:t>
              </a:r>
              <a:r>
                <a:rPr lang="en-US" sz="1200" i="0" u="none" strike="noStrike" dirty="0">
                  <a:solidFill>
                    <a:schemeClr val="accent2"/>
                  </a:solidFill>
                  <a:effectLst/>
                </a:rPr>
                <a:t>Type II</a:t>
              </a:r>
              <a:r>
                <a:rPr lang="en-US" sz="1200" i="0" u="none" strike="noStrike" dirty="0">
                  <a:effectLst/>
                </a:rPr>
                <a:t>  </a:t>
              </a:r>
              <a:r>
                <a:rPr lang="en-US" sz="1200" dirty="0">
                  <a:solidFill>
                    <a:schemeClr val="accent1"/>
                  </a:solidFill>
                </a:rPr>
                <a:t>2</a:t>
              </a:r>
              <a:r>
                <a:rPr lang="en-US" sz="1200" i="0" u="none" strike="noStrike" dirty="0">
                  <a:solidFill>
                    <a:schemeClr val="accent1"/>
                  </a:solidFill>
                  <a:effectLst/>
                </a:rPr>
                <a:t>-d lim</a:t>
              </a:r>
              <a:endParaRPr lang="en-US" sz="1200" dirty="0">
                <a:solidFill>
                  <a:schemeClr val="accent6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189819" y="4612384"/>
              <a:ext cx="26832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i="0" u="none" strike="noStrike" dirty="0">
                  <a:effectLst/>
                </a:rPr>
                <a:t>ZTF18aatyqds </a:t>
              </a:r>
              <a:r>
                <a:rPr lang="en-US" sz="1200" i="0" u="none" strike="noStrike" dirty="0">
                  <a:solidFill>
                    <a:schemeClr val="accent2"/>
                  </a:solidFill>
                  <a:effectLst/>
                </a:rPr>
                <a:t>Type II(P?)</a:t>
              </a:r>
              <a:r>
                <a:rPr lang="en-US" sz="1200" i="0" u="none" strike="noStrike" dirty="0">
                  <a:effectLst/>
                </a:rPr>
                <a:t>  </a:t>
              </a:r>
              <a:r>
                <a:rPr lang="en-US" sz="1200" dirty="0">
                  <a:solidFill>
                    <a:schemeClr val="accent1"/>
                  </a:solidFill>
                </a:rPr>
                <a:t>3</a:t>
              </a:r>
              <a:r>
                <a:rPr lang="en-US" sz="1200" i="0" u="none" strike="noStrike" dirty="0">
                  <a:solidFill>
                    <a:schemeClr val="accent1"/>
                  </a:solidFill>
                  <a:effectLst/>
                </a:rPr>
                <a:t>-d lim</a:t>
              </a:r>
              <a:endParaRPr lang="en-US" sz="1200" dirty="0">
                <a:solidFill>
                  <a:schemeClr val="accent6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244328" y="4612381"/>
              <a:ext cx="26832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i="0" u="none" strike="noStrike" dirty="0">
                  <a:effectLst/>
                </a:rPr>
                <a:t>ZTF18abeajml </a:t>
              </a:r>
              <a:r>
                <a:rPr lang="en-US" sz="1200" i="0" u="none" strike="noStrike" dirty="0">
                  <a:solidFill>
                    <a:schemeClr val="accent2"/>
                  </a:solidFill>
                  <a:effectLst/>
                </a:rPr>
                <a:t>Type II</a:t>
              </a:r>
              <a:r>
                <a:rPr lang="en-US" sz="1200" i="0" u="none" strike="noStrike" dirty="0">
                  <a:effectLst/>
                </a:rPr>
                <a:t>  </a:t>
              </a:r>
              <a:r>
                <a:rPr lang="en-US" sz="1200" dirty="0">
                  <a:solidFill>
                    <a:schemeClr val="accent1"/>
                  </a:solidFill>
                </a:rPr>
                <a:t>1</a:t>
              </a:r>
              <a:r>
                <a:rPr lang="en-US" sz="1200" i="0" u="none" strike="noStrike" dirty="0">
                  <a:solidFill>
                    <a:schemeClr val="accent1"/>
                  </a:solidFill>
                  <a:effectLst/>
                </a:rPr>
                <a:t>-d lim</a:t>
              </a:r>
              <a:endParaRPr lang="en-US" sz="1200" dirty="0">
                <a:solidFill>
                  <a:schemeClr val="accent6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7918" y="4959773"/>
              <a:ext cx="6030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Z=0.047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05922" y="4959772"/>
              <a:ext cx="5373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Z=0.02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244328" y="4981714"/>
              <a:ext cx="5373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Z=0.04</a:t>
              </a: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292" y="5929392"/>
              <a:ext cx="565271" cy="56527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905" y="5921739"/>
              <a:ext cx="580576" cy="580576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="" xmlns:a16="http://schemas.microsoft.com/office/drawing/2014/main" id="{34034E5C-B204-2C4D-B1A6-5A44E403E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13341" y="5906077"/>
              <a:ext cx="591809" cy="591809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2025581" y="6551348"/>
            <a:ext cx="4903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 at “SN II</a:t>
            </a:r>
            <a:r>
              <a:rPr lang="en-US" smtClean="0"/>
              <a:t>” Marshal program to see full sample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78569"/>
          </a:xfrm>
        </p:spPr>
        <p:txBody>
          <a:bodyPr>
            <a:normAutofit/>
          </a:bodyPr>
          <a:lstStyle/>
          <a:p>
            <a:r>
              <a:rPr lang="en-US" dirty="0" smtClean="0"/>
              <a:t>ZTF young SN II sample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3559" y="1026696"/>
            <a:ext cx="10266946" cy="407469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u="sng" dirty="0" smtClean="0"/>
              <a:t>Main science questions:</a:t>
            </a:r>
          </a:p>
          <a:p>
            <a:pPr algn="l"/>
            <a:endParaRPr lang="en-US" dirty="0" smtClean="0"/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/>
              <a:t>What fraction of </a:t>
            </a:r>
            <a:r>
              <a:rPr lang="en-US" smtClean="0"/>
              <a:t>SN II </a:t>
            </a:r>
            <a:r>
              <a:rPr lang="en-US" dirty="0" smtClean="0"/>
              <a:t>show flash features during days 1-2? (improve on </a:t>
            </a:r>
            <a:r>
              <a:rPr lang="en-US" dirty="0" err="1" smtClean="0"/>
              <a:t>Khazov</a:t>
            </a:r>
            <a:r>
              <a:rPr lang="en-US" dirty="0" smtClean="0"/>
              <a:t> 16)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/>
              <a:t>Use unprecedented ZTF early LCs to study SN II LC morphology, implications</a:t>
            </a:r>
          </a:p>
          <a:p>
            <a:pPr marL="342900" indent="-342900" algn="l">
              <a:buFont typeface="Arial" charset="0"/>
              <a:buChar char="•"/>
            </a:pPr>
            <a:endParaRPr lang="en-US" dirty="0" smtClean="0"/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/>
              <a:t>Other analysis and ideas: compare LCs to previous r-band samples (</a:t>
            </a:r>
            <a:r>
              <a:rPr lang="en-US" dirty="0" err="1" smtClean="0"/>
              <a:t>Arcavi</a:t>
            </a:r>
            <a:r>
              <a:rPr lang="en-US" dirty="0" smtClean="0"/>
              <a:t>, </a:t>
            </a:r>
            <a:r>
              <a:rPr lang="en-US" dirty="0" err="1" smtClean="0"/>
              <a:t>Faran</a:t>
            </a:r>
            <a:r>
              <a:rPr lang="en-US" dirty="0" smtClean="0"/>
              <a:t>, Rubin): are there robust subclasses?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/>
              <a:t>Use </a:t>
            </a:r>
            <a:r>
              <a:rPr lang="en-US" dirty="0" err="1" smtClean="0"/>
              <a:t>g+r</a:t>
            </a:r>
            <a:r>
              <a:rPr lang="en-US" dirty="0" smtClean="0"/>
              <a:t> to synthesize V band – compare to work from CSP (Anderson,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/>
              <a:t>How can we explain long-term LC structure? (Ni, shock cooling and how to combine)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/>
              <a:t>Spectral evolution during drop from plateau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/>
              <a:t>Ni tails and correlations with other parameters</a:t>
            </a:r>
            <a:endParaRPr lang="en-US" dirty="0"/>
          </a:p>
          <a:p>
            <a:pPr marL="342900" indent="-342900" algn="l">
              <a:buFont typeface="Arial" charset="0"/>
              <a:buChar char="•"/>
            </a:pPr>
            <a:endParaRPr lang="en-US" dirty="0"/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593559" y="5157537"/>
            <a:ext cx="10266946" cy="15641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u="sng" dirty="0" smtClean="0"/>
              <a:t>Data availability and needs: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/>
              <a:t>Minimal data: ZTF LCs, confirmation spectrum (SEDM ok) – </a:t>
            </a:r>
            <a:r>
              <a:rPr lang="en-US" dirty="0" smtClean="0">
                <a:solidFill>
                  <a:schemeClr val="accent6"/>
                </a:solidFill>
              </a:rPr>
              <a:t>in hand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/>
              <a:t>Flash spectra on days 1-2: resources secured, help always good!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/>
              <a:t>Late time spectra and photometry – proposals +  help from collaboration (Caltech, NOT</a:t>
            </a:r>
            <a:r>
              <a:rPr lang="is-IS" dirty="0" smtClean="0"/>
              <a:t>…)</a:t>
            </a:r>
            <a:r>
              <a:rPr lang="en-US" dirty="0" smtClean="0"/>
              <a:t>  </a:t>
            </a:r>
          </a:p>
          <a:p>
            <a:pPr algn="l"/>
            <a:endParaRPr lang="en-US" dirty="0" smtClean="0"/>
          </a:p>
          <a:p>
            <a:pPr marL="342900" indent="-342900" algn="l">
              <a:buFont typeface="Arial" charset="0"/>
              <a:buChar char="•"/>
            </a:pPr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512" y="2237519"/>
            <a:ext cx="2091488" cy="128809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529" y="4167294"/>
            <a:ext cx="1782441" cy="141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7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78569"/>
          </a:xfrm>
        </p:spPr>
        <p:txBody>
          <a:bodyPr>
            <a:normAutofit/>
          </a:bodyPr>
          <a:lstStyle/>
          <a:p>
            <a:r>
              <a:rPr lang="en-US" dirty="0" smtClean="0"/>
              <a:t>SN 2018dfi (ZTF18abffyqp)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41430" y="978569"/>
            <a:ext cx="4475747" cy="412282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200" dirty="0" smtClean="0"/>
              <a:t>Part of Noam Ganot’s thesis project (analysis of early </a:t>
            </a:r>
            <a:r>
              <a:rPr lang="en-US" sz="2200" dirty="0" err="1" smtClean="0"/>
              <a:t>optical+UV</a:t>
            </a:r>
            <a:r>
              <a:rPr lang="en-US" sz="2200" dirty="0" smtClean="0"/>
              <a:t> SN LCs; 2 previous papers on PTF+GALEX)</a:t>
            </a:r>
          </a:p>
          <a:p>
            <a:pPr algn="l"/>
            <a:endParaRPr lang="en-US" sz="2200" dirty="0"/>
          </a:p>
          <a:p>
            <a:pPr algn="l"/>
            <a:r>
              <a:rPr lang="en-US" sz="2200" dirty="0" smtClean="0"/>
              <a:t>Object has an excellent </a:t>
            </a:r>
            <a:r>
              <a:rPr lang="en-US" sz="2200" dirty="0" err="1" smtClean="0"/>
              <a:t>optical+UV</a:t>
            </a:r>
            <a:r>
              <a:rPr lang="en-US" sz="2200" dirty="0" smtClean="0"/>
              <a:t> LC during first few days</a:t>
            </a:r>
          </a:p>
          <a:p>
            <a:pPr algn="l"/>
            <a:endParaRPr lang="en-US" sz="2200" u="sng" dirty="0"/>
          </a:p>
          <a:p>
            <a:pPr algn="l"/>
            <a:r>
              <a:rPr lang="en-US" sz="2200" u="sng" dirty="0" smtClean="0"/>
              <a:t>Main science questions:</a:t>
            </a:r>
            <a:endParaRPr lang="en-US" sz="2200" dirty="0" smtClean="0"/>
          </a:p>
          <a:p>
            <a:pPr marL="342900" indent="-342900" algn="l">
              <a:buFont typeface="Arial" charset="0"/>
              <a:buChar char="•"/>
            </a:pPr>
            <a:r>
              <a:rPr lang="en-US" sz="2200" dirty="0" smtClean="0"/>
              <a:t>Model early </a:t>
            </a:r>
            <a:r>
              <a:rPr lang="en-US" sz="2200" dirty="0" err="1" smtClean="0"/>
              <a:t>UV+visible</a:t>
            </a:r>
            <a:r>
              <a:rPr lang="en-US" sz="2200" dirty="0" smtClean="0"/>
              <a:t> LC of event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200" dirty="0" smtClean="0"/>
              <a:t>Derive progenitor properties</a:t>
            </a:r>
          </a:p>
          <a:p>
            <a:pPr marL="342900" indent="-342900" algn="l">
              <a:buFont typeface="Arial" charset="0"/>
              <a:buChar char="•"/>
            </a:pPr>
            <a:endParaRPr lang="en-US" sz="2200" dirty="0" smtClean="0"/>
          </a:p>
          <a:p>
            <a:pPr algn="l"/>
            <a:r>
              <a:rPr lang="en-US" sz="2200" u="sng" dirty="0" smtClean="0"/>
              <a:t>Late time paper:</a:t>
            </a:r>
            <a:r>
              <a:rPr lang="en-US" sz="2200" dirty="0" smtClean="0"/>
              <a:t> led by </a:t>
            </a:r>
            <a:r>
              <a:rPr lang="en-US" sz="2200" dirty="0" err="1" smtClean="0"/>
              <a:t>Fremling+OKC</a:t>
            </a:r>
            <a:endParaRPr lang="en-US" sz="2200" u="sng" dirty="0" smtClean="0"/>
          </a:p>
          <a:p>
            <a:pPr marL="342900" indent="-342900" algn="l">
              <a:buFont typeface="Arial" charset="0"/>
              <a:buChar char="•"/>
            </a:pPr>
            <a:endParaRPr lang="en-US" dirty="0" smtClean="0"/>
          </a:p>
          <a:p>
            <a:pPr marL="342900" indent="-342900" algn="l">
              <a:buFont typeface="Arial" charset="0"/>
              <a:buChar char="•"/>
            </a:pPr>
            <a:endParaRPr lang="en-US" dirty="0"/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593559" y="5157537"/>
            <a:ext cx="10266946" cy="1564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u="sng" dirty="0" smtClean="0"/>
              <a:t>Data availability and needs: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/>
              <a:t>All data in hand</a:t>
            </a:r>
            <a:endParaRPr lang="en-US" dirty="0" smtClean="0">
              <a:solidFill>
                <a:schemeClr val="accent6"/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/>
              <a:t>Need to adjust modelling code for new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83" y="978569"/>
            <a:ext cx="5409289" cy="357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23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785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SN 2018dfi (ZTF18abffyqp) -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41430" y="1235241"/>
            <a:ext cx="4475747" cy="3641559"/>
          </a:xfrm>
        </p:spPr>
        <p:txBody>
          <a:bodyPr>
            <a:normAutofit/>
          </a:bodyPr>
          <a:lstStyle/>
          <a:p>
            <a:pPr algn="l"/>
            <a:r>
              <a:rPr lang="en-US" sz="2200" dirty="0" smtClean="0"/>
              <a:t>Postdoc Yi Yang to look at two flash spectra (Gemini and P200) obtained within &lt;1 hour of each other</a:t>
            </a:r>
          </a:p>
          <a:p>
            <a:pPr algn="l"/>
            <a:endParaRPr lang="en-US" sz="2200" u="sng" dirty="0"/>
          </a:p>
          <a:p>
            <a:pPr algn="l"/>
            <a:r>
              <a:rPr lang="en-US" sz="2200" u="sng" dirty="0" smtClean="0"/>
              <a:t>Main science questions:</a:t>
            </a:r>
            <a:endParaRPr lang="en-US" sz="2200" dirty="0" smtClean="0"/>
          </a:p>
          <a:p>
            <a:pPr marL="342900" indent="-342900" algn="l">
              <a:buFont typeface="Arial" charset="0"/>
              <a:buChar char="•"/>
            </a:pPr>
            <a:r>
              <a:rPr lang="en-US" sz="2200" dirty="0" smtClean="0"/>
              <a:t>Derive limits on emitting region from light crossing time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200" dirty="0" smtClean="0"/>
              <a:t>Implications for CSM configuration and origin</a:t>
            </a:r>
          </a:p>
          <a:p>
            <a:pPr marL="342900" indent="-342900" algn="l">
              <a:buFont typeface="Arial" charset="0"/>
              <a:buChar char="•"/>
            </a:pPr>
            <a:endParaRPr lang="en-US" sz="2200" dirty="0" smtClean="0"/>
          </a:p>
          <a:p>
            <a:pPr marL="342900" indent="-342900" algn="l">
              <a:buFont typeface="Arial" charset="0"/>
              <a:buChar char="•"/>
            </a:pPr>
            <a:endParaRPr lang="en-US" dirty="0" smtClean="0"/>
          </a:p>
          <a:p>
            <a:pPr marL="342900" indent="-342900" algn="l">
              <a:buFont typeface="Arial" charset="0"/>
              <a:buChar char="•"/>
            </a:pPr>
            <a:endParaRPr lang="en-US" dirty="0"/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593559" y="5157537"/>
            <a:ext cx="10266946" cy="1564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u="sng" dirty="0" smtClean="0"/>
              <a:t>Data availability and needs: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/>
              <a:t>All data in hand</a:t>
            </a:r>
            <a:endParaRPr lang="en-US" dirty="0" smtClean="0">
              <a:solidFill>
                <a:schemeClr val="accent6"/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/>
              <a:t>Analysis ongoing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8" y="978568"/>
            <a:ext cx="5568282" cy="412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21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785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SN 2018fif (ZTF18abokyfk) -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399" y="1143000"/>
            <a:ext cx="4716380" cy="4070684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200" dirty="0" smtClean="0"/>
              <a:t>Postdoc </a:t>
            </a:r>
            <a:r>
              <a:rPr lang="en-US" sz="2200" dirty="0" err="1" smtClean="0"/>
              <a:t>Maayane</a:t>
            </a:r>
            <a:r>
              <a:rPr lang="en-US" sz="2200" dirty="0" smtClean="0"/>
              <a:t> </a:t>
            </a:r>
            <a:r>
              <a:rPr lang="en-US" sz="2200" dirty="0" err="1" smtClean="0"/>
              <a:t>Soumagnac</a:t>
            </a:r>
            <a:r>
              <a:rPr lang="en-US" sz="2200" dirty="0" smtClean="0"/>
              <a:t> to look at this Type II SN with apparent slow cooling (long-lived UV emission)</a:t>
            </a:r>
          </a:p>
          <a:p>
            <a:pPr algn="l"/>
            <a:endParaRPr lang="en-US" sz="2200" dirty="0"/>
          </a:p>
          <a:p>
            <a:pPr algn="l"/>
            <a:r>
              <a:rPr lang="en-US" sz="2200" dirty="0" smtClean="0"/>
              <a:t>No signs of interaction (spectroscopic)</a:t>
            </a:r>
          </a:p>
          <a:p>
            <a:pPr algn="l"/>
            <a:endParaRPr lang="en-US" sz="2200" u="sng" dirty="0"/>
          </a:p>
          <a:p>
            <a:pPr algn="l"/>
            <a:r>
              <a:rPr lang="en-US" sz="2200" u="sng" dirty="0" smtClean="0"/>
              <a:t>Main science questions:</a:t>
            </a:r>
            <a:endParaRPr lang="en-US" sz="2200" dirty="0" smtClean="0"/>
          </a:p>
          <a:p>
            <a:pPr marL="342900" indent="-342900" algn="l">
              <a:buFont typeface="Arial" charset="0"/>
              <a:buChar char="•"/>
            </a:pPr>
            <a:r>
              <a:rPr lang="en-US" sz="2200" dirty="0" smtClean="0"/>
              <a:t>Is the cooling really slow? (comparison to other events)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200" dirty="0" smtClean="0"/>
              <a:t>Can we explain with regular shock-cooling models?</a:t>
            </a:r>
          </a:p>
          <a:p>
            <a:pPr marL="342900" indent="-342900" algn="l">
              <a:buFont typeface="Arial" charset="0"/>
              <a:buChar char="•"/>
            </a:pPr>
            <a:endParaRPr lang="en-US" sz="2200" dirty="0" smtClean="0"/>
          </a:p>
          <a:p>
            <a:pPr marL="342900" indent="-342900" algn="l">
              <a:buFont typeface="Arial" charset="0"/>
              <a:buChar char="•"/>
            </a:pPr>
            <a:endParaRPr lang="en-US" dirty="0" smtClean="0"/>
          </a:p>
          <a:p>
            <a:pPr marL="342900" indent="-342900" algn="l">
              <a:buFont typeface="Arial" charset="0"/>
              <a:buChar char="•"/>
            </a:pPr>
            <a:endParaRPr lang="en-US" dirty="0"/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593559" y="5366083"/>
            <a:ext cx="10266946" cy="1564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u="sng" dirty="0" smtClean="0"/>
              <a:t>Data availability and needs: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/>
              <a:t>All data in hand; need to re-reduce Gemini spectrum</a:t>
            </a:r>
            <a:endParaRPr lang="en-US" dirty="0" smtClean="0">
              <a:solidFill>
                <a:schemeClr val="accent6"/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/>
              <a:t>Analysis ongoing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298"/>
            <a:ext cx="6776565" cy="463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34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505" y="0"/>
            <a:ext cx="10887857" cy="9785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Double-humped non-interacting </a:t>
            </a:r>
            <a:r>
              <a:rPr lang="en-US" dirty="0" err="1" smtClean="0"/>
              <a:t>SNe</a:t>
            </a:r>
            <a:r>
              <a:rPr lang="en-US" dirty="0" smtClean="0"/>
              <a:t>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399" y="1143000"/>
            <a:ext cx="4716380" cy="4070684"/>
          </a:xfrm>
        </p:spPr>
        <p:txBody>
          <a:bodyPr>
            <a:normAutofit/>
          </a:bodyPr>
          <a:lstStyle/>
          <a:p>
            <a:pPr algn="l"/>
            <a:r>
              <a:rPr lang="en-US" sz="2200" dirty="0" err="1" smtClean="0"/>
              <a:t>Ofer</a:t>
            </a:r>
            <a:r>
              <a:rPr lang="en-US" sz="2200" dirty="0" smtClean="0"/>
              <a:t> </a:t>
            </a:r>
            <a:r>
              <a:rPr lang="en-US" sz="2200" dirty="0" err="1" smtClean="0"/>
              <a:t>Yaron</a:t>
            </a:r>
            <a:r>
              <a:rPr lang="en-US" sz="2200" dirty="0" smtClean="0"/>
              <a:t> trying to understand non-interacting </a:t>
            </a:r>
            <a:r>
              <a:rPr lang="en-US" sz="2200" dirty="0" err="1" smtClean="0"/>
              <a:t>SNe</a:t>
            </a:r>
            <a:r>
              <a:rPr lang="en-US" sz="2200" dirty="0" smtClean="0"/>
              <a:t> II with double-humped light curves  </a:t>
            </a:r>
          </a:p>
          <a:p>
            <a:pPr algn="l"/>
            <a:endParaRPr lang="en-US" sz="2200" u="sng" dirty="0"/>
          </a:p>
          <a:p>
            <a:pPr algn="l"/>
            <a:r>
              <a:rPr lang="en-US" sz="2200" u="sng" dirty="0" smtClean="0"/>
              <a:t>Main science questions:</a:t>
            </a:r>
            <a:endParaRPr lang="en-US" sz="2200" dirty="0" smtClean="0"/>
          </a:p>
          <a:p>
            <a:pPr marL="342900" indent="-342900" algn="l">
              <a:buFont typeface="Arial" charset="0"/>
              <a:buChar char="•"/>
            </a:pPr>
            <a:r>
              <a:rPr lang="en-US" sz="2200" dirty="0" smtClean="0"/>
              <a:t>What drives this behavior?</a:t>
            </a:r>
          </a:p>
          <a:p>
            <a:pPr marL="342900" indent="-342900" algn="l">
              <a:buFont typeface="Arial" charset="0"/>
              <a:buChar char="•"/>
            </a:pPr>
            <a:endParaRPr lang="en-US" sz="2200" dirty="0"/>
          </a:p>
          <a:p>
            <a:pPr algn="l"/>
            <a:r>
              <a:rPr lang="en-US" sz="2200" u="sng" dirty="0" smtClean="0"/>
              <a:t>ZTF18abcfdzu</a:t>
            </a:r>
            <a:r>
              <a:rPr lang="en-US" sz="2200" dirty="0" smtClean="0"/>
              <a:t> has a double hump but is possibly interacting – OKC looking into that one</a:t>
            </a:r>
          </a:p>
          <a:p>
            <a:pPr marL="342900" indent="-342900" algn="l">
              <a:buFont typeface="Arial" charset="0"/>
              <a:buChar char="•"/>
            </a:pPr>
            <a:endParaRPr lang="en-US" sz="2200" dirty="0" smtClean="0"/>
          </a:p>
          <a:p>
            <a:pPr marL="342900" indent="-342900" algn="l">
              <a:buFont typeface="Arial" charset="0"/>
              <a:buChar char="•"/>
            </a:pPr>
            <a:endParaRPr lang="en-US" dirty="0" smtClean="0"/>
          </a:p>
          <a:p>
            <a:pPr marL="342900" indent="-342900" algn="l">
              <a:buFont typeface="Arial" charset="0"/>
              <a:buChar char="•"/>
            </a:pPr>
            <a:endParaRPr lang="en-US" dirty="0"/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593559" y="5366083"/>
            <a:ext cx="10266946" cy="15641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u="sng" dirty="0" smtClean="0"/>
              <a:t>Data availability and needs: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/>
              <a:t>All data in hand; need careful photometry of ZTF18abgqvwv (SN 2018egh), also, a late-time spectrum (WHT data being analyzed) 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/>
              <a:t>Analysis ongoing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96" y="1142999"/>
            <a:ext cx="5789286" cy="38140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4253" y="3801979"/>
            <a:ext cx="268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ZTF18abimhfu (SN2018efj)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7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554</Words>
  <Application>Microsoft Office PowerPoint</Application>
  <PresentationFormat>Widescreen</PresentationFormat>
  <Paragraphs>92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Weizmann Institute SN II projects</vt:lpstr>
      <vt:lpstr>ZTF young SN II sample  </vt:lpstr>
      <vt:lpstr>ZTF young SN II sample  </vt:lpstr>
      <vt:lpstr>SN 2018dfi (ZTF18abffyqp)</vt:lpstr>
      <vt:lpstr>SN 2018dfi (ZTF18abffyqp) - II</vt:lpstr>
      <vt:lpstr>SN 2018fif (ZTF18abokyfk) - II</vt:lpstr>
      <vt:lpstr>Double-humped non-interacting SNe II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Weizmann Institute SN II projects</dc:title>
  <dc:creator>Microsoft Office User</dc:creator>
  <cp:lastModifiedBy>Physics</cp:lastModifiedBy>
  <cp:revision>9</cp:revision>
  <dcterms:created xsi:type="dcterms:W3CDTF">2018-10-24T07:52:22Z</dcterms:created>
  <dcterms:modified xsi:type="dcterms:W3CDTF">2018-11-01T22:40:27Z</dcterms:modified>
</cp:coreProperties>
</file>