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1" r:id="rId7"/>
    <p:sldId id="263" r:id="rId8"/>
    <p:sldId id="264" r:id="rId9"/>
    <p:sldId id="265" r:id="rId10"/>
    <p:sldId id="267" r:id="rId11"/>
    <p:sldId id="266" r:id="rId12"/>
    <p:sldId id="270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9"/>
    <p:restoredTop sz="93827"/>
  </p:normalViewPr>
  <p:slideViewPr>
    <p:cSldViewPr snapToGrid="0" snapToObjects="1">
      <p:cViewPr varScale="1">
        <p:scale>
          <a:sx n="114" d="100"/>
          <a:sy n="114" d="100"/>
        </p:scale>
        <p:origin x="14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6E67-4B1D-E74E-9C92-1A153408DE1C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7A10-36F0-D648-A5EA-D4C67207B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6E67-4B1D-E74E-9C92-1A153408DE1C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7A10-36F0-D648-A5EA-D4C67207B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9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6E67-4B1D-E74E-9C92-1A153408DE1C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7A10-36F0-D648-A5EA-D4C67207B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8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6E67-4B1D-E74E-9C92-1A153408DE1C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7A10-36F0-D648-A5EA-D4C67207B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47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6E67-4B1D-E74E-9C92-1A153408DE1C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7A10-36F0-D648-A5EA-D4C67207B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77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6E67-4B1D-E74E-9C92-1A153408DE1C}" type="datetimeFigureOut">
              <a:rPr lang="en-US" smtClean="0"/>
              <a:t>6/6/18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7A10-36F0-D648-A5EA-D4C67207B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8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6E67-4B1D-E74E-9C92-1A153408DE1C}" type="datetimeFigureOut">
              <a:rPr lang="en-US" smtClean="0"/>
              <a:t>6/6/18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7A10-36F0-D648-A5EA-D4C67207B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53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6E67-4B1D-E74E-9C92-1A153408DE1C}" type="datetimeFigureOut">
              <a:rPr lang="en-US" smtClean="0"/>
              <a:t>6/6/18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7A10-36F0-D648-A5EA-D4C67207B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5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6E67-4B1D-E74E-9C92-1A153408DE1C}" type="datetimeFigureOut">
              <a:rPr lang="en-US" smtClean="0"/>
              <a:t>6/6/18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7A10-36F0-D648-A5EA-D4C67207B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0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6E67-4B1D-E74E-9C92-1A153408DE1C}" type="datetimeFigureOut">
              <a:rPr lang="en-US" smtClean="0"/>
              <a:t>6/6/18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7A10-36F0-D648-A5EA-D4C67207B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3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6E67-4B1D-E74E-9C92-1A153408DE1C}" type="datetimeFigureOut">
              <a:rPr lang="en-US" smtClean="0"/>
              <a:t>6/6/18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7A10-36F0-D648-A5EA-D4C67207B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7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36E67-4B1D-E74E-9C92-1A153408DE1C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57A10-36F0-D648-A5EA-D4C67207B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0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nl.pn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3" b="15646"/>
          <a:stretch/>
        </p:blipFill>
        <p:spPr>
          <a:xfrm>
            <a:off x="7645413" y="6430740"/>
            <a:ext cx="524502" cy="222404"/>
          </a:xfrm>
          <a:prstGeom prst="rect">
            <a:avLst/>
          </a:prstGeom>
        </p:spPr>
      </p:pic>
      <p:pic>
        <p:nvPicPr>
          <p:cNvPr id="6" name="Picture 5" descr="tree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29" y="6386060"/>
            <a:ext cx="444215" cy="334469"/>
          </a:xfrm>
          <a:prstGeom prst="rect">
            <a:avLst/>
          </a:prstGeom>
        </p:spPr>
      </p:pic>
      <p:pic>
        <p:nvPicPr>
          <p:cNvPr id="7" name="Picture 6" descr="uwm.png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2" b="4961"/>
          <a:stretch/>
        </p:blipFill>
        <p:spPr>
          <a:xfrm>
            <a:off x="3971068" y="6402139"/>
            <a:ext cx="389699" cy="279606"/>
          </a:xfrm>
          <a:prstGeom prst="rect">
            <a:avLst/>
          </a:prstGeom>
        </p:spPr>
      </p:pic>
      <p:pic>
        <p:nvPicPr>
          <p:cNvPr id="8" name="Picture 7" descr="lbnl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119" y="6387037"/>
            <a:ext cx="349877" cy="309138"/>
          </a:xfrm>
          <a:prstGeom prst="rect">
            <a:avLst/>
          </a:prstGeom>
        </p:spPr>
      </p:pic>
      <p:pic>
        <p:nvPicPr>
          <p:cNvPr id="10" name="Picture 9" descr="cit.pn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47" y="6317343"/>
            <a:ext cx="463979" cy="391834"/>
          </a:xfrm>
          <a:prstGeom prst="rect">
            <a:avLst/>
          </a:prstGeom>
        </p:spPr>
      </p:pic>
      <p:pic>
        <p:nvPicPr>
          <p:cNvPr id="11" name="Picture 10" descr="ipac.pn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24" y="6374036"/>
            <a:ext cx="623877" cy="335141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/>
        </p:nvCxnSpPr>
        <p:spPr>
          <a:xfrm>
            <a:off x="180748" y="6052447"/>
            <a:ext cx="84362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_klein.pn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206" y="6373164"/>
            <a:ext cx="694131" cy="337557"/>
          </a:xfrm>
          <a:prstGeom prst="rect">
            <a:avLst/>
          </a:prstGeom>
        </p:spPr>
      </p:pic>
      <p:pic>
        <p:nvPicPr>
          <p:cNvPr id="4" name="Picture 3" descr="logo_desy.gif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492" y="6373164"/>
            <a:ext cx="321404" cy="314014"/>
          </a:xfrm>
          <a:prstGeom prst="rect">
            <a:avLst/>
          </a:prstGeom>
        </p:spPr>
      </p:pic>
      <p:pic>
        <p:nvPicPr>
          <p:cNvPr id="3" name="Picture 2" descr="U Washington logo.png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155" y="6386060"/>
            <a:ext cx="331510" cy="284414"/>
          </a:xfrm>
          <a:prstGeom prst="rect">
            <a:avLst/>
          </a:prstGeom>
        </p:spPr>
      </p:pic>
      <p:pic>
        <p:nvPicPr>
          <p:cNvPr id="18" name="Picture 17" descr="UST_Taiwan_logo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57" y="6322114"/>
            <a:ext cx="321404" cy="412306"/>
          </a:xfrm>
          <a:prstGeom prst="rect">
            <a:avLst/>
          </a:prstGeom>
        </p:spPr>
      </p:pic>
      <p:pic>
        <p:nvPicPr>
          <p:cNvPr id="19" name="Picture 18" descr="Humboldt U logo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830" y="6328694"/>
            <a:ext cx="449199" cy="449199"/>
          </a:xfrm>
          <a:prstGeom prst="rect">
            <a:avLst/>
          </a:prstGeom>
        </p:spPr>
      </p:pic>
      <p:pic>
        <p:nvPicPr>
          <p:cNvPr id="26" name="Picture 25" descr="Screen Shot 2015-01-06 at 4.05.06 P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139" y="33865"/>
            <a:ext cx="2020862" cy="12481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997538-A050-FB43-AD21-CA1321581D6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1598" y="6261180"/>
            <a:ext cx="508543" cy="5041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163FC91-E198-CE47-BF68-81384B4FA81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8338348" y="6156292"/>
            <a:ext cx="610250" cy="61025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0286"/>
            <a:ext cx="7772400" cy="1470025"/>
          </a:xfrm>
        </p:spPr>
        <p:txBody>
          <a:bodyPr/>
          <a:lstStyle/>
          <a:p>
            <a:r>
              <a:rPr lang="en-US" dirty="0"/>
              <a:t>Cometary Science With the Zwicky Transient Facility</a:t>
            </a: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1371599" y="3149977"/>
            <a:ext cx="6710269" cy="24888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Michael S. P. Kelley, Dennis Bodewits,</a:t>
            </a:r>
          </a:p>
          <a:p>
            <a:r>
              <a:rPr lang="en-US" dirty="0"/>
              <a:t>James “</a:t>
            </a:r>
            <a:r>
              <a:rPr lang="en-US" dirty="0" err="1"/>
              <a:t>Gerbs</a:t>
            </a:r>
            <a:r>
              <a:rPr lang="en-US" dirty="0"/>
              <a:t>” Bauer, Tony L. Farnham,</a:t>
            </a:r>
          </a:p>
          <a:p>
            <a:r>
              <a:rPr lang="en-US" dirty="0"/>
              <a:t>&amp; Matthew M. Knight</a:t>
            </a:r>
          </a:p>
          <a:p>
            <a:r>
              <a:rPr lang="en-US" sz="2400" dirty="0"/>
              <a:t>University of Maryland</a:t>
            </a:r>
          </a:p>
          <a:p>
            <a:r>
              <a:rPr lang="en-US" sz="2400" dirty="0"/>
              <a:t>AOGS 2018 Honolulu, HI</a:t>
            </a:r>
          </a:p>
        </p:txBody>
      </p:sp>
    </p:spTree>
    <p:extLst>
      <p:ext uri="{BB962C8B-B14F-4D97-AF65-F5344CB8AC3E}">
        <p14:creationId xmlns:p14="http://schemas.microsoft.com/office/powerpoint/2010/main" val="4096801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29" y="167327"/>
            <a:ext cx="8229600" cy="1708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This cadence is good for medium to large outbursts, especially if fragments or prolonged activity are produced.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1" y="1875935"/>
            <a:ext cx="6498579" cy="48739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08189" y="2269752"/>
            <a:ext cx="211631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/>
              <a:t>Δ</a:t>
            </a:r>
            <a:r>
              <a:rPr lang="en-US" sz="2400" dirty="0"/>
              <a:t>m ~ 2 mag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~9 day exponential decay in total magnitude.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These data are photometry reported to </a:t>
            </a:r>
            <a:r>
              <a:rPr lang="en-US" dirty="0" err="1"/>
              <a:t>Crni</a:t>
            </a:r>
            <a:r>
              <a:rPr lang="en-US" dirty="0"/>
              <a:t> </a:t>
            </a:r>
            <a:r>
              <a:rPr lang="en-US" dirty="0" err="1"/>
              <a:t>Vhr</a:t>
            </a:r>
            <a:r>
              <a:rPr lang="en-US" dirty="0"/>
              <a:t> Observatory.  ZTF photometry is better!</a:t>
            </a:r>
          </a:p>
        </p:txBody>
      </p:sp>
    </p:spTree>
    <p:extLst>
      <p:ext uri="{BB962C8B-B14F-4D97-AF65-F5344CB8AC3E}">
        <p14:creationId xmlns:p14="http://schemas.microsoft.com/office/powerpoint/2010/main" val="3785926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167"/>
            <a:ext cx="8229600" cy="11995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Two approaches to detecting outbursts / variability: photometric, morphological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84" y="1225161"/>
            <a:ext cx="7492032" cy="5619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21551" y="3902696"/>
            <a:ext cx="39121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 </a:t>
            </a:r>
            <a:r>
              <a:rPr lang="en-US" sz="2400" dirty="0" err="1"/>
              <a:t>stdev</a:t>
            </a:r>
            <a:r>
              <a:rPr lang="en-US" sz="2400" dirty="0"/>
              <a:t> = 0.08 mag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0.2 mag excursions are background stars that will be subtracted in the future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37061" y="1661605"/>
            <a:ext cx="3768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C/2018 C2 (Lemmon)</a:t>
            </a:r>
          </a:p>
        </p:txBody>
      </p:sp>
    </p:spTree>
    <p:extLst>
      <p:ext uri="{BB962C8B-B14F-4D97-AF65-F5344CB8AC3E}">
        <p14:creationId xmlns:p14="http://schemas.microsoft.com/office/powerpoint/2010/main" val="245285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167"/>
            <a:ext cx="8229600" cy="11995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Two approaches to detecting outbursts / variability: photometric, morphological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0" y="1451728"/>
            <a:ext cx="9153420" cy="45767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76942" y="6124052"/>
            <a:ext cx="4180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C/2017 K2 (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PanSTARRS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3637" y="5033913"/>
            <a:ext cx="20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Nightly stack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73093" y="5043340"/>
            <a:ext cx="3046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Baseline subtracted</a:t>
            </a:r>
          </a:p>
        </p:txBody>
      </p:sp>
    </p:spTree>
    <p:extLst>
      <p:ext uri="{BB962C8B-B14F-4D97-AF65-F5344CB8AC3E}">
        <p14:creationId xmlns:p14="http://schemas.microsoft.com/office/powerpoint/2010/main" val="3234045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0519"/>
            <a:ext cx="8229600" cy="389562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ZTF </a:t>
            </a:r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Alert Stream</a:t>
            </a:r>
            <a:r>
              <a:rPr lang="en-US" dirty="0"/>
              <a:t>: find comets and assess completeness.  Public alert stream is live as of June 4:</a:t>
            </a:r>
          </a:p>
          <a:p>
            <a:pPr marL="457200" lvl="1" indent="0" algn="ctr">
              <a:buNone/>
            </a:pPr>
            <a:r>
              <a:rPr lang="en-US" u="sng" dirty="0">
                <a:solidFill>
                  <a:schemeClr val="tx2"/>
                </a:solidFill>
              </a:rPr>
              <a:t>http://www.ztf.caltech.edu/</a:t>
            </a:r>
          </a:p>
          <a:p>
            <a:r>
              <a:rPr lang="en-US" dirty="0"/>
              <a:t>Aside from outbursts: 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Gas/dust ratio</a:t>
            </a:r>
            <a:r>
              <a:rPr lang="en-US" dirty="0"/>
              <a:t>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dust color</a:t>
            </a:r>
            <a:r>
              <a:rPr lang="en-US" dirty="0"/>
              <a:t>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activity vs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&amp;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season</a:t>
            </a:r>
            <a:r>
              <a:rPr lang="en-US" dirty="0"/>
              <a:t>.</a:t>
            </a:r>
          </a:p>
          <a:p>
            <a:r>
              <a:rPr lang="en-US" dirty="0"/>
              <a:t>Automatic PCCP object checking.</a:t>
            </a:r>
          </a:p>
          <a:p>
            <a:r>
              <a:rPr lang="en-US" dirty="0"/>
              <a:t>Find outbursts of “asteroids.”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47074" y="5543666"/>
            <a:ext cx="764985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Big thanks to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Quan-Zhi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Ye, Frank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Masci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the ZTF SSWG, Caltech, IPAC, and Palomar Observatory.</a:t>
            </a:r>
          </a:p>
        </p:txBody>
      </p:sp>
      <p:pic>
        <p:nvPicPr>
          <p:cNvPr id="4" name="Picture 3" descr="Screen Shot 2015-01-06 at 4.05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139" y="33865"/>
            <a:ext cx="2020862" cy="124817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52167"/>
            <a:ext cx="6665939" cy="1199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000" dirty="0"/>
              <a:t>To do list</a:t>
            </a:r>
          </a:p>
        </p:txBody>
      </p:sp>
    </p:spTree>
    <p:extLst>
      <p:ext uri="{BB962C8B-B14F-4D97-AF65-F5344CB8AC3E}">
        <p14:creationId xmlns:p14="http://schemas.microsoft.com/office/powerpoint/2010/main" val="1791038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725864"/>
            <a:ext cx="7772400" cy="2874587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>COMETARY</a:t>
            </a:r>
            <a:br>
              <a:rPr lang="en-US" sz="6600" dirty="0"/>
            </a:br>
            <a:r>
              <a:rPr lang="en-US" sz="6600" dirty="0"/>
              <a:t>OUTBURSTS</a:t>
            </a:r>
            <a:br>
              <a:rPr lang="en-US" sz="6600" dirty="0"/>
            </a:br>
            <a:r>
              <a:rPr lang="en-US" sz="6600" dirty="0"/>
              <a:t>HAPPEN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But why?</a:t>
            </a:r>
          </a:p>
        </p:txBody>
      </p:sp>
    </p:spTree>
    <p:extLst>
      <p:ext uri="{BB962C8B-B14F-4D97-AF65-F5344CB8AC3E}">
        <p14:creationId xmlns:p14="http://schemas.microsoft.com/office/powerpoint/2010/main" val="2144302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725864"/>
            <a:ext cx="7772400" cy="2874587"/>
          </a:xfrm>
        </p:spPr>
        <p:txBody>
          <a:bodyPr>
            <a:normAutofit/>
          </a:bodyPr>
          <a:lstStyle/>
          <a:p>
            <a:r>
              <a:rPr lang="en-US" sz="6600" dirty="0"/>
              <a:t>FIND OUTBURSTS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Then study them.</a:t>
            </a:r>
          </a:p>
        </p:txBody>
      </p:sp>
    </p:spTree>
    <p:extLst>
      <p:ext uri="{BB962C8B-B14F-4D97-AF65-F5344CB8AC3E}">
        <p14:creationId xmlns:p14="http://schemas.microsoft.com/office/powerpoint/2010/main" val="597443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725864"/>
            <a:ext cx="7772400" cy="2874587"/>
          </a:xfrm>
        </p:spPr>
        <p:txBody>
          <a:bodyPr>
            <a:normAutofit/>
          </a:bodyPr>
          <a:lstStyle/>
          <a:p>
            <a:r>
              <a:rPr lang="en-US" sz="6600" dirty="0"/>
              <a:t>TIME-DOMAIN SURVEY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Like ZTF!</a:t>
            </a:r>
          </a:p>
        </p:txBody>
      </p:sp>
    </p:spTree>
    <p:extLst>
      <p:ext uri="{BB962C8B-B14F-4D97-AF65-F5344CB8AC3E}">
        <p14:creationId xmlns:p14="http://schemas.microsoft.com/office/powerpoint/2010/main" val="4202917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nl.pn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3" b="15646"/>
          <a:stretch/>
        </p:blipFill>
        <p:spPr>
          <a:xfrm>
            <a:off x="7645413" y="6430740"/>
            <a:ext cx="524502" cy="222404"/>
          </a:xfrm>
          <a:prstGeom prst="rect">
            <a:avLst/>
          </a:prstGeom>
        </p:spPr>
      </p:pic>
      <p:pic>
        <p:nvPicPr>
          <p:cNvPr id="6" name="Picture 5" descr="tree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29" y="6386060"/>
            <a:ext cx="444215" cy="334469"/>
          </a:xfrm>
          <a:prstGeom prst="rect">
            <a:avLst/>
          </a:prstGeom>
        </p:spPr>
      </p:pic>
      <p:pic>
        <p:nvPicPr>
          <p:cNvPr id="7" name="Picture 6" descr="uwm.png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2" b="4961"/>
          <a:stretch/>
        </p:blipFill>
        <p:spPr>
          <a:xfrm>
            <a:off x="3971068" y="6402139"/>
            <a:ext cx="389699" cy="279606"/>
          </a:xfrm>
          <a:prstGeom prst="rect">
            <a:avLst/>
          </a:prstGeom>
        </p:spPr>
      </p:pic>
      <p:pic>
        <p:nvPicPr>
          <p:cNvPr id="8" name="Picture 7" descr="lbnl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119" y="6387037"/>
            <a:ext cx="349877" cy="309138"/>
          </a:xfrm>
          <a:prstGeom prst="rect">
            <a:avLst/>
          </a:prstGeom>
        </p:spPr>
      </p:pic>
      <p:pic>
        <p:nvPicPr>
          <p:cNvPr id="10" name="Picture 9" descr="cit.pn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47" y="6317343"/>
            <a:ext cx="463979" cy="391834"/>
          </a:xfrm>
          <a:prstGeom prst="rect">
            <a:avLst/>
          </a:prstGeom>
        </p:spPr>
      </p:pic>
      <p:pic>
        <p:nvPicPr>
          <p:cNvPr id="11" name="Picture 10" descr="ipac.pn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24" y="6374036"/>
            <a:ext cx="623877" cy="335141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/>
        </p:nvCxnSpPr>
        <p:spPr>
          <a:xfrm>
            <a:off x="180748" y="6052447"/>
            <a:ext cx="84362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_klein.pn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206" y="6373164"/>
            <a:ext cx="694131" cy="337557"/>
          </a:xfrm>
          <a:prstGeom prst="rect">
            <a:avLst/>
          </a:prstGeom>
        </p:spPr>
      </p:pic>
      <p:pic>
        <p:nvPicPr>
          <p:cNvPr id="4" name="Picture 3" descr="logo_desy.gif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492" y="6373164"/>
            <a:ext cx="321404" cy="314014"/>
          </a:xfrm>
          <a:prstGeom prst="rect">
            <a:avLst/>
          </a:prstGeom>
        </p:spPr>
      </p:pic>
      <p:pic>
        <p:nvPicPr>
          <p:cNvPr id="3" name="Picture 2" descr="U Washington logo.png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155" y="6386060"/>
            <a:ext cx="331510" cy="284414"/>
          </a:xfrm>
          <a:prstGeom prst="rect">
            <a:avLst/>
          </a:prstGeom>
        </p:spPr>
      </p:pic>
      <p:pic>
        <p:nvPicPr>
          <p:cNvPr id="18" name="Picture 17" descr="UST_Taiwan_logo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57" y="6322114"/>
            <a:ext cx="321404" cy="412306"/>
          </a:xfrm>
          <a:prstGeom prst="rect">
            <a:avLst/>
          </a:prstGeom>
        </p:spPr>
      </p:pic>
      <p:pic>
        <p:nvPicPr>
          <p:cNvPr id="19" name="Picture 18" descr="Humboldt U logo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830" y="6328694"/>
            <a:ext cx="449199" cy="449199"/>
          </a:xfrm>
          <a:prstGeom prst="rect">
            <a:avLst/>
          </a:prstGeom>
        </p:spPr>
      </p:pic>
      <p:pic>
        <p:nvPicPr>
          <p:cNvPr id="26" name="Picture 25" descr="Screen Shot 2015-01-06 at 4.05.06 P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139" y="33865"/>
            <a:ext cx="2020862" cy="12481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997538-A050-FB43-AD21-CA1321581D6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1598" y="6261180"/>
            <a:ext cx="508543" cy="5041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163FC91-E198-CE47-BF68-81384B4FA81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8338348" y="6156292"/>
            <a:ext cx="610250" cy="61025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0286"/>
            <a:ext cx="7772400" cy="1470025"/>
          </a:xfrm>
        </p:spPr>
        <p:txBody>
          <a:bodyPr/>
          <a:lstStyle/>
          <a:p>
            <a:r>
              <a:rPr lang="en-US" dirty="0"/>
              <a:t>Cometary Science With the Zwicky Transient Facility</a:t>
            </a: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1371599" y="3149977"/>
            <a:ext cx="6710269" cy="24888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Michael S. P. Kelley, Dennis Bodewits,</a:t>
            </a:r>
          </a:p>
          <a:p>
            <a:r>
              <a:rPr lang="en-US" dirty="0"/>
              <a:t>James “</a:t>
            </a:r>
            <a:r>
              <a:rPr lang="en-US" dirty="0" err="1"/>
              <a:t>Gerbs</a:t>
            </a:r>
            <a:r>
              <a:rPr lang="en-US" dirty="0"/>
              <a:t>” Bauer, Tony L. Farnham,</a:t>
            </a:r>
          </a:p>
          <a:p>
            <a:r>
              <a:rPr lang="en-US" dirty="0"/>
              <a:t>&amp; Matthew M. Knight</a:t>
            </a:r>
          </a:p>
          <a:p>
            <a:r>
              <a:rPr lang="en-US" sz="2400" dirty="0"/>
              <a:t>University of Maryland</a:t>
            </a:r>
          </a:p>
          <a:p>
            <a:r>
              <a:rPr lang="en-US" sz="2400" dirty="0"/>
              <a:t>AOGS 2018 Honolulu, HI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742441" y="1602557"/>
            <a:ext cx="1911588" cy="5090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742441" y="1480008"/>
            <a:ext cx="1911588" cy="7164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 rot="451700">
            <a:off x="2575201" y="420503"/>
            <a:ext cx="3031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Outbursts</a:t>
            </a:r>
          </a:p>
        </p:txBody>
      </p:sp>
    </p:spTree>
    <p:extLst>
      <p:ext uri="{BB962C8B-B14F-4D97-AF65-F5344CB8AC3E}">
        <p14:creationId xmlns:p14="http://schemas.microsoft.com/office/powerpoint/2010/main" val="2298015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42" y="4114800"/>
            <a:ext cx="36576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767" y="4114800"/>
            <a:ext cx="3657600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403"/>
            <a:ext cx="6099142" cy="45743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4557" y="835810"/>
            <a:ext cx="2752627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Observing all the comets all the time improves our chances of catching an outburst.</a:t>
            </a:r>
          </a:p>
        </p:txBody>
      </p:sp>
    </p:spTree>
    <p:extLst>
      <p:ext uri="{BB962C8B-B14F-4D97-AF65-F5344CB8AC3E}">
        <p14:creationId xmlns:p14="http://schemas.microsoft.com/office/powerpoint/2010/main" val="2979449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65939" cy="1143000"/>
          </a:xfrm>
        </p:spPr>
        <p:txBody>
          <a:bodyPr/>
          <a:lstStyle/>
          <a:p>
            <a:r>
              <a:rPr lang="en-US" dirty="0"/>
              <a:t>ZTF Observing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40% Public survey</a:t>
            </a:r>
          </a:p>
          <a:p>
            <a:pPr lvl="1"/>
            <a:r>
              <a:rPr lang="en-US" dirty="0"/>
              <a:t>Northern sky, 3-day cadence</a:t>
            </a:r>
          </a:p>
          <a:p>
            <a:pPr lvl="1"/>
            <a:r>
              <a:rPr lang="en-US" dirty="0"/>
              <a:t>Galactic plane, nightly</a:t>
            </a:r>
          </a:p>
          <a:p>
            <a:r>
              <a:rPr lang="en-US" dirty="0"/>
              <a:t>40% ZTF partnership time</a:t>
            </a:r>
          </a:p>
          <a:p>
            <a:pPr lvl="1"/>
            <a:r>
              <a:rPr lang="en-US" dirty="0"/>
              <a:t>Mainly extragalactic, nightly</a:t>
            </a:r>
          </a:p>
          <a:p>
            <a:pPr lvl="1"/>
            <a:r>
              <a:rPr lang="en-US" dirty="0"/>
              <a:t>Includes Solar System twilight survey</a:t>
            </a:r>
          </a:p>
          <a:p>
            <a:r>
              <a:rPr lang="en-US" dirty="0"/>
              <a:t>20% Caltech time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What do these mean for cometary outbursts?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856267" y="4961228"/>
            <a:ext cx="4468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  <p:pic>
        <p:nvPicPr>
          <p:cNvPr id="5" name="Picture 4" descr="Screen Shot 2015-01-06 at 4.05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139" y="33865"/>
            <a:ext cx="2020862" cy="124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77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52" y="-103695"/>
            <a:ext cx="8352148" cy="62641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23809"/>
            <a:ext cx="6665939" cy="1143000"/>
          </a:xfrm>
        </p:spPr>
        <p:txBody>
          <a:bodyPr>
            <a:noAutofit/>
          </a:bodyPr>
          <a:lstStyle/>
          <a:p>
            <a:r>
              <a:rPr lang="en-US" sz="3200" dirty="0"/>
              <a:t>Comet search: Dec 2017 – May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71620"/>
            <a:ext cx="8875336" cy="1714821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Nominal AB mag 5-sigma limit is r’=20.4</a:t>
            </a:r>
          </a:p>
          <a:p>
            <a:r>
              <a:rPr lang="en-US" dirty="0">
                <a:sym typeface="Wingdings" panose="05000000000000000000" pitchFamily="2" charset="2"/>
              </a:rPr>
              <a:t>Search for all targets brighter than V=22 mag: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4100 ephemeris positions covered</a:t>
            </a:r>
          </a:p>
        </p:txBody>
      </p:sp>
      <p:pic>
        <p:nvPicPr>
          <p:cNvPr id="5" name="Picture 4" descr="Screen Shot 2015-01-06 at 4.05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139" y="33865"/>
            <a:ext cx="2020862" cy="124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99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282" y="2045617"/>
            <a:ext cx="4487159" cy="1894788"/>
          </a:xfrm>
          <a:ln>
            <a:solidFill>
              <a:schemeClr val="accent2"/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>
                <a:sym typeface="Wingdings" panose="05000000000000000000" pitchFamily="2" charset="2"/>
              </a:rPr>
              <a:t>Since survey operations began in mid March:</a:t>
            </a:r>
          </a:p>
          <a:p>
            <a:pPr marL="0" indent="0" algn="ctr">
              <a:buNone/>
            </a:pPr>
            <a:r>
              <a:rPr lang="en-US" dirty="0">
                <a:sym typeface="Wingdings" panose="05000000000000000000" pitchFamily="2" charset="2"/>
              </a:rPr>
              <a:t>18 comets observed each night with 3-day cadence or less</a:t>
            </a:r>
          </a:p>
          <a:p>
            <a:pPr marL="0" indent="0" algn="ctr">
              <a:buNone/>
            </a:pPr>
            <a:r>
              <a:rPr lang="en-US" dirty="0">
                <a:sym typeface="Wingdings" panose="05000000000000000000" pitchFamily="2" charset="2"/>
              </a:rPr>
              <a:t>(includes weather losses)</a:t>
            </a:r>
          </a:p>
        </p:txBody>
      </p:sp>
    </p:spTree>
    <p:extLst>
      <p:ext uri="{BB962C8B-B14F-4D97-AF65-F5344CB8AC3E}">
        <p14:creationId xmlns:p14="http://schemas.microsoft.com/office/powerpoint/2010/main" val="1277716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400</Words>
  <Application>Microsoft Macintosh PowerPoint</Application>
  <PresentationFormat>On-screen Show (4:3)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Cometary Science With the Zwicky Transient Facility</vt:lpstr>
      <vt:lpstr>COMETARY OUTBURSTS HAPPEN</vt:lpstr>
      <vt:lpstr>FIND OUTBURSTS</vt:lpstr>
      <vt:lpstr>TIME-DOMAIN SURVEY</vt:lpstr>
      <vt:lpstr>Cometary Science With the Zwicky Transient Facility</vt:lpstr>
      <vt:lpstr>PowerPoint Presentation</vt:lpstr>
      <vt:lpstr>ZTF Observing Programs</vt:lpstr>
      <vt:lpstr>Comet search: Dec 2017 – May 2018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Caltech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Cromer</dc:creator>
  <cp:lastModifiedBy>Dennis Bodewits</cp:lastModifiedBy>
  <cp:revision>36</cp:revision>
  <dcterms:created xsi:type="dcterms:W3CDTF">2014-08-04T13:42:34Z</dcterms:created>
  <dcterms:modified xsi:type="dcterms:W3CDTF">2018-06-06T19:53:38Z</dcterms:modified>
</cp:coreProperties>
</file>