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5" r:id="rId4"/>
    <p:sldId id="263" r:id="rId5"/>
    <p:sldId id="258" r:id="rId6"/>
    <p:sldId id="261" r:id="rId7"/>
    <p:sldId id="264" r:id="rId8"/>
    <p:sldId id="265" r:id="rId9"/>
    <p:sldId id="266" r:id="rId10"/>
    <p:sldId id="272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2"/>
    <p:restoredTop sz="94650"/>
  </p:normalViewPr>
  <p:slideViewPr>
    <p:cSldViewPr snapToGrid="0" snapToObjects="1">
      <p:cViewPr varScale="1">
        <p:scale>
          <a:sx n="115" d="100"/>
          <a:sy n="115" d="100"/>
        </p:scale>
        <p:origin x="4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76CE4-A9FD-334F-9880-BFD5ED814973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DF0F-5BC0-5946-AC97-158A25297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Expain</a:t>
            </a:r>
            <a:r>
              <a:rPr lang="en-US" dirty="0"/>
              <a:t> why small bodies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ZTF can observe ~25,000 asteroids per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lines are density 1/2/3 g/cm3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293C-1317-1948-8FDD-C7A9CE513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1327-4A9C-3C47-818F-405671729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2E02-DAA6-BE49-96DC-CB9F64F6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8A972-C37C-7A46-A4A0-05D4B68D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73BF-A1D3-1348-931B-5FE979D8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A396-9ACF-1648-AEA1-3AC94A08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CCF6A-F279-4F41-A916-194C291C1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2926-193A-114D-BA6A-17B334839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E8FC8-F6BC-9346-9A02-3F81C057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F11DB-3ABD-CF40-95E7-C785283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CCB16-48FF-1F48-B854-0DAC6F3C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F34A-7D53-774B-A5B3-458E83FD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C2028-61DB-844E-9025-743A6696E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157F-01A3-7340-B440-F99E61FA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58A4-2B8A-A445-A13A-845E18BF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64DC-CF7A-844D-A66D-64757203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82BC1-4711-B44A-AD07-221B7140A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51B39-2156-CF4A-8763-96E29D7D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D8E9-FDE0-BA43-BCCB-5EAA1D6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3DBA-A4D2-9342-A423-84659F0A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A55D-F7E4-504D-A86F-D97E4A3F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FA71-CBDC-714B-86FE-55D51065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D658-DFF6-DF4B-BE08-18D0B2D0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85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2748-D64A-3144-8EDE-4D9D7732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91BB6-C362-9841-A523-9A01FEF2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0497C-1501-6E41-B771-475068C5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B006-86E9-264C-94A7-BB78FE5A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BFB2-D4B1-9641-B805-0AA111E0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2588-7BCA-0B43-B978-A480AD80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5F8F-4E69-BC4E-B031-A8BFF5945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C783D-B74B-1B45-B631-D20F9E9D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D2E8-EFD2-9B4A-86CF-880C6F7A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FB32B-1EED-9D45-B7DE-E64CAEEA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4CF4C-8D7E-0B47-A832-6761164A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C8D-8E5E-B344-AF3B-B475179F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9A9CE-4066-9342-B129-19A45841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Dennis Bodewits | Solar System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6379-76BA-264A-8691-A7018627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0949-243C-204C-9A56-1CFFA8550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7605F-028D-AE49-9661-A41AAE8B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B040A-1F44-5240-A991-1355EA7D7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CAB9A-9A15-254D-8B26-4D10277F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C7DD5-8590-1045-8EE5-A2490CA5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AA1A7-C8C0-9543-BF89-9596C66F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2A4AF-8ADE-A243-942B-F03B7469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4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3137-B725-834E-A199-17EB128E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6A4E7-9408-4E43-BAE7-59E636B1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039C2-03F0-5D46-A5EE-C26D5FA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23D44-5D97-0646-A97D-65A097D9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5FA83-229B-3C4C-9789-96A77D0D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218C8-F83B-5E44-A7F9-57938E8C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5E2-8ACF-B247-9678-DA2F26AD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0D29-6692-8B4F-A0EC-BD31D3BE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8F5F-6F55-BD45-8832-EED722DF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7773E-55B7-6C4A-9C1A-FE0306BE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84E18-33BB-BA44-8314-FF3E1A1A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801C-7E48-034E-AF01-6B777A35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D3F26-ED4B-5242-AE43-0B20A0E3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AE768-CCFC-774D-BF15-8323DFBD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28" y="365125"/>
            <a:ext cx="8175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CBB49-2F8A-8144-94E5-D447D63AD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DDC6-11F4-E440-9454-9FA6BB9F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46889" y="6377867"/>
            <a:ext cx="3859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Dennis </a:t>
            </a:r>
            <a:r>
              <a:rPr lang="en-US" dirty="0" err="1"/>
              <a:t>Bodewits</a:t>
            </a:r>
            <a:r>
              <a:rPr lang="en-US" dirty="0"/>
              <a:t> | Solar System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8015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(null)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.png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8"/>
          <a:stretch/>
        </p:blipFill>
        <p:spPr>
          <a:xfrm>
            <a:off x="9169413" y="6430740"/>
            <a:ext cx="524502" cy="222404"/>
          </a:xfrm>
          <a:prstGeom prst="rect">
            <a:avLst/>
          </a:prstGeom>
        </p:spPr>
      </p:pic>
      <p:pic>
        <p:nvPicPr>
          <p:cNvPr id="6" name="Picture 5" descr="tree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130" y="6386061"/>
            <a:ext cx="444215" cy="334469"/>
          </a:xfrm>
          <a:prstGeom prst="rect">
            <a:avLst/>
          </a:prstGeom>
        </p:spPr>
      </p:pic>
      <p:pic>
        <p:nvPicPr>
          <p:cNvPr id="7" name="Picture 6" descr="uwm.pn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069" y="6402139"/>
            <a:ext cx="389699" cy="279606"/>
          </a:xfrm>
          <a:prstGeom prst="rect">
            <a:avLst/>
          </a:prstGeom>
        </p:spPr>
      </p:pic>
      <p:pic>
        <p:nvPicPr>
          <p:cNvPr id="8" name="Picture 7" descr="lbnl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120" y="6387037"/>
            <a:ext cx="349877" cy="309138"/>
          </a:xfrm>
          <a:prstGeom prst="rect">
            <a:avLst/>
          </a:prstGeom>
        </p:spPr>
      </p:pic>
      <p:pic>
        <p:nvPicPr>
          <p:cNvPr id="10" name="Picture 9" descr="cit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748" y="6317343"/>
            <a:ext cx="463979" cy="391834"/>
          </a:xfrm>
          <a:prstGeom prst="rect">
            <a:avLst/>
          </a:prstGeom>
        </p:spPr>
      </p:pic>
      <p:pic>
        <p:nvPicPr>
          <p:cNvPr id="11" name="Picture 10" descr="ipac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725" y="6374037"/>
            <a:ext cx="623877" cy="335141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04748" y="6052447"/>
            <a:ext cx="8436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_klein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207" y="6373165"/>
            <a:ext cx="694131" cy="337557"/>
          </a:xfrm>
          <a:prstGeom prst="rect">
            <a:avLst/>
          </a:prstGeom>
        </p:spPr>
      </p:pic>
      <p:pic>
        <p:nvPicPr>
          <p:cNvPr id="4" name="Picture 3" descr="logo_desy.gif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492" y="6373164"/>
            <a:ext cx="321404" cy="314014"/>
          </a:xfrm>
          <a:prstGeom prst="rect">
            <a:avLst/>
          </a:prstGeom>
        </p:spPr>
      </p:pic>
      <p:pic>
        <p:nvPicPr>
          <p:cNvPr id="3" name="Picture 2" descr="U Washington logo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55" y="6386060"/>
            <a:ext cx="331510" cy="284414"/>
          </a:xfrm>
          <a:prstGeom prst="rect">
            <a:avLst/>
          </a:prstGeom>
        </p:spPr>
      </p:pic>
      <p:pic>
        <p:nvPicPr>
          <p:cNvPr id="18" name="Picture 17" descr="UST_Taiwan_logo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757" y="6322114"/>
            <a:ext cx="321404" cy="412306"/>
          </a:xfrm>
          <a:prstGeom prst="rect">
            <a:avLst/>
          </a:prstGeom>
        </p:spPr>
      </p:pic>
      <p:pic>
        <p:nvPicPr>
          <p:cNvPr id="19" name="Picture 18" descr="Humboldt U logo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1" y="6328695"/>
            <a:ext cx="449199" cy="449199"/>
          </a:xfrm>
          <a:prstGeom prst="rect">
            <a:avLst/>
          </a:prstGeom>
        </p:spPr>
      </p:pic>
      <p:pic>
        <p:nvPicPr>
          <p:cNvPr id="26" name="Picture 25" descr="Screen Shot 2015-01-06 at 4.05.0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8" y="1115674"/>
            <a:ext cx="2761423" cy="17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997538-A050-FB43-AD21-CA1321581D6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599" y="6261181"/>
            <a:ext cx="508543" cy="504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63FC91-E198-CE47-BF68-81384B4FA8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62348" y="6156292"/>
            <a:ext cx="610250" cy="610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CF07B8CD-102F-FD4C-980A-9F9ED467E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430" y="1011829"/>
            <a:ext cx="9144000" cy="172810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Solar System Science with the Zwicky Transient Facility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616A387C-DDA6-CF4C-8CF1-8FD8E32E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726" y="3345564"/>
            <a:ext cx="9530576" cy="234656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Dennis </a:t>
            </a:r>
            <a:r>
              <a:rPr lang="en-US" sz="2800" b="1" dirty="0" err="1"/>
              <a:t>Bodewits</a:t>
            </a:r>
            <a:r>
              <a:rPr lang="en-US" sz="2800" b="1" dirty="0"/>
              <a:t> (U. Maryland)</a:t>
            </a:r>
          </a:p>
          <a:p>
            <a:r>
              <a:rPr lang="en-US" dirty="0"/>
              <a:t>Quan-</a:t>
            </a:r>
            <a:r>
              <a:rPr lang="en-US" dirty="0" err="1"/>
              <a:t>Zhi</a:t>
            </a:r>
            <a:r>
              <a:rPr lang="en-US" dirty="0"/>
              <a:t> Ye (Caltech/IPAC), Rex Chang (NCU), </a:t>
            </a:r>
            <a:r>
              <a:rPr lang="en-US" dirty="0" err="1"/>
              <a:t>Gerbs</a:t>
            </a:r>
            <a:r>
              <a:rPr lang="en-US" dirty="0"/>
              <a:t> Bauer (UMD), </a:t>
            </a:r>
          </a:p>
          <a:p>
            <a:r>
              <a:rPr lang="en-US" dirty="0"/>
              <a:t>Bryce Bolin (UW), Yu-Chi Cheng (NCU), George </a:t>
            </a:r>
            <a:r>
              <a:rPr lang="en-US" dirty="0" err="1"/>
              <a:t>Helou</a:t>
            </a:r>
            <a:r>
              <a:rPr lang="en-US" dirty="0"/>
              <a:t> (Caltech/IPAC), </a:t>
            </a:r>
          </a:p>
          <a:p>
            <a:r>
              <a:rPr lang="en-US" dirty="0"/>
              <a:t>Wing </a:t>
            </a:r>
            <a:r>
              <a:rPr lang="en-US" dirty="0" err="1"/>
              <a:t>Ip</a:t>
            </a:r>
            <a:r>
              <a:rPr lang="en-US" dirty="0"/>
              <a:t> (NCU), Lynne Jones (UW), Mario </a:t>
            </a:r>
            <a:r>
              <a:rPr lang="en-US" dirty="0" err="1"/>
              <a:t>Jurić</a:t>
            </a:r>
            <a:r>
              <a:rPr lang="en-US" dirty="0"/>
              <a:t> (UW), Michael Kelley (UMD),</a:t>
            </a:r>
          </a:p>
          <a:p>
            <a:r>
              <a:rPr lang="en-US" dirty="0"/>
              <a:t> Emily Kramer (JPL), Zhong-Yi Lin (NCU), Frank </a:t>
            </a:r>
            <a:r>
              <a:rPr lang="en-US" dirty="0" err="1"/>
              <a:t>Masci</a:t>
            </a:r>
            <a:r>
              <a:rPr lang="en-US" dirty="0"/>
              <a:t> (Caltech/IPAC), </a:t>
            </a:r>
          </a:p>
          <a:p>
            <a:r>
              <a:rPr lang="en-US" dirty="0"/>
              <a:t>Joachim </a:t>
            </a:r>
            <a:r>
              <a:rPr lang="en-US" dirty="0" err="1"/>
              <a:t>Moeyens</a:t>
            </a:r>
            <a:r>
              <a:rPr lang="en-US" dirty="0"/>
              <a:t> (UW), Chow-Choong </a:t>
            </a:r>
            <a:r>
              <a:rPr lang="en-US" dirty="0" err="1"/>
              <a:t>Ngeow</a:t>
            </a:r>
            <a:r>
              <a:rPr lang="en-US" dirty="0"/>
              <a:t> (NCU), Tom Prince (Caltech)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8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88D731-3EF7-6943-93D5-B4508C29E325}"/>
              </a:ext>
            </a:extLst>
          </p:cNvPr>
          <p:cNvGrpSpPr/>
          <p:nvPr/>
        </p:nvGrpSpPr>
        <p:grpSpPr>
          <a:xfrm>
            <a:off x="3499" y="0"/>
            <a:ext cx="11204827" cy="6716887"/>
            <a:chOff x="16547845" y="25295290"/>
            <a:chExt cx="14525426" cy="11736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D0B9E2-B35F-0F4D-B667-D1E28D4C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33038" y="26291819"/>
              <a:ext cx="3706964" cy="355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85A6B-CC1B-C246-939B-5097C5D750BE}"/>
                </a:ext>
              </a:extLst>
            </p:cNvPr>
            <p:cNvSpPr txBox="1"/>
            <p:nvPr/>
          </p:nvSpPr>
          <p:spPr>
            <a:xfrm>
              <a:off x="19895453" y="29461253"/>
              <a:ext cx="3739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FFFF00"/>
                  </a:solidFill>
                </a:rPr>
                <a:t>73P - NASA, ESA, H. Weaver (APL/JHU), </a:t>
              </a:r>
            </a:p>
            <a:p>
              <a:pPr algn="r"/>
              <a:r>
                <a:rPr lang="en-US" sz="1000" dirty="0">
                  <a:solidFill>
                    <a:srgbClr val="FFFF00"/>
                  </a:solidFill>
                </a:rPr>
                <a:t>M. Mutchler and Z. </a:t>
              </a:r>
              <a:r>
                <a:rPr lang="en-US" sz="1000" dirty="0" err="1">
                  <a:solidFill>
                    <a:srgbClr val="FFFF00"/>
                  </a:solidFill>
                </a:rPr>
                <a:t>Levay</a:t>
              </a:r>
              <a:r>
                <a:rPr lang="en-US" sz="1000" dirty="0">
                  <a:solidFill>
                    <a:srgbClr val="FFFF00"/>
                  </a:solidFill>
                </a:rPr>
                <a:t> (</a:t>
              </a:r>
              <a:r>
                <a:rPr lang="en-US" sz="1000" dirty="0" err="1">
                  <a:solidFill>
                    <a:srgbClr val="FFFF00"/>
                  </a:solidFill>
                </a:rPr>
                <a:t>STScI</a:t>
              </a:r>
              <a:r>
                <a:rPr lang="en-US" sz="1000" dirty="0">
                  <a:solidFill>
                    <a:srgbClr val="FFFF00"/>
                  </a:solidFill>
                </a:rPr>
                <a:t>)</a:t>
              </a:r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357A3C-28D4-D744-A11E-E3ED13C96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09168" y="26291819"/>
              <a:ext cx="2943979" cy="355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0F2003-2C97-3B47-A869-A2910A3CC8EA}"/>
                </a:ext>
              </a:extLst>
            </p:cNvPr>
            <p:cNvSpPr txBox="1"/>
            <p:nvPr/>
          </p:nvSpPr>
          <p:spPr>
            <a:xfrm>
              <a:off x="16547845" y="30086227"/>
              <a:ext cx="3334177" cy="478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Large </a:t>
              </a:r>
            </a:p>
            <a:p>
              <a:pPr algn="ctr"/>
              <a:r>
                <a:rPr lang="en-US" sz="3200" b="1" dirty="0"/>
                <a:t>&gt;5 mag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3600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Sustained for weeks or longer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Gas and dust increase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Sometimes fragments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282365-AA7F-7F42-AB2B-03E902863B94}"/>
                </a:ext>
              </a:extLst>
            </p:cNvPr>
            <p:cNvSpPr txBox="1"/>
            <p:nvPr/>
          </p:nvSpPr>
          <p:spPr>
            <a:xfrm>
              <a:off x="19933038" y="30136476"/>
              <a:ext cx="3716182" cy="672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Medium</a:t>
              </a:r>
            </a:p>
            <a:p>
              <a:pPr algn="ctr"/>
              <a:r>
                <a:rPr lang="en-US" sz="3200" b="1" dirty="0"/>
                <a:t>2-5 mag</a:t>
              </a:r>
            </a:p>
            <a:p>
              <a:pPr algn="ctr"/>
              <a:endParaRPr lang="en-US" sz="3600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Most common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Rise few days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May include short-lived fragments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Requires early warning (&lt; days) for follow up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B06C76-CF08-B846-BF3D-2FD955D50ABF}"/>
                </a:ext>
              </a:extLst>
            </p:cNvPr>
            <p:cNvSpPr txBox="1"/>
            <p:nvPr/>
          </p:nvSpPr>
          <p:spPr>
            <a:xfrm>
              <a:off x="17363439" y="29416402"/>
              <a:ext cx="2210862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FF00"/>
                  </a:solidFill>
                </a:rPr>
                <a:t>17P/Holmes. NASA / ESA / A. Dyer</a:t>
              </a:r>
              <a:endParaRPr lang="en-US" b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D3C0A5-507D-454C-AB6F-161675BF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64045" y="26233590"/>
              <a:ext cx="3592897" cy="361409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DB4E3E-02C8-604F-964F-280630D3EA72}"/>
                </a:ext>
              </a:extLst>
            </p:cNvPr>
            <p:cNvSpPr txBox="1"/>
            <p:nvPr/>
          </p:nvSpPr>
          <p:spPr>
            <a:xfrm>
              <a:off x="23815356" y="30073087"/>
              <a:ext cx="3350767" cy="5754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Small</a:t>
              </a:r>
            </a:p>
            <a:p>
              <a:pPr algn="ctr"/>
              <a:r>
                <a:rPr lang="en-US" sz="3200" b="1" dirty="0"/>
                <a:t> 1-2 mag</a:t>
              </a:r>
            </a:p>
            <a:p>
              <a:pPr algn="ctr"/>
              <a:endParaRPr lang="en-US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Less often discovered, but likely more common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Greatest discovery potential!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36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98ADC1-FF42-324A-8D81-3FE61A216139}"/>
                </a:ext>
              </a:extLst>
            </p:cNvPr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862"/>
            <a:stretch/>
          </p:blipFill>
          <p:spPr>
            <a:xfrm>
              <a:off x="23772755" y="26325310"/>
              <a:ext cx="3448834" cy="3633933"/>
            </a:xfrm>
            <a:prstGeom prst="rect">
              <a:avLst/>
            </a:prstGeom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4336B-6415-2B44-85DD-D0886411851E}"/>
                </a:ext>
              </a:extLst>
            </p:cNvPr>
            <p:cNvSpPr txBox="1"/>
            <p:nvPr/>
          </p:nvSpPr>
          <p:spPr>
            <a:xfrm>
              <a:off x="24592702" y="29469887"/>
              <a:ext cx="2034531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FF00"/>
                  </a:solidFill>
                </a:rPr>
                <a:t>9P/</a:t>
              </a:r>
              <a:r>
                <a:rPr lang="en-US" sz="1000" b="1" dirty="0" err="1">
                  <a:solidFill>
                    <a:srgbClr val="FFFF00"/>
                  </a:solidFill>
                </a:rPr>
                <a:t>Tempel</a:t>
              </a:r>
              <a:r>
                <a:rPr lang="en-US" sz="1000" b="1" dirty="0">
                  <a:solidFill>
                    <a:srgbClr val="FFFF00"/>
                  </a:solidFill>
                </a:rPr>
                <a:t> 1 – Feldman et al. 2007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6EBE29-052C-544A-937C-F4DD9F0962C2}"/>
                </a:ext>
              </a:extLst>
            </p:cNvPr>
            <p:cNvSpPr txBox="1"/>
            <p:nvPr/>
          </p:nvSpPr>
          <p:spPr>
            <a:xfrm>
              <a:off x="29314625" y="29494095"/>
              <a:ext cx="1500732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FF00"/>
                  </a:solidFill>
                </a:rPr>
                <a:t>67P – Vincent et al. 2016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539BAB-20EA-0649-9837-71082B110ED8}"/>
                </a:ext>
              </a:extLst>
            </p:cNvPr>
            <p:cNvSpPr txBox="1"/>
            <p:nvPr/>
          </p:nvSpPr>
          <p:spPr>
            <a:xfrm>
              <a:off x="27415669" y="30086225"/>
              <a:ext cx="3657602" cy="5754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Mini </a:t>
              </a:r>
            </a:p>
            <a:p>
              <a:pPr algn="ctr"/>
              <a:r>
                <a:rPr lang="en-US" sz="3200" b="1" dirty="0"/>
                <a:t>&lt;&lt;1 mag</a:t>
              </a:r>
            </a:p>
            <a:p>
              <a:pPr algn="ctr"/>
              <a:endParaRPr lang="en-US" sz="3600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Occur daily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Very short lived (10s of minutes)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Mostly discovered from spacecraft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Continuous sampling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7B21A4-97DC-CF42-9D35-BBA62DDB30BD}"/>
                </a:ext>
              </a:extLst>
            </p:cNvPr>
            <p:cNvSpPr/>
            <p:nvPr/>
          </p:nvSpPr>
          <p:spPr>
            <a:xfrm>
              <a:off x="19809655" y="25295290"/>
              <a:ext cx="7554999" cy="1173680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93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771" y="400780"/>
            <a:ext cx="7633288" cy="56368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cs typeface="Helvetica Neue"/>
              </a:rPr>
              <a:t>Centaurs</a:t>
            </a:r>
          </a:p>
        </p:txBody>
      </p:sp>
      <p:pic>
        <p:nvPicPr>
          <p:cNvPr id="4" name="Picture 3" descr="mjdVSafr2.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9" t="8597" r="6365" b="42684"/>
          <a:stretch/>
        </p:blipFill>
        <p:spPr>
          <a:xfrm>
            <a:off x="1363872" y="1493682"/>
            <a:ext cx="6026807" cy="4529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1110" y="2929917"/>
            <a:ext cx="1622246" cy="18580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8630" y="2084024"/>
            <a:ext cx="207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ZFT g filter, color corrected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580180" y="4116761"/>
            <a:ext cx="310565" cy="13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5686" y="3290608"/>
            <a:ext cx="1101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60066"/>
                </a:solidFill>
              </a:rPr>
              <a:t>Bare Nucleus spherical model</a:t>
            </a:r>
          </a:p>
        </p:txBody>
      </p:sp>
      <p:pic>
        <p:nvPicPr>
          <p:cNvPr id="10" name="Picture 9" descr="EcheclusMosaicZTF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103" y="1878220"/>
            <a:ext cx="2135414" cy="1246881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55771" y="1055855"/>
            <a:ext cx="8229600" cy="478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258292" y="1759857"/>
            <a:ext cx="4109624" cy="3864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Echeclus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Photometry: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outbursts – intense and short-lived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December 2017 intensity similar to December 2006 outburst.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Weeks before activity onset observed in Aug. 2016, CO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production ~2 X 10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molecules/sec</a:t>
            </a:r>
            <a:endParaRPr 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US" sz="2400" b="1" dirty="0">
              <a:latin typeface="Avenir Black"/>
              <a:cs typeface="Avenir Black"/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sz="3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88501" y="6003837"/>
            <a:ext cx="11466963" cy="7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i="1" dirty="0">
                <a:latin typeface="Avenir Black"/>
                <a:cs typeface="Avenir Black"/>
              </a:rPr>
              <a:t>Q</a:t>
            </a:r>
            <a:r>
              <a:rPr lang="en-US" b="1" i="1" baseline="-25000" dirty="0">
                <a:latin typeface="Avenir Black"/>
                <a:cs typeface="Avenir Black"/>
              </a:rPr>
              <a:t>dust</a:t>
            </a:r>
            <a:r>
              <a:rPr lang="en-US" b="1" i="1" dirty="0">
                <a:latin typeface="Avenir Black"/>
                <a:cs typeface="Avenir Black"/>
              </a:rPr>
              <a:t>~50 kg/s (assuming  </a:t>
            </a:r>
            <a:r>
              <a:rPr lang="en-US" b="1" i="1" dirty="0" err="1">
                <a:latin typeface="Avenir Black"/>
                <a:cs typeface="Avenir Black"/>
              </a:rPr>
              <a:t>v</a:t>
            </a:r>
            <a:r>
              <a:rPr lang="en-US" b="1" i="1" baseline="-25000" dirty="0" err="1">
                <a:latin typeface="Avenir Black"/>
                <a:cs typeface="Avenir Black"/>
              </a:rPr>
              <a:t>ej</a:t>
            </a:r>
            <a:r>
              <a:rPr lang="en-US" b="1" i="1" dirty="0">
                <a:latin typeface="Avenir Black"/>
                <a:cs typeface="Avenir Black"/>
              </a:rPr>
              <a:t> ~3 m/s, grain density ~0.6 g/cm</a:t>
            </a:r>
            <a:r>
              <a:rPr lang="en-US" b="1" i="1" baseline="30000" dirty="0">
                <a:latin typeface="Avenir Black"/>
                <a:cs typeface="Avenir Black"/>
              </a:rPr>
              <a:t>3</a:t>
            </a:r>
            <a:r>
              <a:rPr lang="en-US" b="1" i="1" dirty="0">
                <a:latin typeface="Avenir Black"/>
                <a:cs typeface="Avenir Black"/>
              </a:rPr>
              <a:t>, ~10</a:t>
            </a:r>
            <a:r>
              <a:rPr lang="en-US" b="1" i="1" dirty="0">
                <a:latin typeface="Symbol" charset="2"/>
                <a:cs typeface="Symbol" charset="2"/>
              </a:rPr>
              <a:t>m</a:t>
            </a:r>
            <a:r>
              <a:rPr lang="en-US" b="1" i="1" dirty="0">
                <a:latin typeface="Avenir Black"/>
                <a:cs typeface="Avenir Black"/>
              </a:rPr>
              <a:t>m radius grains)</a:t>
            </a:r>
            <a:endParaRPr lang="en-US" b="1" i="1" baseline="30000" dirty="0">
              <a:latin typeface="Avenir Black"/>
              <a:cs typeface="Avenir Black"/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06772" y="2893634"/>
            <a:ext cx="126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ZTF thumbnails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8906" y="6494672"/>
            <a:ext cx="3311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Bauer et al., ZTF Sci. Meeting, 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8645A-77E1-BC43-9CE1-7C1F9BBD3D7A}"/>
              </a:ext>
            </a:extLst>
          </p:cNvPr>
          <p:cNvSpPr txBox="1"/>
          <p:nvPr/>
        </p:nvSpPr>
        <p:spPr>
          <a:xfrm>
            <a:off x="1923499" y="994012"/>
            <a:ext cx="887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Survey the number, rate, and amplitude of activity within the Centaur population </a:t>
            </a:r>
          </a:p>
        </p:txBody>
      </p:sp>
    </p:spTree>
    <p:extLst>
      <p:ext uri="{BB962C8B-B14F-4D97-AF65-F5344CB8AC3E}">
        <p14:creationId xmlns:p14="http://schemas.microsoft.com/office/powerpoint/2010/main" val="364162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2BFA-CFBF-1542-AA23-1C4EB2E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Other solar system transient events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DCCA11-8A8D-8741-A0BC-8050AA357D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38" y="2295157"/>
            <a:ext cx="5181600" cy="341227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A49C62-046B-284F-BEBF-FD635EE97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7399" y="2295157"/>
            <a:ext cx="5799668" cy="34122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8ABD11-5046-EA4A-917C-8C537895CCBE}"/>
              </a:ext>
            </a:extLst>
          </p:cNvPr>
          <p:cNvSpPr txBox="1"/>
          <p:nvPr/>
        </p:nvSpPr>
        <p:spPr>
          <a:xfrm>
            <a:off x="3733599" y="5707430"/>
            <a:ext cx="209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Bodewits</a:t>
            </a:r>
            <a:r>
              <a:rPr lang="en-US" dirty="0"/>
              <a:t> et al. 2011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464F7-78EE-E545-9411-86D1BA8A20DF}"/>
              </a:ext>
            </a:extLst>
          </p:cNvPr>
          <p:cNvSpPr txBox="1"/>
          <p:nvPr/>
        </p:nvSpPr>
        <p:spPr>
          <a:xfrm>
            <a:off x="9795657" y="5707430"/>
            <a:ext cx="18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Meech</a:t>
            </a:r>
            <a:r>
              <a:rPr lang="en-US" dirty="0"/>
              <a:t> et al.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94433-F2E4-CE43-AECF-954B65908D4F}"/>
              </a:ext>
            </a:extLst>
          </p:cNvPr>
          <p:cNvSpPr txBox="1"/>
          <p:nvPr/>
        </p:nvSpPr>
        <p:spPr>
          <a:xfrm>
            <a:off x="601138" y="1820614"/>
            <a:ext cx="17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Asteroids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0A256-4303-CB46-B368-6499267A3B91}"/>
              </a:ext>
            </a:extLst>
          </p:cNvPr>
          <p:cNvSpPr txBox="1"/>
          <p:nvPr/>
        </p:nvSpPr>
        <p:spPr>
          <a:xfrm>
            <a:off x="5782738" y="1873220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Interstellar asteroid `</a:t>
            </a:r>
            <a:r>
              <a:rPr lang="en-US" dirty="0" err="1"/>
              <a:t>Oumoumoua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1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A07-B288-7C4C-9E7D-639495A1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0928" y="3367884"/>
            <a:ext cx="9143999" cy="15944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Scans more than 3750 square degrees/hour to a depth of 20.4 mag</a:t>
            </a:r>
            <a:endParaRPr lang="en-US" b="1" dirty="0"/>
          </a:p>
          <a:p>
            <a:r>
              <a:rPr lang="en-US" b="1" dirty="0"/>
              <a:t>Discover</a:t>
            </a:r>
            <a:r>
              <a:rPr lang="en-US" dirty="0"/>
              <a:t>, </a:t>
            </a:r>
            <a:r>
              <a:rPr lang="en-US" b="1" dirty="0"/>
              <a:t>characterize</a:t>
            </a:r>
            <a:r>
              <a:rPr lang="en-US" dirty="0"/>
              <a:t>, and </a:t>
            </a:r>
            <a:r>
              <a:rPr lang="en-US" b="1" dirty="0"/>
              <a:t>monitor</a:t>
            </a:r>
            <a:r>
              <a:rPr lang="en-US" dirty="0"/>
              <a:t> small bodies in the solar system</a:t>
            </a:r>
          </a:p>
          <a:p>
            <a:r>
              <a:rPr lang="en-US" dirty="0"/>
              <a:t>Enable </a:t>
            </a:r>
            <a:r>
              <a:rPr lang="en-US" b="1" dirty="0"/>
              <a:t>rapid response</a:t>
            </a:r>
            <a:r>
              <a:rPr lang="en-US" dirty="0"/>
              <a:t> on transient events</a:t>
            </a:r>
          </a:p>
        </p:txBody>
      </p:sp>
      <p:pic>
        <p:nvPicPr>
          <p:cNvPr id="4" name="Picture 3" descr="Screen Shot 2015-01-06 at 4.05.06 PM.png">
            <a:extLst>
              <a:ext uri="{FF2B5EF4-FFF2-40B4-BE49-F238E27FC236}">
                <a16:creationId xmlns:a16="http://schemas.microsoft.com/office/drawing/2014/main" id="{BAE96953-6A9B-CE43-85D8-3EF85E39C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89" y="779612"/>
            <a:ext cx="2761423" cy="1705584"/>
          </a:xfrm>
          <a:prstGeom prst="rect">
            <a:avLst/>
          </a:prstGeom>
        </p:spPr>
      </p:pic>
      <p:sp>
        <p:nvSpPr>
          <p:cNvPr id="5" name="Title 16">
            <a:extLst>
              <a:ext uri="{FF2B5EF4-FFF2-40B4-BE49-F238E27FC236}">
                <a16:creationId xmlns:a16="http://schemas.microsoft.com/office/drawing/2014/main" id="{12B5C67D-0045-A54E-981B-7B2AA2BD4938}"/>
              </a:ext>
            </a:extLst>
          </p:cNvPr>
          <p:cNvSpPr txBox="1">
            <a:spLocks/>
          </p:cNvSpPr>
          <p:nvPr/>
        </p:nvSpPr>
        <p:spPr>
          <a:xfrm>
            <a:off x="1720928" y="911468"/>
            <a:ext cx="9144000" cy="172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Solar System Science with the </a:t>
            </a:r>
          </a:p>
          <a:p>
            <a:pPr algn="r"/>
            <a:r>
              <a:rPr lang="en-US" dirty="0"/>
              <a:t>Zwicky Transient Facility</a:t>
            </a:r>
          </a:p>
        </p:txBody>
      </p:sp>
    </p:spTree>
    <p:extLst>
      <p:ext uri="{BB962C8B-B14F-4D97-AF65-F5344CB8AC3E}">
        <p14:creationId xmlns:p14="http://schemas.microsoft.com/office/powerpoint/2010/main" val="321277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24DD-D264-0748-B01A-A7D206F9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Zwicky Transient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4202-BFF8-BC49-9960-543BAFFD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172"/>
            <a:ext cx="59305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48-inch </a:t>
            </a:r>
            <a:r>
              <a:rPr lang="en-US" dirty="0" err="1"/>
              <a:t>Samual</a:t>
            </a:r>
            <a:r>
              <a:rPr lang="en-US" dirty="0"/>
              <a:t> </a:t>
            </a:r>
            <a:r>
              <a:rPr lang="en-US" dirty="0" err="1"/>
              <a:t>Oschin</a:t>
            </a:r>
            <a:r>
              <a:rPr lang="en-US" dirty="0"/>
              <a:t>-Schmidt telescope at Palomar</a:t>
            </a:r>
          </a:p>
          <a:p>
            <a:r>
              <a:rPr lang="en-US" dirty="0"/>
              <a:t>Active area: 47 deg</a:t>
            </a:r>
            <a:r>
              <a:rPr lang="en-US" baseline="30000" dirty="0"/>
              <a:t>2</a:t>
            </a:r>
          </a:p>
          <a:p>
            <a:r>
              <a:rPr lang="en-US" dirty="0"/>
              <a:t>Exposure time: 30 sec</a:t>
            </a:r>
          </a:p>
          <a:p>
            <a:r>
              <a:rPr lang="en-US" dirty="0"/>
              <a:t>Median image quality (r): 2.0” FWHM</a:t>
            </a:r>
          </a:p>
          <a:p>
            <a:r>
              <a:rPr lang="en-US" dirty="0"/>
              <a:t>Median Depth (r): 20.4</a:t>
            </a:r>
          </a:p>
          <a:p>
            <a:r>
              <a:rPr lang="en-US" dirty="0"/>
              <a:t>Yearly exposures per field: 290</a:t>
            </a:r>
          </a:p>
          <a:p>
            <a:r>
              <a:rPr lang="en-US" dirty="0"/>
              <a:t>Areal Survey Rate: 3760 deg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Filters: g, r, </a:t>
            </a:r>
            <a:r>
              <a:rPr lang="en-US" dirty="0" err="1"/>
              <a:t>i</a:t>
            </a:r>
            <a:endParaRPr lang="en-US" dirty="0"/>
          </a:p>
        </p:txBody>
      </p:sp>
      <p:pic>
        <p:nvPicPr>
          <p:cNvPr id="4" name="Picture 3" descr="Screen Shot 2015-01-06 at 4.05.06 PM.png">
            <a:extLst>
              <a:ext uri="{FF2B5EF4-FFF2-40B4-BE49-F238E27FC236}">
                <a16:creationId xmlns:a16="http://schemas.microsoft.com/office/drawing/2014/main" id="{4528826A-924E-054F-A514-9DF701145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05" y="212426"/>
            <a:ext cx="2761423" cy="1705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6ED5F-A793-A746-8862-DE9C5286C0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314" y="2291301"/>
            <a:ext cx="4879202" cy="3219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3CE1A-D619-D043-9869-953CF4D2D571}"/>
              </a:ext>
            </a:extLst>
          </p:cNvPr>
          <p:cNvSpPr txBox="1"/>
          <p:nvPr/>
        </p:nvSpPr>
        <p:spPr>
          <a:xfrm>
            <a:off x="8960801" y="5510568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Caltech optical observatories</a:t>
            </a:r>
          </a:p>
        </p:txBody>
      </p:sp>
    </p:spTree>
    <p:extLst>
      <p:ext uri="{BB962C8B-B14F-4D97-AF65-F5344CB8AC3E}">
        <p14:creationId xmlns:p14="http://schemas.microsoft.com/office/powerpoint/2010/main" val="16846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F1C7D-642C-2F4F-9134-C36AF9E01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916" y="2024050"/>
            <a:ext cx="3810155" cy="354040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5B0F9E-49D0-9540-8C3F-7A8C7B72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28" y="365125"/>
            <a:ext cx="8175171" cy="1325563"/>
          </a:xfrm>
        </p:spPr>
        <p:txBody>
          <a:bodyPr/>
          <a:lstStyle/>
          <a:p>
            <a:r>
              <a:rPr lang="en-US" dirty="0"/>
              <a:t>Zwicky Transient Facility</a:t>
            </a:r>
          </a:p>
        </p:txBody>
      </p:sp>
      <p:pic>
        <p:nvPicPr>
          <p:cNvPr id="7" name="Picture 6" descr="Screen Shot 2015-01-06 at 4.05.06 PM.png">
            <a:extLst>
              <a:ext uri="{FF2B5EF4-FFF2-40B4-BE49-F238E27FC236}">
                <a16:creationId xmlns:a16="http://schemas.microsoft.com/office/drawing/2014/main" id="{AAEC847D-BF64-2746-9A68-3CC45D04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05" y="212426"/>
            <a:ext cx="2761423" cy="1705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FEC51-1545-6848-8BD2-7A3597ED0216}"/>
              </a:ext>
            </a:extLst>
          </p:cNvPr>
          <p:cNvSpPr txBox="1"/>
          <p:nvPr/>
        </p:nvSpPr>
        <p:spPr>
          <a:xfrm>
            <a:off x="1451984" y="5722344"/>
            <a:ext cx="4374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47 square degrees, 24,000 x 24,000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235 full moons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4C689-A8BE-BF4E-A534-04ADD6E42BEC}"/>
              </a:ext>
            </a:extLst>
          </p:cNvPr>
          <p:cNvSpPr txBox="1"/>
          <p:nvPr/>
        </p:nvSpPr>
        <p:spPr>
          <a:xfrm>
            <a:off x="7847359" y="6015966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Caltech Optical Observatories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AE0328-6B2E-B946-BB4E-4C90ED4761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976" y="1867930"/>
            <a:ext cx="4103650" cy="4103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640B80-C62B-9D48-AD92-3AAD09E8B978}"/>
              </a:ext>
            </a:extLst>
          </p:cNvPr>
          <p:cNvSpPr txBox="1"/>
          <p:nvPr/>
        </p:nvSpPr>
        <p:spPr>
          <a:xfrm>
            <a:off x="9046175" y="1454212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light: Orion</a:t>
            </a:r>
          </a:p>
        </p:txBody>
      </p:sp>
    </p:spTree>
    <p:extLst>
      <p:ext uri="{BB962C8B-B14F-4D97-AF65-F5344CB8AC3E}">
        <p14:creationId xmlns:p14="http://schemas.microsoft.com/office/powerpoint/2010/main" val="245182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ZTF observes several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748" cy="4351338"/>
          </a:xfrm>
        </p:spPr>
        <p:txBody>
          <a:bodyPr>
            <a:normAutofit/>
          </a:bodyPr>
          <a:lstStyle/>
          <a:p>
            <a:r>
              <a:rPr lang="en-US" dirty="0"/>
              <a:t>40% Public survey</a:t>
            </a:r>
          </a:p>
          <a:p>
            <a:pPr lvl="1"/>
            <a:r>
              <a:rPr lang="en-US" dirty="0"/>
              <a:t>Northern sky, 3-day cadence</a:t>
            </a:r>
          </a:p>
          <a:p>
            <a:pPr lvl="1"/>
            <a:r>
              <a:rPr lang="en-US" dirty="0"/>
              <a:t>Galactic plane, nightly</a:t>
            </a:r>
          </a:p>
          <a:p>
            <a:r>
              <a:rPr lang="en-US" dirty="0"/>
              <a:t>40% ZTF partnership time</a:t>
            </a:r>
          </a:p>
          <a:p>
            <a:pPr lvl="1"/>
            <a:r>
              <a:rPr lang="en-US" dirty="0"/>
              <a:t>Mainly extragalactic, nightly</a:t>
            </a:r>
          </a:p>
          <a:p>
            <a:pPr lvl="1"/>
            <a:r>
              <a:rPr lang="en-US" dirty="0"/>
              <a:t>Includes twilight survey for near-Sun comets and Earth Trojans</a:t>
            </a:r>
          </a:p>
          <a:p>
            <a:r>
              <a:rPr lang="en-US" dirty="0"/>
              <a:t>20% Caltech time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380268" y="4961228"/>
            <a:ext cx="446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C0EF7-C5D5-4B4E-B933-9A1DB7113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7" y="1376665"/>
            <a:ext cx="3468980" cy="2601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86C96-FFAF-8D41-A1E1-4F8FEA4C4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7" y="385466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0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A05809B-EC4F-BA46-BFA7-B0D577E1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17" y="0"/>
            <a:ext cx="8175171" cy="1325563"/>
          </a:xfrm>
        </p:spPr>
        <p:txBody>
          <a:bodyPr/>
          <a:lstStyle/>
          <a:p>
            <a:r>
              <a:rPr lang="en-US" dirty="0"/>
              <a:t>ZTF Solar System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DDC6-5392-6A40-935F-161A99D28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28" y="1454753"/>
            <a:ext cx="5766655" cy="4351338"/>
          </a:xfrm>
        </p:spPr>
        <p:txBody>
          <a:bodyPr>
            <a:normAutofit/>
          </a:bodyPr>
          <a:lstStyle/>
          <a:p>
            <a:r>
              <a:rPr lang="en-US" b="1" dirty="0"/>
              <a:t>Discover</a:t>
            </a:r>
            <a:r>
              <a:rPr lang="en-US" dirty="0"/>
              <a:t>, </a:t>
            </a:r>
            <a:r>
              <a:rPr lang="en-US" b="1" dirty="0"/>
              <a:t>characterize</a:t>
            </a:r>
            <a:r>
              <a:rPr lang="en-US" dirty="0"/>
              <a:t>, and </a:t>
            </a:r>
            <a:r>
              <a:rPr lang="en-US" b="1" dirty="0"/>
              <a:t>monitor</a:t>
            </a:r>
            <a:r>
              <a:rPr lang="en-US" dirty="0"/>
              <a:t> small bodies in the solar system</a:t>
            </a:r>
          </a:p>
          <a:p>
            <a:r>
              <a:rPr lang="en-US" dirty="0"/>
              <a:t>Enable </a:t>
            </a:r>
            <a:r>
              <a:rPr lang="en-US" b="1" dirty="0"/>
              <a:t>rapid response</a:t>
            </a:r>
            <a:r>
              <a:rPr lang="en-US" dirty="0"/>
              <a:t> on transient events</a:t>
            </a:r>
          </a:p>
          <a:p>
            <a:endParaRPr lang="en-US" dirty="0"/>
          </a:p>
          <a:p>
            <a:pPr lvl="1"/>
            <a:r>
              <a:rPr lang="en-US" dirty="0"/>
              <a:t>Comets</a:t>
            </a:r>
          </a:p>
          <a:p>
            <a:pPr lvl="1"/>
            <a:r>
              <a:rPr lang="en-US" dirty="0"/>
              <a:t>Main Belt Asteroids</a:t>
            </a:r>
          </a:p>
          <a:p>
            <a:pPr lvl="1"/>
            <a:r>
              <a:rPr lang="en-US" dirty="0"/>
              <a:t>Near Earth Asteroids</a:t>
            </a:r>
          </a:p>
          <a:p>
            <a:pPr lvl="1"/>
            <a:r>
              <a:rPr lang="en-US" dirty="0"/>
              <a:t>Centaurs</a:t>
            </a:r>
          </a:p>
          <a:p>
            <a:pPr lvl="1"/>
            <a:r>
              <a:rPr lang="en-US" dirty="0"/>
              <a:t>Interstellar objects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D855E7-7141-6946-A527-B5719120D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172" y="260977"/>
            <a:ext cx="5145782" cy="6351696"/>
          </a:xfrm>
        </p:spPr>
      </p:pic>
    </p:spTree>
    <p:extLst>
      <p:ext uri="{BB962C8B-B14F-4D97-AF65-F5344CB8AC3E}">
        <p14:creationId xmlns:p14="http://schemas.microsoft.com/office/powerpoint/2010/main" val="354395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E89E-6F54-3B4C-9DB6-A2977B3C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46" y="365125"/>
            <a:ext cx="10034953" cy="1325563"/>
          </a:xfrm>
        </p:spPr>
        <p:txBody>
          <a:bodyPr/>
          <a:lstStyle/>
          <a:p>
            <a:r>
              <a:rPr lang="en-US" dirty="0"/>
              <a:t>Small body discoveries and all sky surveys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006303-4303-0841-B014-DD95994D1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5312" y="2361702"/>
            <a:ext cx="4476564" cy="361496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C90124-EE32-194F-9469-FCE5F54D9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86" y="2260095"/>
            <a:ext cx="5314914" cy="35719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E738DE-915F-B447-AED4-A0313DEFD048}"/>
              </a:ext>
            </a:extLst>
          </p:cNvPr>
          <p:cNvSpPr txBox="1"/>
          <p:nvPr/>
        </p:nvSpPr>
        <p:spPr>
          <a:xfrm>
            <a:off x="1605776" y="1792303"/>
            <a:ext cx="3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Earth Asteroids : Completeness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7ABDF-177F-AD45-8EDD-DFC02D3CCBE7}"/>
              </a:ext>
            </a:extLst>
          </p:cNvPr>
          <p:cNvSpPr txBox="1"/>
          <p:nvPr/>
        </p:nvSpPr>
        <p:spPr>
          <a:xfrm>
            <a:off x="7534037" y="1841529"/>
            <a:ext cx="23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Comets: Further Away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19698-2DF9-FC4D-8EAE-051BAB6F4677}"/>
              </a:ext>
            </a:extLst>
          </p:cNvPr>
          <p:cNvSpPr txBox="1"/>
          <p:nvPr/>
        </p:nvSpPr>
        <p:spPr>
          <a:xfrm>
            <a:off x="3583065" y="6127509"/>
            <a:ext cx="197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Galache</a:t>
            </a:r>
            <a:r>
              <a:rPr lang="en-US" dirty="0"/>
              <a:t> et al. 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0194E-6256-8A46-A782-76CB87CD90A4}"/>
              </a:ext>
            </a:extLst>
          </p:cNvPr>
          <p:cNvSpPr txBox="1"/>
          <p:nvPr/>
        </p:nvSpPr>
        <p:spPr>
          <a:xfrm>
            <a:off x="9199757" y="6127509"/>
            <a:ext cx="18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Meech</a:t>
            </a:r>
            <a:r>
              <a:rPr lang="en-US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392147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EFC7-3CB4-B849-9A4B-3243DD6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249175"/>
            <a:ext cx="10515599" cy="1325563"/>
          </a:xfrm>
        </p:spPr>
        <p:txBody>
          <a:bodyPr/>
          <a:lstStyle/>
          <a:p>
            <a:r>
              <a:rPr lang="en-US" dirty="0"/>
              <a:t>Discovery of Near Earth Asteroids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8087E3-8C9E-C441-9361-547C2C4DA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0" t="60724" r="8855"/>
          <a:stretch/>
        </p:blipFill>
        <p:spPr>
          <a:xfrm>
            <a:off x="817880" y="3967279"/>
            <a:ext cx="6891215" cy="24262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4DF48-FB9F-F24C-89AA-3665D920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000" y="1976344"/>
            <a:ext cx="3771215" cy="4405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5E6CB-EF5D-CA4C-A59B-0F00E456792A}"/>
              </a:ext>
            </a:extLst>
          </p:cNvPr>
          <p:cNvSpPr txBox="1"/>
          <p:nvPr/>
        </p:nvSpPr>
        <p:spPr>
          <a:xfrm>
            <a:off x="985003" y="1720510"/>
            <a:ext cx="7511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of June 2018, ZTF has discovered: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&gt;400 new asteroids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 near earth asteroids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 potentially hazardous asteroid (2018 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Automated search for point sources and streaks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Streak detection system being optimized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351C6-DE3D-9343-ACF3-505BB630DCE4}"/>
              </a:ext>
            </a:extLst>
          </p:cNvPr>
          <p:cNvSpPr txBox="1"/>
          <p:nvPr/>
        </p:nvSpPr>
        <p:spPr>
          <a:xfrm>
            <a:off x="867134" y="1157735"/>
            <a:ext cx="897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ZTF is a discovery telescope tightly integrated with a number of follow-up facilities </a:t>
            </a:r>
          </a:p>
        </p:txBody>
      </p:sp>
    </p:spTree>
    <p:extLst>
      <p:ext uri="{BB962C8B-B14F-4D97-AF65-F5344CB8AC3E}">
        <p14:creationId xmlns:p14="http://schemas.microsoft.com/office/powerpoint/2010/main" val="262879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39EC-7B0B-1847-B77B-30959512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Characterization of Asteroids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92DC-E983-BC4C-A328-61F7CDF13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6" y="1347495"/>
            <a:ext cx="10065328" cy="82132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Spin rate reveals asteroid strength, interior structure, and evolution</a:t>
            </a:r>
          </a:p>
          <a:p>
            <a:endParaRPr lang="en-US" dirty="0"/>
          </a:p>
        </p:txBody>
      </p:sp>
      <p:pic>
        <p:nvPicPr>
          <p:cNvPr id="5" name="圖片 7">
            <a:extLst>
              <a:ext uri="{FF2B5EF4-FFF2-40B4-BE49-F238E27FC236}">
                <a16:creationId xmlns:a16="http://schemas.microsoft.com/office/drawing/2014/main" id="{53CE5298-2A7D-9448-9BCF-BE2714F1AE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9" y="1968074"/>
            <a:ext cx="6531990" cy="4501998"/>
          </a:xfrm>
          <a:prstGeom prst="rect">
            <a:avLst/>
          </a:prstGeom>
        </p:spPr>
      </p:pic>
      <p:pic>
        <p:nvPicPr>
          <p:cNvPr id="7" name="圖片 5">
            <a:extLst>
              <a:ext uri="{FF2B5EF4-FFF2-40B4-BE49-F238E27FC236}">
                <a16:creationId xmlns:a16="http://schemas.microsoft.com/office/drawing/2014/main" id="{90DF9105-D9E5-C94B-8F5B-C60C61F848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919" y="3895467"/>
            <a:ext cx="4891202" cy="2266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11AFD-EAFD-1A4C-9077-6D44E2F2578E}"/>
              </a:ext>
            </a:extLst>
          </p:cNvPr>
          <p:cNvSpPr txBox="1"/>
          <p:nvPr/>
        </p:nvSpPr>
        <p:spPr>
          <a:xfrm>
            <a:off x="7100107" y="3474283"/>
            <a:ext cx="499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Taxonomic dependence of spin rate and amplitude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CD52E-ED4C-784A-947E-59992BCCE5C6}"/>
              </a:ext>
            </a:extLst>
          </p:cNvPr>
          <p:cNvSpPr txBox="1"/>
          <p:nvPr/>
        </p:nvSpPr>
        <p:spPr>
          <a:xfrm>
            <a:off x="10341488" y="6166327"/>
            <a:ext cx="1469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Waszczak</a:t>
            </a:r>
            <a:r>
              <a:rPr lang="en-US" sz="1200" dirty="0"/>
              <a:t> et al.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97A8-04F3-9544-BB17-2EE82A2FC47B}"/>
              </a:ext>
            </a:extLst>
          </p:cNvPr>
          <p:cNvSpPr txBox="1"/>
          <p:nvPr/>
        </p:nvSpPr>
        <p:spPr>
          <a:xfrm>
            <a:off x="8086760" y="40797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84A397-9189-8148-B84E-404431330DC3}"/>
              </a:ext>
            </a:extLst>
          </p:cNvPr>
          <p:cNvCxnSpPr/>
          <p:nvPr/>
        </p:nvCxnSpPr>
        <p:spPr>
          <a:xfrm flipV="1">
            <a:off x="7823200" y="4264373"/>
            <a:ext cx="1031631" cy="41155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2BF7D1-5C4C-1F4F-8718-C9EEE9ED328A}"/>
              </a:ext>
            </a:extLst>
          </p:cNvPr>
          <p:cNvSpPr txBox="1"/>
          <p:nvPr/>
        </p:nvSpPr>
        <p:spPr>
          <a:xfrm>
            <a:off x="10347326" y="38990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B4F1BC-C8C8-F54C-9AB7-8EA7715F1F6A}"/>
              </a:ext>
            </a:extLst>
          </p:cNvPr>
          <p:cNvCxnSpPr/>
          <p:nvPr/>
        </p:nvCxnSpPr>
        <p:spPr>
          <a:xfrm flipV="1">
            <a:off x="10083766" y="4083749"/>
            <a:ext cx="1031631" cy="41155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8BC2E0-944C-D44E-8150-68E379977738}"/>
              </a:ext>
            </a:extLst>
          </p:cNvPr>
          <p:cNvSpPr txBox="1"/>
          <p:nvPr/>
        </p:nvSpPr>
        <p:spPr>
          <a:xfrm>
            <a:off x="7009506" y="1953693"/>
            <a:ext cx="470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ZTF will measure over 100,000 asteroid light curves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of May 2018 over 600,000 measurements have been reported to MPC</a:t>
            </a:r>
          </a:p>
        </p:txBody>
      </p:sp>
    </p:spTree>
    <p:extLst>
      <p:ext uri="{BB962C8B-B14F-4D97-AF65-F5344CB8AC3E}">
        <p14:creationId xmlns:p14="http://schemas.microsoft.com/office/powerpoint/2010/main" val="282752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65FB-23EB-5841-AF1E-655B8173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Comet Evolution and Outbursts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72F386-6263-AE47-9585-2153A0773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1890279"/>
            <a:ext cx="5277832" cy="45281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40ABDB-B3DC-B64B-9EE2-13E8B3FA8BD2}"/>
              </a:ext>
            </a:extLst>
          </p:cNvPr>
          <p:cNvSpPr txBox="1"/>
          <p:nvPr/>
        </p:nvSpPr>
        <p:spPr>
          <a:xfrm>
            <a:off x="851452" y="1415011"/>
            <a:ext cx="943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Provide reliable comet light curves and rapid outburst alerts for follow-up observations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C118A-CDAC-534A-AF72-4FA548155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299" y="2390896"/>
            <a:ext cx="5252010" cy="3751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DEFC61-2CD3-F248-B645-8C0C9CE30A4D}"/>
              </a:ext>
            </a:extLst>
          </p:cNvPr>
          <p:cNvSpPr txBox="1"/>
          <p:nvPr/>
        </p:nvSpPr>
        <p:spPr>
          <a:xfrm>
            <a:off x="9973392" y="6142332"/>
            <a:ext cx="97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ZTF data</a:t>
            </a:r>
          </a:p>
        </p:txBody>
      </p:sp>
    </p:spTree>
    <p:extLst>
      <p:ext uri="{BB962C8B-B14F-4D97-AF65-F5344CB8AC3E}">
        <p14:creationId xmlns:p14="http://schemas.microsoft.com/office/powerpoint/2010/main" val="66878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713</Words>
  <Application>Microsoft Macintosh PowerPoint</Application>
  <PresentationFormat>Widescreen</PresentationFormat>
  <Paragraphs>124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Calibri</vt:lpstr>
      <vt:lpstr>Calibri Light</vt:lpstr>
      <vt:lpstr>Helvetica Neue</vt:lpstr>
      <vt:lpstr>Symbol</vt:lpstr>
      <vt:lpstr>Wingdings</vt:lpstr>
      <vt:lpstr>Office Theme</vt:lpstr>
      <vt:lpstr>Solar System Science with the Zwicky Transient Facility</vt:lpstr>
      <vt:lpstr>Zwicky Transient Facility</vt:lpstr>
      <vt:lpstr>Zwicky Transient Facility</vt:lpstr>
      <vt:lpstr>ZTF observes several programs</vt:lpstr>
      <vt:lpstr>ZTF Solar System Science</vt:lpstr>
      <vt:lpstr>Small body discoveries and all sky surveys</vt:lpstr>
      <vt:lpstr>Discovery of Near Earth Asteroids</vt:lpstr>
      <vt:lpstr>Characterization of Asteroids</vt:lpstr>
      <vt:lpstr>Comet Evolution and Outbursts</vt:lpstr>
      <vt:lpstr>PowerPoint Presentation</vt:lpstr>
      <vt:lpstr>Centaurs</vt:lpstr>
      <vt:lpstr>Other solar system transient events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Bodewits</dc:creator>
  <cp:lastModifiedBy>Dennis Bodewits</cp:lastModifiedBy>
  <cp:revision>92</cp:revision>
  <cp:lastPrinted>2018-06-06T21:13:27Z</cp:lastPrinted>
  <dcterms:created xsi:type="dcterms:W3CDTF">2018-03-20T22:41:06Z</dcterms:created>
  <dcterms:modified xsi:type="dcterms:W3CDTF">2018-06-06T21:19:40Z</dcterms:modified>
</cp:coreProperties>
</file>