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77163"/>
  </p:normalViewPr>
  <p:slideViewPr>
    <p:cSldViewPr snapToGrid="0" snapToObjects="1">
      <p:cViewPr>
        <p:scale>
          <a:sx n="80" d="100"/>
          <a:sy n="80" d="100"/>
        </p:scale>
        <p:origin x="126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1159C2-8C25-B241-A781-69C0382F2A19}" type="datetimeFigureOut">
              <a:rPr lang="en-US" smtClean="0"/>
              <a:t>10/31/18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A4408-9866-C444-B8C8-D6DCDCF8AFCD}" type="slidenum">
              <a:rPr lang="en-US" smtClean="0"/>
              <a:t>‹#›</a:t>
            </a:fld>
            <a:endParaRPr lang="en-US"/>
          </a:p>
        </p:txBody>
      </p:sp>
    </p:spTree>
    <p:extLst>
      <p:ext uri="{BB962C8B-B14F-4D97-AF65-F5344CB8AC3E}">
        <p14:creationId xmlns:p14="http://schemas.microsoft.com/office/powerpoint/2010/main" val="1516630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general, in a deep convolutional neural network, several layers are stacked and are trained to the task at hand. The network learns several low/mid/high level features at the end of its layers. In residual learning, instead of trying to learn some features, we try to learn some residual. Residual can be simply understood as subtraction of feature learned from input of that layer. </a:t>
            </a:r>
            <a:r>
              <a:rPr lang="en-US" sz="1200" b="0" i="0" kern="1200" dirty="0" err="1" smtClean="0">
                <a:solidFill>
                  <a:schemeClr val="tx1"/>
                </a:solidFill>
                <a:effectLst/>
                <a:latin typeface="+mn-lt"/>
                <a:ea typeface="+mn-ea"/>
                <a:cs typeface="+mn-cs"/>
              </a:rPr>
              <a:t>ResNet</a:t>
            </a:r>
            <a:r>
              <a:rPr lang="en-US" sz="1200" b="0" i="0" kern="1200" dirty="0" smtClean="0">
                <a:solidFill>
                  <a:schemeClr val="tx1"/>
                </a:solidFill>
                <a:effectLst/>
                <a:latin typeface="+mn-lt"/>
                <a:ea typeface="+mn-ea"/>
                <a:cs typeface="+mn-cs"/>
              </a:rPr>
              <a:t> does this using shortcut connections (directly connecting input of nth layer to some (</a:t>
            </a:r>
            <a:r>
              <a:rPr lang="en-US" sz="1200" b="0" i="0" kern="1200" dirty="0" err="1" smtClean="0">
                <a:solidFill>
                  <a:schemeClr val="tx1"/>
                </a:solidFill>
                <a:effectLst/>
                <a:latin typeface="+mn-lt"/>
                <a:ea typeface="+mn-ea"/>
                <a:cs typeface="+mn-cs"/>
              </a:rPr>
              <a:t>n+x</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th</a:t>
            </a:r>
            <a:r>
              <a:rPr lang="en-US" sz="1200" b="0" i="0" kern="1200" dirty="0" smtClean="0">
                <a:solidFill>
                  <a:schemeClr val="tx1"/>
                </a:solidFill>
                <a:effectLst/>
                <a:latin typeface="+mn-lt"/>
                <a:ea typeface="+mn-ea"/>
                <a:cs typeface="+mn-cs"/>
              </a:rPr>
              <a:t> layer. It has proved that training this form of networks is easier than training simple deep convolutional neural networks and also the problem of degrading accuracy is resolved.</a:t>
            </a:r>
            <a:endParaRPr lang="en-US" dirty="0"/>
          </a:p>
        </p:txBody>
      </p:sp>
      <p:sp>
        <p:nvSpPr>
          <p:cNvPr id="4" name="Slide Number Placeholder 3"/>
          <p:cNvSpPr>
            <a:spLocks noGrp="1"/>
          </p:cNvSpPr>
          <p:nvPr>
            <p:ph type="sldNum" sz="quarter" idx="10"/>
          </p:nvPr>
        </p:nvSpPr>
        <p:spPr/>
        <p:txBody>
          <a:bodyPr/>
          <a:lstStyle/>
          <a:p>
            <a:fld id="{78FA4408-9866-C444-B8C8-D6DCDCF8AFCD}" type="slidenum">
              <a:rPr lang="en-US" smtClean="0"/>
              <a:t>1</a:t>
            </a:fld>
            <a:endParaRPr lang="en-US"/>
          </a:p>
        </p:txBody>
      </p:sp>
    </p:spTree>
    <p:extLst>
      <p:ext uri="{BB962C8B-B14F-4D97-AF65-F5344CB8AC3E}">
        <p14:creationId xmlns:p14="http://schemas.microsoft.com/office/powerpoint/2010/main" val="152784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0A77E0-A32B-DA44-B84E-90BF691E08D0}" type="datetimeFigureOut">
              <a:rPr lang="en-US" smtClean="0"/>
              <a:t>10/31/18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381392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0A77E0-A32B-DA44-B84E-90BF691E08D0}" type="datetimeFigureOut">
              <a:rPr lang="en-US" smtClean="0"/>
              <a:t>10/31/18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1362259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0A77E0-A32B-DA44-B84E-90BF691E08D0}" type="datetimeFigureOut">
              <a:rPr lang="en-US" smtClean="0"/>
              <a:t>10/31/18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117032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0A77E0-A32B-DA44-B84E-90BF691E08D0}" type="datetimeFigureOut">
              <a:rPr lang="en-US" smtClean="0"/>
              <a:t>10/31/18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884206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0A77E0-A32B-DA44-B84E-90BF691E08D0}" type="datetimeFigureOut">
              <a:rPr lang="en-US" smtClean="0"/>
              <a:t>10/31/18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79883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0A77E0-A32B-DA44-B84E-90BF691E08D0}" type="datetimeFigureOut">
              <a:rPr lang="en-US" smtClean="0"/>
              <a:t>10/31/18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42507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0A77E0-A32B-DA44-B84E-90BF691E08D0}" type="datetimeFigureOut">
              <a:rPr lang="en-US" smtClean="0"/>
              <a:t>10/31/18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1702881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0A77E0-A32B-DA44-B84E-90BF691E08D0}" type="datetimeFigureOut">
              <a:rPr lang="en-US" smtClean="0"/>
              <a:t>10/31/18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813647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0A77E0-A32B-DA44-B84E-90BF691E08D0}" type="datetimeFigureOut">
              <a:rPr lang="en-US" smtClean="0"/>
              <a:t>10/31/18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1940916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0A77E0-A32B-DA44-B84E-90BF691E08D0}" type="datetimeFigureOut">
              <a:rPr lang="en-US" smtClean="0"/>
              <a:t>10/31/18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71016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0A77E0-A32B-DA44-B84E-90BF691E08D0}" type="datetimeFigureOut">
              <a:rPr lang="en-US" smtClean="0"/>
              <a:t>10/31/18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B562D3-B141-6744-AAF0-E4DB0806DA23}" type="slidenum">
              <a:rPr lang="en-US" smtClean="0"/>
              <a:t>‹#›</a:t>
            </a:fld>
            <a:endParaRPr lang="en-US"/>
          </a:p>
        </p:txBody>
      </p:sp>
    </p:spTree>
    <p:extLst>
      <p:ext uri="{BB962C8B-B14F-4D97-AF65-F5344CB8AC3E}">
        <p14:creationId xmlns:p14="http://schemas.microsoft.com/office/powerpoint/2010/main" val="21005441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0A77E0-A32B-DA44-B84E-90BF691E08D0}" type="datetimeFigureOut">
              <a:rPr lang="en-US" smtClean="0"/>
              <a:t>10/31/18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B562D3-B141-6744-AAF0-E4DB0806DA23}" type="slidenum">
              <a:rPr lang="en-US" smtClean="0"/>
              <a:t>‹#›</a:t>
            </a:fld>
            <a:endParaRPr lang="en-US"/>
          </a:p>
        </p:txBody>
      </p:sp>
    </p:spTree>
    <p:extLst>
      <p:ext uri="{BB962C8B-B14F-4D97-AF65-F5344CB8AC3E}">
        <p14:creationId xmlns:p14="http://schemas.microsoft.com/office/powerpoint/2010/main" val="729607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836203"/>
            <a:ext cx="12192000" cy="5185593"/>
          </a:xfrm>
          <a:prstGeom prst="rect">
            <a:avLst/>
          </a:prstGeom>
        </p:spPr>
      </p:pic>
    </p:spTree>
    <p:extLst>
      <p:ext uri="{BB962C8B-B14F-4D97-AF65-F5344CB8AC3E}">
        <p14:creationId xmlns:p14="http://schemas.microsoft.com/office/powerpoint/2010/main" val="1978124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411788"/>
            <a:ext cx="12192000" cy="6034424"/>
          </a:xfrm>
          <a:prstGeom prst="rect">
            <a:avLst/>
          </a:prstGeom>
        </p:spPr>
      </p:pic>
    </p:spTree>
    <p:extLst>
      <p:ext uri="{BB962C8B-B14F-4D97-AF65-F5344CB8AC3E}">
        <p14:creationId xmlns:p14="http://schemas.microsoft.com/office/powerpoint/2010/main" val="279522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096" y="234305"/>
            <a:ext cx="10951780" cy="5970865"/>
          </a:xfrm>
          <a:prstGeom prst="rect">
            <a:avLst/>
          </a:prstGeom>
        </p:spPr>
        <p:txBody>
          <a:bodyPr wrap="square">
            <a:spAutoFit/>
          </a:bodyPr>
          <a:lstStyle/>
          <a:p>
            <a:r>
              <a:rPr lang="en-US" sz="2400" dirty="0" smtClean="0"/>
              <a:t>Training and performance</a:t>
            </a:r>
          </a:p>
          <a:p>
            <a:endParaRPr lang="en-US" dirty="0" smtClean="0"/>
          </a:p>
          <a:p>
            <a:r>
              <a:rPr lang="en-US" sz="2000" dirty="0" smtClean="0"/>
              <a:t>The models were trained on </a:t>
            </a:r>
            <a:r>
              <a:rPr lang="en-US" sz="2000" dirty="0" err="1" smtClean="0"/>
              <a:t>rico's</a:t>
            </a:r>
            <a:r>
              <a:rPr lang="en-US" sz="2000" dirty="0" smtClean="0"/>
              <a:t> </a:t>
            </a:r>
            <a:r>
              <a:rPr lang="en-US" sz="2000" dirty="0" err="1" smtClean="0"/>
              <a:t>Nvidia</a:t>
            </a:r>
            <a:r>
              <a:rPr lang="en-US" sz="2000" dirty="0" smtClean="0"/>
              <a:t> Tesla P100 GPU (12G) for 20 epochs with a mini-batch size of 32, which takes ~20 minutes for the </a:t>
            </a:r>
            <a:r>
              <a:rPr lang="en-US" sz="2000" dirty="0" err="1" smtClean="0"/>
              <a:t>rb</a:t>
            </a:r>
            <a:r>
              <a:rPr lang="en-US" sz="2000" dirty="0" smtClean="0"/>
              <a:t> model. 10% of data are used as a test set, 5% for validation</a:t>
            </a:r>
          </a:p>
          <a:p>
            <a:endParaRPr lang="en-US" sz="2000" dirty="0" smtClean="0"/>
          </a:p>
          <a:p>
            <a:r>
              <a:rPr lang="en-US" sz="2000" b="1" dirty="0" smtClean="0"/>
              <a:t>Confusion matrices / Normalized CM</a:t>
            </a:r>
          </a:p>
          <a:p>
            <a:endParaRPr lang="en-US" sz="2000" dirty="0" smtClean="0"/>
          </a:p>
          <a:p>
            <a:r>
              <a:rPr lang="en-US" sz="2000" i="1" dirty="0" err="1" smtClean="0"/>
              <a:t>rb</a:t>
            </a:r>
            <a:r>
              <a:rPr lang="en-US" sz="2000" i="1" dirty="0" smtClean="0"/>
              <a:t>: (0 is bogus, 1 is real) [ResNet50_rb_20e_20181024_154924]</a:t>
            </a:r>
          </a:p>
          <a:p>
            <a:endParaRPr lang="en-US" sz="2000" dirty="0"/>
          </a:p>
          <a:p>
            <a:endParaRPr lang="en-US" sz="2000" dirty="0" smtClean="0"/>
          </a:p>
          <a:p>
            <a:endParaRPr lang="en-US" sz="2000" dirty="0" smtClean="0"/>
          </a:p>
          <a:p>
            <a:endParaRPr lang="en-US" sz="2000" dirty="0"/>
          </a:p>
          <a:p>
            <a:r>
              <a:rPr lang="en-US" sz="2000" i="1" dirty="0" err="1" smtClean="0"/>
              <a:t>sl</a:t>
            </a:r>
            <a:r>
              <a:rPr lang="en-US" sz="2000" i="1" dirty="0" smtClean="0"/>
              <a:t>: (0 is long, 1 is short) [ResNet50_sl_20e_20181024_163759]</a:t>
            </a:r>
          </a:p>
          <a:p>
            <a:endParaRPr lang="en-US" sz="2000" dirty="0"/>
          </a:p>
          <a:p>
            <a:endParaRPr lang="en-US" sz="2000" dirty="0" smtClean="0"/>
          </a:p>
          <a:p>
            <a:endParaRPr lang="en-US" sz="2000" dirty="0" smtClean="0"/>
          </a:p>
          <a:p>
            <a:endParaRPr lang="en-US" sz="2000" dirty="0"/>
          </a:p>
          <a:p>
            <a:r>
              <a:rPr lang="en-US" sz="2000" dirty="0" smtClean="0"/>
              <a:t>The (</a:t>
            </a:r>
            <a:r>
              <a:rPr lang="en-US" sz="2000" dirty="0" err="1" smtClean="0"/>
              <a:t>mis</a:t>
            </a:r>
            <a:r>
              <a:rPr lang="en-US" sz="2000" dirty="0" smtClean="0"/>
              <a:t>)classifications are based on an 0.5 score cut: completeness can be increased by lowering the threshold.</a:t>
            </a:r>
          </a:p>
        </p:txBody>
      </p:sp>
      <p:pic>
        <p:nvPicPr>
          <p:cNvPr id="5" name="Picture 4"/>
          <p:cNvPicPr>
            <a:picLocks noChangeAspect="1"/>
          </p:cNvPicPr>
          <p:nvPr/>
        </p:nvPicPr>
        <p:blipFill>
          <a:blip r:embed="rId2"/>
          <a:stretch>
            <a:fillRect/>
          </a:stretch>
        </p:blipFill>
        <p:spPr>
          <a:xfrm>
            <a:off x="789739" y="2883187"/>
            <a:ext cx="1308100" cy="673100"/>
          </a:xfrm>
          <a:prstGeom prst="rect">
            <a:avLst/>
          </a:prstGeom>
        </p:spPr>
      </p:pic>
      <p:pic>
        <p:nvPicPr>
          <p:cNvPr id="6" name="Picture 5"/>
          <p:cNvPicPr>
            <a:picLocks noChangeAspect="1"/>
          </p:cNvPicPr>
          <p:nvPr/>
        </p:nvPicPr>
        <p:blipFill>
          <a:blip r:embed="rId3"/>
          <a:stretch>
            <a:fillRect/>
          </a:stretch>
        </p:blipFill>
        <p:spPr>
          <a:xfrm>
            <a:off x="2776557" y="2883187"/>
            <a:ext cx="2616200" cy="698500"/>
          </a:xfrm>
          <a:prstGeom prst="rect">
            <a:avLst/>
          </a:prstGeom>
        </p:spPr>
      </p:pic>
      <p:pic>
        <p:nvPicPr>
          <p:cNvPr id="7" name="Picture 6"/>
          <p:cNvPicPr>
            <a:picLocks noChangeAspect="1"/>
          </p:cNvPicPr>
          <p:nvPr/>
        </p:nvPicPr>
        <p:blipFill>
          <a:blip r:embed="rId4"/>
          <a:stretch>
            <a:fillRect/>
          </a:stretch>
        </p:blipFill>
        <p:spPr>
          <a:xfrm>
            <a:off x="789739" y="4563228"/>
            <a:ext cx="1206500" cy="635000"/>
          </a:xfrm>
          <a:prstGeom prst="rect">
            <a:avLst/>
          </a:prstGeom>
        </p:spPr>
      </p:pic>
      <p:pic>
        <p:nvPicPr>
          <p:cNvPr id="8" name="Picture 7"/>
          <p:cNvPicPr>
            <a:picLocks noChangeAspect="1"/>
          </p:cNvPicPr>
          <p:nvPr/>
        </p:nvPicPr>
        <p:blipFill>
          <a:blip r:embed="rId5"/>
          <a:stretch>
            <a:fillRect/>
          </a:stretch>
        </p:blipFill>
        <p:spPr>
          <a:xfrm>
            <a:off x="2776557" y="4474328"/>
            <a:ext cx="2616200" cy="723900"/>
          </a:xfrm>
          <a:prstGeom prst="rect">
            <a:avLst/>
          </a:prstGeom>
        </p:spPr>
      </p:pic>
    </p:spTree>
    <p:extLst>
      <p:ext uri="{BB962C8B-B14F-4D97-AF65-F5344CB8AC3E}">
        <p14:creationId xmlns:p14="http://schemas.microsoft.com/office/powerpoint/2010/main" val="83869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173372" y="686254"/>
            <a:ext cx="7556500" cy="2667000"/>
          </a:xfrm>
          <a:prstGeom prst="rect">
            <a:avLst/>
          </a:prstGeom>
        </p:spPr>
      </p:pic>
      <p:sp>
        <p:nvSpPr>
          <p:cNvPr id="5" name="TextBox 4"/>
          <p:cNvSpPr txBox="1"/>
          <p:nvPr/>
        </p:nvSpPr>
        <p:spPr>
          <a:xfrm>
            <a:off x="561474" y="224589"/>
            <a:ext cx="6569042" cy="461665"/>
          </a:xfrm>
          <a:prstGeom prst="rect">
            <a:avLst/>
          </a:prstGeom>
          <a:noFill/>
        </p:spPr>
        <p:txBody>
          <a:bodyPr wrap="none" rtlCol="0">
            <a:spAutoFit/>
          </a:bodyPr>
          <a:lstStyle/>
          <a:p>
            <a:r>
              <a:rPr lang="en-US" sz="2400" dirty="0" err="1"/>
              <a:t>r</a:t>
            </a:r>
            <a:r>
              <a:rPr lang="en-US" sz="2400" dirty="0" err="1" smtClean="0"/>
              <a:t>b</a:t>
            </a:r>
            <a:r>
              <a:rPr lang="en-US" sz="2400" dirty="0" smtClean="0"/>
              <a:t> classifier </a:t>
            </a:r>
            <a:r>
              <a:rPr lang="en-US" sz="2400" i="1" dirty="0" smtClean="0"/>
              <a:t>[ResNet50_rb_20e_20181024_154924]</a:t>
            </a:r>
          </a:p>
        </p:txBody>
      </p:sp>
      <p:sp>
        <p:nvSpPr>
          <p:cNvPr id="6" name="TextBox 5"/>
          <p:cNvSpPr txBox="1"/>
          <p:nvPr/>
        </p:nvSpPr>
        <p:spPr>
          <a:xfrm>
            <a:off x="385012" y="3491753"/>
            <a:ext cx="11309684" cy="3139321"/>
          </a:xfrm>
          <a:prstGeom prst="rect">
            <a:avLst/>
          </a:prstGeom>
          <a:noFill/>
        </p:spPr>
        <p:txBody>
          <a:bodyPr wrap="square" rtlCol="0">
            <a:spAutoFit/>
          </a:bodyPr>
          <a:lstStyle/>
          <a:p>
            <a:pPr marL="285750" indent="-285750">
              <a:buFontTx/>
              <a:buChar char="-"/>
            </a:pPr>
            <a:r>
              <a:rPr lang="en-US" dirty="0" smtClean="0"/>
              <a:t>Ran the classifier on 5 nights worth of data just before the recent shutdown + one night in August -&gt; ~520k predictions</a:t>
            </a:r>
          </a:p>
          <a:p>
            <a:pPr marL="285750" indent="-285750">
              <a:buFontTx/>
              <a:buChar char="-"/>
            </a:pPr>
            <a:r>
              <a:rPr lang="en-US" dirty="0" smtClean="0"/>
              <a:t>Examples of 1 particular class of bogus turned out to be under-represented in the training set (multiple badly subtracted stars; especially when there are 2 stars close stars in the center -&gt; blended), thus the peak around 1</a:t>
            </a:r>
          </a:p>
          <a:p>
            <a:pPr marL="285750" indent="-285750">
              <a:buFontTx/>
              <a:buChar char="-"/>
            </a:pPr>
            <a:r>
              <a:rPr lang="en-US" dirty="0" smtClean="0"/>
              <a:t>Otherwise performance close to what is shown on previous slide</a:t>
            </a:r>
          </a:p>
          <a:p>
            <a:pPr marL="285750" indent="-285750">
              <a:buFontTx/>
              <a:buChar char="-"/>
            </a:pPr>
            <a:r>
              <a:rPr lang="en-US" dirty="0" smtClean="0"/>
              <a:t>QZ: 5k bogus examples came from one (very good and therefore not very representative) night</a:t>
            </a:r>
          </a:p>
          <a:p>
            <a:pPr marL="285750" indent="-285750">
              <a:buFontTx/>
              <a:buChar char="-"/>
            </a:pPr>
            <a:endParaRPr lang="en-US" dirty="0"/>
          </a:p>
          <a:p>
            <a:pPr marL="285750" indent="-285750">
              <a:buFontTx/>
              <a:buChar char="-"/>
            </a:pPr>
            <a:r>
              <a:rPr lang="en-US" dirty="0" smtClean="0"/>
              <a:t>Sampled 3k with </a:t>
            </a:r>
            <a:r>
              <a:rPr lang="en-US" dirty="0" err="1" smtClean="0"/>
              <a:t>rb</a:t>
            </a:r>
            <a:r>
              <a:rPr lang="en-US" dirty="0" smtClean="0"/>
              <a:t> &lt; 0.2, 3k with </a:t>
            </a:r>
            <a:r>
              <a:rPr lang="en-US" dirty="0" err="1" smtClean="0"/>
              <a:t>rb</a:t>
            </a:r>
            <a:r>
              <a:rPr lang="en-US" dirty="0" smtClean="0"/>
              <a:t> &gt; 0.8, and 3k 0.2 &lt; </a:t>
            </a:r>
            <a:r>
              <a:rPr lang="en-US" dirty="0" err="1" smtClean="0"/>
              <a:t>rb</a:t>
            </a:r>
            <a:r>
              <a:rPr lang="en-US" dirty="0" smtClean="0"/>
              <a:t> &lt; 0.8, just finished labeling on </a:t>
            </a:r>
            <a:r>
              <a:rPr lang="en-US" dirty="0" err="1" smtClean="0"/>
              <a:t>Zwickyverse</a:t>
            </a:r>
            <a:r>
              <a:rPr lang="en-US" dirty="0" smtClean="0"/>
              <a:t>/private</a:t>
            </a:r>
          </a:p>
          <a:p>
            <a:pPr marL="285750" indent="-285750">
              <a:buFontTx/>
              <a:buChar char="-"/>
            </a:pPr>
            <a:r>
              <a:rPr lang="en-US" dirty="0" smtClean="0"/>
              <a:t>QZ to prepare an additional set of synthetic streaks based on misclassification</a:t>
            </a:r>
          </a:p>
          <a:p>
            <a:pPr marL="285750" indent="-285750">
              <a:buFontTx/>
              <a:buChar char="-"/>
            </a:pPr>
            <a:r>
              <a:rPr lang="en-US" dirty="0" smtClean="0"/>
              <a:t>Will re-train the classifier</a:t>
            </a:r>
          </a:p>
          <a:p>
            <a:pPr marL="285750" indent="-285750">
              <a:buFontTx/>
              <a:buChar char="-"/>
            </a:pPr>
            <a:endParaRPr lang="en-US" dirty="0"/>
          </a:p>
        </p:txBody>
      </p:sp>
    </p:spTree>
    <p:extLst>
      <p:ext uri="{BB962C8B-B14F-4D97-AF65-F5344CB8AC3E}">
        <p14:creationId xmlns:p14="http://schemas.microsoft.com/office/powerpoint/2010/main" val="67986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096" y="234305"/>
            <a:ext cx="10951780" cy="2893100"/>
          </a:xfrm>
          <a:prstGeom prst="rect">
            <a:avLst/>
          </a:prstGeom>
        </p:spPr>
        <p:txBody>
          <a:bodyPr wrap="square">
            <a:spAutoFit/>
          </a:bodyPr>
          <a:lstStyle/>
          <a:p>
            <a:r>
              <a:rPr lang="en-US" sz="2400" dirty="0" smtClean="0"/>
              <a:t>Production service</a:t>
            </a:r>
          </a:p>
          <a:p>
            <a:endParaRPr lang="en-US" dirty="0" smtClean="0"/>
          </a:p>
          <a:p>
            <a:pPr marL="342900" indent="-342900">
              <a:buFontTx/>
              <a:buChar char="-"/>
            </a:pPr>
            <a:r>
              <a:rPr lang="en-US" sz="2000" dirty="0" smtClean="0"/>
              <a:t>Cutouts/metadata are </a:t>
            </a:r>
            <a:r>
              <a:rPr lang="en-US" sz="2000" dirty="0" err="1" smtClean="0"/>
              <a:t>rsynced</a:t>
            </a:r>
            <a:r>
              <a:rPr lang="en-US" sz="2000" dirty="0" smtClean="0"/>
              <a:t> between </a:t>
            </a:r>
            <a:r>
              <a:rPr lang="en-US" sz="2000" dirty="0" err="1" smtClean="0"/>
              <a:t>yupana</a:t>
            </a:r>
            <a:r>
              <a:rPr lang="en-US" sz="2000" dirty="0" smtClean="0"/>
              <a:t> (where QZ keeps them) and private (where I run the classifiers). This should be replaced</a:t>
            </a:r>
          </a:p>
          <a:p>
            <a:pPr marL="342900" indent="-342900">
              <a:buFontTx/>
              <a:buChar char="-"/>
            </a:pPr>
            <a:endParaRPr lang="en-US" sz="2000" dirty="0"/>
          </a:p>
          <a:p>
            <a:pPr marL="342900" indent="-342900">
              <a:buFontTx/>
              <a:buChar char="-"/>
            </a:pPr>
            <a:r>
              <a:rPr lang="en-US" sz="2000" dirty="0" smtClean="0"/>
              <a:t>Classifiers are run on all data automatically, everything stored to a DB</a:t>
            </a:r>
          </a:p>
          <a:p>
            <a:pPr marL="342900" indent="-342900">
              <a:buFontTx/>
              <a:buChar char="-"/>
            </a:pPr>
            <a:endParaRPr lang="en-US" sz="2000" dirty="0"/>
          </a:p>
          <a:p>
            <a:pPr marL="342900" indent="-342900">
              <a:buFontTx/>
              <a:buChar char="-"/>
            </a:pPr>
            <a:r>
              <a:rPr lang="en-US" sz="2000" dirty="0" smtClean="0"/>
              <a:t>Frontend to talk to the DB/display results is up and running</a:t>
            </a:r>
          </a:p>
          <a:p>
            <a:pPr marL="342900" indent="-342900">
              <a:buFontTx/>
              <a:buChar char="-"/>
            </a:pPr>
            <a:endParaRPr lang="en-US" sz="2000" dirty="0"/>
          </a:p>
        </p:txBody>
      </p:sp>
    </p:spTree>
    <p:extLst>
      <p:ext uri="{BB962C8B-B14F-4D97-AF65-F5344CB8AC3E}">
        <p14:creationId xmlns:p14="http://schemas.microsoft.com/office/powerpoint/2010/main" val="1953565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317</Words>
  <Application>Microsoft Macintosh PowerPoint</Application>
  <PresentationFormat>Widescreen</PresentationFormat>
  <Paragraphs>35</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Calibri Light</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Duev, Dmitry</dc:creator>
  <cp:lastModifiedBy>Duev, Dmitry</cp:lastModifiedBy>
  <cp:revision>7</cp:revision>
  <dcterms:created xsi:type="dcterms:W3CDTF">2018-10-31T15:30:37Z</dcterms:created>
  <dcterms:modified xsi:type="dcterms:W3CDTF">2018-10-31T16:08:54Z</dcterms:modified>
</cp:coreProperties>
</file>