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92" r:id="rId3"/>
    <p:sldId id="274" r:id="rId4"/>
    <p:sldId id="287" r:id="rId5"/>
    <p:sldId id="266" r:id="rId6"/>
    <p:sldId id="270" r:id="rId7"/>
    <p:sldId id="289" r:id="rId8"/>
    <p:sldId id="295" r:id="rId9"/>
    <p:sldId id="291" r:id="rId10"/>
    <p:sldId id="297" r:id="rId11"/>
    <p:sldId id="288" r:id="rId12"/>
    <p:sldId id="283" r:id="rId13"/>
    <p:sldId id="271" r:id="rId14"/>
    <p:sldId id="282" r:id="rId15"/>
    <p:sldId id="277" r:id="rId16"/>
    <p:sldId id="264" r:id="rId17"/>
    <p:sldId id="278" r:id="rId18"/>
    <p:sldId id="276" r:id="rId19"/>
    <p:sldId id="279" r:id="rId20"/>
    <p:sldId id="296" r:id="rId21"/>
    <p:sldId id="298" r:id="rId22"/>
    <p:sldId id="286" r:id="rId23"/>
    <p:sldId id="290" r:id="rId24"/>
    <p:sldId id="294" r:id="rId25"/>
    <p:sldId id="268" r:id="rId26"/>
    <p:sldId id="293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7F3C5F6-F044-6747-B9C8-0857C7B50BCA}">
          <p14:sldIdLst>
            <p14:sldId id="256"/>
            <p14:sldId id="292"/>
            <p14:sldId id="274"/>
            <p14:sldId id="287"/>
            <p14:sldId id="266"/>
            <p14:sldId id="270"/>
            <p14:sldId id="289"/>
            <p14:sldId id="295"/>
            <p14:sldId id="291"/>
            <p14:sldId id="297"/>
            <p14:sldId id="288"/>
            <p14:sldId id="283"/>
            <p14:sldId id="271"/>
            <p14:sldId id="282"/>
            <p14:sldId id="277"/>
            <p14:sldId id="264"/>
            <p14:sldId id="278"/>
            <p14:sldId id="276"/>
          </p14:sldIdLst>
        </p14:section>
        <p14:section name="additonal" id="{BED94B92-A9B1-3D4D-A901-CE1A0AC86DC5}">
          <p14:sldIdLst>
            <p14:sldId id="279"/>
            <p14:sldId id="296"/>
            <p14:sldId id="298"/>
            <p14:sldId id="286"/>
            <p14:sldId id="290"/>
            <p14:sldId id="294"/>
            <p14:sldId id="268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62" autoAdjust="0"/>
  </p:normalViewPr>
  <p:slideViewPr>
    <p:cSldViewPr snapToGrid="0" snapToObjects="1">
      <p:cViewPr>
        <p:scale>
          <a:sx n="100" d="100"/>
          <a:sy n="100" d="100"/>
        </p:scale>
        <p:origin x="-672" y="-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15C59-8E76-FE43-832B-CC6106028579}" type="datetimeFigureOut">
              <a:rPr lang="en-US" smtClean="0"/>
              <a:t>5/19/16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31A6F-D9C1-6B44-AC7F-620E16928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Pretty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pics</a:t>
            </a:r>
            <a:r>
              <a:rPr lang="en-US" baseline="0" dirty="0" smtClean="0"/>
              <a:t> in background – continuum subtracted…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1A6F-D9C1-6B44-AC7F-620E16928B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5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Ptf</a:t>
            </a:r>
            <a:r>
              <a:rPr lang="en-US" baseline="0" dirty="0" smtClean="0"/>
              <a:t> can reduce false positives – </a:t>
            </a:r>
            <a:r>
              <a:rPr lang="en-US" baseline="0" dirty="0" err="1" smtClean="0"/>
              <a:t>forground</a:t>
            </a:r>
            <a:r>
              <a:rPr lang="en-US" baseline="0" dirty="0" smtClean="0"/>
              <a:t>(asteroids, flares,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 and background(SN, </a:t>
            </a:r>
            <a:r>
              <a:rPr lang="en-US" baseline="0" dirty="0" err="1" smtClean="0"/>
              <a:t>AGN,etc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639B-7F04-4860-89A7-832D247188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6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Why do we need to make this</a:t>
            </a:r>
            <a:r>
              <a:rPr lang="en-US" baseline="0" dirty="0" smtClean="0"/>
              <a:t> galaxy catalog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Only 50% B-band light is captured compared to a </a:t>
            </a:r>
            <a:r>
              <a:rPr lang="en-US" dirty="0" err="1" smtClean="0"/>
              <a:t>schecter</a:t>
            </a:r>
            <a:r>
              <a:rPr lang="en-US" dirty="0" smtClean="0"/>
              <a:t> function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639B-7F04-4860-89A7-832D247188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2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nights every month – near full moon</a:t>
            </a:r>
          </a:p>
          <a:p>
            <a:r>
              <a:rPr lang="en-US" dirty="0" smtClean="0"/>
              <a:t>2 images per filter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1A6F-D9C1-6B44-AC7F-620E16928B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9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1A6F-D9C1-6B44-AC7F-620E16928B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2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Sensitivity of the CLU survey. At a distance of 200Mpc (denoted by ”a-LIGO” horizon line), PTF will be able to detect galaxies with Hα luminosity greater than 10^39.8 erg s−1 . Comparing to the 11HUGS Hα survey undertaken by R.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Kennicutt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collaborators which is complete to 11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we expect this luminosity limit to capture 85% of the B-band light out to 200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1A6F-D9C1-6B44-AC7F-620E16928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3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GRB = LIGO</a:t>
            </a:r>
          </a:p>
          <a:p>
            <a:r>
              <a:rPr lang="en-US" dirty="0" smtClean="0"/>
              <a:t>Fade by 15 mag in 1 day (GRBs)</a:t>
            </a:r>
          </a:p>
          <a:p>
            <a:r>
              <a:rPr lang="en-US" dirty="0" smtClean="0"/>
              <a:t>LIGO</a:t>
            </a:r>
            <a:r>
              <a:rPr lang="en-US" baseline="0" dirty="0" smtClean="0"/>
              <a:t> – first light = Sept 2015 – no localization</a:t>
            </a:r>
          </a:p>
          <a:p>
            <a:r>
              <a:rPr lang="en-US" baseline="0" dirty="0" smtClean="0"/>
              <a:t>2016 – 100 deg^2</a:t>
            </a:r>
          </a:p>
          <a:p>
            <a:r>
              <a:rPr lang="en-US" baseline="0" dirty="0" smtClean="0"/>
              <a:t>See Brad </a:t>
            </a:r>
            <a:r>
              <a:rPr lang="en-US" baseline="0" dirty="0" err="1" smtClean="0"/>
              <a:t>Cenko</a:t>
            </a:r>
            <a:r>
              <a:rPr lang="en-US" baseline="0" dirty="0" smtClean="0"/>
              <a:t> talk PTF summer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31A6F-D9C1-6B44-AC7F-620E16928B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91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48197-56F7-534C-9D46-81DFAD0F640D}" type="slidenum">
              <a:rPr lang="en-GB"/>
              <a:pPr/>
              <a:t>17</a:t>
            </a:fld>
            <a:endParaRPr lang="en-GB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3936"/>
            <a:ext cx="7772400" cy="73380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7772400" cy="658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726948"/>
            <a:ext cx="3657600" cy="870966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383242"/>
            <a:ext cx="3657600" cy="4165227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1597914"/>
            <a:ext cx="3657600" cy="26883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13532"/>
            <a:ext cx="7776882" cy="761238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342901"/>
            <a:ext cx="5486400" cy="2733115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3886201"/>
            <a:ext cx="7776882" cy="712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16356"/>
            <a:ext cx="7776882" cy="759758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3886201"/>
            <a:ext cx="7776882" cy="712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342900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1841575"/>
            <a:ext cx="2331720" cy="123444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400051"/>
            <a:ext cx="1600200" cy="41945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1"/>
            <a:ext cx="6019800" cy="419457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401857"/>
            <a:ext cx="7770813" cy="319276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1"/>
            <a:ext cx="7772400" cy="732865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2" y="3943351"/>
            <a:ext cx="7770813" cy="655544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9" y="318488"/>
            <a:ext cx="5031609" cy="253185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742950"/>
            <a:ext cx="7770813" cy="130730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2067487"/>
            <a:ext cx="7770813" cy="96146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90769"/>
            <a:ext cx="7770813" cy="10724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0405"/>
            <a:ext cx="3611880" cy="327421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320405"/>
            <a:ext cx="3611880" cy="327421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90769"/>
            <a:ext cx="7770813" cy="107240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63171"/>
            <a:ext cx="3611880" cy="4605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28801"/>
            <a:ext cx="3611880" cy="27658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163171"/>
            <a:ext cx="3611880" cy="4605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1828801"/>
            <a:ext cx="3611880" cy="27658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1643903"/>
            <a:ext cx="3429000" cy="1191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1643903"/>
            <a:ext cx="3429000" cy="1191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728662"/>
            <a:ext cx="3657600" cy="8715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342901"/>
            <a:ext cx="3657600" cy="425172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1600201"/>
            <a:ext cx="3657600" cy="268605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90769"/>
            <a:ext cx="7770813" cy="1072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314451"/>
            <a:ext cx="7770813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192AED6-36F0-E04F-A404-F5EDDF780B3E}" type="datetimeFigureOut">
              <a:rPr lang="en-US" smtClean="0"/>
              <a:t>5/19/16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4767264"/>
            <a:ext cx="685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1656ECB-6E6C-BF4C-9C15-D0A646D66BD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emf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microsoft.com/office/2007/relationships/hdphoto" Target="../media/hdphoto1.wdp"/><Relationship Id="rId7" Type="http://schemas.openxmlformats.org/officeDocument/2006/relationships/image" Target="../media/image16.jpeg"/><Relationship Id="rId8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6200"/>
          </a:xfrm>
        </p:spPr>
        <p:txBody>
          <a:bodyPr/>
          <a:lstStyle/>
          <a:p>
            <a:r>
              <a:rPr lang="en-US" sz="4400" dirty="0" smtClean="0"/>
              <a:t>Census of the Local Universe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(CLU) – </a:t>
            </a:r>
            <a:r>
              <a:rPr lang="en-US" sz="4400" spc="70" dirty="0" smtClean="0"/>
              <a:t>Hα</a:t>
            </a:r>
            <a:r>
              <a:rPr lang="en-US" sz="4400" dirty="0" smtClean="0"/>
              <a:t> Galaxy Survey</a:t>
            </a:r>
            <a:endParaRPr lang="en-US" sz="4400" dirty="0"/>
          </a:p>
        </p:txBody>
      </p:sp>
      <p:pic>
        <p:nvPicPr>
          <p:cNvPr id="4" name="Picture 3" descr="M51_h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6" t="29135" r="19484"/>
          <a:stretch/>
        </p:blipFill>
        <p:spPr>
          <a:xfrm>
            <a:off x="50800" y="1347232"/>
            <a:ext cx="3302000" cy="36449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93999"/>
            <a:ext cx="7772400" cy="185861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David Cook</a:t>
            </a:r>
          </a:p>
          <a:p>
            <a:r>
              <a:rPr lang="en-US" sz="1600" dirty="0" smtClean="0"/>
              <a:t>Caltech</a:t>
            </a:r>
          </a:p>
          <a:p>
            <a:endParaRPr lang="en-US" sz="1600" dirty="0"/>
          </a:p>
          <a:p>
            <a:r>
              <a:rPr lang="en-US" sz="1600" dirty="0" smtClean="0"/>
              <a:t>PTF/ZTF Meeting</a:t>
            </a:r>
          </a:p>
          <a:p>
            <a:r>
              <a:rPr lang="en-US" sz="1600" dirty="0" smtClean="0"/>
              <a:t>Maryland</a:t>
            </a:r>
            <a:endParaRPr lang="en-US" sz="1600" dirty="0" smtClean="0"/>
          </a:p>
          <a:p>
            <a:r>
              <a:rPr lang="en-US" sz="1600" dirty="0" smtClean="0"/>
              <a:t>May 20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, 2016</a:t>
            </a: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800" y="4546600"/>
            <a:ext cx="201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PTF Hα (6563 </a:t>
            </a:r>
            <a:r>
              <a:rPr lang="en-US" dirty="0" err="1" smtClean="0"/>
              <a:t>Å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800" y="1498600"/>
            <a:ext cx="6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M51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0" y="1753631"/>
            <a:ext cx="1727200" cy="1727200"/>
          </a:xfrm>
          <a:prstGeom prst="rect">
            <a:avLst/>
          </a:prstGeom>
          <a:ln>
            <a:solidFill>
              <a:srgbClr val="3366FF"/>
            </a:solidFill>
          </a:ln>
        </p:spPr>
      </p:pic>
      <p:cxnSp>
        <p:nvCxnSpPr>
          <p:cNvPr id="18" name="Straight Connector 17"/>
          <p:cNvCxnSpPr/>
          <p:nvPr/>
        </p:nvCxnSpPr>
        <p:spPr>
          <a:xfrm>
            <a:off x="3048000" y="1727200"/>
            <a:ext cx="3467100" cy="39131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48000" y="1714500"/>
            <a:ext cx="3467100" cy="1766331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61100" y="3987800"/>
            <a:ext cx="288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6C16A"/>
                </a:solidFill>
              </a:rPr>
              <a:t>Collaborators: </a:t>
            </a:r>
            <a:r>
              <a:rPr lang="en-US" sz="1400" dirty="0" err="1" smtClean="0"/>
              <a:t>Mansi</a:t>
            </a:r>
            <a:r>
              <a:rPr lang="en-US" sz="1400" dirty="0" smtClean="0"/>
              <a:t> </a:t>
            </a:r>
            <a:r>
              <a:rPr lang="en-US" sz="1400" dirty="0" err="1" smtClean="0"/>
              <a:t>Kasliwal</a:t>
            </a:r>
            <a:r>
              <a:rPr lang="en-US" sz="1400" dirty="0" smtClean="0"/>
              <a:t> (Caltech), Angie Van Sistine (U of  Wisconsin, Milwaukee), PTF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588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19 at 12.29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786"/>
            <a:ext cx="9144000" cy="1836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90769"/>
            <a:ext cx="7770813" cy="683931"/>
          </a:xfrm>
        </p:spPr>
        <p:txBody>
          <a:bodyPr/>
          <a:lstStyle/>
          <a:p>
            <a:r>
              <a:rPr lang="en-US" dirty="0" smtClean="0"/>
              <a:t>Impressive New </a:t>
            </a:r>
            <a:r>
              <a:rPr lang="en-US" dirty="0" smtClean="0"/>
              <a:t>Candidates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2300" y="1064733"/>
            <a:ext cx="7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0300" y="1064733"/>
            <a:ext cx="7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1800" y="1064733"/>
            <a:ext cx="7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40600" y="1064733"/>
            <a:ext cx="7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α4</a:t>
            </a:r>
            <a:endParaRPr lang="en-US" dirty="0"/>
          </a:p>
        </p:txBody>
      </p:sp>
      <p:pic>
        <p:nvPicPr>
          <p:cNvPr id="10" name="Picture 9" descr="AwesomeNewGa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0129"/>
            <a:ext cx="9144000" cy="18143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8540" y="2451100"/>
            <a:ext cx="11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r=17 mag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8277" y="4335140"/>
            <a:ext cx="11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C16A"/>
                </a:solidFill>
              </a:rPr>
              <a:t>r=15 mag</a:t>
            </a:r>
            <a:endParaRPr lang="en-US" dirty="0">
              <a:solidFill>
                <a:srgbClr val="F6C16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600" y="6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No redshifts!</a:t>
            </a:r>
            <a:endParaRPr lang="en-US" dirty="0">
              <a:solidFill>
                <a:srgbClr val="F6C16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6909" y="4297137"/>
            <a:ext cx="75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8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Spectroscopic Follow-up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16001"/>
            <a:ext cx="7770813" cy="357862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SDSS/BOSS –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20 candidates confirmed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Palomar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200 inch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Awarded 3 nights </a:t>
            </a:r>
            <a:r>
              <a:rPr lang="en-US" dirty="0" smtClean="0"/>
              <a:t>in 2016</a:t>
            </a:r>
            <a:endParaRPr lang="en-US" dirty="0" smtClean="0"/>
          </a:p>
          <a:p>
            <a:pPr lvl="3">
              <a:buFont typeface="Wingdings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 night – another 21 candidates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confirmed</a:t>
            </a:r>
          </a:p>
          <a:p>
            <a:pPr lvl="3">
              <a:buFont typeface="Wingdings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 nights in July</a:t>
            </a:r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2">
              <a:buFont typeface="Wingdings" charset="2"/>
              <a:buChar char="Ø"/>
            </a:pPr>
            <a:r>
              <a:rPr lang="en-US" dirty="0" smtClean="0"/>
              <a:t>Proposing </a:t>
            </a:r>
            <a:r>
              <a:rPr lang="en-US" dirty="0" smtClean="0"/>
              <a:t>for </a:t>
            </a:r>
            <a:r>
              <a:rPr lang="en-US" dirty="0" smtClean="0"/>
              <a:t>more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60 inch – 60+ hours in Summer-Fall 2016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WIRO 2.3m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10 nights in April </a:t>
            </a:r>
            <a:r>
              <a:rPr lang="en-US" dirty="0" smtClean="0"/>
              <a:t>2016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Data still needs to be reduced</a:t>
            </a:r>
            <a:endParaRPr lang="en-US" dirty="0" smtClean="0">
              <a:solidFill>
                <a:srgbClr val="F6C1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8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876" t="30864" r="34815" b="35308"/>
          <a:stretch/>
        </p:blipFill>
        <p:spPr>
          <a:xfrm>
            <a:off x="88900" y="1257300"/>
            <a:ext cx="1816100" cy="173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1257300"/>
            <a:ext cx="1739900" cy="173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00" y="1257300"/>
            <a:ext cx="1739900" cy="173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100" y="1257300"/>
            <a:ext cx="1727200" cy="172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4400" y="1257300"/>
            <a:ext cx="1727200" cy="172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" y="3111500"/>
            <a:ext cx="1816100" cy="181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100" y="3111500"/>
            <a:ext cx="1739900" cy="1816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100" y="3111500"/>
            <a:ext cx="1739900" cy="181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100" y="3111500"/>
            <a:ext cx="1727200" cy="181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4400" y="3111500"/>
            <a:ext cx="1727200" cy="18161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292600" cy="1072403"/>
          </a:xfrm>
        </p:spPr>
        <p:txBody>
          <a:bodyPr/>
          <a:lstStyle/>
          <a:p>
            <a:r>
              <a:rPr lang="en-US" dirty="0"/>
              <a:t>New Local Galaxy </a:t>
            </a:r>
            <a:r>
              <a:rPr lang="en-US" dirty="0" smtClean="0"/>
              <a:t>Discoveries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25900" y="72873"/>
            <a:ext cx="496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All with BOSS/SDSS spectra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Prelim sensitivity using </a:t>
            </a:r>
            <a:r>
              <a:rPr lang="en-US" dirty="0" smtClean="0"/>
              <a:t>SDSS overlap: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err="1" smtClean="0"/>
              <a:t>EW</a:t>
            </a:r>
            <a:r>
              <a:rPr lang="en-US" dirty="0" err="1" smtClean="0"/>
              <a:t>~tens</a:t>
            </a:r>
            <a:r>
              <a:rPr lang="en-US" dirty="0" smtClean="0"/>
              <a:t> </a:t>
            </a:r>
            <a:r>
              <a:rPr lang="en-US" dirty="0" err="1" smtClean="0"/>
              <a:t>Å</a:t>
            </a: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Line flux~</a:t>
            </a:r>
            <a:r>
              <a:rPr lang="en-US" dirty="0"/>
              <a:t>1</a:t>
            </a:r>
            <a:r>
              <a:rPr lang="en-US" dirty="0" smtClean="0"/>
              <a:t>e</a:t>
            </a:r>
            <a:r>
              <a:rPr lang="en-US" dirty="0" smtClean="0"/>
              <a:t>-</a:t>
            </a:r>
            <a:r>
              <a:rPr lang="en-US" dirty="0" smtClean="0"/>
              <a:t>15 </a:t>
            </a:r>
            <a:r>
              <a:rPr lang="en-US" dirty="0" smtClean="0"/>
              <a:t>erg/s/cm</a:t>
            </a:r>
            <a:r>
              <a:rPr lang="en-US" baseline="30000" dirty="0" smtClean="0"/>
              <a:t>2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8900" y="2641600"/>
            <a:ext cx="985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EW~580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3111669"/>
            <a:ext cx="985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EW~260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905000" y="2641600"/>
            <a:ext cx="88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EW~10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683000" y="2658646"/>
            <a:ext cx="77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EW~6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499100" y="2654300"/>
            <a:ext cx="88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EW~28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226300" y="2654300"/>
            <a:ext cx="985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EW~675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943100" y="3111838"/>
            <a:ext cx="985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EW~125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683000" y="3112007"/>
            <a:ext cx="985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EW~290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499100" y="3129053"/>
            <a:ext cx="985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EW~205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7264400" y="3111500"/>
            <a:ext cx="88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EW~15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95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90769"/>
            <a:ext cx="7770813" cy="813205"/>
          </a:xfrm>
        </p:spPr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pic>
        <p:nvPicPr>
          <p:cNvPr id="4" name="Picture 3" descr="Screen Shot 2012-07-05 at 11.2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1" y="977900"/>
            <a:ext cx="6000297" cy="3667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811" y="4645878"/>
            <a:ext cx="323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Rau+2009 – Modified by Cook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5108" y="863600"/>
            <a:ext cx="29688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PTF H</a:t>
            </a:r>
            <a:r>
              <a:rPr lang="el-GR" dirty="0" smtClean="0"/>
              <a:t>α</a:t>
            </a:r>
            <a:r>
              <a:rPr lang="en-US" dirty="0" smtClean="0"/>
              <a:t> Sensitivity</a:t>
            </a: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point source</a:t>
            </a: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trike="sngStrike" dirty="0" smtClean="0">
                <a:solidFill>
                  <a:srgbClr val="FF0000"/>
                </a:solidFill>
              </a:rPr>
              <a:t>2e</a:t>
            </a:r>
            <a:r>
              <a:rPr lang="en-US" strike="sngStrike" dirty="0">
                <a:solidFill>
                  <a:srgbClr val="FF0000"/>
                </a:solidFill>
              </a:rPr>
              <a:t>-17 erg s</a:t>
            </a:r>
            <a:r>
              <a:rPr lang="en-US" strike="sngStrike" baseline="30000" dirty="0">
                <a:solidFill>
                  <a:srgbClr val="FF0000"/>
                </a:solidFill>
              </a:rPr>
              <a:t>-1</a:t>
            </a:r>
            <a:r>
              <a:rPr lang="en-US" strike="sngStrike" dirty="0">
                <a:solidFill>
                  <a:srgbClr val="FF0000"/>
                </a:solidFill>
              </a:rPr>
              <a:t>cm</a:t>
            </a:r>
            <a:r>
              <a:rPr lang="en-US" strike="sngStrike" baseline="30000" dirty="0">
                <a:solidFill>
                  <a:srgbClr val="FF0000"/>
                </a:solidFill>
              </a:rPr>
              <a:t>-2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endParaRPr lang="en-US" strike="sngStrike" dirty="0" smtClean="0">
              <a:solidFill>
                <a:srgbClr val="FF0000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>
                <a:solidFill>
                  <a:srgbClr val="F6C16A"/>
                </a:solidFill>
              </a:rPr>
              <a:t>1</a:t>
            </a:r>
            <a:r>
              <a:rPr lang="en-US" dirty="0" smtClean="0">
                <a:solidFill>
                  <a:srgbClr val="F6C16A"/>
                </a:solidFill>
              </a:rPr>
              <a:t>e</a:t>
            </a:r>
            <a:r>
              <a:rPr lang="en-US" dirty="0" smtClean="0">
                <a:solidFill>
                  <a:srgbClr val="F6C16A"/>
                </a:solidFill>
              </a:rPr>
              <a:t>-</a:t>
            </a:r>
            <a:r>
              <a:rPr lang="en-US" dirty="0" smtClean="0">
                <a:solidFill>
                  <a:srgbClr val="F6C16A"/>
                </a:solidFill>
              </a:rPr>
              <a:t>15 </a:t>
            </a:r>
            <a:r>
              <a:rPr lang="en-US" dirty="0">
                <a:solidFill>
                  <a:srgbClr val="F6C16A"/>
                </a:solidFill>
              </a:rPr>
              <a:t>erg s</a:t>
            </a:r>
            <a:r>
              <a:rPr lang="en-US" baseline="30000" dirty="0">
                <a:solidFill>
                  <a:srgbClr val="F6C16A"/>
                </a:solidFill>
              </a:rPr>
              <a:t>-1</a:t>
            </a:r>
            <a:r>
              <a:rPr lang="en-US" dirty="0">
                <a:solidFill>
                  <a:srgbClr val="F6C16A"/>
                </a:solidFill>
              </a:rPr>
              <a:t>cm</a:t>
            </a:r>
            <a:r>
              <a:rPr lang="en-US" baseline="30000" dirty="0">
                <a:solidFill>
                  <a:srgbClr val="F6C16A"/>
                </a:solidFill>
              </a:rPr>
              <a:t>-2</a:t>
            </a:r>
            <a:r>
              <a:rPr lang="en-US" dirty="0">
                <a:solidFill>
                  <a:srgbClr val="F6C16A"/>
                </a:solidFill>
              </a:rPr>
              <a:t> </a:t>
            </a:r>
            <a:endParaRPr lang="en-US" dirty="0" smtClean="0">
              <a:solidFill>
                <a:srgbClr val="F6C16A"/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R</a:t>
            </a:r>
            <a:r>
              <a:rPr lang="en-US" dirty="0" smtClean="0"/>
              <a:t>~10 </a:t>
            </a:r>
            <a:r>
              <a:rPr lang="en-US" dirty="0" smtClean="0"/>
              <a:t>Rayleigh</a:t>
            </a: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In order of area:</a:t>
            </a:r>
          </a:p>
          <a:p>
            <a:pPr marL="548640" lvl="1" indent="-285750">
              <a:buFont typeface="Wingdings" charset="2"/>
              <a:buChar char="Ø"/>
            </a:pPr>
            <a:r>
              <a:rPr lang="en-US" sz="1600" strike="sngStrike" dirty="0">
                <a:solidFill>
                  <a:srgbClr val="FF0000"/>
                </a:solidFill>
              </a:rPr>
              <a:t>PTF – 30,000 deg</a:t>
            </a:r>
            <a:r>
              <a:rPr lang="en-US" sz="1600" strike="sngStrike" baseline="30000" dirty="0">
                <a:solidFill>
                  <a:srgbClr val="FF0000"/>
                </a:solidFill>
              </a:rPr>
              <a:t>2</a:t>
            </a:r>
          </a:p>
          <a:p>
            <a:pPr marL="548640" lvl="1" indent="-285750">
              <a:buFont typeface="Wingdings" charset="2"/>
              <a:buChar char="Ø"/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PTF – </a:t>
            </a:r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15,065 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deg</a:t>
            </a:r>
            <a:r>
              <a:rPr lang="en-US" sz="16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</a:p>
          <a:p>
            <a:pPr marL="548640" lvl="1" indent="-285750">
              <a:buFont typeface="Wingdings" charset="2"/>
              <a:buChar char="Ø"/>
            </a:pPr>
            <a:r>
              <a:rPr lang="en-US" sz="1600" dirty="0" smtClean="0"/>
              <a:t>SHASSA </a:t>
            </a:r>
            <a:r>
              <a:rPr lang="en-US" sz="1600" dirty="0" smtClean="0"/>
              <a:t>– 17,000 deg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marL="548640" lvl="1" indent="-285750">
              <a:buFont typeface="Wingdings" charset="2"/>
              <a:buChar char="Ø"/>
            </a:pPr>
            <a:r>
              <a:rPr lang="en-US" sz="1600" dirty="0" smtClean="0"/>
              <a:t>WHAM – 17,000 Deg</a:t>
            </a:r>
            <a:r>
              <a:rPr lang="en-US" sz="1600" baseline="30000" dirty="0" smtClean="0"/>
              <a:t>2</a:t>
            </a:r>
          </a:p>
          <a:p>
            <a:pPr marL="548640" lvl="1" indent="-285750">
              <a:buFont typeface="Wingdings" charset="2"/>
              <a:buChar char="Ø"/>
            </a:pPr>
            <a:r>
              <a:rPr lang="en-US" sz="1600" dirty="0" smtClean="0"/>
              <a:t>IPHAS – 1,800 deg</a:t>
            </a:r>
            <a:r>
              <a:rPr lang="en-US" sz="1600" baseline="30000" dirty="0" smtClean="0"/>
              <a:t>2</a:t>
            </a:r>
          </a:p>
          <a:p>
            <a:pPr marL="1005840" lvl="3" indent="-285750">
              <a:buFont typeface="Wingdings" charset="2"/>
              <a:buChar char="Ø"/>
            </a:pPr>
            <a:r>
              <a:rPr lang="en-US" sz="1600" dirty="0" smtClean="0"/>
              <a:t>Galactic plane</a:t>
            </a:r>
            <a:endParaRPr lang="en-US" sz="1600" dirty="0"/>
          </a:p>
          <a:p>
            <a:pPr marL="548640" lvl="1" indent="-285750">
              <a:buFont typeface="Wingdings" charset="2"/>
              <a:buChar char="Ø"/>
            </a:pPr>
            <a:r>
              <a:rPr lang="en-US" sz="1600" dirty="0" smtClean="0"/>
              <a:t>VTSS </a:t>
            </a:r>
            <a:r>
              <a:rPr lang="en-US" sz="1600" dirty="0" smtClean="0"/>
              <a:t>– 1,000 deg</a:t>
            </a:r>
            <a:r>
              <a:rPr lang="en-US" sz="1600" baseline="30000" dirty="0" smtClean="0"/>
              <a:t>2</a:t>
            </a:r>
            <a:endParaRPr lang="en-US" sz="1600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493581">
            <a:off x="1993900" y="2361348"/>
            <a:ext cx="355600" cy="1469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710114">
            <a:off x="957214" y="2840201"/>
            <a:ext cx="3007359" cy="1538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485900" y="1905000"/>
            <a:ext cx="2108200" cy="20955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698583">
            <a:off x="2162301" y="2518692"/>
            <a:ext cx="48117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PTF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3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11883 L 2.22222E-6 -1.48148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1284 L -1.38889E-6 4.32099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410509"/>
            <a:ext cx="3352800" cy="7664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CLU </a:t>
            </a:r>
            <a:br>
              <a:rPr lang="en-US" dirty="0" smtClean="0"/>
            </a:br>
            <a:r>
              <a:rPr lang="en-US" dirty="0" smtClean="0"/>
              <a:t>Completeness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4039155"/>
            <a:ext cx="5189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Courtesy: </a:t>
            </a:r>
            <a:r>
              <a:rPr lang="en-US" dirty="0" err="1"/>
              <a:t>Mansi</a:t>
            </a:r>
            <a:r>
              <a:rPr lang="en-US" dirty="0"/>
              <a:t> M. </a:t>
            </a:r>
            <a:r>
              <a:rPr lang="en-US" dirty="0" err="1" smtClean="0"/>
              <a:t>Kasliwal</a:t>
            </a:r>
            <a:endParaRPr lang="en-US" dirty="0" smtClean="0"/>
          </a:p>
          <a:p>
            <a:r>
              <a:rPr lang="en-US" dirty="0" smtClean="0"/>
              <a:t>A comparison to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11HUGS complete out to 11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Mpc</a:t>
            </a:r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600" dirty="0" smtClean="0"/>
              <a:t>- Kennicutt</a:t>
            </a:r>
            <a:r>
              <a:rPr lang="en-US" sz="1600" dirty="0"/>
              <a:t>+</a:t>
            </a:r>
            <a:r>
              <a:rPr lang="en-US" sz="1600" dirty="0" smtClean="0"/>
              <a:t>08, Lee+09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2046857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PTF H</a:t>
            </a:r>
            <a:r>
              <a:rPr lang="el-GR" dirty="0" smtClean="0">
                <a:solidFill>
                  <a:srgbClr val="F6C16A"/>
                </a:solidFill>
              </a:rPr>
              <a:t>α </a:t>
            </a:r>
            <a:r>
              <a:rPr lang="en-US" dirty="0" smtClean="0">
                <a:solidFill>
                  <a:srgbClr val="F6C16A"/>
                </a:solidFill>
              </a:rPr>
              <a:t>Sensitivity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EW ~ </a:t>
            </a:r>
            <a:r>
              <a:rPr lang="en-US" dirty="0" smtClean="0"/>
              <a:t>20 </a:t>
            </a:r>
            <a:r>
              <a:rPr lang="en-US" dirty="0" err="1" smtClean="0"/>
              <a:t>Å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At 200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Mpc</a:t>
            </a:r>
            <a:endParaRPr lang="en-US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Log L(H</a:t>
            </a:r>
            <a:r>
              <a:rPr lang="el-GR" dirty="0"/>
              <a:t>α</a:t>
            </a:r>
            <a:r>
              <a:rPr lang="en-US" dirty="0" smtClean="0"/>
              <a:t>) ~ 39.8 erg/s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85%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complete B-band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90% in L(H</a:t>
            </a:r>
            <a:r>
              <a:rPr lang="el-G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α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14" y="127000"/>
            <a:ext cx="5472786" cy="3951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2520774" y="2476500"/>
            <a:ext cx="128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 200 </a:t>
            </a:r>
            <a:r>
              <a:rPr lang="en-US" dirty="0" err="1" smtClean="0">
                <a:solidFill>
                  <a:schemeClr val="bg1"/>
                </a:solidFill>
              </a:rPr>
              <a:t>Mpc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004810" y="2514599"/>
            <a:ext cx="117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 50 </a:t>
            </a:r>
            <a:r>
              <a:rPr lang="en-US" dirty="0" err="1" smtClean="0">
                <a:solidFill>
                  <a:schemeClr val="bg1"/>
                </a:solidFill>
              </a:rPr>
              <a:t>Mpc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4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rgo_ligo_bw.png"/>
          <p:cNvPicPr>
            <a:picLocks noChangeAspect="1"/>
          </p:cNvPicPr>
          <p:nvPr/>
        </p:nvPicPr>
        <p:blipFill rotWithShape="1">
          <a:blip r:embed="rId3"/>
          <a:srcRect b="17084"/>
          <a:stretch/>
        </p:blipFill>
        <p:spPr>
          <a:xfrm>
            <a:off x="3352800" y="165100"/>
            <a:ext cx="5664200" cy="4696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040" r="18010"/>
          <a:stretch/>
        </p:blipFill>
        <p:spPr>
          <a:xfrm>
            <a:off x="152400" y="1966012"/>
            <a:ext cx="3086100" cy="2895600"/>
          </a:xfrm>
          <a:prstGeom prst="rect">
            <a:avLst/>
          </a:prstGeom>
          <a:ln w="19050" cmpd="sng">
            <a:solidFill>
              <a:schemeClr val="accent1">
                <a:lumMod val="60000"/>
                <a:lumOff val="40000"/>
              </a:schemeClr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152400" y="723900"/>
            <a:ext cx="3911600" cy="124211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38500" y="723900"/>
            <a:ext cx="825500" cy="124211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352800" cy="8132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07000" y="1651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Galaxy Area on Sky is Very Small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(&lt;1%)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30900" y="2260600"/>
            <a:ext cx="579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?</a:t>
            </a:r>
            <a:endParaRPr lang="en-US" sz="8000" dirty="0"/>
          </a:p>
        </p:txBody>
      </p:sp>
      <p:sp>
        <p:nvSpPr>
          <p:cNvPr id="16" name="TextBox 15"/>
          <p:cNvSpPr txBox="1"/>
          <p:nvPr/>
        </p:nvSpPr>
        <p:spPr>
          <a:xfrm>
            <a:off x="127000" y="4836212"/>
            <a:ext cx="3176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Simulating </a:t>
            </a:r>
            <a:r>
              <a:rPr lang="en-US" sz="1400" dirty="0" err="1"/>
              <a:t>eXtreme</a:t>
            </a:r>
            <a:r>
              <a:rPr lang="en-US" sz="1400" dirty="0"/>
              <a:t> </a:t>
            </a:r>
            <a:r>
              <a:rPr lang="en-US" sz="1400" dirty="0" err="1"/>
              <a:t>Spacetimes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532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2" y="35555"/>
            <a:ext cx="9063981" cy="834118"/>
          </a:xfrm>
        </p:spPr>
        <p:txBody>
          <a:bodyPr/>
          <a:lstStyle/>
          <a:p>
            <a:r>
              <a:rPr lang="en-US" dirty="0" smtClean="0"/>
              <a:t>Galaxy Science - SFR Density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2" y="977900"/>
            <a:ext cx="5163688" cy="3728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4700" y="2197100"/>
            <a:ext cx="317500" cy="181610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228600" rIns="0" rtlCol="0" anchor="t"/>
          <a:lstStyle/>
          <a:p>
            <a:pPr>
              <a:spcBef>
                <a:spcPts val="4"/>
              </a:spcBef>
            </a:pPr>
            <a:r>
              <a:rPr lang="en-US" sz="2800" b="1" dirty="0" smtClean="0">
                <a:solidFill>
                  <a:srgbClr val="000000"/>
                </a:solidFill>
              </a:rPr>
              <a:t>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18100" y="1292491"/>
            <a:ext cx="3990053" cy="34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1536700" indent="-2159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1993900" indent="-2159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2451100" indent="-2159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2908300" indent="-2159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lvl="1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Cosmic SFR density</a:t>
            </a:r>
          </a:p>
          <a:p>
            <a:pPr marL="800100" lvl="1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l-GR" sz="1800" dirty="0" smtClean="0">
                <a:solidFill>
                  <a:srgbClr val="FFFFFF"/>
                </a:solidFill>
                <a:latin typeface="+mn-lt"/>
              </a:rPr>
              <a:t>ρ</a:t>
            </a: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 = SFR/Mpc</a:t>
            </a:r>
            <a:r>
              <a:rPr lang="en-US" sz="1800" baseline="30000" dirty="0" smtClean="0">
                <a:solidFill>
                  <a:srgbClr val="FFFFFF"/>
                </a:solidFill>
                <a:latin typeface="+mn-lt"/>
              </a:rPr>
              <a:t>3</a:t>
            </a:r>
          </a:p>
          <a:p>
            <a:pPr marL="342900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endParaRPr lang="en-GB" dirty="0" smtClean="0">
              <a:solidFill>
                <a:srgbClr val="FFFFFF"/>
              </a:solidFill>
              <a:latin typeface="+mn-lt"/>
            </a:endParaRPr>
          </a:p>
          <a:p>
            <a:pPr marL="342900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2000" dirty="0" smtClean="0">
                <a:solidFill>
                  <a:srgbClr val="FFFFFF"/>
                </a:solidFill>
                <a:latin typeface="+mn-lt"/>
              </a:rPr>
              <a:t>z=0 Luminosity Function</a:t>
            </a:r>
          </a:p>
          <a:p>
            <a:pPr marL="800100" lvl="1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Where is the z=0 anchor???</a:t>
            </a:r>
            <a:endParaRPr lang="el-GR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marL="800100" lvl="1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What is the intrinsic shape???</a:t>
            </a:r>
            <a:endParaRPr lang="en-GB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endParaRPr lang="en-GB" dirty="0">
              <a:solidFill>
                <a:srgbClr val="FFFFFF"/>
              </a:solidFill>
              <a:latin typeface="+mn-lt"/>
            </a:endParaRPr>
          </a:p>
          <a:p>
            <a:pPr marL="342900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2000" dirty="0" smtClean="0">
                <a:solidFill>
                  <a:srgbClr val="FFFFFF"/>
                </a:solidFill>
                <a:latin typeface="+mn-lt"/>
              </a:rPr>
              <a:t>CLU </a:t>
            </a:r>
            <a:r>
              <a:rPr lang="en-GB" sz="2000" dirty="0" smtClean="0">
                <a:solidFill>
                  <a:srgbClr val="FFFFFF"/>
                </a:solidFill>
                <a:latin typeface="+mn-lt"/>
              </a:rPr>
              <a:t>– 15,000 deg</a:t>
            </a:r>
            <a:r>
              <a:rPr lang="en-GB" sz="2000" baseline="30000" dirty="0" smtClean="0">
                <a:solidFill>
                  <a:srgbClr val="FFFFFF"/>
                </a:solidFill>
                <a:latin typeface="+mn-lt"/>
              </a:rPr>
              <a:t>2</a:t>
            </a:r>
            <a:endParaRPr lang="en-GB" sz="2000" dirty="0" smtClean="0">
              <a:solidFill>
                <a:srgbClr val="FFFFFF"/>
              </a:solidFill>
              <a:latin typeface="+mn-lt"/>
            </a:endParaRPr>
          </a:p>
          <a:p>
            <a:pPr marL="800100" lvl="1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800" dirty="0" smtClean="0">
                <a:solidFill>
                  <a:srgbClr val="F6C16A"/>
                </a:solidFill>
                <a:latin typeface="+mn-lt"/>
              </a:rPr>
              <a:t>Less cosmic variance</a:t>
            </a:r>
          </a:p>
          <a:p>
            <a:pPr marL="800100" lvl="1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800" dirty="0" err="1" smtClean="0">
                <a:solidFill>
                  <a:schemeClr val="tx1"/>
                </a:solidFill>
                <a:latin typeface="+mn-lt"/>
              </a:rPr>
              <a:t>ρerror</a:t>
            </a: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 can be ~ 100% for small areas (Stroe+2015)</a:t>
            </a:r>
          </a:p>
          <a:p>
            <a:pPr marL="800100" lvl="1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150,000s </a:t>
            </a:r>
            <a:r>
              <a:rPr lang="en-GB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of galaxies</a:t>
            </a:r>
          </a:p>
          <a:p>
            <a:pPr marL="342900" indent="-342900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endParaRPr lang="en-GB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72" y="4706549"/>
            <a:ext cx="186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Khostovan+2015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8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114300"/>
            <a:ext cx="9144000" cy="48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2891" tIns="36446" rIns="72891" bIns="36446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184150"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1536700" indent="-2159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1993900" indent="-2159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2451100" indent="-2159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2908300" indent="-2159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algn="ctr">
              <a:lnSpc>
                <a:spcPct val="91000"/>
              </a:lnSpc>
            </a:pPr>
            <a:r>
              <a:rPr lang="en-GB" sz="2900" dirty="0" smtClean="0">
                <a:solidFill>
                  <a:srgbClr val="FFFFFF"/>
                </a:solidFill>
                <a:latin typeface="+mj-lt"/>
              </a:rPr>
              <a:t>Galaxy Science - Ha</a:t>
            </a:r>
            <a:r>
              <a:rPr lang="en-GB" sz="2900" dirty="0">
                <a:solidFill>
                  <a:srgbClr val="FFFFFF"/>
                </a:solidFill>
                <a:latin typeface="+mj-lt"/>
              </a:rPr>
              <a:t>/FUV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9" y="1905000"/>
            <a:ext cx="4962701" cy="28875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4991100" y="692623"/>
            <a:ext cx="4254500" cy="3994623"/>
          </a:xfrm>
          <a:prstGeom prst="rect">
            <a:avLst/>
          </a:prstGeom>
          <a:noFill/>
        </p:spPr>
        <p:txBody>
          <a:bodyPr wrap="square" lIns="74057" tIns="37029" rIns="74057" bIns="37029" rtlCol="0">
            <a:spAutoFit/>
          </a:bodyPr>
          <a:lstStyle/>
          <a:p>
            <a:pPr marL="277715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dirty="0" smtClean="0"/>
              <a:t>At D~50 </a:t>
            </a:r>
            <a:r>
              <a:rPr lang="en-GB" dirty="0" err="1" smtClean="0"/>
              <a:t>Mpc</a:t>
            </a:r>
            <a:endParaRPr lang="en-GB" dirty="0" smtClean="0"/>
          </a:p>
          <a:p>
            <a:pPr marL="277715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dirty="0" smtClean="0">
                <a:solidFill>
                  <a:srgbClr val="FFCC66"/>
                </a:solidFill>
              </a:rPr>
              <a:t>PTF </a:t>
            </a:r>
            <a:r>
              <a:rPr lang="en-GB" dirty="0" err="1" smtClean="0">
                <a:solidFill>
                  <a:srgbClr val="FFCC66"/>
                </a:solidFill>
              </a:rPr>
              <a:t>Halpha</a:t>
            </a:r>
            <a:r>
              <a:rPr lang="en-GB" dirty="0" smtClean="0">
                <a:solidFill>
                  <a:srgbClr val="FFCC66"/>
                </a:solidFill>
              </a:rPr>
              <a:t>  </a:t>
            </a:r>
          </a:p>
          <a:p>
            <a:pPr marL="734915" lvl="1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>
                <a:solidFill>
                  <a:srgbClr val="FFFFFF"/>
                </a:solidFill>
              </a:rPr>
              <a:t>1</a:t>
            </a:r>
            <a:r>
              <a:rPr lang="en-GB" sz="1600" dirty="0" smtClean="0">
                <a:solidFill>
                  <a:srgbClr val="FFFFFF"/>
                </a:solidFill>
              </a:rPr>
              <a:t>e</a:t>
            </a:r>
            <a:r>
              <a:rPr lang="en-GB" sz="1600" dirty="0" smtClean="0">
                <a:solidFill>
                  <a:srgbClr val="FFFFFF"/>
                </a:solidFill>
              </a:rPr>
              <a:t>-</a:t>
            </a:r>
            <a:r>
              <a:rPr lang="en-GB" sz="1600" dirty="0" smtClean="0">
                <a:solidFill>
                  <a:srgbClr val="FFFFFF"/>
                </a:solidFill>
              </a:rPr>
              <a:t>15 </a:t>
            </a:r>
            <a:r>
              <a:rPr lang="en-GB" sz="1600" dirty="0" smtClean="0">
                <a:solidFill>
                  <a:srgbClr val="FFFFFF"/>
                </a:solidFill>
              </a:rPr>
              <a:t>erg/s/cm</a:t>
            </a:r>
            <a:r>
              <a:rPr lang="en-GB" sz="1600" baseline="30000" dirty="0" smtClean="0">
                <a:solidFill>
                  <a:srgbClr val="FFFFFF"/>
                </a:solidFill>
              </a:rPr>
              <a:t>2</a:t>
            </a:r>
            <a:r>
              <a:rPr lang="en-GB" sz="1600" dirty="0" smtClean="0">
                <a:solidFill>
                  <a:srgbClr val="FFFFFF"/>
                </a:solidFill>
              </a:rPr>
              <a:t> </a:t>
            </a:r>
          </a:p>
          <a:p>
            <a:pPr marL="734915" lvl="1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FFFFFF"/>
                </a:solidFill>
              </a:rPr>
              <a:t>SFR (</a:t>
            </a:r>
            <a:r>
              <a:rPr lang="en-GB" sz="1600" dirty="0" smtClean="0"/>
              <a:t>M</a:t>
            </a:r>
            <a:r>
              <a:rPr lang="en-GB" sz="16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sz="1600" dirty="0" smtClean="0"/>
              <a:t>/</a:t>
            </a:r>
            <a:r>
              <a:rPr lang="en-GB" sz="1600" dirty="0" err="1" smtClean="0"/>
              <a:t>yr</a:t>
            </a:r>
            <a:r>
              <a:rPr lang="en-GB" sz="1600" dirty="0" smtClean="0">
                <a:solidFill>
                  <a:srgbClr val="FFFFFF"/>
                </a:solidFill>
              </a:rPr>
              <a:t>) ~ </a:t>
            </a:r>
            <a:r>
              <a:rPr lang="en-GB" sz="1600" dirty="0" smtClean="0">
                <a:solidFill>
                  <a:srgbClr val="F6C16A"/>
                </a:solidFill>
              </a:rPr>
              <a:t>1e</a:t>
            </a:r>
            <a:r>
              <a:rPr lang="en-GB" sz="1600" dirty="0" smtClean="0">
                <a:solidFill>
                  <a:srgbClr val="FFCC66"/>
                </a:solidFill>
              </a:rPr>
              <a:t>-3</a:t>
            </a:r>
          </a:p>
          <a:p>
            <a:pPr marL="734915" lvl="1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FFFFFF"/>
                </a:solidFill>
              </a:rPr>
              <a:t>15</a:t>
            </a:r>
            <a:r>
              <a:rPr lang="en-GB" sz="1600" dirty="0" smtClean="0">
                <a:solidFill>
                  <a:srgbClr val="FFFFFF"/>
                </a:solidFill>
              </a:rPr>
              <a:t>,000 </a:t>
            </a:r>
            <a:r>
              <a:rPr lang="en-GB" sz="1600" dirty="0" smtClean="0">
                <a:solidFill>
                  <a:srgbClr val="FFFFFF"/>
                </a:solidFill>
              </a:rPr>
              <a:t>deg</a:t>
            </a:r>
            <a:r>
              <a:rPr lang="en-GB" sz="1600" baseline="30000" dirty="0" smtClean="0">
                <a:solidFill>
                  <a:srgbClr val="FFFFFF"/>
                </a:solidFill>
              </a:rPr>
              <a:t>2</a:t>
            </a:r>
            <a:endParaRPr lang="en-GB" sz="1600" dirty="0" smtClean="0">
              <a:solidFill>
                <a:srgbClr val="FFFFFF"/>
              </a:solidFill>
            </a:endParaRPr>
          </a:p>
          <a:p>
            <a:pPr marL="277715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dirty="0" smtClean="0">
                <a:solidFill>
                  <a:srgbClr val="FFCC66"/>
                </a:solidFill>
              </a:rPr>
              <a:t>GALEX (</a:t>
            </a:r>
            <a:r>
              <a:rPr lang="en-GB" dirty="0">
                <a:solidFill>
                  <a:srgbClr val="FFCC66"/>
                </a:solidFill>
              </a:rPr>
              <a:t>5σ) </a:t>
            </a:r>
            <a:endParaRPr lang="en-GB" dirty="0" smtClean="0">
              <a:solidFill>
                <a:srgbClr val="FFCC66"/>
              </a:solidFill>
            </a:endParaRPr>
          </a:p>
          <a:p>
            <a:pPr marL="627430" lvl="1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3366FF"/>
                </a:solidFill>
              </a:rPr>
              <a:t>All </a:t>
            </a:r>
            <a:r>
              <a:rPr lang="en-GB" sz="1600" dirty="0">
                <a:solidFill>
                  <a:srgbClr val="3366FF"/>
                </a:solidFill>
              </a:rPr>
              <a:t>sky Survey</a:t>
            </a:r>
          </a:p>
          <a:p>
            <a:pPr marL="802287" lvl="2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>
                <a:solidFill>
                  <a:srgbClr val="FFFFFF"/>
                </a:solidFill>
              </a:rPr>
              <a:t>m</a:t>
            </a:r>
            <a:r>
              <a:rPr lang="en-GB" sz="1600" baseline="-25000" dirty="0">
                <a:solidFill>
                  <a:srgbClr val="FFFFFF"/>
                </a:solidFill>
              </a:rPr>
              <a:t>lim</a:t>
            </a:r>
            <a:r>
              <a:rPr lang="en-GB" sz="1600" dirty="0">
                <a:solidFill>
                  <a:srgbClr val="FFFFFF"/>
                </a:solidFill>
              </a:rPr>
              <a:t>~20.5 mag </a:t>
            </a:r>
            <a:r>
              <a:rPr lang="en-GB" sz="1600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en-GB" sz="1600" dirty="0">
                <a:solidFill>
                  <a:srgbClr val="FFFFFF"/>
                </a:solidFill>
              </a:rPr>
              <a:t>SFR (</a:t>
            </a:r>
            <a:r>
              <a:rPr lang="en-GB" sz="1600" dirty="0"/>
              <a:t>M</a:t>
            </a:r>
            <a:r>
              <a:rPr lang="en-GB" sz="16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sz="1600" dirty="0"/>
              <a:t>/</a:t>
            </a:r>
            <a:r>
              <a:rPr lang="en-GB" sz="1600" dirty="0" err="1"/>
              <a:t>yr</a:t>
            </a:r>
            <a:r>
              <a:rPr lang="en-GB" sz="1600" dirty="0" smtClean="0">
                <a:solidFill>
                  <a:srgbClr val="FFFFFF"/>
                </a:solidFill>
              </a:rPr>
              <a:t>)</a:t>
            </a:r>
            <a:r>
              <a:rPr lang="en-GB" sz="1600" dirty="0" smtClean="0">
                <a:solidFill>
                  <a:srgbClr val="FFFFFF"/>
                </a:solidFill>
                <a:sym typeface="Wingdings"/>
              </a:rPr>
              <a:t>~</a:t>
            </a:r>
            <a:r>
              <a:rPr lang="en-GB" sz="1600" dirty="0">
                <a:solidFill>
                  <a:srgbClr val="FFCC66"/>
                </a:solidFill>
                <a:sym typeface="Wingdings"/>
              </a:rPr>
              <a:t>1e-2</a:t>
            </a:r>
          </a:p>
          <a:p>
            <a:pPr marL="802287" lvl="2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>
                <a:solidFill>
                  <a:srgbClr val="FFFFFF"/>
                </a:solidFill>
                <a:sym typeface="Wingdings"/>
              </a:rPr>
              <a:t>26,000 deg</a:t>
            </a:r>
            <a:r>
              <a:rPr lang="en-GB" sz="1600" baseline="30000" dirty="0">
                <a:solidFill>
                  <a:srgbClr val="FFFFFF"/>
                </a:solidFill>
                <a:sym typeface="Wingdings"/>
              </a:rPr>
              <a:t>2</a:t>
            </a:r>
            <a:endParaRPr lang="en-GB" sz="1600" dirty="0">
              <a:solidFill>
                <a:srgbClr val="FFFFFF"/>
              </a:solidFill>
              <a:sym typeface="Wingdings"/>
            </a:endParaRPr>
          </a:p>
          <a:p>
            <a:pPr marL="627430" lvl="1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>
                <a:solidFill>
                  <a:srgbClr val="3366FF"/>
                </a:solidFill>
                <a:sym typeface="Wingdings"/>
              </a:rPr>
              <a:t>Medium Imaging</a:t>
            </a:r>
          </a:p>
          <a:p>
            <a:pPr marL="802287" lvl="2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>
                <a:solidFill>
                  <a:srgbClr val="FFFFFF"/>
                </a:solidFill>
                <a:sym typeface="Wingdings"/>
              </a:rPr>
              <a:t>m</a:t>
            </a:r>
            <a:r>
              <a:rPr lang="en-GB" sz="1600" baseline="-25000" dirty="0">
                <a:solidFill>
                  <a:srgbClr val="FFFFFF"/>
                </a:solidFill>
                <a:sym typeface="Wingdings"/>
              </a:rPr>
              <a:t>lim</a:t>
            </a:r>
            <a:r>
              <a:rPr lang="en-GB" sz="1600" dirty="0">
                <a:solidFill>
                  <a:srgbClr val="FFFFFF"/>
                </a:solidFill>
                <a:sym typeface="Wingdings"/>
              </a:rPr>
              <a:t>~23.5  </a:t>
            </a:r>
            <a:r>
              <a:rPr lang="en-GB" sz="1600" dirty="0">
                <a:solidFill>
                  <a:srgbClr val="FFFFFF"/>
                </a:solidFill>
              </a:rPr>
              <a:t>SFR (</a:t>
            </a:r>
            <a:r>
              <a:rPr lang="en-GB" sz="1600" dirty="0"/>
              <a:t>M</a:t>
            </a:r>
            <a:r>
              <a:rPr lang="en-GB" sz="16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sz="1600" dirty="0"/>
              <a:t>/</a:t>
            </a:r>
            <a:r>
              <a:rPr lang="en-GB" sz="1600" dirty="0" err="1"/>
              <a:t>yr</a:t>
            </a:r>
            <a:r>
              <a:rPr lang="en-GB" sz="1600" dirty="0">
                <a:solidFill>
                  <a:srgbClr val="FFFFFF"/>
                </a:solidFill>
              </a:rPr>
              <a:t>) </a:t>
            </a:r>
            <a:r>
              <a:rPr lang="en-GB" sz="1600" dirty="0" smtClean="0">
                <a:solidFill>
                  <a:srgbClr val="FFFFFF"/>
                </a:solidFill>
                <a:sym typeface="Wingdings"/>
              </a:rPr>
              <a:t>~ </a:t>
            </a:r>
            <a:r>
              <a:rPr lang="en-GB" sz="1600" dirty="0">
                <a:solidFill>
                  <a:srgbClr val="FFCC66"/>
                </a:solidFill>
                <a:sym typeface="Wingdings"/>
              </a:rPr>
              <a:t>6</a:t>
            </a:r>
            <a:r>
              <a:rPr lang="en-GB" sz="1600" dirty="0" smtClean="0">
                <a:solidFill>
                  <a:srgbClr val="FFCC66"/>
                </a:solidFill>
                <a:sym typeface="Wingdings"/>
              </a:rPr>
              <a:t>e</a:t>
            </a:r>
            <a:r>
              <a:rPr lang="en-GB" sz="1600" dirty="0">
                <a:solidFill>
                  <a:srgbClr val="FFCC66"/>
                </a:solidFill>
                <a:sym typeface="Wingdings"/>
              </a:rPr>
              <a:t>-4</a:t>
            </a:r>
          </a:p>
          <a:p>
            <a:pPr marL="802287" lvl="2" indent="-277715"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>
                <a:solidFill>
                  <a:srgbClr val="FFFFFF"/>
                </a:solidFill>
                <a:sym typeface="Wingdings"/>
              </a:rPr>
              <a:t>1,000 deg</a:t>
            </a:r>
            <a:r>
              <a:rPr lang="en-GB" sz="1600" baseline="30000" dirty="0">
                <a:solidFill>
                  <a:srgbClr val="FFFFFF"/>
                </a:solidFill>
                <a:sym typeface="Wingdings"/>
              </a:rPr>
              <a:t>2</a:t>
            </a:r>
          </a:p>
          <a:p>
            <a:pPr>
              <a:lnSpc>
                <a:spcPct val="91000"/>
              </a:lnSpc>
              <a:buClr>
                <a:srgbClr val="FFFFFF"/>
              </a:buClr>
              <a:buSzPct val="75000"/>
            </a:pPr>
            <a:endParaRPr lang="en-GB" dirty="0" smtClean="0">
              <a:solidFill>
                <a:srgbClr val="FFCC66"/>
              </a:solidFill>
            </a:endParaRPr>
          </a:p>
          <a:p>
            <a:pPr marL="277715" indent="-277715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endParaRPr lang="en-GB" sz="1600" baseline="30000" dirty="0">
              <a:solidFill>
                <a:srgbClr val="FFFFFF"/>
              </a:solidFill>
              <a:sym typeface="Wingdings"/>
            </a:endParaRPr>
          </a:p>
          <a:p>
            <a:pPr marL="345087" lvl="1" indent="-277715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endParaRPr lang="en-GB" sz="2000" baseline="30000" dirty="0" smtClean="0">
              <a:solidFill>
                <a:srgbClr val="FFFFFF"/>
              </a:solidFill>
              <a:sym typeface="Wingdings"/>
            </a:endParaRPr>
          </a:p>
          <a:p>
            <a:pPr lvl="2">
              <a:lnSpc>
                <a:spcPct val="91000"/>
              </a:lnSpc>
              <a:buClr>
                <a:srgbClr val="FFFFFF"/>
              </a:buClr>
              <a:buSzPct val="75000"/>
            </a:pPr>
            <a:endParaRPr lang="en-GB" sz="2000" dirty="0" smtClean="0">
              <a:solidFill>
                <a:srgbClr val="FFFFFF"/>
              </a:solidFill>
              <a:sym typeface="Wingding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 flipV="1">
            <a:off x="2307911" y="2540000"/>
            <a:ext cx="939" cy="1763715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2236810" y="2540000"/>
            <a:ext cx="0" cy="177006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2819330" y="2540000"/>
            <a:ext cx="0" cy="177006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 rot="16200000">
            <a:off x="1812083" y="2755163"/>
            <a:ext cx="62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PTF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700" y="587788"/>
            <a:ext cx="3835400" cy="1300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F6C16A"/>
                </a:solidFill>
              </a:rPr>
              <a:t>Implications</a:t>
            </a:r>
            <a:endParaRPr lang="en-GB" sz="2100" dirty="0">
              <a:solidFill>
                <a:srgbClr val="FFFFFF"/>
              </a:solidFill>
              <a:sym typeface="Wingdings"/>
            </a:endParaRPr>
          </a:p>
          <a:p>
            <a:pPr marL="787373" lvl="3" indent="-370286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FFFFFF"/>
                </a:solidFill>
                <a:sym typeface="Wingdings"/>
              </a:rPr>
              <a:t>Stochastic IMF </a:t>
            </a:r>
            <a:r>
              <a:rPr lang="en-GB" sz="1600" dirty="0" err="1" smtClean="0">
                <a:solidFill>
                  <a:srgbClr val="FFFFFF"/>
                </a:solidFill>
                <a:sym typeface="Wingdings"/>
              </a:rPr>
              <a:t>vs</a:t>
            </a:r>
            <a:r>
              <a:rPr lang="en-GB" sz="1600" dirty="0" smtClean="0">
                <a:solidFill>
                  <a:srgbClr val="FFFFFF"/>
                </a:solidFill>
                <a:sym typeface="Wingdings"/>
              </a:rPr>
              <a:t> IGIMF </a:t>
            </a:r>
          </a:p>
          <a:p>
            <a:pPr marL="787373" lvl="3" indent="-370286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FFFFFF"/>
                </a:solidFill>
                <a:sym typeface="Wingdings"/>
              </a:rPr>
              <a:t>Different timescales</a:t>
            </a:r>
          </a:p>
          <a:p>
            <a:pPr marL="787373" lvl="3" indent="-370286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FFFFFF"/>
                </a:solidFill>
                <a:sym typeface="Wingdings"/>
              </a:rPr>
              <a:t>SSP </a:t>
            </a:r>
            <a:r>
              <a:rPr lang="en-GB" sz="1600" dirty="0">
                <a:solidFill>
                  <a:srgbClr val="FFFFFF"/>
                </a:solidFill>
                <a:sym typeface="Wingdings"/>
              </a:rPr>
              <a:t>models</a:t>
            </a:r>
          </a:p>
          <a:p>
            <a:pPr marL="787373" lvl="3" indent="-370286">
              <a:lnSpc>
                <a:spcPct val="91000"/>
              </a:lnSpc>
              <a:buClr>
                <a:srgbClr val="FFFFFF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FFFFFF"/>
                </a:solidFill>
                <a:sym typeface="Wingdings"/>
              </a:rPr>
              <a:t>L-derived physical properties</a:t>
            </a:r>
            <a:endParaRPr lang="en-GB" sz="1600" dirty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366" y="4410554"/>
            <a:ext cx="117212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Lee+2009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152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163173"/>
            <a:ext cx="8127999" cy="343145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Limiting step is calibration </a:t>
            </a:r>
            <a:r>
              <a:rPr lang="en-US" dirty="0" smtClean="0"/>
              <a:t>(i.e., </a:t>
            </a:r>
            <a:r>
              <a:rPr lang="en-US" dirty="0" smtClean="0"/>
              <a:t>SDSS)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With SDSS overlap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End </a:t>
            </a:r>
            <a:r>
              <a:rPr lang="en-US" dirty="0" smtClean="0"/>
              <a:t>of Summer</a:t>
            </a:r>
            <a:r>
              <a:rPr lang="en-US" dirty="0"/>
              <a:t> </a:t>
            </a:r>
            <a:r>
              <a:rPr lang="en-US" dirty="0" smtClean="0"/>
              <a:t>2016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All PTF</a:t>
            </a:r>
            <a:endParaRPr lang="en-US" dirty="0" smtClean="0">
              <a:solidFill>
                <a:srgbClr val="F6C16A"/>
              </a:solidFill>
            </a:endParaRPr>
          </a:p>
          <a:p>
            <a:pPr lvl="2">
              <a:buFont typeface="Wingdings" charset="2"/>
              <a:buChar char="Ø"/>
            </a:pPr>
            <a:r>
              <a:rPr lang="en-US" dirty="0" smtClean="0"/>
              <a:t>Will be calibrated to </a:t>
            </a:r>
            <a:r>
              <a:rPr lang="en-US" dirty="0" err="1" smtClean="0">
                <a:solidFill>
                  <a:srgbClr val="F6C16A"/>
                </a:solidFill>
              </a:rPr>
              <a:t>PanStarrs</a:t>
            </a:r>
            <a:endParaRPr lang="en-US" dirty="0" smtClean="0">
              <a:solidFill>
                <a:srgbClr val="F6C16A"/>
              </a:solidFill>
            </a:endParaRPr>
          </a:p>
          <a:p>
            <a:pPr lvl="2">
              <a:buFont typeface="Wingdings" charset="2"/>
              <a:buChar char="Ø"/>
            </a:pPr>
            <a:r>
              <a:rPr lang="en-US" dirty="0" err="1" smtClean="0"/>
              <a:t>PanStarrs</a:t>
            </a:r>
            <a:r>
              <a:rPr lang="en-US" dirty="0" smtClean="0"/>
              <a:t> release: this year???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CLU candidates for all PTF timeline: Early-Mid Next year…</a:t>
            </a:r>
          </a:p>
          <a:p>
            <a:pPr lvl="3">
              <a:buFont typeface="Wingdings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880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90769"/>
            <a:ext cx="7770813" cy="709331"/>
          </a:xfrm>
        </p:spPr>
        <p:txBody>
          <a:bodyPr/>
          <a:lstStyle/>
          <a:p>
            <a:r>
              <a:rPr lang="en-US" dirty="0" smtClean="0"/>
              <a:t>Scientific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9075" y="1117600"/>
            <a:ext cx="8747125" cy="319276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Galaxy Catalog out to 200 </a:t>
            </a:r>
            <a:r>
              <a:rPr lang="en-US" dirty="0" err="1" smtClean="0">
                <a:solidFill>
                  <a:srgbClr val="F6C16A"/>
                </a:solidFill>
              </a:rPr>
              <a:t>Mpc</a:t>
            </a:r>
            <a:endParaRPr lang="en-US" dirty="0" smtClean="0">
              <a:solidFill>
                <a:srgbClr val="F6C16A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/>
              <a:t>Pinpoint an electromagnetic counterpart of a gravitational wave event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Assisting transient surveys (e.g. ZTF, LSST, VLASS, etc.)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Star formation rate (SFR) density at z=0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Reduce cosmic variance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SFR(Ha)/SFR(FUV) discrepancy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Better constraints for low SFR </a:t>
            </a:r>
            <a:r>
              <a:rPr lang="en-US" dirty="0" smtClean="0"/>
              <a:t>galaxies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Plus many more…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" descr="https://mail-attachment.googleusercontent.com/attachment/u/1/?ui=2&amp;ik=1a609e7bdb&amp;view=att&amp;th=14055e3647a9967d&amp;attid=0.2&amp;disp=inline&amp;realattid=f_hk1pwzsx1&amp;safe=1&amp;zw&amp;saduie=AG9B_P8VCdsRNuJXqIVfg0D2uoPg&amp;sadet=1375855321251&amp;sads=bA585s_t2hzEqK_dRnzjXMJoVUw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ail-attachment.googleusercontent.com/attachment/u/1/?ui=2&amp;ik=1a609e7bdb&amp;view=att&amp;th=14055e3647a9967d&amp;attid=0.2&amp;disp=inline&amp;realattid=f_hk1pwzsx1&amp;safe=1&amp;zw&amp;saduie=AG9B_P8VCdsRNuJXqIVfg0D2uoPg&amp;sadet=1375855321251&amp;sads=bA585s_t2hzEqK_dRnzjXMJoVUw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3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Halpha_Needed_04may201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94" y="1068701"/>
            <a:ext cx="4671106" cy="389699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 descr="OldHalpha_Needed_04may201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127000"/>
            <a:ext cx="4470401" cy="3733800"/>
          </a:xfrm>
          <a:prstGeom prst="rect">
            <a:avLst/>
          </a:prstGeom>
          <a:ln>
            <a:solidFill>
              <a:srgbClr val="F6C16A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04386" y="-1"/>
            <a:ext cx="4539613" cy="1068701"/>
          </a:xfrm>
        </p:spPr>
        <p:txBody>
          <a:bodyPr/>
          <a:lstStyle/>
          <a:p>
            <a:r>
              <a:rPr lang="en-US" dirty="0" smtClean="0"/>
              <a:t>Left-to-Go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59568" y="419100"/>
            <a:ext cx="1374332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α1/</a:t>
            </a:r>
            <a:r>
              <a:rPr lang="en-US" dirty="0" smtClean="0"/>
              <a:t>H</a:t>
            </a:r>
            <a:r>
              <a:rPr lang="el-GR" dirty="0" smtClean="0"/>
              <a:t>α2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9700" y="1384300"/>
            <a:ext cx="13773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α3/</a:t>
            </a:r>
            <a:r>
              <a:rPr lang="en-US" dirty="0" smtClean="0"/>
              <a:t>H</a:t>
            </a:r>
            <a:r>
              <a:rPr lang="el-GR" dirty="0" smtClean="0"/>
              <a:t>α4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604386" y="4254500"/>
            <a:ext cx="441261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89948" y="4031734"/>
            <a:ext cx="9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– </a:t>
            </a:r>
            <a:r>
              <a:rPr lang="el-GR" dirty="0" smtClean="0"/>
              <a:t>20</a:t>
            </a:r>
            <a:r>
              <a:rPr lang="en-US" dirty="0" smtClean="0"/>
              <a:t> </a:t>
            </a:r>
            <a:r>
              <a:rPr lang="en-US" dirty="0" err="1" smtClean="0"/>
              <a:t>dec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76886" y="3188732"/>
            <a:ext cx="405701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486" y="3023632"/>
            <a:ext cx="503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– </a:t>
            </a:r>
            <a:r>
              <a:rPr lang="el-GR" sz="1400" dirty="0" smtClean="0"/>
              <a:t>20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227758" y="3188732"/>
            <a:ext cx="130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~78% done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33948" y="4254500"/>
            <a:ext cx="130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~75% done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" y="4031734"/>
            <a:ext cx="322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Observations will be finished by end of 2016</a:t>
            </a:r>
          </a:p>
        </p:txBody>
      </p:sp>
    </p:spTree>
    <p:extLst>
      <p:ext uri="{BB962C8B-B14F-4D97-AF65-F5344CB8AC3E}">
        <p14:creationId xmlns:p14="http://schemas.microsoft.com/office/powerpoint/2010/main" val="215157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569"/>
            <a:ext cx="2616200" cy="1072403"/>
          </a:xfrm>
        </p:spPr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pic>
        <p:nvPicPr>
          <p:cNvPr id="4" name="Picture 3" descr="201511245426_p003948_f13_c0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355600"/>
            <a:ext cx="64008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3600" y="363290"/>
            <a:ext cx="180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Cook+16 (in prep)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9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410509"/>
            <a:ext cx="3352800" cy="7664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Completeness:</a:t>
            </a:r>
            <a:r>
              <a:rPr lang="en-US" dirty="0"/>
              <a:t> </a:t>
            </a:r>
            <a:r>
              <a:rPr lang="en-US" dirty="0" smtClean="0"/>
              <a:t>   H</a:t>
            </a:r>
            <a:r>
              <a:rPr lang="el-GR" dirty="0" smtClean="0"/>
              <a:t>α</a:t>
            </a:r>
            <a:r>
              <a:rPr lang="en-US" dirty="0" smtClean="0"/>
              <a:t> </a:t>
            </a:r>
            <a:r>
              <a:rPr lang="en-US" dirty="0"/>
              <a:t>Luminosity</a:t>
            </a:r>
          </a:p>
        </p:txBody>
      </p:sp>
      <p:pic>
        <p:nvPicPr>
          <p:cNvPr id="4" name="Picture 3" descr="Screen Shot 2013-08-14 at 12.36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95250"/>
            <a:ext cx="5702300" cy="41199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900" y="4343955"/>
            <a:ext cx="535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11HUGS - </a:t>
            </a:r>
            <a:r>
              <a:rPr lang="en-US" dirty="0" err="1" smtClean="0"/>
              <a:t>Kennicutt</a:t>
            </a:r>
            <a:r>
              <a:rPr lang="en-US" dirty="0" smtClean="0"/>
              <a:t> et al., 2008 and Lee et al., 2009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76300" y="3109480"/>
            <a:ext cx="31496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72072" y="781050"/>
            <a:ext cx="0" cy="297180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18200" y="1981200"/>
            <a:ext cx="322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CLU completeness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~</a:t>
            </a:r>
            <a:r>
              <a:rPr lang="en-US" dirty="0" smtClean="0"/>
              <a:t>2</a:t>
            </a:r>
            <a:r>
              <a:rPr lang="en-US" dirty="0" smtClean="0"/>
              <a:t>0 </a:t>
            </a:r>
            <a:r>
              <a:rPr lang="en-US" dirty="0" err="1" smtClean="0"/>
              <a:t>Å</a:t>
            </a:r>
            <a:r>
              <a:rPr lang="en-US" dirty="0" smtClean="0"/>
              <a:t> EW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&gt;8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%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complete in L(Hα)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05600" y="2590800"/>
            <a:ext cx="0" cy="533400"/>
          </a:xfrm>
          <a:prstGeom prst="straightConnector1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56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44369"/>
            <a:ext cx="7770813" cy="857332"/>
          </a:xfrm>
        </p:spPr>
        <p:txBody>
          <a:bodyPr/>
          <a:lstStyle/>
          <a:p>
            <a:r>
              <a:rPr lang="en-US" dirty="0" smtClean="0"/>
              <a:t>Survey Sensitivity</a:t>
            </a:r>
            <a:endParaRPr lang="en-US" dirty="0"/>
          </a:p>
        </p:txBody>
      </p:sp>
      <p:pic>
        <p:nvPicPr>
          <p:cNvPr id="4" name="Picture 3" descr="all_Ha34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84" y="901701"/>
            <a:ext cx="5849616" cy="41782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0" y="870857"/>
            <a:ext cx="3263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SDSS Equivalent width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Limit ~ 20 </a:t>
            </a:r>
            <a:r>
              <a:rPr lang="en-US" dirty="0" err="1" smtClean="0"/>
              <a:t>Å</a:t>
            </a: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SDSS spec mag lim~17.8 mag…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EW limit </a:t>
            </a:r>
            <a:r>
              <a:rPr lang="en-US" dirty="0" smtClean="0">
                <a:sym typeface="Wingdings"/>
              </a:rPr>
              <a:t> Flux density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  <a:sym typeface="Wingdings"/>
              </a:rPr>
              <a:t>1</a:t>
            </a:r>
            <a:r>
              <a:rPr lang="en-US" dirty="0" smtClean="0">
                <a:solidFill>
                  <a:srgbClr val="F6C16A"/>
                </a:solidFill>
                <a:sym typeface="Wingdings"/>
              </a:rPr>
              <a:t>e</a:t>
            </a:r>
            <a:r>
              <a:rPr lang="en-US" dirty="0" smtClean="0">
                <a:solidFill>
                  <a:srgbClr val="F6C16A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F6C16A"/>
                </a:solidFill>
                <a:sym typeface="Wingdings"/>
              </a:rPr>
              <a:t>15 </a:t>
            </a:r>
            <a:r>
              <a:rPr lang="en-US" dirty="0" smtClean="0">
                <a:solidFill>
                  <a:srgbClr val="F6C16A"/>
                </a:solidFill>
                <a:sym typeface="Wingdings"/>
              </a:rPr>
              <a:t>erg/s/cm</a:t>
            </a:r>
            <a:r>
              <a:rPr lang="en-US" baseline="30000" dirty="0" smtClean="0">
                <a:solidFill>
                  <a:srgbClr val="F6C16A"/>
                </a:solidFill>
                <a:sym typeface="Wingdings"/>
              </a:rPr>
              <a:t>2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  <a:sym typeface="Wingdings"/>
              </a:rPr>
              <a:t>~9 </a:t>
            </a:r>
            <a:r>
              <a:rPr lang="en-US" dirty="0" err="1" smtClean="0">
                <a:solidFill>
                  <a:srgbClr val="F6C16A"/>
                </a:solidFill>
                <a:sym typeface="Wingdings"/>
              </a:rPr>
              <a:t>Raleighs</a:t>
            </a:r>
            <a:endParaRPr lang="en-US" dirty="0">
              <a:solidFill>
                <a:srgbClr val="F6C1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3600" y="857906"/>
            <a:ext cx="180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Cook+16 (in prep)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8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90769"/>
            <a:ext cx="7770813" cy="861731"/>
          </a:xfrm>
        </p:spPr>
        <p:txBody>
          <a:bodyPr/>
          <a:lstStyle/>
          <a:p>
            <a:r>
              <a:rPr lang="en-US" dirty="0" smtClean="0"/>
              <a:t>High-z Elliptical Galaxies</a:t>
            </a:r>
            <a:endParaRPr lang="en-US" dirty="0"/>
          </a:p>
        </p:txBody>
      </p:sp>
      <p:pic>
        <p:nvPicPr>
          <p:cNvPr id="4" name="Picture 3" descr="all_Ha34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830942"/>
            <a:ext cx="5930900" cy="423635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769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17"/>
            <a:ext cx="3063582" cy="687336"/>
          </a:xfrm>
        </p:spPr>
        <p:txBody>
          <a:bodyPr/>
          <a:lstStyle/>
          <a:p>
            <a:r>
              <a:rPr lang="en-US" dirty="0" smtClean="0"/>
              <a:t>Galaxy Catalog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900" y="698853"/>
            <a:ext cx="5371482" cy="40767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7590666" y="4765341"/>
            <a:ext cx="144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Cook+2014c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5921082" y="521115"/>
            <a:ext cx="0" cy="35814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5235282" y="521115"/>
            <a:ext cx="0" cy="35814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692482" y="216315"/>
            <a:ext cx="1070012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</a:t>
            </a:r>
            <a:r>
              <a:rPr lang="en-US" dirty="0" err="1" smtClean="0"/>
              <a:t>Mpc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49482" y="216315"/>
            <a:ext cx="1070012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00 </a:t>
            </a:r>
            <a:r>
              <a:rPr lang="en-US" dirty="0" err="1" smtClean="0"/>
              <a:t>Mpc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6530682" y="521115"/>
            <a:ext cx="0" cy="35814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 rot="16200000">
            <a:off x="5995841" y="3290700"/>
            <a:ext cx="81325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SDSS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16000"/>
            <a:ext cx="371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What kind of galaxies will we probe?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err="1" smtClean="0"/>
              <a:t>Halpha</a:t>
            </a:r>
            <a:r>
              <a:rPr lang="en-US" dirty="0" smtClean="0"/>
              <a:t> emission lines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Star-forming galaxies </a:t>
            </a:r>
          </a:p>
        </p:txBody>
      </p:sp>
    </p:spTree>
    <p:extLst>
      <p:ext uri="{BB962C8B-B14F-4D97-AF65-F5344CB8AC3E}">
        <p14:creationId xmlns:p14="http://schemas.microsoft.com/office/powerpoint/2010/main" val="6041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457" y="101600"/>
            <a:ext cx="4749043" cy="497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4051300"/>
            <a:ext cx="1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Bigiel+08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0"/>
            <a:ext cx="4331456" cy="1092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Kennicutt</a:t>
            </a:r>
            <a:r>
              <a:rPr lang="en-US" dirty="0" smtClean="0"/>
              <a:t>-Schmidt</a:t>
            </a:r>
          </a:p>
          <a:p>
            <a:r>
              <a:rPr lang="en-US" dirty="0" smtClean="0"/>
              <a:t>Law?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762500" y="3771900"/>
            <a:ext cx="41910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0" y="3390900"/>
            <a:ext cx="109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PTF H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0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90770"/>
            <a:ext cx="7770813" cy="8157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Why Do We Need a Nearby Galaxy Survey?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3" y="830357"/>
            <a:ext cx="7770813" cy="3192767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NED, SDSS, +other studies: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N~250,000 galaxies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B-band light ~50% complete at 200 </a:t>
            </a:r>
            <a:r>
              <a:rPr lang="en-US" dirty="0" err="1" smtClean="0"/>
              <a:t>Mpc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1564"/>
            <a:ext cx="4445000" cy="312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0505" y="4792664"/>
            <a:ext cx="2895600" cy="273844"/>
          </a:xfrm>
        </p:spPr>
        <p:txBody>
          <a:bodyPr/>
          <a:lstStyle/>
          <a:p>
            <a:r>
              <a:rPr lang="en-US" dirty="0" smtClean="0"/>
              <a:t>Courtesy: </a:t>
            </a:r>
            <a:r>
              <a:rPr lang="en-US" dirty="0" err="1" smtClean="0"/>
              <a:t>Mansi</a:t>
            </a:r>
            <a:r>
              <a:rPr lang="en-US" dirty="0" smtClean="0"/>
              <a:t> M. </a:t>
            </a:r>
            <a:r>
              <a:rPr lang="en-US" dirty="0" err="1" smtClean="0"/>
              <a:t>Kasliwal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558" y="2495550"/>
            <a:ext cx="2177143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45129" y="3275568"/>
            <a:ext cx="211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Galaxy: D=20 </a:t>
            </a:r>
            <a:r>
              <a:rPr lang="en-US" dirty="0" err="1" smtClean="0"/>
              <a:t>Mpc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82558" y="214146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New close-by galaxy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8137" y="251079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Supernova</a:t>
            </a:r>
          </a:p>
        </p:txBody>
      </p:sp>
      <p:cxnSp>
        <p:nvCxnSpPr>
          <p:cNvPr id="11" name="Curved Connector 10"/>
          <p:cNvCxnSpPr>
            <a:stCxn id="5" idx="1"/>
          </p:cNvCxnSpPr>
          <p:nvPr/>
        </p:nvCxnSpPr>
        <p:spPr>
          <a:xfrm rot="10800000" flipV="1">
            <a:off x="6642101" y="2695462"/>
            <a:ext cx="716037" cy="504938"/>
          </a:xfrm>
          <a:prstGeom prst="curvedConnector3">
            <a:avLst>
              <a:gd name="adj1" fmla="val 99662"/>
            </a:avLst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>
            <a:off x="6818323" y="3200400"/>
            <a:ext cx="179377" cy="533400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06358" y="3797300"/>
            <a:ext cx="1989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PTF optical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5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5" grpId="0"/>
      <p:bldP spid="20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769"/>
            <a:ext cx="3035300" cy="747431"/>
          </a:xfrm>
        </p:spPr>
        <p:txBody>
          <a:bodyPr/>
          <a:lstStyle/>
          <a:p>
            <a:r>
              <a:rPr lang="en-US" dirty="0" smtClean="0"/>
              <a:t>Galaxies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0" y="1660312"/>
            <a:ext cx="3212732" cy="285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90768"/>
            <a:ext cx="5975793" cy="426842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905000" y="2438400"/>
            <a:ext cx="0" cy="1206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59000" y="2438400"/>
            <a:ext cx="0" cy="1206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nip Same Side Corner Rectangle 8"/>
          <p:cNvSpPr/>
          <p:nvPr/>
        </p:nvSpPr>
        <p:spPr>
          <a:xfrm>
            <a:off x="5689600" y="838200"/>
            <a:ext cx="203200" cy="1320800"/>
          </a:xfrm>
          <a:prstGeom prst="snip2Same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ame Side Corner Rectangle 10"/>
          <p:cNvSpPr/>
          <p:nvPr/>
        </p:nvSpPr>
        <p:spPr>
          <a:xfrm>
            <a:off x="5892800" y="838200"/>
            <a:ext cx="203200" cy="1320800"/>
          </a:xfrm>
          <a:prstGeom prst="snip2Same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/>
          <p:cNvSpPr/>
          <p:nvPr/>
        </p:nvSpPr>
        <p:spPr>
          <a:xfrm>
            <a:off x="6096000" y="838200"/>
            <a:ext cx="203200" cy="1320800"/>
          </a:xfrm>
          <a:prstGeom prst="snip2Same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6299200" y="838200"/>
            <a:ext cx="203200" cy="1320800"/>
          </a:xfrm>
          <a:prstGeom prst="snip2Same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65900" y="736600"/>
            <a:ext cx="143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Narrowband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Filters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57800" y="939800"/>
            <a:ext cx="5461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37100" y="685800"/>
            <a:ext cx="60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l-GR" dirty="0" smtClean="0">
                <a:solidFill>
                  <a:schemeClr val="bg1"/>
                </a:solidFill>
              </a:rPr>
              <a:t>α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7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300" y="0"/>
            <a:ext cx="3568699" cy="749300"/>
          </a:xfrm>
        </p:spPr>
        <p:txBody>
          <a:bodyPr/>
          <a:lstStyle/>
          <a:p>
            <a:r>
              <a:rPr lang="en-US" dirty="0" smtClean="0"/>
              <a:t>PTF  Hα</a:t>
            </a:r>
            <a:endParaRPr lang="en-US" dirty="0"/>
          </a:p>
        </p:txBody>
      </p:sp>
      <p:pic>
        <p:nvPicPr>
          <p:cNvPr id="5" name="PTF_movie_accum_ha656_equ_12_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82" y="106364"/>
            <a:ext cx="5452718" cy="2726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382" y="2515084"/>
            <a:ext cx="2838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l-GR" dirty="0" smtClean="0">
                <a:solidFill>
                  <a:srgbClr val="F6C16A"/>
                </a:solidFill>
              </a:rPr>
              <a:t>λ</a:t>
            </a:r>
            <a:r>
              <a:rPr lang="en-US" dirty="0" smtClean="0">
                <a:solidFill>
                  <a:srgbClr val="F6C16A"/>
                </a:solidFill>
              </a:rPr>
              <a:t>~6563 </a:t>
            </a:r>
            <a:r>
              <a:rPr lang="en-US" dirty="0" err="1" smtClean="0">
                <a:solidFill>
                  <a:srgbClr val="F6C16A"/>
                </a:solidFill>
              </a:rPr>
              <a:t>Å</a:t>
            </a:r>
            <a:r>
              <a:rPr lang="en-US" dirty="0" smtClean="0">
                <a:solidFill>
                  <a:srgbClr val="F6C16A"/>
                </a:solidFill>
              </a:rPr>
              <a:t> </a:t>
            </a:r>
            <a:r>
              <a:rPr lang="en-US" dirty="0" smtClean="0"/>
              <a:t>(z ~ 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582" y="2909212"/>
            <a:ext cx="50336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15,000 deg</a:t>
            </a:r>
            <a:r>
              <a:rPr lang="en-US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of the sky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4 narrow-band filters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Hα at different z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&gt;75% finished in all filters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Observations will be finished by end of 2016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</p:txBody>
      </p:sp>
      <p:pic>
        <p:nvPicPr>
          <p:cNvPr id="10" name="Picture 9" descr="Screen Shot 2016-05-17 at 9.42.1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38" y="749300"/>
            <a:ext cx="3038862" cy="1718607"/>
          </a:xfrm>
          <a:prstGeom prst="rect">
            <a:avLst/>
          </a:prstGeom>
        </p:spPr>
      </p:pic>
      <p:pic>
        <p:nvPicPr>
          <p:cNvPr id="3" name="Picture 2" descr="FiltTrans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1" y="2397295"/>
            <a:ext cx="3606800" cy="25762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13600" y="2333795"/>
            <a:ext cx="180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Cook+16 (in prep)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7804150" y="3815351"/>
            <a:ext cx="950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200 </a:t>
            </a:r>
            <a:r>
              <a:rPr lang="en-US" sz="1600" dirty="0" err="1" smtClean="0">
                <a:solidFill>
                  <a:schemeClr val="bg1"/>
                </a:solidFill>
              </a:rPr>
              <a:t>Mpc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159750" y="2672349"/>
            <a:ext cx="0" cy="20457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6500723" y="4285251"/>
            <a:ext cx="5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z=0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10800000">
            <a:off x="6864350" y="2672349"/>
            <a:ext cx="0" cy="20457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38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900" y="203200"/>
            <a:ext cx="3729678" cy="673965"/>
          </a:xfrm>
        </p:spPr>
        <p:txBody>
          <a:bodyPr>
            <a:noAutofit/>
          </a:bodyPr>
          <a:lstStyle/>
          <a:p>
            <a:r>
              <a:rPr lang="en-US" sz="2800" dirty="0" smtClean="0"/>
              <a:t>Narrowband Strategy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46"/>
          <a:stretch/>
        </p:blipFill>
        <p:spPr>
          <a:xfrm>
            <a:off x="-1" y="1956704"/>
            <a:ext cx="2986031" cy="3102782"/>
          </a:xfrm>
          <a:prstGeom prst="rect">
            <a:avLst/>
          </a:prstGeom>
        </p:spPr>
      </p:pic>
      <p:pic>
        <p:nvPicPr>
          <p:cNvPr id="6" name="Picture 5" descr="65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t="31591" r="30379" b="33259"/>
          <a:stretch/>
        </p:blipFill>
        <p:spPr>
          <a:xfrm>
            <a:off x="5765799" y="1952791"/>
            <a:ext cx="3322405" cy="3106695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7114906" y="3121079"/>
            <a:ext cx="183053" cy="27462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4492" y="43294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SDSS </a:t>
            </a:r>
            <a:r>
              <a:rPr lang="en-US" b="1" dirty="0" err="1" smtClean="0"/>
              <a:t>gri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538411" y="4325587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Hα on – </a:t>
            </a:r>
            <a:r>
              <a:rPr lang="en-US" b="1" dirty="0" smtClean="0">
                <a:solidFill>
                  <a:srgbClr val="000000"/>
                </a:solidFill>
              </a:rPr>
              <a:t>6630 </a:t>
            </a:r>
            <a:r>
              <a:rPr lang="en-US" b="1" dirty="0" err="1" smtClean="0">
                <a:solidFill>
                  <a:srgbClr val="000000"/>
                </a:solidFill>
              </a:rPr>
              <a:t>Å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992735" y="3132534"/>
            <a:ext cx="183053" cy="27462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656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6" t="31056" r="29345" b="34744"/>
          <a:stretch/>
        </p:blipFill>
        <p:spPr>
          <a:xfrm>
            <a:off x="2986031" y="1956704"/>
            <a:ext cx="3342947" cy="31008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100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4282" y="88900"/>
            <a:ext cx="5553517" cy="2578100"/>
          </a:xfrm>
          <a:prstGeom prst="rect">
            <a:avLst/>
          </a:prstGeom>
        </p:spPr>
      </p:pic>
      <p:sp>
        <p:nvSpPr>
          <p:cNvPr id="44" name="Snip Same Side Corner Rectangle 43"/>
          <p:cNvSpPr/>
          <p:nvPr/>
        </p:nvSpPr>
        <p:spPr>
          <a:xfrm>
            <a:off x="4265212" y="349250"/>
            <a:ext cx="1604950" cy="2083450"/>
          </a:xfrm>
          <a:prstGeom prst="snip2Same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rgbClr val="000000"/>
                </a:solidFill>
              </a:rPr>
              <a:t>6563Å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5920962" y="355600"/>
            <a:ext cx="1597437" cy="2083450"/>
          </a:xfrm>
          <a:prstGeom prst="snip2SameRect">
            <a:avLst/>
          </a:prstGeom>
          <a:solidFill>
            <a:srgbClr val="FF0000">
              <a:alpha val="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rgbClr val="000000"/>
                </a:solidFill>
              </a:rPr>
              <a:t>6630 Å</a:t>
            </a:r>
          </a:p>
        </p:txBody>
      </p:sp>
      <p:sp>
        <p:nvSpPr>
          <p:cNvPr id="45" name="Snip Same Side Corner Rectangle 44"/>
          <p:cNvSpPr/>
          <p:nvPr/>
        </p:nvSpPr>
        <p:spPr>
          <a:xfrm>
            <a:off x="7573787" y="349250"/>
            <a:ext cx="1494011" cy="2089800"/>
          </a:xfrm>
          <a:prstGeom prst="snip2Same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rgbClr val="000000"/>
                </a:solidFill>
              </a:rPr>
              <a:t>6720Å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10067" y="429332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Hα off - </a:t>
            </a:r>
            <a:r>
              <a:rPr lang="en-US" b="1" dirty="0" smtClean="0">
                <a:solidFill>
                  <a:schemeClr val="bg1"/>
                </a:solidFill>
              </a:rPr>
              <a:t>6563Å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293518" y="3256004"/>
            <a:ext cx="183053" cy="27462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76167" y="316227"/>
            <a:ext cx="60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Hα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2" name="Curved Connector 51"/>
          <p:cNvCxnSpPr/>
          <p:nvPr/>
        </p:nvCxnSpPr>
        <p:spPr>
          <a:xfrm rot="16200000" flipH="1">
            <a:off x="6646456" y="639354"/>
            <a:ext cx="482843" cy="499051"/>
          </a:xfrm>
          <a:prstGeom prst="curved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1504" y="724765"/>
            <a:ext cx="4427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New Galaxy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</a:t>
            </a:r>
            <a:r>
              <a:rPr lang="el-GR" dirty="0" smtClean="0"/>
              <a:t>α</a:t>
            </a:r>
            <a:r>
              <a:rPr lang="en-US" dirty="0"/>
              <a:t>c</a:t>
            </a:r>
            <a:r>
              <a:rPr lang="en-US" dirty="0" smtClean="0"/>
              <a:t>olor (On − Off) = 1.5 mag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at z ~ 0.017 (~75 </a:t>
            </a:r>
            <a:r>
              <a:rPr lang="en-US" dirty="0" err="1" smtClean="0"/>
              <a:t>Mpc</a:t>
            </a:r>
            <a:r>
              <a:rPr lang="en-US" dirty="0" smtClean="0"/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Hα EW = 675 </a:t>
            </a:r>
            <a:r>
              <a:rPr lang="en-US" dirty="0" err="1" smtClean="0"/>
              <a:t>Å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5" name="TextBox 54"/>
          <p:cNvSpPr txBox="1"/>
          <p:nvPr/>
        </p:nvSpPr>
        <p:spPr>
          <a:xfrm>
            <a:off x="4410165" y="206479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0778" y="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BOSS - spectra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1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5" grpId="0" animBg="1"/>
      <p:bldP spid="50" grpId="0"/>
      <p:bldP spid="5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07357"/>
          </a:xfrm>
        </p:spPr>
        <p:txBody>
          <a:bodyPr/>
          <a:lstStyle/>
          <a:p>
            <a:r>
              <a:rPr lang="en-US" dirty="0" smtClean="0"/>
              <a:t>Selection Criteria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70857"/>
            <a:ext cx="3467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Selection Criteria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(Sobral+09,Lee+12)</a:t>
            </a: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Continuum sources &gt; 3</a:t>
            </a:r>
            <a:r>
              <a:rPr lang="el-GR" dirty="0" smtClean="0"/>
              <a:t>σ</a:t>
            </a: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mag &lt; 15</a:t>
            </a: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Excess </a:t>
            </a:r>
            <a:r>
              <a:rPr lang="en-US" dirty="0" smtClean="0"/>
              <a:t>H</a:t>
            </a:r>
            <a:r>
              <a:rPr lang="el-GR" dirty="0" smtClean="0"/>
              <a:t>α</a:t>
            </a:r>
            <a:r>
              <a:rPr lang="en-US" dirty="0" smtClean="0"/>
              <a:t> </a:t>
            </a:r>
            <a:r>
              <a:rPr lang="en-US" dirty="0" smtClean="0"/>
              <a:t>color &gt; 2.5</a:t>
            </a:r>
            <a:r>
              <a:rPr lang="el-GR" dirty="0" smtClean="0"/>
              <a:t>σ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Extended sources</a:t>
            </a: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Galaxy </a:t>
            </a:r>
            <a:r>
              <a:rPr lang="en-US" dirty="0" smtClean="0"/>
              <a:t>candidates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4 preliminary fields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With SDSS coverage</a:t>
            </a: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N~500 total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N</a:t>
            </a:r>
            <a:r>
              <a:rPr lang="en-US" dirty="0" smtClean="0">
                <a:solidFill>
                  <a:srgbClr val="F6C16A"/>
                </a:solidFill>
              </a:rPr>
              <a:t>=273 new candidates      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124700" y="4774168"/>
            <a:ext cx="200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Cook+16 (in prep)</a:t>
            </a:r>
            <a:endParaRPr lang="en-US" dirty="0"/>
          </a:p>
        </p:txBody>
      </p:sp>
      <p:pic>
        <p:nvPicPr>
          <p:cNvPr id="3" name="Picture 2" descr="p3948_Ha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870857"/>
            <a:ext cx="5562600" cy="397328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7188200" y="11430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Prelim Field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8717116">
            <a:off x="7827661" y="2380276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2.5</a:t>
            </a:r>
            <a:r>
              <a:rPr lang="el-GR" sz="1400" dirty="0" smtClean="0">
                <a:solidFill>
                  <a:srgbClr val="FF0000"/>
                </a:solidFill>
              </a:rPr>
              <a:t>σ </a:t>
            </a:r>
            <a:r>
              <a:rPr lang="en-US" sz="1400" dirty="0" smtClean="0">
                <a:solidFill>
                  <a:srgbClr val="FF0000"/>
                </a:solidFill>
              </a:rPr>
              <a:t>color error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2493" y="3142276"/>
            <a:ext cx="1337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</a:t>
            </a:r>
            <a:r>
              <a:rPr lang="el-GR" sz="1400" dirty="0" smtClean="0">
                <a:solidFill>
                  <a:srgbClr val="FF0000"/>
                </a:solidFill>
              </a:rPr>
              <a:t>σ </a:t>
            </a:r>
            <a:r>
              <a:rPr lang="en-US" sz="1400" dirty="0" smtClean="0">
                <a:solidFill>
                  <a:srgbClr val="FF0000"/>
                </a:solidFill>
              </a:rPr>
              <a:t>bright stars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7269"/>
            <a:ext cx="7770813" cy="760131"/>
          </a:xfrm>
        </p:spPr>
        <p:txBody>
          <a:bodyPr/>
          <a:lstStyle/>
          <a:p>
            <a:r>
              <a:rPr lang="en-US" dirty="0" smtClean="0"/>
              <a:t>Comparison to SDSS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685800"/>
            <a:ext cx="7962899" cy="4216400"/>
          </a:xfrm>
        </p:spPr>
        <p:txBody>
          <a:bodyPr>
            <a:no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500" dirty="0"/>
              <a:t>Galaxy candidates (4 </a:t>
            </a:r>
            <a:r>
              <a:rPr lang="en-US" sz="1500" dirty="0" smtClean="0"/>
              <a:t>fields with SDSS overlap)</a:t>
            </a:r>
            <a:endParaRPr lang="en-US" sz="1500" dirty="0"/>
          </a:p>
          <a:p>
            <a:pPr marL="742950" lvl="1" indent="-285750">
              <a:buFont typeface="Wingdings" charset="2"/>
              <a:buChar char="Ø"/>
            </a:pPr>
            <a:r>
              <a:rPr lang="en-US" sz="1500" dirty="0">
                <a:solidFill>
                  <a:srgbClr val="F6C16A"/>
                </a:solidFill>
              </a:rPr>
              <a:t>N=273 new candidates      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500" dirty="0" smtClean="0">
                <a:solidFill>
                  <a:srgbClr val="FFFFFF"/>
                </a:solidFill>
                <a:sym typeface="Wingdings"/>
              </a:rPr>
              <a:t>~half are known SDSS galaxies</a:t>
            </a:r>
            <a:endParaRPr lang="en-US" sz="1500" dirty="0">
              <a:solidFill>
                <a:srgbClr val="FFFFFF"/>
              </a:solidFill>
              <a:sym typeface="Wingdings"/>
            </a:endParaRPr>
          </a:p>
          <a:p>
            <a:pPr>
              <a:buFont typeface="Wingdings" charset="2"/>
              <a:buChar char="Ø"/>
            </a:pPr>
            <a:r>
              <a:rPr lang="en-US" sz="1500" dirty="0" smtClean="0"/>
              <a:t>Completeness (</a:t>
            </a:r>
            <a:r>
              <a:rPr lang="en-US" sz="1500" dirty="0" smtClean="0">
                <a:solidFill>
                  <a:srgbClr val="F6C16A"/>
                </a:solidFill>
              </a:rPr>
              <a:t>galaxies with redshifts that have H</a:t>
            </a:r>
            <a:r>
              <a:rPr lang="el-GR" sz="1500" dirty="0" smtClean="0">
                <a:solidFill>
                  <a:srgbClr val="F6C16A"/>
                </a:solidFill>
              </a:rPr>
              <a:t>α </a:t>
            </a:r>
            <a:r>
              <a:rPr lang="en-US" sz="1500" dirty="0" smtClean="0">
                <a:solidFill>
                  <a:srgbClr val="F6C16A"/>
                </a:solidFill>
              </a:rPr>
              <a:t>in the filter they were found)</a:t>
            </a:r>
            <a:endParaRPr lang="en-US" sz="1500" dirty="0" smtClean="0">
              <a:solidFill>
                <a:srgbClr val="F6C16A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sz="1500" dirty="0" smtClean="0"/>
              <a:t>95% at EW ~ 50 </a:t>
            </a:r>
            <a:r>
              <a:rPr lang="en-US" sz="1500" dirty="0" err="1" smtClean="0"/>
              <a:t>Å</a:t>
            </a:r>
            <a:endParaRPr lang="en-US" sz="1500" dirty="0" smtClean="0"/>
          </a:p>
          <a:p>
            <a:pPr lvl="1">
              <a:buFont typeface="Wingdings" charset="2"/>
              <a:buChar char="Ø"/>
            </a:pPr>
            <a:r>
              <a:rPr lang="en-US" sz="1500" dirty="0" smtClean="0"/>
              <a:t>75%</a:t>
            </a:r>
            <a:r>
              <a:rPr lang="en-US" sz="1500" dirty="0" smtClean="0"/>
              <a:t> </a:t>
            </a:r>
            <a:r>
              <a:rPr lang="en-US" sz="1500" dirty="0" smtClean="0"/>
              <a:t>at EW ~ </a:t>
            </a:r>
            <a:r>
              <a:rPr lang="en-US" sz="1500" dirty="0" smtClean="0"/>
              <a:t>20 </a:t>
            </a:r>
            <a:r>
              <a:rPr lang="en-US" sz="1500" dirty="0" err="1" smtClean="0"/>
              <a:t>Å</a:t>
            </a:r>
            <a:endParaRPr lang="en-US" sz="1500" dirty="0" smtClean="0"/>
          </a:p>
          <a:p>
            <a:pPr lvl="1">
              <a:buFont typeface="Wingdings" charset="2"/>
              <a:buChar char="Ø"/>
            </a:pPr>
            <a:r>
              <a:rPr lang="en-US" sz="1500" dirty="0" smtClean="0"/>
              <a:t>15</a:t>
            </a:r>
            <a:r>
              <a:rPr lang="en-US" sz="1500" dirty="0" smtClean="0"/>
              <a:t>% are high redshift </a:t>
            </a:r>
            <a:r>
              <a:rPr lang="en-US" sz="1500" dirty="0"/>
              <a:t>galaxies (False </a:t>
            </a:r>
            <a:r>
              <a:rPr lang="en-US" sz="1500" dirty="0" smtClean="0"/>
              <a:t>Positives)</a:t>
            </a:r>
            <a:endParaRPr lang="en-US" sz="1500" dirty="0" smtClean="0"/>
          </a:p>
          <a:p>
            <a:pPr marL="400050" indent="-285750">
              <a:buFont typeface="Wingdings" charset="2"/>
              <a:buChar char="Ø"/>
            </a:pPr>
            <a:r>
              <a:rPr lang="en-US" sz="1700" dirty="0" smtClean="0">
                <a:sym typeface="Wingdings"/>
              </a:rPr>
              <a:t>Estimated new galaxies: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500" dirty="0" smtClean="0">
                <a:sym typeface="Wingdings"/>
              </a:rPr>
              <a:t>273 * 0.15 (contaminants) * 0.05 (junk via visual inspection) / 4 = 54 per PTF field</a:t>
            </a:r>
            <a:endParaRPr lang="en-US" sz="1500" dirty="0">
              <a:sym typeface="Wingdings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/>
              </a:rPr>
              <a:t>N=109,000 new galaxies </a:t>
            </a:r>
            <a:r>
              <a:rPr lang="en-US" sz="1500" dirty="0">
                <a:solidFill>
                  <a:srgbClr val="FFFFFF"/>
                </a:solidFill>
                <a:sym typeface="Wingdings"/>
              </a:rPr>
              <a:t>for all ~2000 PTF fields </a:t>
            </a:r>
            <a:endParaRPr lang="en-US" sz="1500" dirty="0" smtClean="0">
              <a:solidFill>
                <a:srgbClr val="FFFFFF"/>
              </a:solidFill>
              <a:sym typeface="Wingdings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500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/>
              </a:rPr>
              <a:t>Lower limit on new galaxies - </a:t>
            </a:r>
            <a:r>
              <a:rPr lang="en-US" sz="1500" dirty="0">
                <a:solidFill>
                  <a:srgbClr val="FFFFFF"/>
                </a:solidFill>
                <a:sym typeface="Wingdings"/>
              </a:rPr>
              <a:t>Half area covered by </a:t>
            </a:r>
            <a:r>
              <a:rPr lang="en-US" sz="1500" dirty="0" smtClean="0">
                <a:solidFill>
                  <a:srgbClr val="FFFFFF"/>
                </a:solidFill>
                <a:sym typeface="Wingdings"/>
              </a:rPr>
              <a:t>SDSS  ~150,000 new galaxies?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0637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90769"/>
            <a:ext cx="7770813" cy="683931"/>
          </a:xfrm>
        </p:spPr>
        <p:txBody>
          <a:bodyPr/>
          <a:lstStyle/>
          <a:p>
            <a:r>
              <a:rPr lang="en-US" dirty="0" smtClean="0"/>
              <a:t>New Candidates</a:t>
            </a:r>
            <a:endParaRPr lang="en-US" dirty="0"/>
          </a:p>
        </p:txBody>
      </p:sp>
      <p:pic>
        <p:nvPicPr>
          <p:cNvPr id="4" name="Picture 3" descr="Ha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733"/>
            <a:ext cx="9144000" cy="1807535"/>
          </a:xfrm>
          <a:prstGeom prst="rect">
            <a:avLst/>
          </a:prstGeom>
        </p:spPr>
      </p:pic>
      <p:pic>
        <p:nvPicPr>
          <p:cNvPr id="5" name="Picture 4" descr="Ha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268"/>
            <a:ext cx="9144000" cy="1820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2300" y="1064733"/>
            <a:ext cx="7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0300" y="1064733"/>
            <a:ext cx="7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1800" y="1064733"/>
            <a:ext cx="7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40600" y="1064733"/>
            <a:ext cx="71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l-GR" dirty="0" smtClean="0"/>
              <a:t>α4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600" y="6477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6C16A"/>
                </a:solidFill>
              </a:rPr>
              <a:t>No redshifts!</a:t>
            </a:r>
            <a:endParaRPr lang="en-US" dirty="0">
              <a:solidFill>
                <a:srgbClr val="F6C16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6909" y="4297137"/>
            <a:ext cx="75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20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arkgre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darkgrey.thmx</Template>
  <TotalTime>15458</TotalTime>
  <Words>1294</Words>
  <Application>Microsoft Macintosh PowerPoint</Application>
  <PresentationFormat>On-screen Show (16:9)</PresentationFormat>
  <Paragraphs>265</Paragraphs>
  <Slides>26</Slides>
  <Notes>8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darkgrey</vt:lpstr>
      <vt:lpstr>Census of the Local Universe (CLU) – Hα Galaxy Survey</vt:lpstr>
      <vt:lpstr>Scientific Goals</vt:lpstr>
      <vt:lpstr>Why Do We Need a Nearby Galaxy Survey?</vt:lpstr>
      <vt:lpstr>Galaxies </vt:lpstr>
      <vt:lpstr>PTF  Hα</vt:lpstr>
      <vt:lpstr>Narrowband Strategy </vt:lpstr>
      <vt:lpstr>Selection Criteria</vt:lpstr>
      <vt:lpstr>Comparison to SDSS galaxies</vt:lpstr>
      <vt:lpstr>New Candidates</vt:lpstr>
      <vt:lpstr>Impressive New Candidates</vt:lpstr>
      <vt:lpstr>Spectroscopic Follow-up</vt:lpstr>
      <vt:lpstr>New Local Galaxy Discoveries</vt:lpstr>
      <vt:lpstr>Sensitivity</vt:lpstr>
      <vt:lpstr>CLU  Completeness</vt:lpstr>
      <vt:lpstr>Gravitational Waves</vt:lpstr>
      <vt:lpstr>Galaxy Science - SFR Density</vt:lpstr>
      <vt:lpstr>PowerPoint Presentation</vt:lpstr>
      <vt:lpstr>Timeline</vt:lpstr>
      <vt:lpstr>Additional Slides</vt:lpstr>
      <vt:lpstr>Left-to-Go</vt:lpstr>
      <vt:lpstr>Calibration</vt:lpstr>
      <vt:lpstr>Completeness:    Hα Luminosity</vt:lpstr>
      <vt:lpstr>Survey Sensitivity</vt:lpstr>
      <vt:lpstr>High-z Elliptical Galaxies</vt:lpstr>
      <vt:lpstr>Galaxy Catalog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PTF Halpha Survey</dc:title>
  <dc:creator>David Cook</dc:creator>
  <cp:lastModifiedBy>David Cook</cp:lastModifiedBy>
  <cp:revision>316</cp:revision>
  <cp:lastPrinted>2015-08-21T00:39:35Z</cp:lastPrinted>
  <dcterms:created xsi:type="dcterms:W3CDTF">2015-08-11T21:41:08Z</dcterms:created>
  <dcterms:modified xsi:type="dcterms:W3CDTF">2016-05-20T13:23:21Z</dcterms:modified>
</cp:coreProperties>
</file>