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6" r:id="rId2"/>
    <p:sldId id="294" r:id="rId3"/>
    <p:sldId id="303" r:id="rId4"/>
    <p:sldId id="307" r:id="rId5"/>
    <p:sldId id="302" r:id="rId6"/>
    <p:sldId id="295" r:id="rId7"/>
    <p:sldId id="305" r:id="rId8"/>
    <p:sldId id="304" r:id="rId9"/>
    <p:sldId id="306" r:id="rId10"/>
    <p:sldId id="296" r:id="rId11"/>
    <p:sldId id="297" r:id="rId12"/>
    <p:sldId id="301" r:id="rId13"/>
    <p:sldId id="30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C5F70"/>
    <a:srgbClr val="7D93A7"/>
    <a:srgbClr val="3CB484"/>
    <a:srgbClr val="2B3D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80" autoAdjust="0"/>
    <p:restoredTop sz="94660"/>
  </p:normalViewPr>
  <p:slideViewPr>
    <p:cSldViewPr>
      <p:cViewPr>
        <p:scale>
          <a:sx n="99" d="100"/>
          <a:sy n="99" d="100"/>
        </p:scale>
        <p:origin x="-1312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%20HD:Users:admin:weizmann:meetings:2014_PTF_Stockholm:wiserep_statistic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%20HD:Users:admin:weizmann:meetings:2014_PTF_Stockholm:wiserep_statistic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/>
            </a:solidFill>
          </c:spPr>
          <c:invertIfNegative val="0"/>
          <c:dLbls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General!$A$69:$A$85</c:f>
              <c:strCache>
                <c:ptCount val="17"/>
                <c:pt idx="0">
                  <c:v>PTF</c:v>
                </c:pt>
                <c:pt idx="1">
                  <c:v>CfA-Ia</c:v>
                </c:pt>
                <c:pt idx="2">
                  <c:v>PESSTO</c:v>
                </c:pt>
                <c:pt idx="3">
                  <c:v>SUSPECT</c:v>
                </c:pt>
                <c:pt idx="4">
                  <c:v>BSNIP</c:v>
                </c:pt>
                <c:pt idx="5">
                  <c:v>iPTF</c:v>
                </c:pt>
                <c:pt idx="6">
                  <c:v>Other</c:v>
                </c:pt>
                <c:pt idx="7">
                  <c:v>CfA-Stripped</c:v>
                </c:pt>
                <c:pt idx="8">
                  <c:v>TS3</c:v>
                </c:pt>
                <c:pt idx="9">
                  <c:v>SNLS</c:v>
                </c:pt>
                <c:pt idx="10">
                  <c:v>UCB-SNDB</c:v>
                </c:pt>
                <c:pt idx="11">
                  <c:v>NTT-NOT</c:v>
                </c:pt>
                <c:pt idx="12">
                  <c:v>CCCP</c:v>
                </c:pt>
                <c:pt idx="13">
                  <c:v>HST-Ia</c:v>
                </c:pt>
                <c:pt idx="14">
                  <c:v>SNfactory</c:v>
                </c:pt>
                <c:pt idx="15">
                  <c:v>CSP</c:v>
                </c:pt>
                <c:pt idx="16">
                  <c:v>HIRES</c:v>
                </c:pt>
              </c:strCache>
            </c:strRef>
          </c:cat>
          <c:val>
            <c:numRef>
              <c:f>General!$B$69:$B$85</c:f>
              <c:numCache>
                <c:formatCode>General</c:formatCode>
                <c:ptCount val="17"/>
                <c:pt idx="0">
                  <c:v>3654.0</c:v>
                </c:pt>
                <c:pt idx="1">
                  <c:v>2602.0</c:v>
                </c:pt>
                <c:pt idx="2">
                  <c:v>1452.0</c:v>
                </c:pt>
                <c:pt idx="3">
                  <c:v>1243.0</c:v>
                </c:pt>
                <c:pt idx="4">
                  <c:v>1129.0</c:v>
                </c:pt>
                <c:pt idx="5">
                  <c:v>920.0</c:v>
                </c:pt>
                <c:pt idx="6">
                  <c:v>668.0</c:v>
                </c:pt>
                <c:pt idx="7">
                  <c:v>632.0</c:v>
                </c:pt>
                <c:pt idx="8">
                  <c:v>524.0</c:v>
                </c:pt>
                <c:pt idx="9">
                  <c:v>463.0</c:v>
                </c:pt>
                <c:pt idx="10">
                  <c:v>311.0</c:v>
                </c:pt>
                <c:pt idx="11">
                  <c:v>218.0</c:v>
                </c:pt>
                <c:pt idx="12">
                  <c:v>178.0</c:v>
                </c:pt>
                <c:pt idx="13">
                  <c:v>115.0</c:v>
                </c:pt>
                <c:pt idx="14">
                  <c:v>69.0</c:v>
                </c:pt>
                <c:pt idx="15">
                  <c:v>62.0</c:v>
                </c:pt>
                <c:pt idx="16">
                  <c:v>60.0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-2140324824"/>
        <c:axId val="-2140312552"/>
      </c:barChart>
      <c:catAx>
        <c:axId val="-214032482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>
                <a:solidFill>
                  <a:srgbClr val="FFFFFF"/>
                </a:solidFill>
              </a:defRPr>
            </a:pPr>
            <a:endParaRPr lang="en-US"/>
          </a:p>
        </c:txPr>
        <c:crossAx val="-2140312552"/>
        <c:crosses val="autoZero"/>
        <c:auto val="1"/>
        <c:lblAlgn val="ctr"/>
        <c:lblOffset val="100"/>
        <c:noMultiLvlLbl val="0"/>
      </c:catAx>
      <c:valAx>
        <c:axId val="-21403125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1403248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/>
            </a:solidFill>
          </c:spPr>
          <c:invertIfNegative val="0"/>
          <c:dLbls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General!$A$100:$A$114</c:f>
              <c:strCache>
                <c:ptCount val="15"/>
                <c:pt idx="0">
                  <c:v>CfA-Ia</c:v>
                </c:pt>
                <c:pt idx="1">
                  <c:v>SUSPECT</c:v>
                </c:pt>
                <c:pt idx="2">
                  <c:v>BSNIP</c:v>
                </c:pt>
                <c:pt idx="3">
                  <c:v>Other</c:v>
                </c:pt>
                <c:pt idx="4">
                  <c:v>PESSTO</c:v>
                </c:pt>
                <c:pt idx="5">
                  <c:v>CfA-Stripped</c:v>
                </c:pt>
                <c:pt idx="6">
                  <c:v>SNLS</c:v>
                </c:pt>
                <c:pt idx="7">
                  <c:v>UCB-SNDB</c:v>
                </c:pt>
                <c:pt idx="8">
                  <c:v>NTT-NOT</c:v>
                </c:pt>
                <c:pt idx="9">
                  <c:v>PTF</c:v>
                </c:pt>
                <c:pt idx="10">
                  <c:v>iPTF</c:v>
                </c:pt>
                <c:pt idx="11">
                  <c:v>CCCP</c:v>
                </c:pt>
                <c:pt idx="12">
                  <c:v>SNfactory</c:v>
                </c:pt>
                <c:pt idx="13">
                  <c:v>CSP</c:v>
                </c:pt>
                <c:pt idx="14">
                  <c:v>HIRES</c:v>
                </c:pt>
              </c:strCache>
            </c:strRef>
          </c:cat>
          <c:val>
            <c:numRef>
              <c:f>General!$B$100:$B$114</c:f>
              <c:numCache>
                <c:formatCode>General</c:formatCode>
                <c:ptCount val="15"/>
                <c:pt idx="0">
                  <c:v>2602.0</c:v>
                </c:pt>
                <c:pt idx="1">
                  <c:v>1243.0</c:v>
                </c:pt>
                <c:pt idx="2">
                  <c:v>1129.0</c:v>
                </c:pt>
                <c:pt idx="3">
                  <c:v>660.0</c:v>
                </c:pt>
                <c:pt idx="4">
                  <c:v>567.0</c:v>
                </c:pt>
                <c:pt idx="5">
                  <c:v>559.0</c:v>
                </c:pt>
                <c:pt idx="6">
                  <c:v>463.0</c:v>
                </c:pt>
                <c:pt idx="7">
                  <c:v>311.0</c:v>
                </c:pt>
                <c:pt idx="8">
                  <c:v>218.0</c:v>
                </c:pt>
                <c:pt idx="9">
                  <c:v>212.0</c:v>
                </c:pt>
                <c:pt idx="10">
                  <c:v>139.0</c:v>
                </c:pt>
                <c:pt idx="11">
                  <c:v>103.0</c:v>
                </c:pt>
                <c:pt idx="12">
                  <c:v>69.0</c:v>
                </c:pt>
                <c:pt idx="13">
                  <c:v>62.0</c:v>
                </c:pt>
                <c:pt idx="14">
                  <c:v>60.0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084064952"/>
        <c:axId val="2084073128"/>
      </c:barChart>
      <c:catAx>
        <c:axId val="20840649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>
                <a:solidFill>
                  <a:srgbClr val="FFFFFF"/>
                </a:solidFill>
              </a:defRPr>
            </a:pPr>
            <a:endParaRPr lang="en-US"/>
          </a:p>
        </c:txPr>
        <c:crossAx val="2084073128"/>
        <c:crosses val="autoZero"/>
        <c:auto val="1"/>
        <c:lblAlgn val="ctr"/>
        <c:lblOffset val="100"/>
        <c:noMultiLvlLbl val="0"/>
      </c:catAx>
      <c:valAx>
        <c:axId val="20840731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840649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89D3F-9B11-4364-ADCE-E9B2FBB22B06}" type="datetimeFigureOut">
              <a:rPr lang="en-US" smtClean="0"/>
              <a:t>6/4/14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25DD7-533B-4A46-92CD-355B75FCDC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526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25DD7-533B-4A46-92CD-355B75FCDC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28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25DD7-533B-4A46-92CD-355B75FCDC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20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25DD7-533B-4A46-92CD-355B75FCDC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875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25DD7-533B-4A46-92CD-355B75FCDC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38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25DD7-533B-4A46-92CD-355B75FCDC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042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25DD7-533B-4A46-92CD-355B75FCDC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48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25DD7-533B-4A46-92CD-355B75FCDC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89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25DD7-533B-4A46-92CD-355B75FCDC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25DD7-533B-4A46-92CD-355B75FCDC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B12CF-9D90-41FD-8A8E-D727351B4A6D}" type="datetimeFigureOut">
              <a:rPr lang="en-US" smtClean="0"/>
              <a:t>6/4/14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82C5-E1CE-43B6-BD66-6BEBD1916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14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B12CF-9D90-41FD-8A8E-D727351B4A6D}" type="datetimeFigureOut">
              <a:rPr lang="en-US" smtClean="0"/>
              <a:t>6/4/14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82C5-E1CE-43B6-BD66-6BEBD1916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828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B12CF-9D90-41FD-8A8E-D727351B4A6D}" type="datetimeFigureOut">
              <a:rPr lang="en-US" smtClean="0"/>
              <a:t>6/4/14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82C5-E1CE-43B6-BD66-6BEBD1916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8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B12CF-9D90-41FD-8A8E-D727351B4A6D}" type="datetimeFigureOut">
              <a:rPr lang="en-US" smtClean="0"/>
              <a:t>6/4/14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82C5-E1CE-43B6-BD66-6BEBD1916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673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B12CF-9D90-41FD-8A8E-D727351B4A6D}" type="datetimeFigureOut">
              <a:rPr lang="en-US" smtClean="0"/>
              <a:t>6/4/14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82C5-E1CE-43B6-BD66-6BEBD1916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396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B12CF-9D90-41FD-8A8E-D727351B4A6D}" type="datetimeFigureOut">
              <a:rPr lang="en-US" smtClean="0"/>
              <a:t>6/4/14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82C5-E1CE-43B6-BD66-6BEBD1916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679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B12CF-9D90-41FD-8A8E-D727351B4A6D}" type="datetimeFigureOut">
              <a:rPr lang="en-US" smtClean="0"/>
              <a:t>6/4/14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82C5-E1CE-43B6-BD66-6BEBD1916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903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B12CF-9D90-41FD-8A8E-D727351B4A6D}" type="datetimeFigureOut">
              <a:rPr lang="en-US" smtClean="0"/>
              <a:t>6/4/14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82C5-E1CE-43B6-BD66-6BEBD1916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013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B12CF-9D90-41FD-8A8E-D727351B4A6D}" type="datetimeFigureOut">
              <a:rPr lang="en-US" smtClean="0"/>
              <a:t>6/4/14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82C5-E1CE-43B6-BD66-6BEBD1916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094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B12CF-9D90-41FD-8A8E-D727351B4A6D}" type="datetimeFigureOut">
              <a:rPr lang="en-US" smtClean="0"/>
              <a:t>6/4/14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82C5-E1CE-43B6-BD66-6BEBD1916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854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B12CF-9D90-41FD-8A8E-D727351B4A6D}" type="datetimeFigureOut">
              <a:rPr lang="en-US" smtClean="0"/>
              <a:t>6/4/14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482C5-E1CE-43B6-BD66-6BEBD1916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58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3D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B12CF-9D90-41FD-8A8E-D727351B4A6D}" type="datetimeFigureOut">
              <a:rPr lang="en-US" smtClean="0"/>
              <a:t>6/4/14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482C5-E1CE-43B6-BD66-6BEBD1916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36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2.xml"/><Relationship Id="rId3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33800" y="152400"/>
            <a:ext cx="3981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http://</a:t>
            </a:r>
            <a:r>
              <a:rPr lang="en-US" sz="2400" dirty="0" err="1" smtClean="0">
                <a:solidFill>
                  <a:srgbClr val="F2DCDB"/>
                </a:solidFill>
                <a:latin typeface="Lato Light"/>
                <a:cs typeface="Lato Light"/>
              </a:rPr>
              <a:t>wiserep.weizmann.ac.il</a:t>
            </a:r>
            <a:endParaRPr lang="en-US" sz="2400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85711" y="0"/>
            <a:ext cx="2563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3CB484"/>
                </a:solidFill>
                <a:latin typeface="Lato Bold"/>
                <a:cs typeface="Lato Bold"/>
              </a:rPr>
              <a:t>WISeREP</a:t>
            </a:r>
            <a:endParaRPr lang="en-US" sz="2800" dirty="0">
              <a:solidFill>
                <a:schemeClr val="accent2">
                  <a:lumMod val="40000"/>
                  <a:lumOff val="60000"/>
                </a:schemeClr>
              </a:solidFill>
              <a:latin typeface="Lato Bold"/>
              <a:cs typeface="Lato Bold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238111" y="762000"/>
            <a:ext cx="6324600" cy="0"/>
          </a:xfrm>
          <a:prstGeom prst="line">
            <a:avLst/>
          </a:prstGeom>
          <a:ln>
            <a:solidFill>
              <a:srgbClr val="3CB4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161911" y="757535"/>
            <a:ext cx="6592082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300" dirty="0" smtClean="0">
                <a:solidFill>
                  <a:srgbClr val="3CB484"/>
                </a:solidFill>
                <a:latin typeface="Lato Light"/>
                <a:cs typeface="Lato Light"/>
              </a:rPr>
              <a:t>W</a:t>
            </a:r>
            <a:r>
              <a:rPr lang="en-US" sz="2300" dirty="0" smtClean="0">
                <a:solidFill>
                  <a:srgbClr val="F2DCDB"/>
                </a:solidFill>
                <a:latin typeface="Lato Light"/>
                <a:cs typeface="Lato Light"/>
              </a:rPr>
              <a:t>eizmann </a:t>
            </a:r>
            <a:r>
              <a:rPr lang="en-US" sz="2300" dirty="0" smtClean="0">
                <a:solidFill>
                  <a:srgbClr val="3CB484"/>
                </a:solidFill>
                <a:latin typeface="Lato Light"/>
                <a:cs typeface="Lato Light"/>
              </a:rPr>
              <a:t>I</a:t>
            </a:r>
            <a:r>
              <a:rPr lang="en-US" sz="2300" dirty="0" smtClean="0">
                <a:solidFill>
                  <a:srgbClr val="F2DCDB"/>
                </a:solidFill>
                <a:latin typeface="Lato Light"/>
                <a:cs typeface="Lato Light"/>
              </a:rPr>
              <a:t>nteractive </a:t>
            </a:r>
            <a:r>
              <a:rPr lang="en-US" sz="2300" dirty="0" smtClean="0">
                <a:solidFill>
                  <a:srgbClr val="3CB484"/>
                </a:solidFill>
                <a:latin typeface="Lato Light"/>
                <a:cs typeface="Lato Light"/>
              </a:rPr>
              <a:t>S</a:t>
            </a:r>
            <a:r>
              <a:rPr lang="en-US" sz="2300" dirty="0" smtClean="0">
                <a:solidFill>
                  <a:srgbClr val="F2DCDB"/>
                </a:solidFill>
                <a:latin typeface="Lato Light"/>
                <a:cs typeface="Lato Light"/>
              </a:rPr>
              <a:t>upernova (data) </a:t>
            </a:r>
            <a:r>
              <a:rPr lang="en-US" sz="2300" dirty="0" err="1" smtClean="0">
                <a:solidFill>
                  <a:srgbClr val="3CB484"/>
                </a:solidFill>
                <a:latin typeface="Lato Light"/>
                <a:cs typeface="Lato Light"/>
              </a:rPr>
              <a:t>REP</a:t>
            </a:r>
            <a:r>
              <a:rPr lang="en-US" sz="2300" dirty="0" err="1" smtClean="0">
                <a:solidFill>
                  <a:srgbClr val="F2DCDB"/>
                </a:solidFill>
                <a:latin typeface="Lato Light"/>
                <a:cs typeface="Lato Light"/>
              </a:rPr>
              <a:t>ository</a:t>
            </a:r>
            <a:endParaRPr lang="en-US" sz="2300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6836" y="6519446"/>
            <a:ext cx="6787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PTF Meeting Stockholm 2014  |  Ofer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Yaron, Weizmann Institute of Science </a:t>
            </a:r>
          </a:p>
        </p:txBody>
      </p:sp>
      <p:pic>
        <p:nvPicPr>
          <p:cNvPr id="9" name="Picture 8" descr="homepage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371600"/>
            <a:ext cx="8015144" cy="503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025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909935"/>
            <a:ext cx="49861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All </a:t>
            </a:r>
            <a:r>
              <a:rPr lang="en-US" sz="2400" dirty="0" smtClean="0">
                <a:solidFill>
                  <a:schemeClr val="accent6"/>
                </a:solidFill>
                <a:latin typeface="Lato Bold"/>
                <a:cs typeface="Lato Bold"/>
              </a:rPr>
              <a:t>SN</a:t>
            </a:r>
            <a:r>
              <a:rPr lang="en-US" sz="2400" dirty="0" smtClean="0">
                <a:solidFill>
                  <a:schemeClr val="accent6"/>
                </a:solidFill>
                <a:latin typeface="Lato Light"/>
                <a:cs typeface="Lato Light"/>
              </a:rPr>
              <a:t> </a:t>
            </a:r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spectra by program </a:t>
            </a:r>
            <a:r>
              <a:rPr lang="en-US" dirty="0" smtClean="0">
                <a:solidFill>
                  <a:srgbClr val="F2DCDB"/>
                </a:solidFill>
                <a:latin typeface="Lato Light"/>
                <a:cs typeface="Lato Light"/>
              </a:rPr>
              <a:t>(2014-05-28)</a:t>
            </a:r>
            <a:endParaRPr lang="en-US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114800" y="2514600"/>
            <a:ext cx="4884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2DCDB"/>
                </a:solidFill>
                <a:latin typeface="Lato Light"/>
                <a:cs typeface="Lato Light"/>
              </a:rPr>
              <a:t>Histogram displays programs having &gt;50 spectra</a:t>
            </a:r>
            <a:endParaRPr lang="en-US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76689" y="243989"/>
            <a:ext cx="3981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http://</a:t>
            </a:r>
            <a:r>
              <a:rPr lang="en-US" sz="2400" dirty="0" err="1" smtClean="0">
                <a:solidFill>
                  <a:srgbClr val="F2DCDB"/>
                </a:solidFill>
                <a:latin typeface="Lato Light"/>
                <a:cs typeface="Lato Light"/>
              </a:rPr>
              <a:t>wiserep.weizmann.ac.il</a:t>
            </a:r>
            <a:endParaRPr lang="en-US" sz="2400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84148"/>
            <a:ext cx="2563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3CB484"/>
                </a:solidFill>
                <a:latin typeface="Lato Bold"/>
                <a:cs typeface="Lato Bold"/>
              </a:rPr>
              <a:t>WISeREP</a:t>
            </a:r>
            <a:endParaRPr lang="en-US" sz="2800" dirty="0">
              <a:solidFill>
                <a:schemeClr val="accent2">
                  <a:lumMod val="40000"/>
                  <a:lumOff val="60000"/>
                </a:schemeClr>
              </a:solidFill>
              <a:latin typeface="Lato Bold"/>
              <a:cs typeface="Lato Bold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81000" y="853589"/>
            <a:ext cx="6324600" cy="0"/>
          </a:xfrm>
          <a:prstGeom prst="line">
            <a:avLst/>
          </a:prstGeom>
          <a:ln>
            <a:solidFill>
              <a:srgbClr val="3CB4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823158"/>
              </p:ext>
            </p:extLst>
          </p:nvPr>
        </p:nvGraphicFramePr>
        <p:xfrm>
          <a:off x="231061" y="1981200"/>
          <a:ext cx="1826339" cy="4284751"/>
        </p:xfrm>
        <a:graphic>
          <a:graphicData uri="http://schemas.openxmlformats.org/drawingml/2006/table">
            <a:tbl>
              <a:tblPr/>
              <a:tblGrid>
                <a:gridCol w="1144086"/>
                <a:gridCol w="682253"/>
              </a:tblGrid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accent6"/>
                          </a:solidFill>
                          <a:effectLst/>
                          <a:latin typeface="Lato Regular"/>
                          <a:cs typeface="Lato Regular"/>
                        </a:rPr>
                        <a:t>program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accent6"/>
                          </a:solidFill>
                          <a:effectLst/>
                          <a:latin typeface="Lato Regular"/>
                          <a:cs typeface="Lato Regular"/>
                        </a:rPr>
                        <a:t>spectra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Lato Regular"/>
                        <a:cs typeface="Lato Regular"/>
                      </a:endParaRP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Lato Regular"/>
                        <a:cs typeface="Lato Regular"/>
                      </a:endParaRP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PTF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3654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CfA-Ia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Lato Regular"/>
                        <a:cs typeface="Lato Regular"/>
                      </a:endParaRP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2602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PESSTO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1452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SUSPECT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1243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BSNIP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1129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iPTF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920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Other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668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CfA-Stripped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632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TS3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524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SNLS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463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UCB-SNDB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311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NTT-NOT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218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CCCP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178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HST-</a:t>
                      </a:r>
                      <a:r>
                        <a:rPr lang="en-US" sz="12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Ia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Lato Regular"/>
                        <a:cs typeface="Lato Regular"/>
                      </a:endParaRP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115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SNfactory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Lato Regular"/>
                        <a:cs typeface="Lato Regular"/>
                      </a:endParaRP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69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CSP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62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HIRES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60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ESO-NTT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13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…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Lato Regular"/>
                        <a:cs typeface="Lato Regular"/>
                      </a:endParaRP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Lato Regular"/>
                        <a:cs typeface="Lato Regular"/>
                      </a:endParaRP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Total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14343</a:t>
                      </a:r>
                    </a:p>
                  </a:txBody>
                  <a:tcPr marL="10496" marR="10496" marT="104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7270806"/>
              </p:ext>
            </p:extLst>
          </p:nvPr>
        </p:nvGraphicFramePr>
        <p:xfrm>
          <a:off x="2362200" y="2286000"/>
          <a:ext cx="6502400" cy="3803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2356836" y="6519446"/>
            <a:ext cx="6787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PTF Meeting Stockholm 2014  |  Ofer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Yaron, Weizmann Institute of Science 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152401"/>
            <a:ext cx="1905000" cy="1309266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 rot="18805978">
            <a:off x="2189600" y="5121612"/>
            <a:ext cx="838200" cy="381000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 cmpd="sng">
                <a:solidFill>
                  <a:schemeClr val="tx1"/>
                </a:solidFill>
              </a:ln>
            </a:endParaRPr>
          </a:p>
        </p:txBody>
      </p:sp>
      <p:sp>
        <p:nvSpPr>
          <p:cNvPr id="21" name="Oval 20"/>
          <p:cNvSpPr/>
          <p:nvPr/>
        </p:nvSpPr>
        <p:spPr>
          <a:xfrm rot="18805978">
            <a:off x="3969770" y="5121612"/>
            <a:ext cx="838200" cy="381000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 cmpd="sng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494664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909935"/>
            <a:ext cx="61208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All </a:t>
            </a:r>
            <a:r>
              <a:rPr lang="en-US" sz="2400" u="sng" dirty="0" smtClean="0">
                <a:solidFill>
                  <a:srgbClr val="F79646"/>
                </a:solidFill>
                <a:latin typeface="Lato Bold Italic"/>
                <a:cs typeface="Lato Bold Italic"/>
              </a:rPr>
              <a:t>PUBLIC</a:t>
            </a:r>
            <a:r>
              <a:rPr lang="en-US" sz="2400" dirty="0" smtClean="0">
                <a:solidFill>
                  <a:srgbClr val="F79646"/>
                </a:solidFill>
                <a:latin typeface="Lato Bold Italic"/>
                <a:cs typeface="Lato Bold Italic"/>
              </a:rPr>
              <a:t> </a:t>
            </a:r>
            <a:r>
              <a:rPr lang="en-US" sz="2400" dirty="0" smtClean="0">
                <a:solidFill>
                  <a:srgbClr val="F79646"/>
                </a:solidFill>
                <a:latin typeface="Lato Light"/>
                <a:cs typeface="Lato Light"/>
              </a:rPr>
              <a:t> </a:t>
            </a:r>
            <a:r>
              <a:rPr lang="en-US" sz="2400" dirty="0" smtClean="0">
                <a:solidFill>
                  <a:srgbClr val="F79646"/>
                </a:solidFill>
                <a:latin typeface="Lato Bold"/>
                <a:cs typeface="Lato Bold"/>
              </a:rPr>
              <a:t>SN</a:t>
            </a:r>
            <a:r>
              <a:rPr lang="en-US" sz="2400" dirty="0" smtClean="0">
                <a:solidFill>
                  <a:srgbClr val="F79646"/>
                </a:solidFill>
                <a:latin typeface="Lato Light"/>
                <a:cs typeface="Lato Light"/>
              </a:rPr>
              <a:t> </a:t>
            </a:r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spectra by program </a:t>
            </a:r>
            <a:r>
              <a:rPr lang="en-US" dirty="0" smtClean="0">
                <a:solidFill>
                  <a:srgbClr val="F2DCDB"/>
                </a:solidFill>
                <a:latin typeface="Lato Light"/>
                <a:cs typeface="Lato Light"/>
              </a:rPr>
              <a:t>(2014-05-28)</a:t>
            </a:r>
            <a:endParaRPr lang="en-US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76689" y="243989"/>
            <a:ext cx="3981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http://</a:t>
            </a:r>
            <a:r>
              <a:rPr lang="en-US" sz="2400" dirty="0" err="1" smtClean="0">
                <a:solidFill>
                  <a:srgbClr val="F2DCDB"/>
                </a:solidFill>
                <a:latin typeface="Lato Light"/>
                <a:cs typeface="Lato Light"/>
              </a:rPr>
              <a:t>wiserep.weizmann.ac.il</a:t>
            </a:r>
            <a:endParaRPr lang="en-US" sz="2400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84148"/>
            <a:ext cx="2563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3CB484"/>
                </a:solidFill>
                <a:latin typeface="Lato Bold"/>
                <a:cs typeface="Lato Bold"/>
              </a:rPr>
              <a:t>WISeREP</a:t>
            </a:r>
            <a:endParaRPr lang="en-US" sz="2800" dirty="0">
              <a:solidFill>
                <a:schemeClr val="accent2">
                  <a:lumMod val="40000"/>
                  <a:lumOff val="60000"/>
                </a:schemeClr>
              </a:solidFill>
              <a:latin typeface="Lato Bold"/>
              <a:cs typeface="Lato Bold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81000" y="853589"/>
            <a:ext cx="6324600" cy="0"/>
          </a:xfrm>
          <a:prstGeom prst="line">
            <a:avLst/>
          </a:prstGeom>
          <a:ln>
            <a:solidFill>
              <a:srgbClr val="3CB4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362247"/>
              </p:ext>
            </p:extLst>
          </p:nvPr>
        </p:nvGraphicFramePr>
        <p:xfrm>
          <a:off x="2590800" y="1905000"/>
          <a:ext cx="6286500" cy="418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473805"/>
              </p:ext>
            </p:extLst>
          </p:nvPr>
        </p:nvGraphicFramePr>
        <p:xfrm>
          <a:off x="228600" y="1961621"/>
          <a:ext cx="1893982" cy="3905779"/>
        </p:xfrm>
        <a:graphic>
          <a:graphicData uri="http://schemas.openxmlformats.org/drawingml/2006/table">
            <a:tbl>
              <a:tblPr/>
              <a:tblGrid>
                <a:gridCol w="1186460"/>
                <a:gridCol w="707522"/>
              </a:tblGrid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accent6"/>
                          </a:solidFill>
                          <a:effectLst/>
                          <a:latin typeface="Lato Regular"/>
                          <a:cs typeface="Lato Regular"/>
                        </a:rPr>
                        <a:t>program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accent6"/>
                          </a:solidFill>
                          <a:effectLst/>
                          <a:latin typeface="Lato Regular"/>
                          <a:cs typeface="Lato Regular"/>
                        </a:rPr>
                        <a:t>spectra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Lato Regular"/>
                        <a:cs typeface="Lato Regular"/>
                      </a:endParaRP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FFFFFF"/>
                        </a:solidFill>
                        <a:effectLst/>
                        <a:latin typeface="Lato Regular"/>
                        <a:cs typeface="Lato Regular"/>
                      </a:endParaRP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CfA-Ia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2602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SUSPECT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1243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BSNIP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1129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Other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660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PESSTO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567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CfA-Stripped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559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SNLS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463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UCB-SNDB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311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NTT-NOT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218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PTF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212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iPTF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139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CCCP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103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SNfactory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69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CSP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62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HIRES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60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HST-Ia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40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…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Lato Regular"/>
                        <a:cs typeface="Lato Regular"/>
                      </a:endParaRP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Lato Regular"/>
                        <a:cs typeface="Lato Regular"/>
                      </a:endParaRP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Total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Lato Regular"/>
                          <a:cs typeface="Lato Regular"/>
                        </a:rPr>
                        <a:t>8471</a:t>
                      </a:r>
                    </a:p>
                  </a:txBody>
                  <a:tcPr marL="10885" marR="10885" marT="10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4114800" y="2514600"/>
            <a:ext cx="4884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2DCDB"/>
                </a:solidFill>
                <a:latin typeface="Lato Light"/>
                <a:cs typeface="Lato Light"/>
              </a:rPr>
              <a:t>Histogram displays programs having &gt;50 spectra</a:t>
            </a:r>
            <a:endParaRPr lang="en-US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356836" y="6519446"/>
            <a:ext cx="6787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PTF Meeting Stockholm 2014  |  Ofer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Yaron, Weizmann Institute of Science 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152401"/>
            <a:ext cx="1905000" cy="1309266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 rot="18805978">
            <a:off x="6235726" y="4918556"/>
            <a:ext cx="859495" cy="754690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 cmpd="sng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624672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76689" y="243989"/>
            <a:ext cx="3981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http://</a:t>
            </a:r>
            <a:r>
              <a:rPr lang="en-US" sz="2400" dirty="0" err="1" smtClean="0">
                <a:solidFill>
                  <a:srgbClr val="F2DCDB"/>
                </a:solidFill>
                <a:latin typeface="Lato Light"/>
                <a:cs typeface="Lato Light"/>
              </a:rPr>
              <a:t>wiserep.weizmann.ac.il</a:t>
            </a:r>
            <a:endParaRPr lang="en-US" sz="2400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84148"/>
            <a:ext cx="2563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3CB484"/>
                </a:solidFill>
                <a:latin typeface="Lato Bold"/>
                <a:cs typeface="Lato Bold"/>
              </a:rPr>
              <a:t>WISeREP</a:t>
            </a:r>
            <a:endParaRPr lang="en-US" sz="2800" dirty="0">
              <a:solidFill>
                <a:schemeClr val="accent2">
                  <a:lumMod val="40000"/>
                  <a:lumOff val="60000"/>
                </a:schemeClr>
              </a:solidFill>
              <a:latin typeface="Lato Bold"/>
              <a:cs typeface="Lato Bold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81000" y="853589"/>
            <a:ext cx="6324600" cy="0"/>
          </a:xfrm>
          <a:prstGeom prst="line">
            <a:avLst/>
          </a:prstGeom>
          <a:ln>
            <a:solidFill>
              <a:srgbClr val="3CB4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56836" y="6519446"/>
            <a:ext cx="6787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PTF Meeting Stockholm 2014  |  Ofer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Yaron, Weizmann Institute of Science 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152401"/>
            <a:ext cx="1905000" cy="13092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200" y="1727299"/>
            <a:ext cx="899160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Lato Light"/>
                <a:cs typeface="Lato Light"/>
              </a:rPr>
              <a:t>We encourage:</a:t>
            </a:r>
          </a:p>
          <a:p>
            <a:endParaRPr lang="en-US" sz="2000" dirty="0" smtClean="0">
              <a:solidFill>
                <a:srgbClr val="FFFFFF"/>
              </a:solidFill>
              <a:latin typeface="Lato Light"/>
              <a:cs typeface="Lato Light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  <a:latin typeface="Lato Light"/>
                <a:cs typeface="Lato Light"/>
              </a:rPr>
              <a:t>Sending us for public </a:t>
            </a:r>
            <a:r>
              <a:rPr lang="en-US" sz="2000" dirty="0">
                <a:solidFill>
                  <a:srgbClr val="FFFFFF"/>
                </a:solidFill>
                <a:latin typeface="Lato Light"/>
                <a:cs typeface="Lato Light"/>
              </a:rPr>
              <a:t>release </a:t>
            </a:r>
            <a:r>
              <a:rPr lang="en-US" sz="2000" dirty="0" smtClean="0">
                <a:solidFill>
                  <a:srgbClr val="FFFFFF"/>
                </a:solidFill>
                <a:latin typeface="Lato Light"/>
                <a:cs typeface="Lato Light"/>
              </a:rPr>
              <a:t>the spectra that appear in your papers </a:t>
            </a:r>
            <a:r>
              <a:rPr lang="en-US" sz="2000" dirty="0" smtClean="0">
                <a:solidFill>
                  <a:srgbClr val="FFFF00"/>
                </a:solidFill>
                <a:latin typeface="Lato Light"/>
                <a:cs typeface="Lato Light"/>
              </a:rPr>
              <a:t>(The PI’s responsibility!)</a:t>
            </a:r>
            <a:r>
              <a:rPr lang="en-US" sz="2000" dirty="0" smtClean="0">
                <a:solidFill>
                  <a:srgbClr val="FFFFFF"/>
                </a:solidFill>
                <a:latin typeface="Lato Light"/>
                <a:cs typeface="Lato Light"/>
              </a:rPr>
              <a:t>.</a:t>
            </a:r>
          </a:p>
          <a:p>
            <a:endParaRPr lang="en-US" sz="2000" dirty="0" smtClean="0">
              <a:solidFill>
                <a:srgbClr val="FFFFFF"/>
              </a:solidFill>
              <a:latin typeface="Lato Light"/>
              <a:cs typeface="Lato Light"/>
            </a:endParaRPr>
          </a:p>
          <a:p>
            <a:r>
              <a:rPr lang="en-US" sz="2000" dirty="0">
                <a:solidFill>
                  <a:srgbClr val="FFFFFF"/>
                </a:solidFill>
                <a:latin typeface="Lato Light"/>
                <a:cs typeface="Lato Light"/>
              </a:rPr>
              <a:t>	</a:t>
            </a:r>
            <a:r>
              <a:rPr lang="en-US" sz="2000" dirty="0" smtClean="0">
                <a:solidFill>
                  <a:srgbClr val="FFFFFF"/>
                </a:solidFill>
                <a:latin typeface="Lato Light"/>
                <a:cs typeface="Lato Light"/>
              </a:rPr>
              <a:t>following the steps explained here:</a:t>
            </a:r>
            <a:endParaRPr lang="en-US" sz="2000" dirty="0">
              <a:solidFill>
                <a:srgbClr val="FFFFFF"/>
              </a:solidFill>
              <a:latin typeface="Lato Light"/>
              <a:cs typeface="Lato Light"/>
            </a:endParaRPr>
          </a:p>
          <a:p>
            <a:r>
              <a:rPr lang="en-US" sz="2000" dirty="0">
                <a:solidFill>
                  <a:srgbClr val="FAC090"/>
                </a:solidFill>
                <a:latin typeface="Lato Light"/>
                <a:cs typeface="Lato Light"/>
              </a:rPr>
              <a:t>	http://</a:t>
            </a:r>
            <a:r>
              <a:rPr lang="en-US" sz="2000" dirty="0" err="1">
                <a:solidFill>
                  <a:srgbClr val="FAC090"/>
                </a:solidFill>
                <a:latin typeface="Lato Light"/>
                <a:cs typeface="Lato Light"/>
              </a:rPr>
              <a:t>wiserep.weizmann.ac.il</a:t>
            </a:r>
            <a:r>
              <a:rPr lang="en-US" sz="2000" dirty="0">
                <a:solidFill>
                  <a:srgbClr val="FAC090"/>
                </a:solidFill>
                <a:latin typeface="Lato Light"/>
                <a:cs typeface="Lato Light"/>
              </a:rPr>
              <a:t>/spectra/</a:t>
            </a:r>
            <a:r>
              <a:rPr lang="en-US" sz="2000" dirty="0" err="1">
                <a:solidFill>
                  <a:srgbClr val="FAC090"/>
                </a:solidFill>
                <a:latin typeface="Lato Light"/>
                <a:cs typeface="Lato Light"/>
              </a:rPr>
              <a:t>uploadset</a:t>
            </a:r>
            <a:endParaRPr lang="en-US" sz="2000" dirty="0" smtClean="0">
              <a:solidFill>
                <a:srgbClr val="FAC090"/>
              </a:solidFill>
              <a:latin typeface="Lato Light"/>
              <a:cs typeface="Lato Light"/>
            </a:endParaRPr>
          </a:p>
          <a:p>
            <a:endParaRPr lang="en-US" sz="2000" dirty="0" smtClean="0">
              <a:solidFill>
                <a:srgbClr val="FFFFFF"/>
              </a:solidFill>
              <a:latin typeface="Lato Light"/>
              <a:cs typeface="Lato Light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  <a:latin typeface="Lato Light"/>
                <a:cs typeface="Lato Light"/>
              </a:rPr>
              <a:t>Notify us of any public datasets you are aware of or come across for potential ingestion to WISeREP.</a:t>
            </a:r>
          </a:p>
          <a:p>
            <a:endParaRPr lang="en-US" sz="2000" dirty="0" smtClean="0">
              <a:solidFill>
                <a:srgbClr val="FFFFFF"/>
              </a:solidFill>
              <a:latin typeface="Lato Light"/>
              <a:cs typeface="Lato Light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  <a:latin typeface="Lato Light"/>
                <a:cs typeface="Lato Light"/>
              </a:rPr>
              <a:t>Notify us of any erroneous data/meta-data you encounter, as well as suggestions for improvement, requests etc…</a:t>
            </a:r>
          </a:p>
        </p:txBody>
      </p:sp>
    </p:spTree>
    <p:extLst>
      <p:ext uri="{BB962C8B-B14F-4D97-AF65-F5344CB8AC3E}">
        <p14:creationId xmlns:p14="http://schemas.microsoft.com/office/powerpoint/2010/main" val="923519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76689" y="243989"/>
            <a:ext cx="3981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http://</a:t>
            </a:r>
            <a:r>
              <a:rPr lang="en-US" sz="2400" dirty="0" err="1" smtClean="0">
                <a:solidFill>
                  <a:srgbClr val="F2DCDB"/>
                </a:solidFill>
                <a:latin typeface="Lato Light"/>
                <a:cs typeface="Lato Light"/>
              </a:rPr>
              <a:t>wiserep.weizmann.ac.il</a:t>
            </a:r>
            <a:endParaRPr lang="en-US" sz="2400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84148"/>
            <a:ext cx="2563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3CB484"/>
                </a:solidFill>
                <a:latin typeface="Lato Bold"/>
                <a:cs typeface="Lato Bold"/>
              </a:rPr>
              <a:t>WISeREP</a:t>
            </a:r>
            <a:endParaRPr lang="en-US" sz="2800" dirty="0">
              <a:solidFill>
                <a:schemeClr val="accent2">
                  <a:lumMod val="40000"/>
                  <a:lumOff val="60000"/>
                </a:schemeClr>
              </a:solidFill>
              <a:latin typeface="Lato Bold"/>
              <a:cs typeface="Lato Bold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81000" y="853589"/>
            <a:ext cx="6324600" cy="0"/>
          </a:xfrm>
          <a:prstGeom prst="line">
            <a:avLst/>
          </a:prstGeom>
          <a:ln>
            <a:solidFill>
              <a:srgbClr val="3CB4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56836" y="6519446"/>
            <a:ext cx="6787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PTF Meeting Stockholm 2014  |  Ofer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Yaron, Weizmann Institute of Science 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152401"/>
            <a:ext cx="1905000" cy="130926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200" y="1727299"/>
            <a:ext cx="8991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  <a:latin typeface="Lato Light"/>
                <a:cs typeface="Lato Light"/>
              </a:rPr>
              <a:t>On the to-do list:</a:t>
            </a:r>
            <a:endParaRPr lang="en-US" sz="2400" dirty="0" smtClean="0">
              <a:solidFill>
                <a:srgbClr val="FFFFFF"/>
              </a:solidFill>
              <a:latin typeface="Lato Light"/>
              <a:cs typeface="Lato Light"/>
            </a:endParaRPr>
          </a:p>
          <a:p>
            <a:endParaRPr lang="en-US" sz="2000" dirty="0" smtClean="0">
              <a:solidFill>
                <a:srgbClr val="FFFFFF"/>
              </a:solidFill>
              <a:latin typeface="Lato Light"/>
              <a:cs typeface="Lato Light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err="1" smtClean="0">
                <a:solidFill>
                  <a:srgbClr val="FFFFFF"/>
                </a:solidFill>
                <a:latin typeface="Lato Light"/>
                <a:cs typeface="Lato Light"/>
              </a:rPr>
              <a:t>Ver</a:t>
            </a:r>
            <a:r>
              <a:rPr lang="en-US" sz="2000" dirty="0" smtClean="0">
                <a:solidFill>
                  <a:srgbClr val="FFFFFF"/>
                </a:solidFill>
                <a:latin typeface="Lato Light"/>
                <a:cs typeface="Lato Light"/>
              </a:rPr>
              <a:t> 2.0, that will include: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solidFill>
                <a:srgbClr val="FFFFFF"/>
              </a:solidFill>
              <a:latin typeface="Lato Light"/>
              <a:cs typeface="Lato Light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  <a:latin typeface="Lato Light"/>
                <a:cs typeface="Lato Light"/>
              </a:rPr>
              <a:t>Bulk downloads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  <a:latin typeface="Lato Light"/>
                <a:cs typeface="Lato Light"/>
              </a:rPr>
              <a:t>Photometry visualization and handling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  <a:latin typeface="Lato Light"/>
                <a:cs typeface="Lato Light"/>
              </a:rPr>
              <a:t>Easier upload processes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  <a:latin typeface="Lato Light"/>
                <a:cs typeface="Lato Light"/>
              </a:rPr>
              <a:t>Paging implementation (previous, next…)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  <a:latin typeface="Lato Light"/>
                <a:cs typeface="Lato Light"/>
              </a:rPr>
              <a:t>Interface to fitting utilities – spectra, LCs…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solidFill>
                <a:srgbClr val="FFFFFF"/>
              </a:solidFill>
              <a:latin typeface="Lato Light"/>
              <a:cs typeface="Lato Light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  <a:latin typeface="Lato Light"/>
                <a:cs typeface="Lato Light"/>
              </a:rPr>
              <a:t>…?</a:t>
            </a:r>
            <a:endParaRPr lang="en-US" sz="2000" dirty="0" smtClean="0">
              <a:solidFill>
                <a:srgbClr val="FFFFFF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574653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152401"/>
            <a:ext cx="1905000" cy="130926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56836" y="6519446"/>
            <a:ext cx="6787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PTF Meeting Stockholm 2014  |  Ofer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Yaron, Weizmann Institute of Science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876689" y="243989"/>
            <a:ext cx="3981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http://</a:t>
            </a:r>
            <a:r>
              <a:rPr lang="en-US" sz="2400" dirty="0" err="1" smtClean="0">
                <a:solidFill>
                  <a:srgbClr val="F2DCDB"/>
                </a:solidFill>
                <a:latin typeface="Lato Light"/>
                <a:cs typeface="Lato Light"/>
              </a:rPr>
              <a:t>wiserep.weizmann.ac.il</a:t>
            </a:r>
            <a:endParaRPr lang="en-US" sz="2400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84148"/>
            <a:ext cx="2563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3CB484"/>
                </a:solidFill>
                <a:latin typeface="Lato Bold"/>
                <a:cs typeface="Lato Bold"/>
              </a:rPr>
              <a:t>WISeREP</a:t>
            </a:r>
            <a:endParaRPr lang="en-US" sz="2800" dirty="0">
              <a:solidFill>
                <a:schemeClr val="accent2">
                  <a:lumMod val="40000"/>
                  <a:lumOff val="60000"/>
                </a:schemeClr>
              </a:solidFill>
              <a:latin typeface="Lato Bold"/>
              <a:cs typeface="Lato Bold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81000" y="853589"/>
            <a:ext cx="6324600" cy="0"/>
          </a:xfrm>
          <a:prstGeom prst="line">
            <a:avLst/>
          </a:prstGeom>
          <a:ln>
            <a:solidFill>
              <a:srgbClr val="3CB4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28600" y="1752600"/>
            <a:ext cx="87630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An SQL-based DB with an interactive web-based graphical interface.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chemeClr val="bg1"/>
              </a:solidFill>
              <a:latin typeface="Lato Light"/>
              <a:cs typeface="Lato Ligh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Aim: To serve as an archive of high quality SN spectra </a:t>
            </a: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(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+</a:t>
            </a: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photometry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), including both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Lato Light"/>
                <a:cs typeface="Lato Light"/>
              </a:rPr>
              <a:t>historical (legacy) 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data as well as data that is accumulated </a:t>
            </a:r>
            <a:r>
              <a:rPr lang="en-US" dirty="0">
                <a:solidFill>
                  <a:srgbClr val="FAC090"/>
                </a:solidFill>
                <a:latin typeface="Lato Light"/>
                <a:cs typeface="Lato Light"/>
              </a:rPr>
              <a:t>by ongoing surveys &amp; programs.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chemeClr val="bg1"/>
              </a:solidFill>
              <a:latin typeface="Lato Light"/>
              <a:cs typeface="Lato Ligh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Utilizing interactive plots (like on the PTF marshal), we provide a graphical interface to visualize data, perform </a:t>
            </a:r>
            <a:r>
              <a:rPr lang="en-US" dirty="0">
                <a:solidFill>
                  <a:srgbClr val="FAC090"/>
                </a:solidFill>
                <a:latin typeface="Lato Light"/>
                <a:cs typeface="Lato Light"/>
              </a:rPr>
              <a:t>line identification 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of the major relevant species, determine object </a:t>
            </a:r>
            <a:r>
              <a:rPr lang="en-US" dirty="0">
                <a:solidFill>
                  <a:srgbClr val="FAC090"/>
                </a:solidFill>
                <a:latin typeface="Lato Light"/>
                <a:cs typeface="Lato Light"/>
              </a:rPr>
              <a:t>redshifts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, classify SNe and measure </a:t>
            </a:r>
            <a:r>
              <a:rPr lang="en-US" dirty="0">
                <a:solidFill>
                  <a:srgbClr val="FAC090"/>
                </a:solidFill>
                <a:latin typeface="Lato Light"/>
                <a:cs typeface="Lato Light"/>
              </a:rPr>
              <a:t>expansion velocities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chemeClr val="bg1"/>
              </a:solidFill>
              <a:latin typeface="Lato Light"/>
              <a:cs typeface="Lato Ligh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FAC090"/>
                </a:solidFill>
                <a:latin typeface="Lato Light"/>
                <a:cs typeface="Lato Light"/>
              </a:rPr>
              <a:t>Guest users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 may view and download spectra or other data that have been placed in the public domain.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  <a:latin typeface="Lato Light"/>
                <a:cs typeface="Lato Light"/>
              </a:rPr>
              <a:t>Registered users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 may also view and download data that are proprietary to specific programs with which they are associated</a:t>
            </a: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chemeClr val="bg1"/>
              </a:solidFill>
              <a:latin typeface="Lato Light"/>
              <a:cs typeface="Lato Light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AC09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  <a:sym typeface="Wingdings"/>
              </a:rPr>
              <a:t> A</a:t>
            </a: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n 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efficient and convenient </a:t>
            </a: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platform to also 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share </a:t>
            </a: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data among colleagues.</a:t>
            </a:r>
            <a:endParaRPr lang="en-US" dirty="0">
              <a:solidFill>
                <a:schemeClr val="bg1"/>
              </a:solidFill>
              <a:latin typeface="Lato Light"/>
              <a:cs typeface="Lato Light"/>
            </a:endParaRPr>
          </a:p>
          <a:p>
            <a:endParaRPr lang="en-US" dirty="0">
              <a:solidFill>
                <a:schemeClr val="bg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511182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152401"/>
            <a:ext cx="1905000" cy="130926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56836" y="6519446"/>
            <a:ext cx="6787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PTF Meeting Stockholm 2014  |  Ofer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Yaron, Weizmann Institute of Science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876689" y="243989"/>
            <a:ext cx="3981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http://</a:t>
            </a:r>
            <a:r>
              <a:rPr lang="en-US" sz="2400" dirty="0" err="1" smtClean="0">
                <a:solidFill>
                  <a:srgbClr val="F2DCDB"/>
                </a:solidFill>
                <a:latin typeface="Lato Light"/>
                <a:cs typeface="Lato Light"/>
              </a:rPr>
              <a:t>wiserep.weizmann.ac.il</a:t>
            </a:r>
            <a:endParaRPr lang="en-US" sz="2400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84148"/>
            <a:ext cx="2563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3CB484"/>
                </a:solidFill>
                <a:latin typeface="Lato Bold"/>
                <a:cs typeface="Lato Bold"/>
              </a:rPr>
              <a:t>WISeREP</a:t>
            </a:r>
            <a:endParaRPr lang="en-US" sz="2800" dirty="0">
              <a:solidFill>
                <a:schemeClr val="accent2">
                  <a:lumMod val="40000"/>
                  <a:lumOff val="60000"/>
                </a:schemeClr>
              </a:solidFill>
              <a:latin typeface="Lato Bold"/>
              <a:cs typeface="Lato Bold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81000" y="853589"/>
            <a:ext cx="6324600" cy="0"/>
          </a:xfrm>
          <a:prstGeom prst="line">
            <a:avLst/>
          </a:prstGeom>
          <a:ln>
            <a:solidFill>
              <a:srgbClr val="3CB4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28600" y="2057400"/>
            <a:ext cx="8763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The DB currently holds </a:t>
            </a:r>
            <a:r>
              <a:rPr lang="en-US" b="1" dirty="0">
                <a:solidFill>
                  <a:srgbClr val="FAC090"/>
                </a:solidFill>
                <a:latin typeface="Lato Regular"/>
                <a:cs typeface="Lato Regular"/>
              </a:rPr>
              <a:t>&gt; </a:t>
            </a:r>
            <a:r>
              <a:rPr lang="en-US" b="1" dirty="0" smtClean="0">
                <a:solidFill>
                  <a:srgbClr val="FAC090"/>
                </a:solidFill>
                <a:latin typeface="Lato Regular"/>
                <a:cs typeface="Lato Regular"/>
              </a:rPr>
              <a:t>15,000</a:t>
            </a: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 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spectra, of which </a:t>
            </a: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Lato Bold"/>
                <a:cs typeface="Lato Bold"/>
              </a:rPr>
              <a:t>~ </a:t>
            </a: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 Bold"/>
                <a:cs typeface="Lato Bold"/>
              </a:rPr>
              <a:t>9,000</a:t>
            </a: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 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are </a:t>
            </a: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public;</a:t>
            </a:r>
          </a:p>
          <a:p>
            <a:endParaRPr lang="en-US" dirty="0" smtClean="0">
              <a:solidFill>
                <a:schemeClr val="bg1"/>
              </a:solidFill>
              <a:latin typeface="Lato Light"/>
              <a:cs typeface="Lato Light"/>
            </a:endParaRPr>
          </a:p>
          <a:p>
            <a:endParaRPr lang="en-US" dirty="0">
              <a:solidFill>
                <a:schemeClr val="bg1"/>
              </a:solidFill>
              <a:latin typeface="Lato Light"/>
              <a:cs typeface="Lato Light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the 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latter include </a:t>
            </a: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e.g. published 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spectra from </a:t>
            </a:r>
            <a:r>
              <a:rPr lang="en-US" dirty="0" smtClean="0">
                <a:solidFill>
                  <a:srgbClr val="3CB484"/>
                </a:solidFill>
                <a:latin typeface="Lato Light"/>
                <a:cs typeface="Lato Light"/>
              </a:rPr>
              <a:t>(</a:t>
            </a:r>
            <a:r>
              <a:rPr lang="en-US" dirty="0" err="1" smtClean="0">
                <a:solidFill>
                  <a:srgbClr val="3CB484"/>
                </a:solidFill>
                <a:latin typeface="Lato Light"/>
                <a:cs typeface="Lato Light"/>
              </a:rPr>
              <a:t>i</a:t>
            </a:r>
            <a:r>
              <a:rPr lang="en-US" dirty="0" smtClean="0">
                <a:solidFill>
                  <a:srgbClr val="3CB484"/>
                </a:solidFill>
                <a:latin typeface="Lato Light"/>
                <a:cs typeface="Lato Light"/>
              </a:rPr>
              <a:t>)PTF</a:t>
            </a: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, 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all of the </a:t>
            </a:r>
            <a:r>
              <a:rPr lang="en-US" dirty="0">
                <a:solidFill>
                  <a:srgbClr val="3CB484"/>
                </a:solidFill>
                <a:latin typeface="Lato Light"/>
                <a:cs typeface="Lato Light"/>
              </a:rPr>
              <a:t>SUSPECT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 (</a:t>
            </a:r>
            <a:r>
              <a:rPr lang="en-US" dirty="0" err="1">
                <a:solidFill>
                  <a:schemeClr val="bg1"/>
                </a:solidFill>
                <a:latin typeface="Lato Light"/>
                <a:cs typeface="Lato Light"/>
              </a:rPr>
              <a:t>SUpernova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Lato Light"/>
                <a:cs typeface="Lato Light"/>
              </a:rPr>
              <a:t>SPECTrum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) archive, the ESO public SN survey (</a:t>
            </a:r>
            <a:r>
              <a:rPr lang="en-US" dirty="0">
                <a:solidFill>
                  <a:srgbClr val="3CB484"/>
                </a:solidFill>
                <a:latin typeface="Lato Light"/>
                <a:cs typeface="Lato Light"/>
              </a:rPr>
              <a:t>PESSTO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), </a:t>
            </a: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the </a:t>
            </a:r>
            <a:r>
              <a:rPr lang="en-US" dirty="0" err="1">
                <a:solidFill>
                  <a:srgbClr val="3CB484"/>
                </a:solidFill>
                <a:latin typeface="Lato Light"/>
                <a:cs typeface="Lato Light"/>
              </a:rPr>
              <a:t>CfA</a:t>
            </a:r>
            <a:r>
              <a:rPr lang="en-US" dirty="0">
                <a:solidFill>
                  <a:srgbClr val="3CB484"/>
                </a:solidFill>
                <a:latin typeface="Lato Light"/>
                <a:cs typeface="Lato Light"/>
              </a:rPr>
              <a:t> 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SN spectra archive, </a:t>
            </a:r>
            <a:r>
              <a:rPr lang="en-US" dirty="0" err="1">
                <a:solidFill>
                  <a:srgbClr val="3CB484"/>
                </a:solidFill>
                <a:latin typeface="Lato Light"/>
                <a:cs typeface="Lato Light"/>
              </a:rPr>
              <a:t>SNfactory</a:t>
            </a:r>
            <a:r>
              <a:rPr lang="en-US" dirty="0">
                <a:solidFill>
                  <a:srgbClr val="3CB484"/>
                </a:solidFill>
                <a:latin typeface="Lato Light"/>
                <a:cs typeface="Lato Light"/>
              </a:rPr>
              <a:t> 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public </a:t>
            </a: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releases, 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published spectra from the </a:t>
            </a:r>
            <a:r>
              <a:rPr lang="en-US" dirty="0">
                <a:solidFill>
                  <a:srgbClr val="3CB484"/>
                </a:solidFill>
                <a:latin typeface="Lato Light"/>
                <a:cs typeface="Lato Light"/>
              </a:rPr>
              <a:t>UC Berkeley SNDB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repository</a:t>
            </a:r>
            <a:r>
              <a:rPr lang="en-US" dirty="0">
                <a:solidFill>
                  <a:schemeClr val="bg1"/>
                </a:solidFill>
                <a:latin typeface="Lato Light"/>
                <a:cs typeface="Lato Ligh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and more…</a:t>
            </a:r>
            <a:endParaRPr lang="en-US" dirty="0">
              <a:solidFill>
                <a:schemeClr val="bg1"/>
              </a:solidFill>
              <a:latin typeface="Lato Light"/>
              <a:cs typeface="Lato Light"/>
            </a:endParaRPr>
          </a:p>
          <a:p>
            <a:endParaRPr lang="en-US" dirty="0" smtClean="0">
              <a:solidFill>
                <a:schemeClr val="bg1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9556229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mepage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84110"/>
            <a:ext cx="7391400" cy="46404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152401"/>
            <a:ext cx="1905000" cy="130926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56836" y="6519446"/>
            <a:ext cx="6787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PTF Meeting Stockholm 2014  |  Ofer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Yaron, Weizmann Institute of Science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876689" y="243989"/>
            <a:ext cx="3981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http://</a:t>
            </a:r>
            <a:r>
              <a:rPr lang="en-US" sz="2400" dirty="0" err="1" smtClean="0">
                <a:solidFill>
                  <a:srgbClr val="F2DCDB"/>
                </a:solidFill>
                <a:latin typeface="Lato Light"/>
                <a:cs typeface="Lato Light"/>
              </a:rPr>
              <a:t>wiserep.weizmann.ac.il</a:t>
            </a:r>
            <a:endParaRPr lang="en-US" sz="2400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84148"/>
            <a:ext cx="2563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3CB484"/>
                </a:solidFill>
                <a:latin typeface="Lato Bold"/>
                <a:cs typeface="Lato Bold"/>
              </a:rPr>
              <a:t>WISeREP</a:t>
            </a:r>
            <a:endParaRPr lang="en-US" sz="2800" dirty="0">
              <a:solidFill>
                <a:schemeClr val="accent2">
                  <a:lumMod val="40000"/>
                  <a:lumOff val="60000"/>
                </a:schemeClr>
              </a:solidFill>
              <a:latin typeface="Lato Bold"/>
              <a:cs typeface="Lato Bold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81000" y="853589"/>
            <a:ext cx="6324600" cy="0"/>
          </a:xfrm>
          <a:prstGeom prst="line">
            <a:avLst/>
          </a:prstGeom>
          <a:ln>
            <a:solidFill>
              <a:srgbClr val="3CB4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787658" y="2412744"/>
            <a:ext cx="1079629" cy="1434972"/>
          </a:xfrm>
          <a:prstGeom prst="roundRect">
            <a:avLst/>
          </a:prstGeom>
          <a:noFill/>
          <a:ln w="19050" cmpd="sng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74829" y="4216656"/>
            <a:ext cx="1079629" cy="2107944"/>
          </a:xfrm>
          <a:prstGeom prst="roundRect">
            <a:avLst/>
          </a:prstGeom>
          <a:noFill/>
          <a:ln w="19050" cmpd="sng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453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Shot_sn2012dy_IIb_examp.p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438400"/>
            <a:ext cx="7467600" cy="38012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152401"/>
            <a:ext cx="1905000" cy="130926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56836" y="6519446"/>
            <a:ext cx="6787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PTF Meeting Stockholm 2014  |  Ofer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Yaron, Weizmann Institute of Science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876689" y="243989"/>
            <a:ext cx="3981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http://</a:t>
            </a:r>
            <a:r>
              <a:rPr lang="en-US" sz="2400" dirty="0" err="1" smtClean="0">
                <a:solidFill>
                  <a:srgbClr val="F2DCDB"/>
                </a:solidFill>
                <a:latin typeface="Lato Light"/>
                <a:cs typeface="Lato Light"/>
              </a:rPr>
              <a:t>wiserep.weizmann.ac.il</a:t>
            </a:r>
            <a:endParaRPr lang="en-US" sz="2400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" y="84148"/>
            <a:ext cx="2563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3CB484"/>
                </a:solidFill>
                <a:latin typeface="Lato Bold"/>
                <a:cs typeface="Lato Bold"/>
              </a:rPr>
              <a:t>WISeREP</a:t>
            </a:r>
            <a:endParaRPr lang="en-US" sz="2800" dirty="0">
              <a:solidFill>
                <a:schemeClr val="accent2">
                  <a:lumMod val="40000"/>
                  <a:lumOff val="60000"/>
                </a:schemeClr>
              </a:solidFill>
              <a:latin typeface="Lato Bold"/>
              <a:cs typeface="Lato Bold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81000" y="853589"/>
            <a:ext cx="6324600" cy="0"/>
          </a:xfrm>
          <a:prstGeom prst="line">
            <a:avLst/>
          </a:prstGeom>
          <a:ln>
            <a:solidFill>
              <a:srgbClr val="3CB4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7200" y="1840468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Lato Light"/>
                <a:cs typeface="Lato Light"/>
              </a:rPr>
              <a:t>Interactive plots -&gt; basic analysis: line identifications, redshifts, expansion velocities…</a:t>
            </a:r>
          </a:p>
        </p:txBody>
      </p:sp>
    </p:spTree>
    <p:extLst>
      <p:ext uri="{BB962C8B-B14F-4D97-AF65-F5344CB8AC3E}">
        <p14:creationId xmlns:p14="http://schemas.microsoft.com/office/powerpoint/2010/main" val="3987878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152401"/>
            <a:ext cx="1905000" cy="130926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356836" y="6519446"/>
            <a:ext cx="6787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PTF Meeting Stockholm 2014  |  Ofer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Yaron, Weizmann Institute of Science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876689" y="243989"/>
            <a:ext cx="3981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http://</a:t>
            </a:r>
            <a:r>
              <a:rPr lang="en-US" sz="2400" dirty="0" err="1" smtClean="0">
                <a:solidFill>
                  <a:srgbClr val="F2DCDB"/>
                </a:solidFill>
                <a:latin typeface="Lato Light"/>
                <a:cs typeface="Lato Light"/>
              </a:rPr>
              <a:t>wiserep.weizmann.ac.il</a:t>
            </a:r>
            <a:endParaRPr lang="en-US" sz="2400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8600" y="84148"/>
            <a:ext cx="2563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3CB484"/>
                </a:solidFill>
                <a:latin typeface="Lato Bold"/>
                <a:cs typeface="Lato Bold"/>
              </a:rPr>
              <a:t>WISeREP</a:t>
            </a:r>
            <a:endParaRPr lang="en-US" sz="2800" dirty="0">
              <a:solidFill>
                <a:schemeClr val="accent2">
                  <a:lumMod val="40000"/>
                  <a:lumOff val="60000"/>
                </a:schemeClr>
              </a:solidFill>
              <a:latin typeface="Lato Bold"/>
              <a:cs typeface="Lato Bold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381000" y="853589"/>
            <a:ext cx="6324600" cy="0"/>
          </a:xfrm>
          <a:prstGeom prst="line">
            <a:avLst/>
          </a:prstGeom>
          <a:ln>
            <a:solidFill>
              <a:srgbClr val="3CB4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0570" y="1154668"/>
            <a:ext cx="6337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latin typeface="Lato Light"/>
                <a:cs typeface="Lato Light"/>
              </a:rPr>
              <a:t>Objects page </a:t>
            </a:r>
            <a:r>
              <a:rPr lang="en-US" dirty="0" smtClean="0">
                <a:solidFill>
                  <a:schemeClr val="bg1"/>
                </a:solidFill>
                <a:latin typeface="Lato Light"/>
                <a:cs typeface="Lato Light"/>
              </a:rPr>
              <a:t>(displaying recently added iPTF objects)</a:t>
            </a:r>
          </a:p>
          <a:p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Lato Light"/>
                <a:cs typeface="Lato Light"/>
              </a:rPr>
              <a:t>Note the various cross-ref options (per obj. coordinates)</a:t>
            </a:r>
          </a:p>
        </p:txBody>
      </p:sp>
      <p:pic>
        <p:nvPicPr>
          <p:cNvPr id="2" name="Picture 1" descr="objects.tif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828800"/>
            <a:ext cx="7924800" cy="456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511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152401"/>
            <a:ext cx="1905000" cy="130926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5924490"/>
            <a:ext cx="7430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2DCDB"/>
                </a:solidFill>
                <a:latin typeface="Lato Light"/>
                <a:cs typeface="Lato Light"/>
              </a:rPr>
              <a:t>Over-plotting </a:t>
            </a:r>
            <a:r>
              <a:rPr lang="en-US" i="1" dirty="0" smtClean="0">
                <a:solidFill>
                  <a:srgbClr val="F2DCDB"/>
                </a:solidFill>
                <a:latin typeface="Lato Light"/>
                <a:cs typeface="Lato Light"/>
              </a:rPr>
              <a:t>flash spectroscopy</a:t>
            </a:r>
            <a:r>
              <a:rPr lang="en-US" i="1" dirty="0">
                <a:solidFill>
                  <a:srgbClr val="F2DCDB"/>
                </a:solidFill>
                <a:latin typeface="Lato Light"/>
                <a:cs typeface="Lato Light"/>
              </a:rPr>
              <a:t> </a:t>
            </a:r>
            <a:r>
              <a:rPr lang="en-US" dirty="0" smtClean="0">
                <a:solidFill>
                  <a:srgbClr val="F2DCDB"/>
                </a:solidFill>
                <a:latin typeface="Lato Light"/>
                <a:cs typeface="Lato Light"/>
              </a:rPr>
              <a:t>features; 1</a:t>
            </a:r>
            <a:r>
              <a:rPr lang="en-US" baseline="30000" dirty="0" smtClean="0">
                <a:solidFill>
                  <a:srgbClr val="F2DCDB"/>
                </a:solidFill>
                <a:latin typeface="Lato Light"/>
                <a:cs typeface="Lato Light"/>
              </a:rPr>
              <a:t>st</a:t>
            </a:r>
            <a:r>
              <a:rPr lang="en-US" dirty="0" smtClean="0">
                <a:solidFill>
                  <a:srgbClr val="F2DCDB"/>
                </a:solidFill>
                <a:latin typeface="Lato Light"/>
                <a:cs typeface="Lato Light"/>
              </a:rPr>
              <a:t> Keck Spectrum of iPTF 13dqy</a:t>
            </a:r>
            <a:endParaRPr lang="en-US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56836" y="6519446"/>
            <a:ext cx="6787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PTF Meeting Stockholm 2014  |  Ofer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Yaron, Weizmann Institute of Science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876689" y="243989"/>
            <a:ext cx="3981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http://</a:t>
            </a:r>
            <a:r>
              <a:rPr lang="en-US" sz="2400" dirty="0" err="1" smtClean="0">
                <a:solidFill>
                  <a:srgbClr val="F2DCDB"/>
                </a:solidFill>
                <a:latin typeface="Lato Light"/>
                <a:cs typeface="Lato Light"/>
              </a:rPr>
              <a:t>wiserep.weizmann.ac.il</a:t>
            </a:r>
            <a:endParaRPr lang="en-US" sz="2400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8600" y="84148"/>
            <a:ext cx="2563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3CB484"/>
                </a:solidFill>
                <a:latin typeface="Lato Bold"/>
                <a:cs typeface="Lato Bold"/>
              </a:rPr>
              <a:t>WISeREP</a:t>
            </a:r>
            <a:endParaRPr lang="en-US" sz="2800" dirty="0">
              <a:solidFill>
                <a:schemeClr val="accent2">
                  <a:lumMod val="40000"/>
                  <a:lumOff val="60000"/>
                </a:schemeClr>
              </a:solidFill>
              <a:latin typeface="Lato Bold"/>
              <a:cs typeface="Lato Bold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381000" y="853589"/>
            <a:ext cx="6324600" cy="0"/>
          </a:xfrm>
          <a:prstGeom prst="line">
            <a:avLst/>
          </a:prstGeom>
          <a:ln>
            <a:solidFill>
              <a:srgbClr val="3CB4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wiserep 13dqy.tif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514600"/>
            <a:ext cx="8991600" cy="34253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4536" y="1885890"/>
            <a:ext cx="8967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Lato Light"/>
                <a:cs typeface="Lato Light"/>
              </a:rPr>
              <a:t>Interactive plots</a:t>
            </a:r>
            <a:r>
              <a:rPr lang="en-US" sz="2000" dirty="0" smtClean="0">
                <a:solidFill>
                  <a:srgbClr val="FFFFFF"/>
                </a:solidFill>
                <a:latin typeface="Lato Light"/>
                <a:cs typeface="Lato Light"/>
              </a:rPr>
              <a:t> -&gt;line identifications, redshifts, expansion velocities…</a:t>
            </a:r>
          </a:p>
        </p:txBody>
      </p:sp>
      <p:sp>
        <p:nvSpPr>
          <p:cNvPr id="11" name="Oval 10"/>
          <p:cNvSpPr/>
          <p:nvPr/>
        </p:nvSpPr>
        <p:spPr>
          <a:xfrm>
            <a:off x="6560572" y="4512011"/>
            <a:ext cx="2126228" cy="745789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2700" cmpd="sng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36364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152401"/>
            <a:ext cx="1905000" cy="130926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356836" y="6519446"/>
            <a:ext cx="6787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PTF Meeting Stockholm 2014  |  Ofer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Yaron, Weizmann Institute of Science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876689" y="243989"/>
            <a:ext cx="3981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http://</a:t>
            </a:r>
            <a:r>
              <a:rPr lang="en-US" sz="2400" dirty="0" err="1" smtClean="0">
                <a:solidFill>
                  <a:srgbClr val="F2DCDB"/>
                </a:solidFill>
                <a:latin typeface="Lato Light"/>
                <a:cs typeface="Lato Light"/>
              </a:rPr>
              <a:t>wiserep.weizmann.ac.il</a:t>
            </a:r>
            <a:endParaRPr lang="en-US" sz="2400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8600" y="84148"/>
            <a:ext cx="2563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3CB484"/>
                </a:solidFill>
                <a:latin typeface="Lato Bold"/>
                <a:cs typeface="Lato Bold"/>
              </a:rPr>
              <a:t>WISeREP</a:t>
            </a:r>
            <a:endParaRPr lang="en-US" sz="2800" dirty="0">
              <a:solidFill>
                <a:schemeClr val="accent2">
                  <a:lumMod val="40000"/>
                  <a:lumOff val="60000"/>
                </a:schemeClr>
              </a:solidFill>
              <a:latin typeface="Lato Bold"/>
              <a:cs typeface="Lato Bold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381000" y="853589"/>
            <a:ext cx="6324600" cy="0"/>
          </a:xfrm>
          <a:prstGeom prst="line">
            <a:avLst/>
          </a:prstGeom>
          <a:ln>
            <a:solidFill>
              <a:srgbClr val="3CB4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tels.tif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057400"/>
            <a:ext cx="8763000" cy="40119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2400" y="1535668"/>
            <a:ext cx="792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Lato Light"/>
                <a:cs typeface="Lato Light"/>
              </a:rPr>
              <a:t>A</a:t>
            </a:r>
            <a:r>
              <a:rPr lang="en-US" sz="2000" dirty="0">
                <a:solidFill>
                  <a:srgbClr val="FFFF00"/>
                </a:solidFill>
                <a:latin typeface="Lato Light"/>
                <a:cs typeface="Lato Light"/>
              </a:rPr>
              <a:t>T</a:t>
            </a:r>
            <a:r>
              <a:rPr lang="en-US" sz="2000" dirty="0" smtClean="0">
                <a:solidFill>
                  <a:srgbClr val="FFFF00"/>
                </a:solidFill>
                <a:latin typeface="Lato Light"/>
                <a:cs typeface="Lato Light"/>
              </a:rPr>
              <a:t>els Coordinate List</a:t>
            </a:r>
            <a:r>
              <a:rPr lang="en-US" sz="2000" dirty="0" smtClean="0">
                <a:solidFill>
                  <a:srgbClr val="FFFFFF"/>
                </a:solidFill>
                <a:latin typeface="Lato Light"/>
                <a:cs typeface="Lato Light"/>
              </a:rPr>
              <a:t> – Query by coordinates or other keywords</a:t>
            </a:r>
            <a:endParaRPr lang="en-US" sz="2000" dirty="0">
              <a:solidFill>
                <a:srgbClr val="FFFFFF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482716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152401"/>
            <a:ext cx="1905000" cy="130926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356836" y="6519446"/>
            <a:ext cx="6787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PTF Meeting Stockholm 2014  |  Ofer </a:t>
            </a:r>
            <a:r>
              <a:rPr lang="en-US" sz="1600" dirty="0">
                <a:solidFill>
                  <a:schemeClr val="accent5">
                    <a:lumMod val="60000"/>
                    <a:lumOff val="40000"/>
                  </a:schemeClr>
                </a:solidFill>
                <a:latin typeface="Lato Regular"/>
                <a:cs typeface="Lato Regular"/>
              </a:rPr>
              <a:t>Yaron, Weizmann Institute of Science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876689" y="243989"/>
            <a:ext cx="3981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2DCDB"/>
                </a:solidFill>
                <a:latin typeface="Lato Light"/>
                <a:cs typeface="Lato Light"/>
              </a:rPr>
              <a:t>http://</a:t>
            </a:r>
            <a:r>
              <a:rPr lang="en-US" sz="2400" dirty="0" err="1" smtClean="0">
                <a:solidFill>
                  <a:srgbClr val="F2DCDB"/>
                </a:solidFill>
                <a:latin typeface="Lato Light"/>
                <a:cs typeface="Lato Light"/>
              </a:rPr>
              <a:t>wiserep.weizmann.ac.il</a:t>
            </a:r>
            <a:endParaRPr lang="en-US" sz="2400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8600" y="84148"/>
            <a:ext cx="2563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3CB484"/>
                </a:solidFill>
                <a:latin typeface="Lato Bold"/>
                <a:cs typeface="Lato Bold"/>
              </a:rPr>
              <a:t>WISeREP</a:t>
            </a:r>
            <a:endParaRPr lang="en-US" sz="2800" dirty="0">
              <a:solidFill>
                <a:schemeClr val="accent2">
                  <a:lumMod val="40000"/>
                  <a:lumOff val="60000"/>
                </a:schemeClr>
              </a:solidFill>
              <a:latin typeface="Lato Bold"/>
              <a:cs typeface="Lato Bold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381000" y="853589"/>
            <a:ext cx="6324600" cy="0"/>
          </a:xfrm>
          <a:prstGeom prst="line">
            <a:avLst/>
          </a:prstGeom>
          <a:ln>
            <a:solidFill>
              <a:srgbClr val="3CB48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200" y="1535668"/>
            <a:ext cx="701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  <a:latin typeface="Lato Light"/>
                <a:cs typeface="Lato Light"/>
              </a:rPr>
              <a:t>IAU SN List (CBETs)</a:t>
            </a:r>
            <a:endParaRPr lang="en-US" sz="2000" dirty="0">
              <a:solidFill>
                <a:srgbClr val="FFFFFF"/>
              </a:solidFill>
              <a:latin typeface="Lato Light"/>
              <a:cs typeface="Lato Light"/>
            </a:endParaRPr>
          </a:p>
        </p:txBody>
      </p:sp>
      <p:pic>
        <p:nvPicPr>
          <p:cNvPr id="4" name="Picture 3" descr="iau_sne.tif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057400"/>
            <a:ext cx="8915400" cy="370059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6687" y="5791200"/>
            <a:ext cx="47428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2DCDB"/>
                </a:solidFill>
                <a:latin typeface="Lato Light"/>
                <a:cs typeface="Lato Light"/>
              </a:rPr>
              <a:t>2 </a:t>
            </a:r>
            <a:r>
              <a:rPr lang="en-US" sz="1600" dirty="0" err="1" smtClean="0">
                <a:solidFill>
                  <a:srgbClr val="F2DCDB"/>
                </a:solidFill>
                <a:latin typeface="Lato Light"/>
                <a:cs typeface="Lato Light"/>
              </a:rPr>
              <a:t>arcmin</a:t>
            </a:r>
            <a:r>
              <a:rPr lang="en-US" sz="1600" dirty="0" smtClean="0">
                <a:solidFill>
                  <a:srgbClr val="F2DCDB"/>
                </a:solidFill>
                <a:latin typeface="Lato Light"/>
                <a:cs typeface="Lato Light"/>
              </a:rPr>
              <a:t> cone search around the </a:t>
            </a:r>
            <a:r>
              <a:rPr lang="en-US" sz="1600" dirty="0" err="1" smtClean="0">
                <a:solidFill>
                  <a:srgbClr val="F2DCDB"/>
                </a:solidFill>
                <a:latin typeface="Lato Light"/>
                <a:cs typeface="Lato Light"/>
              </a:rPr>
              <a:t>coord</a:t>
            </a:r>
            <a:r>
              <a:rPr lang="en-US" sz="1600" dirty="0" smtClean="0">
                <a:solidFill>
                  <a:srgbClr val="F2DCDB"/>
                </a:solidFill>
                <a:latin typeface="Lato Light"/>
                <a:cs typeface="Lato Light"/>
              </a:rPr>
              <a:t>. Of SN2014J</a:t>
            </a:r>
            <a:endParaRPr lang="en-US" sz="1600" dirty="0">
              <a:solidFill>
                <a:srgbClr val="F2DCDB"/>
              </a:solidFill>
              <a:latin typeface="Lato Light"/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98859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46084</TotalTime>
  <Words>752</Words>
  <Application>Microsoft Macintosh PowerPoint</Application>
  <PresentationFormat>On-screen Show (4:3)</PresentationFormat>
  <Paragraphs>173</Paragraphs>
  <Slides>13</Slides>
  <Notes>9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Weizmann Instiute of Science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Arcavi</dc:creator>
  <cp:lastModifiedBy>admin</cp:lastModifiedBy>
  <cp:revision>215</cp:revision>
  <cp:lastPrinted>2014-01-06T07:41:20Z</cp:lastPrinted>
  <dcterms:created xsi:type="dcterms:W3CDTF">2013-08-12T02:13:42Z</dcterms:created>
  <dcterms:modified xsi:type="dcterms:W3CDTF">2014-06-05T06:17:18Z</dcterms:modified>
</cp:coreProperties>
</file>