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Microsoft_Formel-Editor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trictFirstAndLastChars="0" saveSubsetFonts="1" autoCompressPictures="0">
  <p:sldMasterIdLst>
    <p:sldMasterId id="2147483648" r:id="rId1"/>
    <p:sldMasterId id="2147483660" r:id="rId2"/>
  </p:sldMasterIdLst>
  <p:notesMasterIdLst>
    <p:notesMasterId r:id="rId26"/>
  </p:notesMasterIdLst>
  <p:sldIdLst>
    <p:sldId id="614" r:id="rId3"/>
    <p:sldId id="866" r:id="rId4"/>
    <p:sldId id="867" r:id="rId5"/>
    <p:sldId id="871" r:id="rId6"/>
    <p:sldId id="876" r:id="rId7"/>
    <p:sldId id="830" r:id="rId8"/>
    <p:sldId id="843" r:id="rId9"/>
    <p:sldId id="816" r:id="rId10"/>
    <p:sldId id="815" r:id="rId11"/>
    <p:sldId id="821" r:id="rId12"/>
    <p:sldId id="820" r:id="rId13"/>
    <p:sldId id="874" r:id="rId14"/>
    <p:sldId id="822" r:id="rId15"/>
    <p:sldId id="840" r:id="rId16"/>
    <p:sldId id="557" r:id="rId17"/>
    <p:sldId id="870" r:id="rId18"/>
    <p:sldId id="873" r:id="rId19"/>
    <p:sldId id="518" r:id="rId20"/>
    <p:sldId id="865" r:id="rId21"/>
    <p:sldId id="872" r:id="rId22"/>
    <p:sldId id="864" r:id="rId23"/>
    <p:sldId id="868" r:id="rId24"/>
    <p:sldId id="869" r:id="rId25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FFF66"/>
    <a:srgbClr val="FFFF00"/>
    <a:srgbClr val="0705FF"/>
    <a:srgbClr val="050499"/>
    <a:srgbClr val="FFFFD8"/>
    <a:srgbClr val="019909"/>
    <a:srgbClr val="66CCFF"/>
    <a:srgbClr val="FCF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88" y="-80"/>
      </p:cViewPr>
      <p:guideLst>
        <p:guide orient="horz" pos="2160"/>
        <p:guide pos="49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2296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u="none"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434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u="none"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/>
              </a:defRPr>
            </a:lvl1pPr>
          </a:lstStyle>
          <a:p>
            <a:pPr>
              <a:defRPr/>
            </a:pPr>
            <a:fld id="{DEB4172B-1284-3A40-AE4F-0051C46409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5714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349C87E4-2046-9644-8B19-E18BF427324E}" type="slidenum">
              <a:rPr lang="de-DE" sz="1200" u="none">
                <a:latin typeface="Arial" charset="0"/>
              </a:rPr>
              <a:pPr/>
              <a:t>2</a:t>
            </a:fld>
            <a:endParaRPr lang="de-DE" sz="1200" u="none">
              <a:latin typeface="Arial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4537" cy="3416300"/>
          </a:xfrm>
          <a:solidFill>
            <a:srgbClr val="FFFFFF"/>
          </a:solidFill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7975"/>
          </a:xfr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0557" tIns="45279" rIns="90557" bIns="45279"/>
          <a:lstStyle/>
          <a:p>
            <a:pPr eaLnBrk="1" hangingPunct="1"/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4E506262-9AEE-C546-B193-499F1A9D16B5}" type="slidenum">
              <a:rPr lang="de-DE" sz="1200" u="none">
                <a:latin typeface="Arial" charset="0"/>
              </a:rPr>
              <a:pPr/>
              <a:t>20</a:t>
            </a:fld>
            <a:endParaRPr lang="de-DE" sz="1200" u="none">
              <a:latin typeface="Arial" charset="0"/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682625"/>
            <a:ext cx="3941763" cy="2955925"/>
          </a:xfrm>
          <a:solidFill>
            <a:srgbClr val="FFFFFF"/>
          </a:solidFill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0588" y="4319588"/>
            <a:ext cx="5051425" cy="4165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0531" tIns="45265" rIns="90531" bIns="45265"/>
          <a:lstStyle/>
          <a:p>
            <a:pPr eaLnBrk="1" hangingPunct="1"/>
            <a:endParaRPr lang="de-DE">
              <a:latin typeface="Helvetica-Narrow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Master-Untertitelformat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764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1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486400"/>
          </a:xfrm>
        </p:spPr>
        <p:txBody>
          <a:bodyPr vert="eaVert"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175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F19EF-D063-2A49-9BC4-54A2941C6858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C259B-091C-054C-861D-16651B0D888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1131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282D0-8242-F341-BF6F-8B40D3AA4BF5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BDB6F-92D6-0147-BB8B-E8E29E7352B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811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B624A-1029-614F-9CDC-A108B1A3F1F9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92ABB-1444-554B-8D69-979BA08DE95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8044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A0803-4E17-004F-B78B-1DE9DC816E78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F09DA-935D-814E-B616-676A6E9DC34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06424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29BE8-8ECF-FE4D-9C9B-7B1066FD5992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88071-67C4-0243-A46A-DC53CD620D0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4127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1D5D7-46F3-3C47-85FE-ADB5B5E4EC48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C0F12-AB4F-BA43-B353-648E775E431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5079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14334-7682-0F4A-B15C-709B6B0F34D1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EBCAB-C9A7-CA4B-85BF-31FBFF81944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1879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1087C-68F7-AF46-8DC5-6851C25CAFB5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FAECF-8D02-F54E-8375-1797D436597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579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79680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8F0F-752E-6F4C-9C68-8EEE92DDDBE0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AADC8-B6A9-7D49-8E92-73649E0FC0B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3375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337D1-D58F-9B4D-8899-6661D586C4BC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112C5-7BCA-0043-850F-3FCA547D0DC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3506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DCAEC-F17A-2A47-9709-78C624212A70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12DE0-DF06-6C4B-8807-50B372E5C41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2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8599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00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53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2400" cy="4114800"/>
          </a:xfrm>
        </p:spPr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76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77381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4723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09476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028" name="Group 20"/>
          <p:cNvGrpSpPr>
            <a:grpSpLocks/>
          </p:cNvGrpSpPr>
          <p:nvPr userDrawn="1"/>
        </p:nvGrpSpPr>
        <p:grpSpPr bwMode="auto">
          <a:xfrm>
            <a:off x="0" y="6591300"/>
            <a:ext cx="9340248" cy="307975"/>
            <a:chOff x="0" y="4156"/>
            <a:chExt cx="5836" cy="216"/>
          </a:xfrm>
        </p:grpSpPr>
        <p:sp>
          <p:nvSpPr>
            <p:cNvPr id="1029" name="Line 16"/>
            <p:cNvSpPr>
              <a:spLocks noChangeShapeType="1"/>
            </p:cNvSpPr>
            <p:nvPr userDrawn="1"/>
          </p:nvSpPr>
          <p:spPr bwMode="auto">
            <a:xfrm>
              <a:off x="0" y="4176"/>
              <a:ext cx="57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sm"/>
              <a:tailEnd type="non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30" name="Rectangle 18"/>
            <p:cNvSpPr>
              <a:spLocks noChangeArrowheads="1"/>
            </p:cNvSpPr>
            <p:nvPr userDrawn="1"/>
          </p:nvSpPr>
          <p:spPr bwMode="auto">
            <a:xfrm>
              <a:off x="1464" y="4156"/>
              <a:ext cx="280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med" len="sm"/>
                  <a:tailEnd type="none" w="med" len="sm"/>
                </a14:hiddenLine>
              </a:ext>
            </a:extLst>
          </p:spPr>
          <p:txBody>
            <a:bodyPr>
              <a:spAutoFit/>
            </a:bodyPr>
            <a:lstStyle/>
            <a:p>
              <a:endParaRPr lang="de-DE" sz="1400" u="none">
                <a:latin typeface="Arial" charset="0"/>
              </a:endParaRPr>
            </a:p>
          </p:txBody>
        </p:sp>
        <p:sp>
          <p:nvSpPr>
            <p:cNvPr id="1031" name="Rectangle 19"/>
            <p:cNvSpPr>
              <a:spLocks noChangeArrowheads="1"/>
            </p:cNvSpPr>
            <p:nvPr userDrawn="1"/>
          </p:nvSpPr>
          <p:spPr bwMode="auto">
            <a:xfrm>
              <a:off x="0" y="4160"/>
              <a:ext cx="583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med" len="sm"/>
                  <a:tailEnd type="none" w="med" len="sm"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1200" u="none" dirty="0" err="1" smtClean="0">
                  <a:latin typeface="Arial" charset="0"/>
                </a:rPr>
                <a:t>iPTF</a:t>
              </a:r>
              <a:r>
                <a:rPr lang="en-US" sz="1200" u="none" dirty="0" smtClean="0">
                  <a:latin typeface="Arial" charset="0"/>
                </a:rPr>
                <a:t>/ZTF workshop    </a:t>
              </a:r>
              <a:r>
                <a:rPr lang="en-US" sz="1200" u="none" baseline="0" dirty="0" smtClean="0">
                  <a:latin typeface="Arial" charset="0"/>
                </a:rPr>
                <a:t>   </a:t>
              </a:r>
              <a:r>
                <a:rPr lang="en-US" sz="1200" u="none" dirty="0" smtClean="0">
                  <a:latin typeface="Arial" charset="0"/>
                </a:rPr>
                <a:t>                                      Exploring </a:t>
              </a:r>
              <a:r>
                <a:rPr lang="en-US" sz="1200" u="none" dirty="0">
                  <a:latin typeface="Arial" charset="0"/>
                </a:rPr>
                <a:t>the local Universe with S</a:t>
              </a:r>
              <a:r>
                <a:rPr lang="de-DE" sz="1200" u="none" dirty="0">
                  <a:latin typeface="Arial" charset="0"/>
                </a:rPr>
                <a:t>N</a:t>
              </a:r>
              <a:r>
                <a:rPr lang="en-US" sz="1200" u="none" dirty="0">
                  <a:latin typeface="Arial" charset="0"/>
                </a:rPr>
                <a:t>e </a:t>
              </a:r>
              <a:r>
                <a:rPr lang="en-US" sz="1200" u="none" dirty="0" err="1">
                  <a:latin typeface="Arial" charset="0"/>
                </a:rPr>
                <a:t>Ia</a:t>
              </a:r>
              <a:r>
                <a:rPr lang="en-US" sz="1200" u="none" dirty="0">
                  <a:latin typeface="Arial" charset="0"/>
                </a:rPr>
                <a:t>                                       </a:t>
              </a:r>
              <a:r>
                <a:rPr lang="en-US" sz="1200" u="none" dirty="0" smtClean="0">
                  <a:latin typeface="Arial" charset="0"/>
                </a:rPr>
                <a:t>       OKC, 3.6.2014</a:t>
              </a:r>
              <a:endParaRPr lang="en-US" sz="1200" u="none" dirty="0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/>
          <a:ea typeface="Arial" pitchFamily="-106" charset="0"/>
          <a:cs typeface="Arial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/>
          <a:ea typeface="Arial" pitchFamily="-106" charset="0"/>
          <a:cs typeface="Arial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Mastertitelformat bearbeiten</a:t>
            </a:r>
            <a:endParaRPr lang="de-DE"/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  <a:latin typeface="Arial"/>
              </a:defRPr>
            </a:lvl1pPr>
          </a:lstStyle>
          <a:p>
            <a:pPr>
              <a:defRPr/>
            </a:pPr>
            <a:fld id="{597EE3A1-1FCB-AA4B-948C-B1DA3D3296BD}" type="datetime1">
              <a:rPr lang="de-DE"/>
              <a:pPr>
                <a:defRPr/>
              </a:pPr>
              <a:t>02/06/14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/>
              </a:defRPr>
            </a:lvl1pPr>
          </a:lstStyle>
          <a:p>
            <a:pPr>
              <a:defRPr/>
            </a:pPr>
            <a:fld id="{9FFF153B-1F4F-4841-8A79-66BFD052185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Microsoft_Formel-Editor1.bin"/><Relationship Id="rId5" Type="http://schemas.openxmlformats.org/officeDocument/2006/relationships/image" Target="../media/image23.emf"/><Relationship Id="rId6" Type="http://schemas.openxmlformats.org/officeDocument/2006/relationships/image" Target="../media/image2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-36512" y="0"/>
            <a:ext cx="9649072" cy="6924675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de-DE" dirty="0" err="1">
                <a:solidFill>
                  <a:schemeClr val="tx1"/>
                </a:solidFill>
              </a:rPr>
              <a:t>Temper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5362" name="Inhaltsplatzhalter 6" descr="figure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6" t="9256" r="17953" b="46349"/>
          <a:stretch>
            <a:fillRect/>
          </a:stretch>
        </p:blipFill>
        <p:spPr bwMode="auto">
          <a:xfrm>
            <a:off x="471488" y="692150"/>
            <a:ext cx="906938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23900" y="965200"/>
            <a:ext cx="9248775" cy="2895600"/>
          </a:xfrm>
        </p:spPr>
        <p:txBody>
          <a:bodyPr/>
          <a:lstStyle/>
          <a:p>
            <a:pPr marL="163513" algn="l" eaLnBrk="1" hangingPunct="1">
              <a:lnSpc>
                <a:spcPct val="115000"/>
              </a:lnSpc>
              <a:defRPr/>
            </a:pPr>
            <a:r>
              <a:rPr lang="de-DE" sz="3200" b="1" i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de-DE" sz="3200" b="1" i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 sz="3200" b="1" i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de-DE" sz="3200" b="1" i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200" b="1" i="1" dirty="0">
                <a:solidFill>
                  <a:schemeClr val="bg1">
                    <a:lumMod val="95000"/>
                  </a:schemeClr>
                </a:solidFill>
              </a:rPr>
              <a:t>Exploring </a:t>
            </a:r>
            <a:r>
              <a:rPr lang="en-US" sz="3200" b="1" i="1" dirty="0" smtClean="0">
                <a:solidFill>
                  <a:schemeClr val="bg1">
                    <a:lumMod val="95000"/>
                  </a:schemeClr>
                </a:solidFill>
              </a:rPr>
              <a:t>the </a:t>
            </a:r>
            <a:r>
              <a:rPr lang="en-US" sz="3200" b="1" i="1" dirty="0">
                <a:solidFill>
                  <a:schemeClr val="bg1">
                    <a:lumMod val="95000"/>
                  </a:schemeClr>
                </a:solidFill>
              </a:rPr>
              <a:t>local Universe with </a:t>
            </a:r>
            <a:r>
              <a:rPr lang="en-US" sz="3200" b="1" i="1" dirty="0" err="1" smtClean="0">
                <a:solidFill>
                  <a:schemeClr val="bg1">
                    <a:lumMod val="95000"/>
                  </a:schemeClr>
                </a:solidFill>
              </a:rPr>
              <a:t>SNe</a:t>
            </a:r>
            <a:r>
              <a:rPr lang="en-US" sz="3200" b="1" i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3200" b="1" i="1" dirty="0" err="1">
                <a:solidFill>
                  <a:schemeClr val="bg1">
                    <a:lumMod val="95000"/>
                  </a:schemeClr>
                </a:solidFill>
              </a:rPr>
              <a:t>Ia</a:t>
            </a:r>
            <a:r>
              <a:rPr lang="en-US" sz="3200" b="1" i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de-DE" sz="3200" b="1" i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de-DE" sz="3200" b="1" i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 sz="3200" b="1" i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-476884" y="4797425"/>
            <a:ext cx="9728834" cy="120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5" tIns="45692" rIns="91385" bIns="45692">
            <a:spAutoFit/>
          </a:bodyPr>
          <a:lstStyle>
            <a:lvl1pPr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/>
            <a:r>
              <a:rPr lang="de-DE" sz="2400" u="none" dirty="0" smtClean="0">
                <a:solidFill>
                  <a:srgbClr val="FFFFFF"/>
                </a:solidFill>
                <a:latin typeface="Arial" charset="0"/>
              </a:rPr>
              <a:t>ZTF Workshop</a:t>
            </a:r>
            <a:endParaRPr lang="de-DE" sz="2400" u="none" dirty="0">
              <a:solidFill>
                <a:srgbClr val="FFFFFF"/>
              </a:solidFill>
              <a:latin typeface="Arial" charset="0"/>
            </a:endParaRPr>
          </a:p>
          <a:p>
            <a:pPr algn="r"/>
            <a:r>
              <a:rPr lang="de-DE" sz="2400" u="none" dirty="0" smtClean="0">
                <a:solidFill>
                  <a:srgbClr val="FFFFFF"/>
                </a:solidFill>
                <a:latin typeface="Arial" charset="0"/>
              </a:rPr>
              <a:t>Oscar Klein Center</a:t>
            </a:r>
            <a:endParaRPr lang="de-DE" sz="2400" u="none" dirty="0">
              <a:solidFill>
                <a:srgbClr val="FFFFFF"/>
              </a:solidFill>
              <a:latin typeface="Arial" charset="0"/>
            </a:endParaRPr>
          </a:p>
          <a:p>
            <a:pPr algn="r"/>
            <a:r>
              <a:rPr lang="de-DE" sz="2400" u="none" dirty="0" smtClean="0">
                <a:solidFill>
                  <a:srgbClr val="FFFFFF"/>
                </a:solidFill>
                <a:latin typeface="Arial" charset="0"/>
              </a:rPr>
              <a:t>3.6.2014</a:t>
            </a:r>
            <a:endParaRPr lang="de-DE" sz="2400" u="none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365" name="Rechteck 5"/>
          <p:cNvSpPr>
            <a:spLocks noChangeArrowheads="1"/>
          </p:cNvSpPr>
          <p:nvPr/>
        </p:nvSpPr>
        <p:spPr bwMode="auto">
          <a:xfrm>
            <a:off x="395536" y="4797152"/>
            <a:ext cx="457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915988"/>
            <a:r>
              <a:rPr lang="de-DE" sz="2400" u="none" dirty="0">
                <a:solidFill>
                  <a:schemeClr val="bg1"/>
                </a:solidFill>
                <a:latin typeface="Arial" charset="0"/>
              </a:rPr>
              <a:t>Marek </a:t>
            </a:r>
            <a:r>
              <a:rPr lang="de-DE" sz="2400" u="none" dirty="0" smtClean="0">
                <a:solidFill>
                  <a:schemeClr val="bg1"/>
                </a:solidFill>
                <a:latin typeface="Arial" charset="0"/>
              </a:rPr>
              <a:t>Kowalski</a:t>
            </a:r>
          </a:p>
          <a:p>
            <a:pPr algn="l" defTabSz="915988"/>
            <a:r>
              <a:rPr lang="de-DE" sz="2400" u="none" dirty="0" smtClean="0">
                <a:solidFill>
                  <a:schemeClr val="bg1"/>
                </a:solidFill>
                <a:latin typeface="Arial" charset="0"/>
              </a:rPr>
              <a:t>DESY &amp; HU Berlin</a:t>
            </a:r>
            <a:endParaRPr lang="de-DE" sz="2400" u="none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5640711"/>
            <a:ext cx="998924" cy="1175205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4" y="5661248"/>
            <a:ext cx="1080120" cy="108012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7200900" y="5588000"/>
            <a:ext cx="1181100" cy="6731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chemeClr val="bg1"/>
              </a:solidFill>
            </a:endParaRPr>
          </a:p>
        </p:txBody>
      </p:sp>
      <p:sp>
        <p:nvSpPr>
          <p:cNvPr id="33794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33795" name="Gruppierung 24"/>
          <p:cNvGrpSpPr>
            <a:grpSpLocks/>
          </p:cNvGrpSpPr>
          <p:nvPr/>
        </p:nvGrpSpPr>
        <p:grpSpPr bwMode="auto">
          <a:xfrm>
            <a:off x="6762750" y="188913"/>
            <a:ext cx="2222500" cy="1685925"/>
            <a:chOff x="6558805" y="657411"/>
            <a:chExt cx="1885948" cy="1349189"/>
          </a:xfrm>
        </p:grpSpPr>
        <p:sp>
          <p:nvSpPr>
            <p:cNvPr id="26" name="Oval 25"/>
            <p:cNvSpPr/>
            <p:nvPr/>
          </p:nvSpPr>
          <p:spPr>
            <a:xfrm>
              <a:off x="7186556" y="657411"/>
              <a:ext cx="1258197" cy="12399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27" name="Rechteck 26"/>
            <p:cNvSpPr/>
            <p:nvPr/>
          </p:nvSpPr>
          <p:spPr>
            <a:xfrm>
              <a:off x="6558805" y="657411"/>
              <a:ext cx="1310734" cy="134918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bg1"/>
                </a:solidFill>
              </a:endParaRPr>
            </a:p>
          </p:txBody>
        </p:sp>
        <p:sp>
          <p:nvSpPr>
            <p:cNvPr id="28" name="Ring 27"/>
            <p:cNvSpPr/>
            <p:nvPr/>
          </p:nvSpPr>
          <p:spPr>
            <a:xfrm>
              <a:off x="7426341" y="657411"/>
              <a:ext cx="779975" cy="1239933"/>
            </a:xfrm>
            <a:prstGeom prst="donu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9" name="Ring 28"/>
            <p:cNvSpPr/>
            <p:nvPr/>
          </p:nvSpPr>
          <p:spPr>
            <a:xfrm>
              <a:off x="7532763" y="836540"/>
              <a:ext cx="524024" cy="912164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30" name="Ring 29"/>
            <p:cNvSpPr/>
            <p:nvPr/>
          </p:nvSpPr>
          <p:spPr>
            <a:xfrm>
              <a:off x="7617630" y="977558"/>
              <a:ext cx="355636" cy="649186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de-DE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33796" name="Titel 1"/>
          <p:cNvSpPr>
            <a:spLocks noGrp="1"/>
          </p:cNvSpPr>
          <p:nvPr>
            <p:ph type="title"/>
          </p:nvPr>
        </p:nvSpPr>
        <p:spPr>
          <a:xfrm>
            <a:off x="592138" y="125413"/>
            <a:ext cx="8229600" cy="1143000"/>
          </a:xfrm>
        </p:spPr>
        <p:txBody>
          <a:bodyPr/>
          <a:lstStyle/>
          <a:p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Supernovae as velocity tracers</a:t>
            </a:r>
            <a:br>
              <a:rPr lang="de-DE" sz="32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				</a:t>
            </a:r>
            <a:r>
              <a:rPr lang="de-DE" sz="2800">
                <a:latin typeface="Arial" charset="0"/>
                <a:ea typeface="ＭＳ Ｐゴシック" charset="0"/>
                <a:cs typeface="ＭＳ Ｐゴシック" charset="0"/>
              </a:rPr>
              <a:t>redshift shell: 0.045 &lt; z &lt; 0.06                      </a:t>
            </a:r>
          </a:p>
        </p:txBody>
      </p:sp>
      <p:pic>
        <p:nvPicPr>
          <p:cNvPr id="33797" name="Inhaltsplatzhalter 1" descr="db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2" t="10896" r="18845" b="25368"/>
          <a:stretch>
            <a:fillRect/>
          </a:stretch>
        </p:blipFill>
        <p:spPr bwMode="auto">
          <a:xfrm rot="-5400000">
            <a:off x="1336676" y="831850"/>
            <a:ext cx="3949700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33798" name="Rechteck 1"/>
          <p:cNvSpPr>
            <a:spLocks noChangeArrowheads="1"/>
          </p:cNvSpPr>
          <p:nvPr/>
        </p:nvSpPr>
        <p:spPr bwMode="auto">
          <a:xfrm>
            <a:off x="6516688" y="2060575"/>
            <a:ext cx="2843212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2200" u="none">
                <a:latin typeface="Arial" charset="0"/>
                <a:cs typeface="Arial" charset="0"/>
              </a:rPr>
              <a:t>No backside infall behind the SSC</a:t>
            </a:r>
          </a:p>
          <a:p>
            <a:pPr algn="l"/>
            <a:endParaRPr lang="en-US" sz="2200" u="none">
              <a:latin typeface="Arial" charset="0"/>
              <a:cs typeface="Arial" charset="0"/>
            </a:endParaRPr>
          </a:p>
          <a:p>
            <a:pPr algn="l"/>
            <a:r>
              <a:rPr lang="en-US" sz="2200" u="none">
                <a:latin typeface="Arial" charset="0"/>
                <a:cs typeface="Arial" charset="0"/>
              </a:rPr>
              <a:t>➔ Contradicts SSC as the main source of the bulk flow </a:t>
            </a:r>
          </a:p>
          <a:p>
            <a:pPr algn="l"/>
            <a:endParaRPr lang="en-US" sz="2200" u="none">
              <a:latin typeface="Arial" charset="0"/>
              <a:cs typeface="Arial" charset="0"/>
            </a:endParaRPr>
          </a:p>
          <a:p>
            <a:pPr algn="l"/>
            <a:r>
              <a:rPr lang="en-US" sz="2200" u="none">
                <a:latin typeface="Arial" charset="0"/>
                <a:cs typeface="Arial" charset="0"/>
              </a:rPr>
              <a:t>Results in this shell are driven by SNfactory data</a:t>
            </a:r>
          </a:p>
        </p:txBody>
      </p:sp>
      <p:sp>
        <p:nvSpPr>
          <p:cNvPr id="14" name="Textfeld 18"/>
          <p:cNvSpPr txBox="1">
            <a:spLocks noChangeArrowheads="1"/>
          </p:cNvSpPr>
          <p:nvPr/>
        </p:nvSpPr>
        <p:spPr bwMode="auto">
          <a:xfrm>
            <a:off x="-36513" y="5949950"/>
            <a:ext cx="373450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endParaRPr lang="de-DE" u="none" dirty="0">
              <a:latin typeface="Arial" charset="0"/>
              <a:cs typeface="Arial" charset="0"/>
            </a:endParaRPr>
          </a:p>
          <a:p>
            <a:pPr algn="l"/>
            <a:r>
              <a:rPr lang="de-DE" sz="1800" u="none" dirty="0" err="1">
                <a:latin typeface="Arial" charset="0"/>
                <a:cs typeface="Arial" charset="0"/>
              </a:rPr>
              <a:t>Feindt</a:t>
            </a:r>
            <a:r>
              <a:rPr lang="de-DE" sz="1800" u="none" dirty="0">
                <a:latin typeface="Arial" charset="0"/>
                <a:cs typeface="Arial" charset="0"/>
              </a:rPr>
              <a:t> et al., </a:t>
            </a:r>
            <a:r>
              <a:rPr lang="de-DE" sz="1800" u="none" dirty="0" err="1">
                <a:latin typeface="Arial" charset="0"/>
                <a:cs typeface="Arial" charset="0"/>
              </a:rPr>
              <a:t>SNfactory</a:t>
            </a:r>
            <a:r>
              <a:rPr lang="de-DE" sz="1800" u="none" dirty="0">
                <a:latin typeface="Arial" charset="0"/>
                <a:cs typeface="Arial" charset="0"/>
              </a:rPr>
              <a:t>, </a:t>
            </a:r>
            <a:r>
              <a:rPr lang="de-DE" sz="1800" u="none" dirty="0" smtClean="0">
                <a:latin typeface="Arial" charset="0"/>
                <a:cs typeface="Arial" charset="0"/>
              </a:rPr>
              <a:t>A&amp;A, 2013</a:t>
            </a:r>
            <a:endParaRPr lang="de-DE" sz="1800" u="none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Inhaltsplatzhalter 2" descr="db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10588" r="18800" b="25830"/>
          <a:stretch>
            <a:fillRect/>
          </a:stretch>
        </p:blipFill>
        <p:spPr bwMode="auto">
          <a:xfrm rot="-5400000">
            <a:off x="1336675" y="796926"/>
            <a:ext cx="3914775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12" name="Rechteck 11"/>
          <p:cNvSpPr/>
          <p:nvPr/>
        </p:nvSpPr>
        <p:spPr>
          <a:xfrm>
            <a:off x="7200900" y="5588000"/>
            <a:ext cx="1181100" cy="6731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chemeClr val="bg1"/>
              </a:solidFill>
            </a:endParaRPr>
          </a:p>
        </p:txBody>
      </p:sp>
      <p:grpSp>
        <p:nvGrpSpPr>
          <p:cNvPr id="34819" name="Gruppierung 12"/>
          <p:cNvGrpSpPr>
            <a:grpSpLocks/>
          </p:cNvGrpSpPr>
          <p:nvPr/>
        </p:nvGrpSpPr>
        <p:grpSpPr bwMode="auto">
          <a:xfrm>
            <a:off x="6762750" y="206375"/>
            <a:ext cx="2222500" cy="1685925"/>
            <a:chOff x="6558805" y="657411"/>
            <a:chExt cx="1885948" cy="1349189"/>
          </a:xfrm>
        </p:grpSpPr>
        <p:sp>
          <p:nvSpPr>
            <p:cNvPr id="14" name="Oval 13"/>
            <p:cNvSpPr/>
            <p:nvPr/>
          </p:nvSpPr>
          <p:spPr>
            <a:xfrm>
              <a:off x="7186556" y="657411"/>
              <a:ext cx="1258197" cy="123993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6558805" y="657411"/>
              <a:ext cx="1310734" cy="134918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bg1"/>
                </a:solidFill>
              </a:endParaRPr>
            </a:p>
          </p:txBody>
        </p:sp>
        <p:sp>
          <p:nvSpPr>
            <p:cNvPr id="16" name="Ring 15"/>
            <p:cNvSpPr/>
            <p:nvPr/>
          </p:nvSpPr>
          <p:spPr>
            <a:xfrm>
              <a:off x="7426341" y="657411"/>
              <a:ext cx="779975" cy="1239933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7" name="Ring 16"/>
            <p:cNvSpPr/>
            <p:nvPr/>
          </p:nvSpPr>
          <p:spPr>
            <a:xfrm>
              <a:off x="7532763" y="836541"/>
              <a:ext cx="524024" cy="912164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8" name="Ring 17"/>
            <p:cNvSpPr/>
            <p:nvPr/>
          </p:nvSpPr>
          <p:spPr>
            <a:xfrm>
              <a:off x="7617630" y="977558"/>
              <a:ext cx="355636" cy="649186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de-DE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34820" name="Titel 1"/>
          <p:cNvSpPr>
            <a:spLocks noGrp="1"/>
          </p:cNvSpPr>
          <p:nvPr>
            <p:ph type="title"/>
          </p:nvPr>
        </p:nvSpPr>
        <p:spPr>
          <a:xfrm>
            <a:off x="592138" y="125413"/>
            <a:ext cx="8229600" cy="1143000"/>
          </a:xfrm>
        </p:spPr>
        <p:txBody>
          <a:bodyPr/>
          <a:lstStyle/>
          <a:p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Supernovae as velocity tracers</a:t>
            </a:r>
            <a:br>
              <a:rPr lang="de-DE" sz="32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				</a:t>
            </a:r>
            <a:r>
              <a:rPr lang="de-DE" sz="2800">
                <a:latin typeface="Arial" charset="0"/>
                <a:ea typeface="ＭＳ Ｐゴシック" charset="0"/>
                <a:cs typeface="ＭＳ Ｐゴシック" charset="0"/>
              </a:rPr>
              <a:t>redshift shell: 0.060 &lt; z &lt; 0.10                     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372225" y="2027238"/>
            <a:ext cx="2795588" cy="341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60876" rIns="90000" bIns="45000"/>
          <a:lstStyle>
            <a:lvl1pPr marL="215900" indent="-215900"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9pPr>
          </a:lstStyle>
          <a:p>
            <a:pPr marL="342900" indent="-342900" algn="l">
              <a:buFont typeface="Arial"/>
              <a:buChar char="•"/>
              <a:defRPr/>
            </a:pPr>
            <a:r>
              <a:rPr lang="en-US" u="none" dirty="0" smtClean="0">
                <a:solidFill>
                  <a:schemeClr val="tx1"/>
                </a:solidFill>
              </a:rPr>
              <a:t>Bulk flow consistent with zero</a:t>
            </a:r>
          </a:p>
          <a:p>
            <a:pPr marL="342900" indent="-342900" algn="l">
              <a:buFont typeface="Arial"/>
              <a:buChar char="•"/>
              <a:defRPr/>
            </a:pPr>
            <a:endParaRPr lang="en-US" u="none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/>
              <a:buChar char="•"/>
              <a:defRPr/>
            </a:pPr>
            <a:r>
              <a:rPr lang="en-US" u="none" dirty="0" smtClean="0">
                <a:solidFill>
                  <a:schemeClr val="tx1"/>
                </a:solidFill>
              </a:rPr>
              <a:t>When fitting with bulk flow direction fixed to CMB dipole:</a:t>
            </a:r>
          </a:p>
          <a:p>
            <a:pPr marL="0" indent="0" algn="l">
              <a:defRPr/>
            </a:pPr>
            <a:r>
              <a:rPr lang="en-US" u="none" dirty="0" smtClean="0">
                <a:solidFill>
                  <a:schemeClr val="tx1"/>
                </a:solidFill>
              </a:rPr>
              <a:t>     </a:t>
            </a:r>
            <a:r>
              <a:rPr lang="en-US" b="1" u="none" dirty="0" smtClean="0">
                <a:solidFill>
                  <a:schemeClr val="tx1"/>
                </a:solidFill>
              </a:rPr>
              <a:t>5 </a:t>
            </a:r>
            <a:r>
              <a:rPr lang="en-US" b="1" u="none" dirty="0" smtClean="0">
                <a:solidFill>
                  <a:schemeClr val="tx1"/>
                </a:solidFill>
                <a:cs typeface="Arial" charset="0"/>
              </a:rPr>
              <a:t>± 235 km/s</a:t>
            </a:r>
          </a:p>
          <a:p>
            <a:pPr marL="0" indent="0" algn="l">
              <a:defRPr/>
            </a:pPr>
            <a:endParaRPr lang="en-US" b="1" u="none" dirty="0" smtClean="0">
              <a:solidFill>
                <a:schemeClr val="tx1"/>
              </a:solidFill>
              <a:cs typeface="Arial" charset="0"/>
            </a:endParaRPr>
          </a:p>
          <a:p>
            <a:pPr marL="342900" indent="-342900" algn="l">
              <a:buFont typeface="Arial"/>
              <a:buChar char="•"/>
              <a:defRPr/>
            </a:pPr>
            <a:r>
              <a:rPr lang="en-US" u="none" dirty="0" smtClean="0">
                <a:solidFill>
                  <a:schemeClr val="tx1"/>
                </a:solidFill>
                <a:cs typeface="Arial" charset="0"/>
              </a:rPr>
              <a:t>Rules out a Dark Flow of ~1000 km/s </a:t>
            </a:r>
          </a:p>
          <a:p>
            <a:pPr marL="0" indent="0" algn="l">
              <a:defRPr/>
            </a:pPr>
            <a:r>
              <a:rPr lang="en-US" u="none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9" name="Textfeld 18"/>
          <p:cNvSpPr txBox="1">
            <a:spLocks noChangeArrowheads="1"/>
          </p:cNvSpPr>
          <p:nvPr/>
        </p:nvSpPr>
        <p:spPr bwMode="auto">
          <a:xfrm>
            <a:off x="-36513" y="5949950"/>
            <a:ext cx="373450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endParaRPr lang="de-DE" u="none" dirty="0">
              <a:latin typeface="Arial" charset="0"/>
              <a:cs typeface="Arial" charset="0"/>
            </a:endParaRPr>
          </a:p>
          <a:p>
            <a:pPr algn="l"/>
            <a:r>
              <a:rPr lang="de-DE" sz="1800" u="none" dirty="0" err="1">
                <a:latin typeface="Arial" charset="0"/>
                <a:cs typeface="Arial" charset="0"/>
              </a:rPr>
              <a:t>Feindt</a:t>
            </a:r>
            <a:r>
              <a:rPr lang="de-DE" sz="1800" u="none" dirty="0">
                <a:latin typeface="Arial" charset="0"/>
                <a:cs typeface="Arial" charset="0"/>
              </a:rPr>
              <a:t> et al., </a:t>
            </a:r>
            <a:r>
              <a:rPr lang="de-DE" sz="1800" u="none" dirty="0" err="1">
                <a:latin typeface="Arial" charset="0"/>
                <a:cs typeface="Arial" charset="0"/>
              </a:rPr>
              <a:t>SNfactory</a:t>
            </a:r>
            <a:r>
              <a:rPr lang="de-DE" sz="1800" u="none" dirty="0">
                <a:latin typeface="Arial" charset="0"/>
                <a:cs typeface="Arial" charset="0"/>
              </a:rPr>
              <a:t>, </a:t>
            </a:r>
            <a:r>
              <a:rPr lang="de-DE" sz="1800" u="none" dirty="0" smtClean="0">
                <a:latin typeface="Arial" charset="0"/>
                <a:cs typeface="Arial" charset="0"/>
              </a:rPr>
              <a:t>A&amp;A, 2013</a:t>
            </a:r>
            <a:endParaRPr lang="de-DE" sz="1800" u="none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el 1"/>
          <p:cNvSpPr>
            <a:spLocks noGrp="1"/>
          </p:cNvSpPr>
          <p:nvPr>
            <p:ph type="title"/>
          </p:nvPr>
        </p:nvSpPr>
        <p:spPr>
          <a:xfrm>
            <a:off x="468313" y="533400"/>
            <a:ext cx="8675687" cy="1143000"/>
          </a:xfrm>
        </p:spPr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Covariance between SNe </a:t>
            </a:r>
            <a:br>
              <a:rPr lang="de-DE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&amp; other systematic effects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511800" y="1978025"/>
            <a:ext cx="7772400" cy="4114800"/>
          </a:xfrm>
        </p:spPr>
        <p:txBody>
          <a:bodyPr/>
          <a:lstStyle/>
          <a:p>
            <a:pPr>
              <a:defRPr/>
            </a:pPr>
            <a:r>
              <a:rPr lang="de-DE" sz="2200" dirty="0" err="1" smtClean="0"/>
              <a:t>Significant</a:t>
            </a:r>
            <a:r>
              <a:rPr lang="de-DE" sz="2200" dirty="0" smtClean="0"/>
              <a:t> </a:t>
            </a:r>
            <a:r>
              <a:rPr lang="de-DE" sz="2200" dirty="0" err="1"/>
              <a:t>c</a:t>
            </a:r>
            <a:r>
              <a:rPr lang="de-DE" sz="2200" dirty="0" err="1" smtClean="0"/>
              <a:t>ovariance</a:t>
            </a:r>
            <a:r>
              <a:rPr lang="de-DE" sz="2200" dirty="0" smtClean="0"/>
              <a:t> </a:t>
            </a:r>
          </a:p>
          <a:p>
            <a:pPr marL="0" indent="0">
              <a:buFontTx/>
              <a:buNone/>
              <a:defRPr/>
            </a:pPr>
            <a:r>
              <a:rPr lang="de-DE" sz="2200" dirty="0" smtClean="0"/>
              <a:t>    </a:t>
            </a:r>
            <a:r>
              <a:rPr lang="de-DE" sz="2200" dirty="0" err="1" smtClean="0"/>
              <a:t>between</a:t>
            </a:r>
            <a:r>
              <a:rPr lang="de-DE" sz="2200" dirty="0" smtClean="0"/>
              <a:t> </a:t>
            </a:r>
            <a:r>
              <a:rPr lang="de-DE" sz="2200" dirty="0" err="1" smtClean="0"/>
              <a:t>nearby</a:t>
            </a:r>
            <a:r>
              <a:rPr lang="de-DE" sz="2200" dirty="0" smtClean="0"/>
              <a:t> </a:t>
            </a:r>
            <a:r>
              <a:rPr lang="de-DE" sz="2200" dirty="0" err="1" smtClean="0"/>
              <a:t>S</a:t>
            </a:r>
            <a:r>
              <a:rPr lang="de-DE" sz="2200" dirty="0" err="1"/>
              <a:t>N</a:t>
            </a:r>
            <a:r>
              <a:rPr lang="de-DE" sz="2200" dirty="0" err="1" smtClean="0"/>
              <a:t>e</a:t>
            </a:r>
            <a:endParaRPr lang="de-DE" sz="2200" dirty="0" smtClean="0"/>
          </a:p>
          <a:p>
            <a:pPr marL="0" indent="0">
              <a:buFontTx/>
              <a:buNone/>
              <a:defRPr/>
            </a:pPr>
            <a:r>
              <a:rPr lang="de-DE" sz="2200" dirty="0" smtClean="0"/>
              <a:t>    due LSS</a:t>
            </a:r>
          </a:p>
          <a:p>
            <a:pPr>
              <a:defRPr/>
            </a:pPr>
            <a:endParaRPr lang="de-DE" sz="2200" dirty="0" smtClean="0"/>
          </a:p>
          <a:p>
            <a:pPr>
              <a:defRPr/>
            </a:pPr>
            <a:r>
              <a:rPr lang="de-DE" sz="2200" dirty="0" smtClean="0"/>
              <a:t>...but </a:t>
            </a:r>
            <a:r>
              <a:rPr lang="de-DE" sz="2200" dirty="0" err="1" smtClean="0"/>
              <a:t>dipole</a:t>
            </a:r>
            <a:r>
              <a:rPr lang="de-DE" sz="2200" dirty="0" smtClean="0"/>
              <a:t> </a:t>
            </a:r>
            <a:r>
              <a:rPr lang="de-DE" sz="2200" dirty="0" err="1" smtClean="0"/>
              <a:t>covariance</a:t>
            </a:r>
            <a:r>
              <a:rPr lang="de-DE" sz="2200" dirty="0" smtClean="0"/>
              <a:t> </a:t>
            </a:r>
          </a:p>
          <a:p>
            <a:pPr marL="0" indent="0">
              <a:buFontTx/>
              <a:buNone/>
              <a:defRPr/>
            </a:pPr>
            <a:r>
              <a:rPr lang="de-DE" sz="2200" dirty="0"/>
              <a:t> </a:t>
            </a:r>
            <a:r>
              <a:rPr lang="de-DE" sz="2200" dirty="0" smtClean="0"/>
              <a:t>   </a:t>
            </a:r>
            <a:r>
              <a:rPr lang="de-DE" sz="2200" dirty="0" err="1" smtClean="0"/>
              <a:t>dominates</a:t>
            </a:r>
            <a:r>
              <a:rPr lang="de-DE" sz="2200" dirty="0" smtClean="0"/>
              <a:t> fit</a:t>
            </a:r>
          </a:p>
          <a:p>
            <a:pPr marL="0" indent="0">
              <a:buFontTx/>
              <a:buNone/>
              <a:defRPr/>
            </a:pPr>
            <a:endParaRPr lang="de-DE" sz="2200" dirty="0"/>
          </a:p>
          <a:p>
            <a:pPr>
              <a:defRPr/>
            </a:pPr>
            <a:r>
              <a:rPr lang="de-DE" sz="2200" dirty="0" err="1" smtClean="0"/>
              <a:t>Systematic</a:t>
            </a:r>
            <a:r>
              <a:rPr lang="de-DE" sz="2200" dirty="0" smtClean="0"/>
              <a:t> </a:t>
            </a:r>
            <a:r>
              <a:rPr lang="de-DE" sz="2200" dirty="0" err="1" smtClean="0"/>
              <a:t>error</a:t>
            </a:r>
            <a:r>
              <a:rPr lang="de-DE" sz="2200" dirty="0" smtClean="0"/>
              <a:t> on </a:t>
            </a:r>
            <a:r>
              <a:rPr lang="de-DE" sz="2200" dirty="0" err="1" smtClean="0"/>
              <a:t>vel</a:t>
            </a:r>
            <a:r>
              <a:rPr lang="de-DE" sz="2200" dirty="0" smtClean="0"/>
              <a:t>.</a:t>
            </a:r>
          </a:p>
          <a:p>
            <a:pPr marL="0" indent="0">
              <a:buFontTx/>
              <a:buNone/>
              <a:defRPr/>
            </a:pPr>
            <a:r>
              <a:rPr lang="de-DE" sz="2200" dirty="0" smtClean="0"/>
              <a:t>     </a:t>
            </a:r>
            <a:r>
              <a:rPr lang="de-DE" sz="2200" dirty="0" err="1" smtClean="0"/>
              <a:t>cancels</a:t>
            </a:r>
            <a:r>
              <a:rPr lang="de-DE" sz="2200" dirty="0" smtClean="0"/>
              <a:t> </a:t>
            </a:r>
            <a:r>
              <a:rPr lang="de-DE" sz="2200" dirty="0" err="1" smtClean="0"/>
              <a:t>to</a:t>
            </a:r>
            <a:r>
              <a:rPr lang="de-DE" sz="2200" dirty="0" smtClean="0"/>
              <a:t> large </a:t>
            </a:r>
            <a:r>
              <a:rPr lang="de-DE" sz="2200" dirty="0" err="1" smtClean="0"/>
              <a:t>extent</a:t>
            </a:r>
            <a:r>
              <a:rPr lang="de-DE" sz="2200" dirty="0" smtClean="0"/>
              <a:t>:</a:t>
            </a:r>
            <a:r>
              <a:rPr lang="de-DE" sz="2200" dirty="0"/>
              <a:t>	</a:t>
            </a:r>
            <a:r>
              <a:rPr lang="de-DE" sz="2200" dirty="0" smtClean="0"/>
              <a:t>        </a:t>
            </a:r>
            <a:endParaRPr lang="de-DE" sz="1800" dirty="0" smtClean="0"/>
          </a:p>
          <a:p>
            <a:pPr marL="0" indent="0">
              <a:buFontTx/>
              <a:buNone/>
              <a:defRPr/>
            </a:pPr>
            <a:r>
              <a:rPr lang="de-DE" sz="2200" dirty="0" smtClean="0"/>
              <a:t>     </a:t>
            </a:r>
            <a:r>
              <a:rPr lang="de-DE" sz="2200" dirty="0" err="1" smtClean="0"/>
              <a:t>Δ</a:t>
            </a:r>
            <a:r>
              <a:rPr lang="el-GR" sz="2200" dirty="0" smtClean="0"/>
              <a:t>v </a:t>
            </a:r>
            <a:r>
              <a:rPr lang="el-GR" sz="2200" dirty="0"/>
              <a:t>[km/s] ≈ 4·10</a:t>
            </a:r>
            <a:r>
              <a:rPr lang="el-GR" sz="2200" baseline="30000" dirty="0"/>
              <a:t>5</a:t>
            </a:r>
            <a:r>
              <a:rPr lang="el-GR" sz="2200" dirty="0"/>
              <a:t>·</a:t>
            </a:r>
            <a:r>
              <a:rPr lang="el-GR" sz="2200" dirty="0" smtClean="0"/>
              <a:t>z·</a:t>
            </a:r>
            <a:r>
              <a:rPr lang="de-DE" sz="2200" dirty="0" err="1" smtClean="0"/>
              <a:t>Δ</a:t>
            </a:r>
            <a:r>
              <a:rPr lang="el-GR" sz="2200" dirty="0" smtClean="0"/>
              <a:t>m·n</a:t>
            </a:r>
            <a:endParaRPr lang="en-US" sz="2200" dirty="0" smtClean="0"/>
          </a:p>
          <a:p>
            <a:pPr marL="0" indent="0">
              <a:buFontTx/>
              <a:buNone/>
              <a:defRPr/>
            </a:pPr>
            <a:r>
              <a:rPr lang="en-US" sz="2200" dirty="0"/>
              <a:t> </a:t>
            </a:r>
            <a:r>
              <a:rPr lang="en-US" sz="2200" dirty="0" smtClean="0"/>
              <a:t>    smaller than stat. error</a:t>
            </a:r>
            <a:endParaRPr lang="de-DE" sz="2200" dirty="0" smtClean="0"/>
          </a:p>
          <a:p>
            <a:pPr marL="0" indent="0">
              <a:buFontTx/>
              <a:buNone/>
              <a:defRPr/>
            </a:pPr>
            <a:endParaRPr lang="de-DE" sz="2200" dirty="0" smtClean="0"/>
          </a:p>
          <a:p>
            <a:pPr marL="0" indent="0">
              <a:buFontTx/>
              <a:buNone/>
              <a:defRPr/>
            </a:pPr>
            <a:r>
              <a:rPr lang="de-DE" sz="2200" dirty="0" smtClean="0"/>
              <a:t>  </a:t>
            </a:r>
            <a:endParaRPr lang="de-DE" sz="2200" dirty="0"/>
          </a:p>
        </p:txBody>
      </p:sp>
      <p:pic>
        <p:nvPicPr>
          <p:cNvPr id="40963" name="Bild 3" descr="dist_cov-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1916113"/>
            <a:ext cx="5265738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189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el 1"/>
          <p:cNvSpPr>
            <a:spLocks noGrp="1"/>
          </p:cNvSpPr>
          <p:nvPr>
            <p:ph type="title"/>
          </p:nvPr>
        </p:nvSpPr>
        <p:spPr>
          <a:xfrm>
            <a:off x="685800" y="-26988"/>
            <a:ext cx="7772400" cy="1143001"/>
          </a:xfrm>
        </p:spPr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Identifying the attractors?</a:t>
            </a:r>
          </a:p>
        </p:txBody>
      </p:sp>
      <p:pic>
        <p:nvPicPr>
          <p:cNvPr id="35842" name="Inhaltsplatzhalter 3" descr="2dfdtf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9" b="-1389"/>
          <a:stretch>
            <a:fillRect/>
          </a:stretch>
        </p:blipFill>
        <p:spPr>
          <a:xfrm>
            <a:off x="685800" y="981075"/>
            <a:ext cx="7772400" cy="5080000"/>
          </a:xfrm>
        </p:spPr>
      </p:pic>
      <p:sp>
        <p:nvSpPr>
          <p:cNvPr id="35843" name="Oval 21"/>
          <p:cNvSpPr>
            <a:spLocks noChangeArrowheads="1"/>
          </p:cNvSpPr>
          <p:nvPr/>
        </p:nvSpPr>
        <p:spPr bwMode="auto">
          <a:xfrm rot="-5206727">
            <a:off x="2275682" y="1266031"/>
            <a:ext cx="1352550" cy="1589087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 type="none" w="med" len="sm"/>
            <a:tailEnd type="non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de-DE">
              <a:latin typeface="Arial" charset="0"/>
            </a:endParaRPr>
          </a:p>
        </p:txBody>
      </p:sp>
      <p:sp>
        <p:nvSpPr>
          <p:cNvPr id="35844" name="Textfeld 1"/>
          <p:cNvSpPr txBox="1">
            <a:spLocks noChangeArrowheads="1"/>
          </p:cNvSpPr>
          <p:nvPr/>
        </p:nvSpPr>
        <p:spPr bwMode="auto">
          <a:xfrm>
            <a:off x="7245350" y="6259513"/>
            <a:ext cx="10398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600" u="none">
                <a:latin typeface="Arial" charset="0"/>
                <a:cs typeface="Arial" charset="0"/>
              </a:rPr>
              <a:t>2dF GRS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3"/>
          <p:cNvSpPr>
            <a:spLocks noGrp="1"/>
          </p:cNvSpPr>
          <p:nvPr>
            <p:ph type="title"/>
          </p:nvPr>
        </p:nvSpPr>
        <p:spPr>
          <a:xfrm>
            <a:off x="685800" y="188913"/>
            <a:ext cx="7772400" cy="1143000"/>
          </a:xfrm>
        </p:spPr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Identifying the attractors?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998663"/>
            <a:ext cx="3300412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565400"/>
            <a:ext cx="3508375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6869" name="Textfeld 11"/>
          <p:cNvSpPr txBox="1">
            <a:spLocks noChangeArrowheads="1"/>
          </p:cNvSpPr>
          <p:nvPr/>
        </p:nvSpPr>
        <p:spPr bwMode="auto">
          <a:xfrm>
            <a:off x="5458023" y="1516063"/>
            <a:ext cx="31464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2200" b="1" u="none" dirty="0">
                <a:latin typeface="Arial" charset="0"/>
                <a:cs typeface="Arial" charset="0"/>
              </a:rPr>
              <a:t>Modeling </a:t>
            </a:r>
            <a:r>
              <a:rPr lang="de-DE" sz="2200" b="1" u="none" dirty="0" err="1">
                <a:latin typeface="Arial" charset="0"/>
                <a:cs typeface="Arial" charset="0"/>
              </a:rPr>
              <a:t>the</a:t>
            </a:r>
            <a:r>
              <a:rPr lang="de-DE" sz="2200" b="1" u="none" dirty="0">
                <a:latin typeface="Arial" charset="0"/>
                <a:cs typeface="Arial" charset="0"/>
              </a:rPr>
              <a:t> </a:t>
            </a:r>
            <a:r>
              <a:rPr lang="de-DE" sz="2200" b="1" u="none" dirty="0" err="1">
                <a:latin typeface="Arial" charset="0"/>
                <a:cs typeface="Arial" charset="0"/>
              </a:rPr>
              <a:t>attractor</a:t>
            </a:r>
            <a:r>
              <a:rPr lang="de-DE" sz="2200" b="1" u="none" dirty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" name="Text Box 4"/>
          <p:cNvSpPr txBox="1">
            <a:spLocks noGrp="1" noChangeArrowheads="1"/>
          </p:cNvSpPr>
          <p:nvPr>
            <p:ph idx="1"/>
          </p:nvPr>
        </p:nvSpPr>
        <p:spPr>
          <a:xfrm>
            <a:off x="5364163" y="3429000"/>
            <a:ext cx="3814762" cy="4114800"/>
          </a:xfrm>
          <a:extLs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60876" rIns="90000" bIns="4500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US" sz="2200" dirty="0"/>
              <a:t>At distance of the </a:t>
            </a:r>
            <a:r>
              <a:rPr lang="en-US" sz="2200" dirty="0" smtClean="0"/>
              <a:t>SSC </a:t>
            </a:r>
            <a:r>
              <a:rPr lang="en-US" sz="2200" dirty="0"/>
              <a:t>required mass is two to three times higher</a:t>
            </a:r>
          </a:p>
          <a:p>
            <a:pPr marL="0" indent="0">
              <a:buFontTx/>
              <a:buNone/>
              <a:defRPr/>
            </a:pPr>
            <a:endParaRPr lang="en-US" sz="2200" b="1" dirty="0"/>
          </a:p>
          <a:p>
            <a:pPr marL="0" indent="0">
              <a:buFontTx/>
              <a:buNone/>
              <a:defRPr/>
            </a:pPr>
            <a:r>
              <a:rPr lang="en-US" sz="2200" b="1" dirty="0"/>
              <a:t>SSC disfavored </a:t>
            </a:r>
            <a:r>
              <a:rPr lang="en-US" sz="2200" b="1" dirty="0" smtClean="0"/>
              <a:t>at </a:t>
            </a:r>
            <a:r>
              <a:rPr lang="en-US" sz="2200" b="1" dirty="0"/>
              <a:t>2</a:t>
            </a:r>
            <a:r>
              <a:rPr lang="en-US" sz="2200" b="1" dirty="0">
                <a:cs typeface="Arial" charset="0"/>
              </a:rPr>
              <a:t>σ compared to </a:t>
            </a:r>
            <a:r>
              <a:rPr lang="en-US" sz="2200" b="1" dirty="0" smtClean="0">
                <a:cs typeface="Arial" charset="0"/>
              </a:rPr>
              <a:t>constant </a:t>
            </a:r>
            <a:r>
              <a:rPr lang="en-US" sz="2200" b="1" dirty="0">
                <a:cs typeface="Arial" charset="0"/>
              </a:rPr>
              <a:t>bulk flow independent of mass</a:t>
            </a:r>
          </a:p>
        </p:txBody>
      </p:sp>
      <p:sp>
        <p:nvSpPr>
          <p:cNvPr id="36871" name="Textfeld 18"/>
          <p:cNvSpPr txBox="1">
            <a:spLocks noChangeArrowheads="1"/>
          </p:cNvSpPr>
          <p:nvPr/>
        </p:nvSpPr>
        <p:spPr bwMode="auto">
          <a:xfrm>
            <a:off x="-36513" y="5949950"/>
            <a:ext cx="3644901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endParaRPr lang="de-DE" u="none">
              <a:latin typeface="Arial" charset="0"/>
              <a:cs typeface="Arial" charset="0"/>
            </a:endParaRPr>
          </a:p>
          <a:p>
            <a:pPr algn="l"/>
            <a:r>
              <a:rPr lang="de-DE" sz="1800" u="none">
                <a:latin typeface="Arial" charset="0"/>
                <a:cs typeface="Arial" charset="0"/>
              </a:rPr>
              <a:t>Feindt et al., SNfactory, submitted</a:t>
            </a:r>
          </a:p>
        </p:txBody>
      </p:sp>
      <p:pic>
        <p:nvPicPr>
          <p:cNvPr id="2" name="Bild 1" descr="tm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18" r="49742"/>
          <a:stretch/>
        </p:blipFill>
        <p:spPr>
          <a:xfrm>
            <a:off x="1" y="1443484"/>
            <a:ext cx="5436096" cy="416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9248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de-DE" sz="2400"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endParaRPr lang="de-DE" sz="240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580063" y="3609975"/>
            <a:ext cx="3635375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2200" b="1" u="none" dirty="0">
                <a:latin typeface="Arial"/>
                <a:cs typeface="Arial"/>
              </a:rPr>
              <a:t>Sloan Great Wall + SSC provides sufficient mass</a:t>
            </a:r>
            <a:r>
              <a:rPr lang="en-US" sz="2200" u="none" dirty="0">
                <a:latin typeface="Arial"/>
                <a:cs typeface="Arial"/>
              </a:rPr>
              <a:t>! </a:t>
            </a:r>
          </a:p>
          <a:p>
            <a:pPr marL="342900" indent="-342900" algn="l">
              <a:buFont typeface="Arial"/>
              <a:buChar char="•"/>
              <a:defRPr/>
            </a:pPr>
            <a:endParaRPr lang="en-US" sz="2200" u="none" dirty="0">
              <a:latin typeface="Arial"/>
              <a:cs typeface="Arial"/>
            </a:endParaRPr>
          </a:p>
        </p:txBody>
      </p:sp>
      <p:sp>
        <p:nvSpPr>
          <p:cNvPr id="37892" name="Titel 3"/>
          <p:cNvSpPr>
            <a:spLocks noGrp="1"/>
          </p:cNvSpPr>
          <p:nvPr>
            <p:ph type="title"/>
          </p:nvPr>
        </p:nvSpPr>
        <p:spPr>
          <a:xfrm>
            <a:off x="685800" y="188913"/>
            <a:ext cx="7772400" cy="1143000"/>
          </a:xfrm>
        </p:spPr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Identifying the attractors?</a:t>
            </a:r>
          </a:p>
        </p:txBody>
      </p:sp>
      <p:sp>
        <p:nvSpPr>
          <p:cNvPr id="37893" name="Textfeld 13"/>
          <p:cNvSpPr txBox="1">
            <a:spLocks noChangeArrowheads="1"/>
          </p:cNvSpPr>
          <p:nvPr/>
        </p:nvSpPr>
        <p:spPr bwMode="auto">
          <a:xfrm>
            <a:off x="5436096" y="1516063"/>
            <a:ext cx="3225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2200" b="1" u="none" dirty="0" smtClean="0">
                <a:latin typeface="Arial" charset="0"/>
                <a:cs typeface="Arial" charset="0"/>
              </a:rPr>
              <a:t>Modeling </a:t>
            </a:r>
            <a:r>
              <a:rPr lang="de-DE" sz="2200" b="1" u="none" dirty="0" err="1">
                <a:latin typeface="Arial" charset="0"/>
                <a:cs typeface="Arial" charset="0"/>
              </a:rPr>
              <a:t>the</a:t>
            </a:r>
            <a:r>
              <a:rPr lang="de-DE" sz="2200" b="1" u="none" dirty="0">
                <a:latin typeface="Arial" charset="0"/>
                <a:cs typeface="Arial" charset="0"/>
              </a:rPr>
              <a:t> </a:t>
            </a:r>
            <a:r>
              <a:rPr lang="de-DE" sz="2200" b="1" u="none" dirty="0" err="1">
                <a:latin typeface="Arial" charset="0"/>
                <a:cs typeface="Arial" charset="0"/>
              </a:rPr>
              <a:t>attractor</a:t>
            </a:r>
            <a:r>
              <a:rPr lang="de-DE" sz="2200" b="1" u="none" dirty="0"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998663"/>
            <a:ext cx="3300412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565400"/>
            <a:ext cx="3508375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7896" name="Textfeld 18"/>
          <p:cNvSpPr txBox="1">
            <a:spLocks noChangeArrowheads="1"/>
          </p:cNvSpPr>
          <p:nvPr/>
        </p:nvSpPr>
        <p:spPr bwMode="auto">
          <a:xfrm>
            <a:off x="-36513" y="5949950"/>
            <a:ext cx="3644901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endParaRPr lang="de-DE" u="none">
              <a:latin typeface="Arial" charset="0"/>
              <a:cs typeface="Arial" charset="0"/>
            </a:endParaRPr>
          </a:p>
          <a:p>
            <a:pPr algn="l"/>
            <a:r>
              <a:rPr lang="de-DE" sz="1800" u="none">
                <a:latin typeface="Arial" charset="0"/>
                <a:cs typeface="Arial" charset="0"/>
              </a:rPr>
              <a:t>Feindt et al., SNfactory, submitted</a:t>
            </a:r>
          </a:p>
        </p:txBody>
      </p:sp>
      <p:pic>
        <p:nvPicPr>
          <p:cNvPr id="10" name="Bild 9" descr="tm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8" t="-12550" r="-1835" b="-1"/>
          <a:stretch/>
        </p:blipFill>
        <p:spPr>
          <a:xfrm>
            <a:off x="-8079" y="1052736"/>
            <a:ext cx="5551183" cy="4536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Conclusion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116013" y="1700213"/>
            <a:ext cx="691197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60876" rIns="90000" bIns="4500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5pPr>
            <a:lvl6pPr marL="25146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6pPr>
            <a:lvl7pPr marL="29718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7pPr>
            <a:lvl8pPr marL="34290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8pPr>
            <a:lvl9pPr marL="38862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9pPr>
          </a:lstStyle>
          <a:p>
            <a:pPr>
              <a:defRPr/>
            </a:pPr>
            <a:endParaRPr lang="en-US" sz="2200" u="none" dirty="0" smtClean="0"/>
          </a:p>
          <a:p>
            <a:pPr>
              <a:defRPr/>
            </a:pPr>
            <a:r>
              <a:rPr lang="en-US" sz="2200" u="none" dirty="0" smtClean="0"/>
              <a:t>S</a:t>
            </a:r>
            <a:r>
              <a:rPr lang="de-DE" sz="2200" u="none" dirty="0" err="1"/>
              <a:t>N</a:t>
            </a:r>
            <a:r>
              <a:rPr lang="de-DE" sz="2200" u="none" dirty="0" err="1" smtClean="0"/>
              <a:t>factory</a:t>
            </a:r>
            <a:r>
              <a:rPr lang="de-DE" sz="2200" u="none" dirty="0" smtClean="0"/>
              <a:t> S</a:t>
            </a:r>
            <a:r>
              <a:rPr lang="en-US" sz="2200" u="none" dirty="0" smtClean="0"/>
              <a:t>Ne expand bulk flow measurements to distances beyond the Shapley </a:t>
            </a:r>
            <a:r>
              <a:rPr lang="en-US" sz="2200" u="none" dirty="0" err="1" smtClean="0"/>
              <a:t>Supercluster</a:t>
            </a:r>
            <a:r>
              <a:rPr lang="en-US" sz="2200" u="none" dirty="0" smtClean="0"/>
              <a:t>  </a:t>
            </a:r>
          </a:p>
          <a:p>
            <a:pPr>
              <a:defRPr/>
            </a:pPr>
            <a:endParaRPr lang="en-US" sz="2200" u="none" dirty="0"/>
          </a:p>
          <a:p>
            <a:pPr>
              <a:defRPr/>
            </a:pPr>
            <a:r>
              <a:rPr lang="en-US" sz="2200" u="none" dirty="0"/>
              <a:t>T</a:t>
            </a:r>
            <a:r>
              <a:rPr lang="en-US" sz="2200" u="none" dirty="0" smtClean="0"/>
              <a:t>he SSC alone can not explain the bulk motion of S</a:t>
            </a:r>
            <a:r>
              <a:rPr lang="de-DE" sz="2200" u="none" dirty="0"/>
              <a:t>N</a:t>
            </a:r>
            <a:r>
              <a:rPr lang="en-US" sz="2200" u="none" dirty="0" smtClean="0"/>
              <a:t>e in the z=0.015-0.1 range; extra mass is required at greater distances</a:t>
            </a:r>
          </a:p>
          <a:p>
            <a:pPr>
              <a:defRPr/>
            </a:pPr>
            <a:endParaRPr lang="en-US" sz="2200" u="none" dirty="0" smtClean="0"/>
          </a:p>
          <a:p>
            <a:pPr>
              <a:defRPr/>
            </a:pPr>
            <a:r>
              <a:rPr lang="en-US" sz="2200" u="none" dirty="0" smtClean="0"/>
              <a:t>SN not limited to cosmic variance; </a:t>
            </a:r>
            <a:r>
              <a:rPr lang="en-US" sz="2200" u="none" dirty="0" smtClean="0"/>
              <a:t>ZTF will allow for significant stronger constraints!</a:t>
            </a:r>
            <a:endParaRPr lang="en-US" sz="2200" u="none" dirty="0" smtClean="0"/>
          </a:p>
          <a:p>
            <a:pPr marL="0" indent="0">
              <a:buFontTx/>
              <a:buNone/>
              <a:defRPr/>
            </a:pPr>
            <a:endParaRPr lang="en-US" sz="2200" u="non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Bild 2" descr="tm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539"/>
            <a:ext cx="9144000" cy="668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591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3924300" y="3152775"/>
            <a:ext cx="1096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r>
              <a:rPr lang="en-US" sz="4000" u="none">
                <a:solidFill>
                  <a:schemeClr val="bg1"/>
                </a:solidFill>
                <a:latin typeface="Arial" charset="0"/>
              </a:rPr>
              <a:t>End</a:t>
            </a:r>
            <a:endParaRPr lang="en-US" sz="4000" u="none">
              <a:latin typeface="Arial" charset="0"/>
            </a:endParaRPr>
          </a:p>
        </p:txBody>
      </p:sp>
      <p:pic>
        <p:nvPicPr>
          <p:cNvPr id="39939" name="Inhaltsplatzhalter 6" descr="figure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6" t="9256" r="17953" b="46349"/>
          <a:stretch>
            <a:fillRect/>
          </a:stretch>
        </p:blipFill>
        <p:spPr bwMode="auto">
          <a:xfrm>
            <a:off x="107950" y="1341438"/>
            <a:ext cx="9069388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>
            <a:off x="5969000" y="1133475"/>
            <a:ext cx="1828800" cy="842963"/>
          </a:xfrm>
          <a:prstGeom prst="ellipse">
            <a:avLst/>
          </a:prstGeom>
          <a:solidFill>
            <a:srgbClr val="FF0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/>
          </a:p>
        </p:txBody>
      </p:sp>
      <p:sp>
        <p:nvSpPr>
          <p:cNvPr id="17" name="Oval 16"/>
          <p:cNvSpPr/>
          <p:nvPr/>
        </p:nvSpPr>
        <p:spPr>
          <a:xfrm>
            <a:off x="4038600" y="1133475"/>
            <a:ext cx="1828800" cy="842963"/>
          </a:xfrm>
          <a:prstGeom prst="ellipse">
            <a:avLst/>
          </a:prstGeom>
          <a:solidFill>
            <a:schemeClr val="tx2">
              <a:lumMod val="60000"/>
              <a:lumOff val="4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762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</a:t>
            </a:r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N</a:t>
            </a:r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e Ia as “standard” Candles</a:t>
            </a: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5003800" y="2781300"/>
            <a:ext cx="4327525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93" tIns="43247" rIns="86493" bIns="43247"/>
          <a:lstStyle/>
          <a:p>
            <a:pPr defTabSz="795338">
              <a:spcBef>
                <a:spcPct val="20000"/>
              </a:spcBef>
              <a:buClr>
                <a:schemeClr val="tx2"/>
              </a:buClr>
            </a:pPr>
            <a:r>
              <a:rPr lang="en-US" sz="2400" u="none">
                <a:solidFill>
                  <a:srgbClr val="FF0000"/>
                </a:solidFill>
                <a:latin typeface="Arial" charset="0"/>
                <a:cs typeface="Arial" charset="0"/>
              </a:rPr>
              <a:t>        Redder Supernovae                   are dimmer</a:t>
            </a:r>
          </a:p>
          <a:p>
            <a:pPr defTabSz="795338">
              <a:spcBef>
                <a:spcPct val="20000"/>
              </a:spcBef>
              <a:buClr>
                <a:schemeClr val="tx2"/>
              </a:buClr>
              <a:buFont typeface="Times" charset="0"/>
              <a:buChar char="•"/>
            </a:pPr>
            <a:endParaRPr lang="en-US" sz="2200" u="none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41989" name="Rectangle 13"/>
          <p:cNvSpPr>
            <a:spLocks noChangeArrowheads="1"/>
          </p:cNvSpPr>
          <p:nvPr/>
        </p:nvSpPr>
        <p:spPr bwMode="auto">
          <a:xfrm>
            <a:off x="4267200" y="2890838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Font typeface="Times" charset="0"/>
              <a:buChar char="•"/>
            </a:pPr>
            <a:endParaRPr lang="de-DE" sz="2400" u="none"/>
          </a:p>
        </p:txBody>
      </p:sp>
      <p:graphicFrame>
        <p:nvGraphicFramePr>
          <p:cNvPr id="41990" name="Objekt 13"/>
          <p:cNvGraphicFramePr>
            <a:graphicFrameLocks noChangeAspect="1"/>
          </p:cNvGraphicFramePr>
          <p:nvPr/>
        </p:nvGraphicFramePr>
        <p:xfrm>
          <a:off x="1371600" y="1285875"/>
          <a:ext cx="6273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0" name="Equation" r:id="rId4" imgW="2298700" imgH="177800" progId="Equation.3">
                  <p:embed/>
                </p:oleObj>
              </mc:Choice>
              <mc:Fallback>
                <p:oleObj name="Equation" r:id="rId4" imgW="2298700" imgH="177800" progId="Equation.3">
                  <p:embed/>
                  <p:pic>
                    <p:nvPicPr>
                      <p:cNvPr id="0" name="Objek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285875"/>
                        <a:ext cx="62738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hteck 14"/>
          <p:cNvSpPr/>
          <p:nvPr/>
        </p:nvSpPr>
        <p:spPr>
          <a:xfrm>
            <a:off x="457200" y="2751138"/>
            <a:ext cx="3894138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Intrinsically </a:t>
            </a:r>
            <a:r>
              <a:rPr lang="en-US" sz="2400" u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SNe</a:t>
            </a:r>
            <a:r>
              <a:rPr lang="en-US" sz="24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</a:p>
          <a:p>
            <a:pPr>
              <a:defRPr/>
            </a:pPr>
            <a:r>
              <a:rPr lang="en-US" sz="24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have wider </a:t>
            </a:r>
            <a:r>
              <a:rPr lang="de-DE" sz="24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</a:t>
            </a:r>
            <a:r>
              <a:rPr lang="en-US" sz="2400" u="non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ightcurves</a:t>
            </a:r>
            <a:r>
              <a:rPr lang="en-US" sz="240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  <a:endParaRPr lang="de-DE" sz="2400" u="none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41992" name="Bild 19" descr="Snapshot 2011-10-04 16-46-59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6475"/>
            <a:ext cx="9144000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3" name="Textfeld 20"/>
          <p:cNvSpPr txBox="1">
            <a:spLocks noChangeArrowheads="1"/>
          </p:cNvSpPr>
          <p:nvPr/>
        </p:nvSpPr>
        <p:spPr bwMode="auto">
          <a:xfrm>
            <a:off x="1042988" y="2057400"/>
            <a:ext cx="7029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2400" i="1" u="none">
                <a:latin typeface="Arial" charset="0"/>
                <a:cs typeface="Arial" charset="0"/>
              </a:rPr>
              <a:t>M</a:t>
            </a:r>
            <a:r>
              <a:rPr lang="de-DE" sz="2400" i="1" u="none" baseline="-25000">
                <a:latin typeface="Arial" charset="0"/>
                <a:cs typeface="Arial" charset="0"/>
              </a:rPr>
              <a:t>B</a:t>
            </a:r>
            <a:r>
              <a:rPr lang="de-DE" sz="2400" i="1" u="none">
                <a:latin typeface="Arial" charset="0"/>
                <a:cs typeface="Arial" charset="0"/>
              </a:rPr>
              <a:t>, α, β </a:t>
            </a:r>
            <a:r>
              <a:rPr lang="de-DE" sz="2400" u="none">
                <a:latin typeface="Arial" charset="0"/>
                <a:cs typeface="Arial" charset="0"/>
              </a:rPr>
              <a:t>fitted along with cosmological parameters </a:t>
            </a:r>
          </a:p>
        </p:txBody>
      </p:sp>
      <p:sp>
        <p:nvSpPr>
          <p:cNvPr id="41994" name="Textfeld 12"/>
          <p:cNvSpPr txBox="1">
            <a:spLocks noChangeArrowheads="1"/>
          </p:cNvSpPr>
          <p:nvPr/>
        </p:nvSpPr>
        <p:spPr bwMode="auto">
          <a:xfrm>
            <a:off x="6886575" y="5732463"/>
            <a:ext cx="2149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400" u="none">
                <a:latin typeface="Arial" charset="0"/>
              </a:rPr>
              <a:t>Astier et al., SNLS, 2005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charset="0"/>
                <a:ea typeface="ＭＳ Ｐゴシック" charset="0"/>
                <a:cs typeface="ＭＳ Ｐゴシック" charset="0"/>
              </a:rPr>
              <a:t>Tension in </a:t>
            </a:r>
            <a:r>
              <a:rPr lang="de-DE" dirty="0" err="1">
                <a:latin typeface="Arial" charset="0"/>
                <a:ea typeface="ＭＳ Ｐゴシック" charset="0"/>
                <a:cs typeface="ＭＳ Ｐゴシック" charset="0"/>
              </a:rPr>
              <a:t>the</a:t>
            </a:r>
            <a:r>
              <a:rPr lang="de-DE" dirty="0">
                <a:latin typeface="Arial" charset="0"/>
                <a:ea typeface="ＭＳ Ｐゴシック" charset="0"/>
                <a:cs typeface="ＭＳ Ｐゴシック" charset="0"/>
              </a:rPr>
              <a:t> Hubble </a:t>
            </a:r>
            <a:r>
              <a:rPr lang="de-DE" dirty="0" err="1" smtClean="0">
                <a:latin typeface="Arial" charset="0"/>
                <a:ea typeface="ＭＳ Ｐゴシック" charset="0"/>
                <a:cs typeface="ＭＳ Ｐゴシック" charset="0"/>
              </a:rPr>
              <a:t>constant</a:t>
            </a:r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7410" name="Inhaltsplatzhalter 5" descr="tmp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" t="-510" b="2016"/>
          <a:stretch>
            <a:fillRect/>
          </a:stretch>
        </p:blipFill>
        <p:spPr>
          <a:xfrm>
            <a:off x="4864100" y="1474788"/>
            <a:ext cx="4460875" cy="2779712"/>
          </a:xfrm>
        </p:spPr>
      </p:pic>
      <p:sp>
        <p:nvSpPr>
          <p:cNvPr id="17411" name="Textfeld 4"/>
          <p:cNvSpPr txBox="1">
            <a:spLocks noChangeArrowheads="1"/>
          </p:cNvSpPr>
          <p:nvPr/>
        </p:nvSpPr>
        <p:spPr bwMode="auto">
          <a:xfrm>
            <a:off x="395288" y="5300663"/>
            <a:ext cx="1371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600" u="none">
                <a:latin typeface="Arial" charset="0"/>
                <a:cs typeface="Arial" charset="0"/>
              </a:rPr>
              <a:t>Planck, 2013</a:t>
            </a:r>
          </a:p>
        </p:txBody>
      </p:sp>
      <p:sp>
        <p:nvSpPr>
          <p:cNvPr id="17412" name="Textfeld 6"/>
          <p:cNvSpPr txBox="1">
            <a:spLocks noChangeArrowheads="1"/>
          </p:cNvSpPr>
          <p:nvPr/>
        </p:nvSpPr>
        <p:spPr bwMode="auto">
          <a:xfrm>
            <a:off x="5141913" y="4408488"/>
            <a:ext cx="35036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2200" u="none">
                <a:latin typeface="Arial" charset="0"/>
                <a:cs typeface="Arial" charset="0"/>
              </a:rPr>
              <a:t>Mismatch between Planck </a:t>
            </a:r>
          </a:p>
          <a:p>
            <a:r>
              <a:rPr lang="de-DE" sz="2200" u="none">
                <a:latin typeface="Arial" charset="0"/>
                <a:cs typeface="Arial" charset="0"/>
              </a:rPr>
              <a:t>and local H</a:t>
            </a:r>
            <a:r>
              <a:rPr lang="de-DE" sz="2200" u="none" baseline="-25000">
                <a:latin typeface="Arial" charset="0"/>
                <a:cs typeface="Arial" charset="0"/>
              </a:rPr>
              <a:t>o</a:t>
            </a:r>
            <a:r>
              <a:rPr lang="de-DE" sz="2200" u="none">
                <a:latin typeface="Arial" charset="0"/>
                <a:cs typeface="Arial" charset="0"/>
              </a:rPr>
              <a:t> measurement</a:t>
            </a:r>
          </a:p>
          <a:p>
            <a:r>
              <a:rPr lang="de-DE" sz="2200" u="none">
                <a:latin typeface="Arial" charset="0"/>
                <a:cs typeface="Arial" charset="0"/>
              </a:rPr>
              <a:t>due cosmic variance?</a:t>
            </a:r>
          </a:p>
        </p:txBody>
      </p:sp>
      <p:pic>
        <p:nvPicPr>
          <p:cNvPr id="17413" name="Bild 3" descr="Macintosh HD:Users:kowalski:Desktop:tm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4"/>
          <a:stretch>
            <a:fillRect/>
          </a:stretch>
        </p:blipFill>
        <p:spPr bwMode="auto">
          <a:xfrm>
            <a:off x="-36513" y="1700213"/>
            <a:ext cx="4964113" cy="485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feld 2"/>
          <p:cNvSpPr txBox="1">
            <a:spLocks noChangeArrowheads="1"/>
          </p:cNvSpPr>
          <p:nvPr/>
        </p:nvSpPr>
        <p:spPr bwMode="auto">
          <a:xfrm>
            <a:off x="6227763" y="1989138"/>
            <a:ext cx="2184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600" u="none">
                <a:latin typeface="Arial" charset="0"/>
                <a:cs typeface="Arial" charset="0"/>
              </a:rPr>
              <a:t>Marra et al, PRL 2013</a:t>
            </a:r>
          </a:p>
        </p:txBody>
      </p:sp>
      <p:sp>
        <p:nvSpPr>
          <p:cNvPr id="17415" name="Textfeld 7"/>
          <p:cNvSpPr txBox="1">
            <a:spLocks noChangeArrowheads="1"/>
          </p:cNvSpPr>
          <p:nvPr/>
        </p:nvSpPr>
        <p:spPr bwMode="auto">
          <a:xfrm>
            <a:off x="293688" y="5300663"/>
            <a:ext cx="1371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600" u="none">
                <a:latin typeface="Arial" charset="0"/>
                <a:cs typeface="Arial" charset="0"/>
              </a:rPr>
              <a:t>Planck, 2013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7" name="Group 39"/>
          <p:cNvGrpSpPr>
            <a:grpSpLocks/>
          </p:cNvGrpSpPr>
          <p:nvPr/>
        </p:nvGrpSpPr>
        <p:grpSpPr bwMode="auto">
          <a:xfrm>
            <a:off x="1763713" y="1803400"/>
            <a:ext cx="5349875" cy="4146550"/>
            <a:chOff x="0" y="0"/>
            <a:chExt cx="3369" cy="2611"/>
          </a:xfrm>
        </p:grpSpPr>
        <p:grpSp>
          <p:nvGrpSpPr>
            <p:cNvPr id="44035" name="Group 37"/>
            <p:cNvGrpSpPr>
              <a:grpSpLocks/>
            </p:cNvGrpSpPr>
            <p:nvPr/>
          </p:nvGrpSpPr>
          <p:grpSpPr bwMode="auto">
            <a:xfrm>
              <a:off x="0" y="0"/>
              <a:ext cx="3369" cy="2611"/>
              <a:chOff x="0" y="0"/>
              <a:chExt cx="3369" cy="2611"/>
            </a:xfrm>
          </p:grpSpPr>
          <p:pic>
            <p:nvPicPr>
              <p:cNvPr id="44037" name="Picture 26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" y="0"/>
                <a:ext cx="3307" cy="2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038" name="Rectangle 27"/>
              <p:cNvSpPr>
                <a:spLocks/>
              </p:cNvSpPr>
              <p:nvPr/>
            </p:nvSpPr>
            <p:spPr bwMode="auto">
              <a:xfrm>
                <a:off x="174" y="242"/>
                <a:ext cx="111" cy="115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de-DE"/>
              </a:p>
            </p:txBody>
          </p:sp>
          <p:sp>
            <p:nvSpPr>
              <p:cNvPr id="44039" name="Rectangle 28"/>
              <p:cNvSpPr>
                <a:spLocks/>
              </p:cNvSpPr>
              <p:nvPr/>
            </p:nvSpPr>
            <p:spPr bwMode="auto">
              <a:xfrm>
                <a:off x="111" y="1374"/>
                <a:ext cx="112" cy="115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de-DE"/>
              </a:p>
            </p:txBody>
          </p:sp>
          <p:pic>
            <p:nvPicPr>
              <p:cNvPr id="44040" name="Picture 2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9" y="763"/>
                <a:ext cx="268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041" name="Rectangle 30"/>
              <p:cNvSpPr>
                <a:spLocks/>
              </p:cNvSpPr>
              <p:nvPr/>
            </p:nvSpPr>
            <p:spPr bwMode="auto">
              <a:xfrm>
                <a:off x="526" y="293"/>
                <a:ext cx="616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400">
                    <a:latin typeface="Gill Sans" charset="0"/>
                    <a:cs typeface="Gill Sans" charset="0"/>
                    <a:sym typeface="Gill Sans" charset="0"/>
                  </a:rPr>
                  <a:t>Before</a:t>
                </a:r>
              </a:p>
            </p:txBody>
          </p:sp>
          <p:sp>
            <p:nvSpPr>
              <p:cNvPr id="44042" name="Rectangle 31"/>
              <p:cNvSpPr>
                <a:spLocks/>
              </p:cNvSpPr>
              <p:nvPr/>
            </p:nvSpPr>
            <p:spPr bwMode="auto">
              <a:xfrm>
                <a:off x="528" y="266"/>
                <a:ext cx="596" cy="288"/>
              </a:xfrm>
              <a:prstGeom prst="rect">
                <a:avLst/>
              </a:prstGeom>
              <a:noFill/>
              <a:ln w="50800">
                <a:solidFill>
                  <a:srgbClr val="004080">
                    <a:alpha val="74901"/>
                  </a:srgb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de-DE"/>
              </a:p>
            </p:txBody>
          </p:sp>
          <p:sp>
            <p:nvSpPr>
              <p:cNvPr id="44043" name="Rectangle 32"/>
              <p:cNvSpPr>
                <a:spLocks/>
              </p:cNvSpPr>
              <p:nvPr/>
            </p:nvSpPr>
            <p:spPr bwMode="auto">
              <a:xfrm>
                <a:off x="1737" y="926"/>
                <a:ext cx="536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400">
                    <a:latin typeface="Gill Sans" charset="0"/>
                    <a:cs typeface="Gill Sans" charset="0"/>
                    <a:sym typeface="Gill Sans" charset="0"/>
                  </a:rPr>
                  <a:t>After</a:t>
                </a:r>
              </a:p>
            </p:txBody>
          </p:sp>
          <p:sp>
            <p:nvSpPr>
              <p:cNvPr id="44044" name="Line 33"/>
              <p:cNvSpPr>
                <a:spLocks noChangeShapeType="1"/>
              </p:cNvSpPr>
              <p:nvPr/>
            </p:nvSpPr>
            <p:spPr bwMode="auto">
              <a:xfrm rot="10800000">
                <a:off x="754" y="551"/>
                <a:ext cx="130" cy="187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de-DE"/>
              </a:p>
            </p:txBody>
          </p:sp>
          <p:sp>
            <p:nvSpPr>
              <p:cNvPr id="44045" name="Line 34"/>
              <p:cNvSpPr>
                <a:spLocks noChangeShapeType="1"/>
              </p:cNvSpPr>
              <p:nvPr/>
            </p:nvSpPr>
            <p:spPr bwMode="auto">
              <a:xfrm>
                <a:off x="891" y="1068"/>
                <a:ext cx="787" cy="7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de-DE"/>
              </a:p>
            </p:txBody>
          </p:sp>
          <p:pic>
            <p:nvPicPr>
              <p:cNvPr id="44046" name="Picture 3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-118" y="1846"/>
                <a:ext cx="447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047" name="Rectangle 36"/>
              <p:cNvSpPr>
                <a:spLocks/>
              </p:cNvSpPr>
              <p:nvPr/>
            </p:nvSpPr>
            <p:spPr bwMode="auto">
              <a:xfrm>
                <a:off x="1700" y="897"/>
                <a:ext cx="568" cy="336"/>
              </a:xfrm>
              <a:prstGeom prst="rect">
                <a:avLst/>
              </a:prstGeom>
              <a:solidFill>
                <a:srgbClr val="004080">
                  <a:alpha val="29803"/>
                </a:srgbClr>
              </a:solidFill>
              <a:ln w="50800">
                <a:solidFill>
                  <a:srgbClr val="004080">
                    <a:alpha val="74901"/>
                  </a:srgbClr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de-DE"/>
              </a:p>
            </p:txBody>
          </p:sp>
        </p:grpSp>
        <p:sp>
          <p:nvSpPr>
            <p:cNvPr id="44036" name="Rectangle 38"/>
            <p:cNvSpPr>
              <a:spLocks/>
            </p:cNvSpPr>
            <p:nvPr/>
          </p:nvSpPr>
          <p:spPr bwMode="auto">
            <a:xfrm rot="-2700000">
              <a:off x="905" y="1119"/>
              <a:ext cx="1688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>
                      <a:alpha val="39999"/>
                    </a:srgb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l">
                <a:tabLst>
                  <a:tab pos="355600" algn="l"/>
                  <a:tab pos="711200" algn="l"/>
                  <a:tab pos="1066800" algn="l"/>
                  <a:tab pos="1422400" algn="l"/>
                  <a:tab pos="1778000" algn="l"/>
                  <a:tab pos="2133600" algn="l"/>
                  <a:tab pos="2489200" algn="l"/>
                  <a:tab pos="2844800" algn="l"/>
                  <a:tab pos="3200400" algn="l"/>
                  <a:tab pos="3556000" algn="l"/>
                  <a:tab pos="3911600" algn="l"/>
                  <a:tab pos="4267200" algn="l"/>
                </a:tabLst>
              </a:pPr>
              <a:r>
                <a:rPr lang="en-US" sz="3400">
                  <a:solidFill>
                    <a:srgbClr val="000000"/>
                  </a:solidFill>
                  <a:latin typeface="Gill Sans" charset="0"/>
                  <a:cs typeface="Gill Sans" charset="0"/>
                  <a:sym typeface="Gill Sans" charset="0"/>
                </a:rPr>
                <a:t>PRELIMINARY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-76200" y="0"/>
            <a:ext cx="228600" cy="7315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dirty="0" smtClean="0"/>
              <a:t>Simulation of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width-brightness</a:t>
            </a:r>
            <a:r>
              <a:rPr lang="de-DE" dirty="0" smtClean="0"/>
              <a:t> </a:t>
            </a:r>
            <a:r>
              <a:rPr lang="de-DE" dirty="0" err="1" smtClean="0"/>
              <a:t>relation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pic>
        <p:nvPicPr>
          <p:cNvPr id="45059" name="Inhaltsplatzhalter 3" descr="Snapshot 2010-10-03 10-57-32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69" r="-15669"/>
          <a:stretch>
            <a:fillRect/>
          </a:stretch>
        </p:blipFill>
        <p:spPr>
          <a:xfrm>
            <a:off x="152400" y="2046288"/>
            <a:ext cx="8610600" cy="4735512"/>
          </a:xfrm>
        </p:spPr>
      </p:pic>
      <p:sp>
        <p:nvSpPr>
          <p:cNvPr id="45060" name="Textfeld 4"/>
          <p:cNvSpPr txBox="1">
            <a:spLocks noChangeArrowheads="1"/>
          </p:cNvSpPr>
          <p:nvPr/>
        </p:nvSpPr>
        <p:spPr bwMode="auto">
          <a:xfrm>
            <a:off x="2201863" y="1143000"/>
            <a:ext cx="4884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2400"/>
              <a:t>Kasen, Roepke, Woosley, Nature 2009</a:t>
            </a:r>
          </a:p>
        </p:txBody>
      </p:sp>
      <p:pic>
        <p:nvPicPr>
          <p:cNvPr id="45061" name="Bild 6" descr="Snapshot 2010-10-03 21-41-39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0"/>
            <a:ext cx="92313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Rechteck 8"/>
          <p:cNvSpPr>
            <a:spLocks noChangeArrowheads="1"/>
          </p:cNvSpPr>
          <p:nvPr/>
        </p:nvSpPr>
        <p:spPr bwMode="auto">
          <a:xfrm>
            <a:off x="-76200" y="5657850"/>
            <a:ext cx="13525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>
                <a:solidFill>
                  <a:schemeClr val="bg1"/>
                </a:solidFill>
              </a:rPr>
              <a:t>Kasen, </a:t>
            </a:r>
          </a:p>
          <a:p>
            <a:r>
              <a:rPr lang="de-DE">
                <a:solidFill>
                  <a:schemeClr val="bg1"/>
                </a:solidFill>
              </a:rPr>
              <a:t>Roepke, </a:t>
            </a:r>
          </a:p>
          <a:p>
            <a:r>
              <a:rPr lang="de-DE">
                <a:solidFill>
                  <a:schemeClr val="bg1"/>
                </a:solidFill>
              </a:rPr>
              <a:t>Woosley, </a:t>
            </a:r>
          </a:p>
          <a:p>
            <a:r>
              <a:rPr lang="de-DE">
                <a:solidFill>
                  <a:schemeClr val="bg1"/>
                </a:solidFill>
              </a:rPr>
              <a:t>Nature 2009</a:t>
            </a:r>
          </a:p>
        </p:txBody>
      </p:sp>
      <p:pic>
        <p:nvPicPr>
          <p:cNvPr id="8" name="Inhaltsplatzhalter 3" descr="Snapshot 2010-10-03 10-57-32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69" r="-15669"/>
          <a:stretch>
            <a:fillRect/>
          </a:stretch>
        </p:blipFill>
        <p:spPr bwMode="auto">
          <a:xfrm>
            <a:off x="-263525" y="838200"/>
            <a:ext cx="9178925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3594100" y="914400"/>
            <a:ext cx="3930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/>
            <a:r>
              <a:rPr lang="de-DE" sz="2400" u="none">
                <a:latin typeface="Arial" charset="0"/>
                <a:cs typeface="Arial" charset="0"/>
              </a:rPr>
              <a:t>Simulation of brighter-wider </a:t>
            </a:r>
          </a:p>
          <a:p>
            <a:pPr algn="r"/>
            <a:r>
              <a:rPr lang="de-DE" sz="2400" u="none">
                <a:latin typeface="Arial" charset="0"/>
                <a:cs typeface="Arial" charset="0"/>
              </a:rPr>
              <a:t>relation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Bild 4" descr="cosmic-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Titel 1"/>
          <p:cNvSpPr>
            <a:spLocks noGrp="1"/>
          </p:cNvSpPr>
          <p:nvPr>
            <p:ph type="title"/>
          </p:nvPr>
        </p:nvSpPr>
        <p:spPr>
          <a:xfrm>
            <a:off x="685800" y="333375"/>
            <a:ext cx="7772400" cy="1143000"/>
          </a:xfrm>
        </p:spPr>
        <p:txBody>
          <a:bodyPr/>
          <a:lstStyle/>
          <a:p>
            <a:r>
              <a:rPr lang="de-DE" sz="4200" b="1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rPr>
              <a:t>Backreaction and other averging issues</a:t>
            </a:r>
          </a:p>
        </p:txBody>
      </p:sp>
      <p:pic>
        <p:nvPicPr>
          <p:cNvPr id="46083" name="Bild 9" descr="CodeCogsEqn(2)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652963"/>
            <a:ext cx="381793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1188" y="2349500"/>
            <a:ext cx="8929687" cy="4114800"/>
          </a:xfrm>
        </p:spPr>
        <p:txBody>
          <a:bodyPr/>
          <a:lstStyle/>
          <a:p>
            <a:pPr>
              <a:defRPr/>
            </a:pPr>
            <a:r>
              <a:rPr lang="de-DE" dirty="0" err="1" smtClean="0">
                <a:solidFill>
                  <a:srgbClr val="FFFF00"/>
                </a:solidFill>
              </a:rPr>
              <a:t>Homogenigty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basis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for</a:t>
            </a:r>
            <a:r>
              <a:rPr lang="de-DE" dirty="0" smtClean="0">
                <a:solidFill>
                  <a:srgbClr val="FFFF00"/>
                </a:solidFill>
              </a:rPr>
              <a:t>  Friedmann-</a:t>
            </a:r>
            <a:r>
              <a:rPr lang="de-DE" dirty="0" err="1" smtClean="0">
                <a:solidFill>
                  <a:srgbClr val="FFFF00"/>
                </a:solidFill>
              </a:rPr>
              <a:t>Universe</a:t>
            </a:r>
            <a:endParaRPr lang="de-DE" dirty="0">
              <a:solidFill>
                <a:srgbClr val="FFFF00"/>
              </a:solidFill>
            </a:endParaRPr>
          </a:p>
          <a:p>
            <a:pPr>
              <a:defRPr/>
            </a:pPr>
            <a:r>
              <a:rPr lang="de-DE" dirty="0" smtClean="0">
                <a:solidFill>
                  <a:srgbClr val="FFFF00"/>
                </a:solidFill>
              </a:rPr>
              <a:t>Observable </a:t>
            </a:r>
            <a:r>
              <a:rPr lang="de-DE" i="1" dirty="0" smtClean="0">
                <a:solidFill>
                  <a:srgbClr val="FFFF00"/>
                </a:solidFill>
              </a:rPr>
              <a:t>O </a:t>
            </a:r>
            <a:r>
              <a:rPr lang="de-DE" dirty="0" err="1" smtClean="0">
                <a:solidFill>
                  <a:srgbClr val="FFFF00"/>
                </a:solidFill>
              </a:rPr>
              <a:t>modified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by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inhomogenities</a:t>
            </a:r>
            <a:endParaRPr lang="de-DE" dirty="0" smtClean="0">
              <a:solidFill>
                <a:srgbClr val="FFFF00"/>
              </a:solidFill>
            </a:endParaRPr>
          </a:p>
          <a:p>
            <a:pPr>
              <a:defRPr/>
            </a:pPr>
            <a:r>
              <a:rPr lang="de-DE" dirty="0" smtClean="0">
                <a:solidFill>
                  <a:srgbClr val="FFFF00"/>
                </a:solidFill>
              </a:rPr>
              <a:t>Non-trivial </a:t>
            </a:r>
            <a:r>
              <a:rPr lang="de-DE" dirty="0" err="1" smtClean="0">
                <a:solidFill>
                  <a:srgbClr val="FFFF00"/>
                </a:solidFill>
              </a:rPr>
              <a:t>averaging</a:t>
            </a:r>
            <a:r>
              <a:rPr lang="de-DE" dirty="0" smtClean="0">
                <a:solidFill>
                  <a:srgbClr val="FFFF00"/>
                </a:solidFill>
              </a:rPr>
              <a:t> </a:t>
            </a:r>
            <a:r>
              <a:rPr lang="de-DE" dirty="0" err="1" smtClean="0">
                <a:solidFill>
                  <a:srgbClr val="FFFF00"/>
                </a:solidFill>
              </a:rPr>
              <a:t>problem</a:t>
            </a:r>
            <a:r>
              <a:rPr lang="de-DE" dirty="0" smtClean="0">
                <a:solidFill>
                  <a:srgbClr val="FFFF00"/>
                </a:solidFill>
              </a:rPr>
              <a:t> in GR:</a:t>
            </a:r>
          </a:p>
          <a:p>
            <a:pPr>
              <a:defRPr/>
            </a:pPr>
            <a:endParaRPr lang="de-DE" dirty="0" smtClean="0">
              <a:solidFill>
                <a:srgbClr val="FFFF00"/>
              </a:solidFill>
            </a:endParaRPr>
          </a:p>
          <a:p>
            <a:pPr>
              <a:defRPr/>
            </a:pPr>
            <a:endParaRPr lang="de-DE" dirty="0">
              <a:solidFill>
                <a:srgbClr val="FFFF00"/>
              </a:solidFill>
            </a:endParaRPr>
          </a:p>
          <a:p>
            <a:pPr marL="0" indent="0">
              <a:buFontTx/>
              <a:buNone/>
              <a:defRPr/>
            </a:pPr>
            <a:endParaRPr lang="de-DE" dirty="0">
              <a:solidFill>
                <a:srgbClr val="FFFF00"/>
              </a:solidFill>
            </a:endParaRPr>
          </a:p>
          <a:p>
            <a:pPr marL="0" indent="0">
              <a:buFontTx/>
              <a:buNone/>
              <a:defRPr/>
            </a:pPr>
            <a:endParaRPr lang="de-DE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Bild 4" descr="cosmic-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6" name="Bild 9" descr="CodeCogsEqn(2)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652963"/>
            <a:ext cx="381793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Inhaltsplatzhalter 3" descr="backreak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" b="-3456"/>
          <a:stretch>
            <a:fillRect/>
          </a:stretch>
        </p:blipFill>
        <p:spPr bwMode="auto">
          <a:xfrm>
            <a:off x="971550" y="1579563"/>
            <a:ext cx="726440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47108" name="Textfeld 3"/>
          <p:cNvSpPr txBox="1">
            <a:spLocks noChangeArrowheads="1"/>
          </p:cNvSpPr>
          <p:nvPr/>
        </p:nvSpPr>
        <p:spPr bwMode="auto">
          <a:xfrm>
            <a:off x="3132138" y="1981200"/>
            <a:ext cx="21034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u="none">
                <a:latin typeface="Arial" charset="0"/>
                <a:cs typeface="Arial" charset="0"/>
              </a:rPr>
              <a:t>small differences </a:t>
            </a:r>
          </a:p>
          <a:p>
            <a:r>
              <a:rPr lang="de-DE" u="none">
                <a:latin typeface="Arial" charset="0"/>
                <a:cs typeface="Arial" charset="0"/>
              </a:rPr>
              <a:t>expected for</a:t>
            </a:r>
          </a:p>
          <a:p>
            <a:r>
              <a:rPr lang="de-DE" u="none">
                <a:latin typeface="Arial" charset="0"/>
                <a:cs typeface="Arial" charset="0"/>
              </a:rPr>
              <a:t>nearby Universe</a:t>
            </a:r>
          </a:p>
        </p:txBody>
      </p:sp>
      <p:sp>
        <p:nvSpPr>
          <p:cNvPr id="47109" name="Ovale Legende 6"/>
          <p:cNvSpPr>
            <a:spLocks noChangeArrowheads="1"/>
          </p:cNvSpPr>
          <p:nvPr/>
        </p:nvSpPr>
        <p:spPr bwMode="auto">
          <a:xfrm>
            <a:off x="2771775" y="1844675"/>
            <a:ext cx="2879725" cy="1223963"/>
          </a:xfrm>
          <a:prstGeom prst="wedgeEllipseCallout">
            <a:avLst>
              <a:gd name="adj1" fmla="val -74454"/>
              <a:gd name="adj2" fmla="val 86019"/>
            </a:avLst>
          </a:prstGeom>
          <a:noFill/>
          <a:ln w="25400">
            <a:solidFill>
              <a:schemeClr val="tx1"/>
            </a:solidFill>
            <a:round/>
            <a:headEnd type="triangle" w="med" len="sm"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DE">
              <a:latin typeface="Arial" charset="0"/>
            </a:endParaRPr>
          </a:p>
        </p:txBody>
      </p:sp>
      <p:sp>
        <p:nvSpPr>
          <p:cNvPr id="47110" name="Rechteck 1"/>
          <p:cNvSpPr>
            <a:spLocks noChangeArrowheads="1"/>
          </p:cNvSpPr>
          <p:nvPr/>
        </p:nvSpPr>
        <p:spPr bwMode="auto">
          <a:xfrm>
            <a:off x="1979613" y="5075238"/>
            <a:ext cx="3178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sz="1800" u="none">
                <a:latin typeface="Arial" charset="0"/>
                <a:cs typeface="Arial" charset="0"/>
              </a:rPr>
              <a:t>I. Ben-Dayan et al. PRL 2012</a:t>
            </a:r>
            <a:endParaRPr lang="de-DE" sz="1800" u="none">
              <a:latin typeface="Arial" charset="0"/>
              <a:cs typeface="Arial" charset="0"/>
            </a:endParaRPr>
          </a:p>
        </p:txBody>
      </p:sp>
      <p:sp>
        <p:nvSpPr>
          <p:cNvPr id="4711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7112" name="Titel 1"/>
          <p:cNvSpPr txBox="1">
            <a:spLocks/>
          </p:cNvSpPr>
          <p:nvPr/>
        </p:nvSpPr>
        <p:spPr bwMode="auto">
          <a:xfrm>
            <a:off x="685800" y="3333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4200" b="1" u="none">
                <a:solidFill>
                  <a:srgbClr val="FFFF00"/>
                </a:solidFill>
                <a:latin typeface="Arial" charset="0"/>
              </a:rPr>
              <a:t>Backreaction and other averging issues</a:t>
            </a:r>
          </a:p>
        </p:txBody>
      </p:sp>
      <p:sp>
        <p:nvSpPr>
          <p:cNvPr id="4711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el 1"/>
          <p:cNvSpPr>
            <a:spLocks noGrp="1"/>
          </p:cNvSpPr>
          <p:nvPr>
            <p:ph type="title"/>
          </p:nvPr>
        </p:nvSpPr>
        <p:spPr>
          <a:xfrm>
            <a:off x="760413" y="269875"/>
            <a:ext cx="7772400" cy="1143000"/>
          </a:xfrm>
        </p:spPr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Bulk flow from kinetic SZ effect:</a:t>
            </a:r>
            <a:br>
              <a:rPr lang="de-DE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Evidence for Dark Flow?</a:t>
            </a:r>
          </a:p>
        </p:txBody>
      </p:sp>
      <p:grpSp>
        <p:nvGrpSpPr>
          <p:cNvPr id="18434" name="Gruppierung 8"/>
          <p:cNvGrpSpPr>
            <a:grpSpLocks/>
          </p:cNvGrpSpPr>
          <p:nvPr/>
        </p:nvGrpSpPr>
        <p:grpSpPr bwMode="auto">
          <a:xfrm>
            <a:off x="-71438" y="1916113"/>
            <a:ext cx="5580063" cy="4000500"/>
            <a:chOff x="-72008" y="1916832"/>
            <a:chExt cx="5580112" cy="3999199"/>
          </a:xfrm>
        </p:grpSpPr>
        <p:pic>
          <p:nvPicPr>
            <p:cNvPr id="18438" name="Bild 4" descr="tmp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880"/>
            <a:stretch>
              <a:fillRect/>
            </a:stretch>
          </p:blipFill>
          <p:spPr bwMode="auto">
            <a:xfrm>
              <a:off x="-72008" y="1916832"/>
              <a:ext cx="5050408" cy="3999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9" name="Textfeld 5"/>
            <p:cNvSpPr txBox="1">
              <a:spLocks noChangeArrowheads="1"/>
            </p:cNvSpPr>
            <p:nvPr/>
          </p:nvSpPr>
          <p:spPr bwMode="auto">
            <a:xfrm>
              <a:off x="971600" y="2276872"/>
              <a:ext cx="375475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r>
                <a:rPr lang="sk-SK" sz="1600" u="none">
                  <a:latin typeface="Arial" charset="0"/>
                  <a:cs typeface="Arial" charset="0"/>
                </a:rPr>
                <a:t>A. Kashlinsky et al, astro-ph/1202.0717</a:t>
              </a:r>
              <a:endParaRPr lang="de-DE" sz="1600" u="none">
                <a:latin typeface="Arial" charset="0"/>
                <a:cs typeface="Arial" charset="0"/>
              </a:endParaRPr>
            </a:p>
          </p:txBody>
        </p:sp>
        <p:pic>
          <p:nvPicPr>
            <p:cNvPr id="18440" name="Bild 7" descr="tmp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951" b="14546"/>
            <a:stretch>
              <a:fillRect/>
            </a:stretch>
          </p:blipFill>
          <p:spPr bwMode="auto">
            <a:xfrm>
              <a:off x="4676717" y="1916832"/>
              <a:ext cx="831387" cy="341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uppierung 6"/>
          <p:cNvGrpSpPr>
            <a:grpSpLocks/>
          </p:cNvGrpSpPr>
          <p:nvPr/>
        </p:nvGrpSpPr>
        <p:grpSpPr bwMode="auto">
          <a:xfrm>
            <a:off x="4932363" y="1412875"/>
            <a:ext cx="4362450" cy="4818063"/>
            <a:chOff x="5105482" y="1484784"/>
            <a:chExt cx="4363061" cy="4818237"/>
          </a:xfrm>
        </p:grpSpPr>
        <p:pic>
          <p:nvPicPr>
            <p:cNvPr id="18436" name="Bild 2" descr="tmp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3"/>
            <a:stretch>
              <a:fillRect/>
            </a:stretch>
          </p:blipFill>
          <p:spPr bwMode="auto">
            <a:xfrm>
              <a:off x="5105482" y="1484784"/>
              <a:ext cx="4363061" cy="4818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7" name="Textfeld 3"/>
            <p:cNvSpPr txBox="1">
              <a:spLocks noChangeArrowheads="1"/>
            </p:cNvSpPr>
            <p:nvPr/>
          </p:nvSpPr>
          <p:spPr bwMode="auto">
            <a:xfrm>
              <a:off x="5910281" y="5292496"/>
              <a:ext cx="2694167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u="sng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algn="l"/>
              <a:r>
                <a:rPr lang="de-DE" sz="1600" u="none">
                  <a:latin typeface="Arial" charset="0"/>
                  <a:cs typeface="Arial" charset="0"/>
                </a:rPr>
                <a:t>Planck, astro-ph/1303.5090</a:t>
              </a:r>
            </a:p>
            <a:p>
              <a:pPr algn="l"/>
              <a:endParaRPr lang="de-DE" sz="1600" u="none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el 1"/>
          <p:cNvSpPr>
            <a:spLocks noGrp="1"/>
          </p:cNvSpPr>
          <p:nvPr>
            <p:ph type="title"/>
          </p:nvPr>
        </p:nvSpPr>
        <p:spPr>
          <a:xfrm>
            <a:off x="107950" y="53975"/>
            <a:ext cx="9036050" cy="1143000"/>
          </a:xfrm>
        </p:spPr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Bulk flow measurements: Galaxies &amp; SNe</a:t>
            </a:r>
          </a:p>
        </p:txBody>
      </p:sp>
      <p:pic>
        <p:nvPicPr>
          <p:cNvPr id="19458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" b="4204"/>
          <a:stretch>
            <a:fillRect/>
          </a:stretch>
        </p:blipFill>
        <p:spPr>
          <a:xfrm>
            <a:off x="1258888" y="1773238"/>
            <a:ext cx="6842125" cy="3700462"/>
          </a:xfrm>
        </p:spPr>
      </p:pic>
      <p:sp>
        <p:nvSpPr>
          <p:cNvPr id="19459" name="Textfeld 6"/>
          <p:cNvSpPr txBox="1">
            <a:spLocks noChangeArrowheads="1"/>
          </p:cNvSpPr>
          <p:nvPr/>
        </p:nvSpPr>
        <p:spPr bwMode="auto">
          <a:xfrm>
            <a:off x="4427538" y="1363663"/>
            <a:ext cx="48244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2200" b="1" u="none">
                <a:latin typeface="Arial" charset="0"/>
                <a:cs typeface="Arial" charset="0"/>
              </a:rPr>
              <a:t>Galaxies: </a:t>
            </a:r>
            <a:r>
              <a:rPr lang="de-DE" sz="2200" u="none">
                <a:solidFill>
                  <a:srgbClr val="019909"/>
                </a:solidFill>
                <a:latin typeface="Arial" charset="0"/>
                <a:cs typeface="Arial" charset="0"/>
              </a:rPr>
              <a:t>large statistics  </a:t>
            </a:r>
          </a:p>
          <a:p>
            <a:r>
              <a:rPr lang="de-DE" sz="2200" u="none">
                <a:solidFill>
                  <a:srgbClr val="FF0000"/>
                </a:solidFill>
                <a:latin typeface="Arial" charset="0"/>
                <a:cs typeface="Arial" charset="0"/>
              </a:rPr>
              <a:t>			              expensive at large z</a:t>
            </a:r>
          </a:p>
        </p:txBody>
      </p:sp>
      <p:sp>
        <p:nvSpPr>
          <p:cNvPr id="19460" name="Textfeld 7"/>
          <p:cNvSpPr txBox="1">
            <a:spLocks noChangeArrowheads="1"/>
          </p:cNvSpPr>
          <p:nvPr/>
        </p:nvSpPr>
        <p:spPr bwMode="auto">
          <a:xfrm>
            <a:off x="34925" y="5418138"/>
            <a:ext cx="6121400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r>
              <a:rPr lang="de-DE" sz="2200" b="1" u="none">
                <a:latin typeface="Arial" charset="0"/>
                <a:cs typeface="Arial" charset="0"/>
              </a:rPr>
              <a:t>Supernovae: </a:t>
            </a:r>
          </a:p>
          <a:p>
            <a:pPr algn="l"/>
            <a:r>
              <a:rPr lang="de-DE" sz="2200" u="none">
                <a:solidFill>
                  <a:srgbClr val="FF0000"/>
                </a:solidFill>
                <a:latin typeface="Arial" charset="0"/>
                <a:cs typeface="Arial" charset="0"/>
              </a:rPr>
              <a:t>small (but growing) statistics  </a:t>
            </a:r>
          </a:p>
          <a:p>
            <a:pPr algn="l"/>
            <a:r>
              <a:rPr lang="de-DE" sz="2200" u="none">
                <a:solidFill>
                  <a:srgbClr val="019909"/>
                </a:solidFill>
                <a:latin typeface="Arial" charset="0"/>
                <a:cs typeface="Arial" charset="0"/>
              </a:rPr>
              <a:t>easy to observe at larger z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>
          <a:xfrm>
            <a:off x="685800" y="44450"/>
            <a:ext cx="7772400" cy="1143000"/>
          </a:xfrm>
        </p:spPr>
        <p:txBody>
          <a:bodyPr/>
          <a:lstStyle/>
          <a:p>
            <a:r>
              <a:rPr lang="de-DE" dirty="0" smtClean="0">
                <a:latin typeface="Arial" charset="0"/>
                <a:ea typeface="ＭＳ Ｐゴシック" charset="0"/>
                <a:cs typeface="ＭＳ Ｐゴシック" charset="0"/>
              </a:rPr>
              <a:t>SNIFS @ </a:t>
            </a:r>
            <a:r>
              <a:rPr lang="de-DE" dirty="0" smtClean="0">
                <a:latin typeface="Arial" charset="0"/>
                <a:ea typeface="ＭＳ Ｐゴシック" charset="0"/>
                <a:cs typeface="ＭＳ Ｐゴシック" charset="0"/>
              </a:rPr>
              <a:t>UH2.2m</a:t>
            </a:r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Bild 3" descr="SCALA_in_UH8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8524" y="-2156765"/>
            <a:ext cx="5544616" cy="12107632"/>
          </a:xfrm>
          <a:prstGeom prst="rect">
            <a:avLst/>
          </a:prstGeom>
        </p:spPr>
      </p:pic>
      <p:sp>
        <p:nvSpPr>
          <p:cNvPr id="5" name="Ring 4"/>
          <p:cNvSpPr/>
          <p:nvPr/>
        </p:nvSpPr>
        <p:spPr bwMode="auto">
          <a:xfrm>
            <a:off x="6948264" y="2204864"/>
            <a:ext cx="2016224" cy="1944216"/>
          </a:xfrm>
          <a:prstGeom prst="donut">
            <a:avLst>
              <a:gd name="adj" fmla="val 0"/>
            </a:avLst>
          </a:prstGeom>
          <a:solidFill>
            <a:schemeClr val="tx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sm"/>
            <a:tailEnd type="triangle" w="med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sng" strike="noStrike" cap="none" normalizeH="0" baseline="0">
              <a:ln>
                <a:noFill/>
              </a:ln>
              <a:effectLst/>
              <a:latin typeface="Times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-81860371" y="1124744"/>
            <a:ext cx="9099871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de-DE" b="1" u="none" dirty="0" smtClean="0">
              <a:solidFill>
                <a:schemeClr val="bg1"/>
              </a:solidFill>
              <a:latin typeface="Arial" charset="0"/>
            </a:endParaRPr>
          </a:p>
          <a:p>
            <a:pPr algn="r"/>
            <a:r>
              <a:rPr lang="de-DE" b="1" u="none" dirty="0" err="1" smtClean="0">
                <a:solidFill>
                  <a:schemeClr val="bg1"/>
                </a:solidFill>
                <a:latin typeface="Arial" charset="0"/>
              </a:rPr>
              <a:t>Tunable</a:t>
            </a:r>
            <a:r>
              <a:rPr lang="de-DE" b="1" u="none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de-DE" b="1" u="none" dirty="0" err="1" smtClean="0">
                <a:solidFill>
                  <a:schemeClr val="bg1"/>
                </a:solidFill>
                <a:latin typeface="Arial" charset="0"/>
              </a:rPr>
              <a:t>and</a:t>
            </a:r>
            <a:r>
              <a:rPr lang="de-DE" b="1" u="none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de-DE" b="1" u="none" dirty="0" err="1" smtClean="0">
                <a:solidFill>
                  <a:schemeClr val="bg1"/>
                </a:solidFill>
                <a:latin typeface="Arial" charset="0"/>
              </a:rPr>
              <a:t>flux</a:t>
            </a:r>
            <a:r>
              <a:rPr lang="de-DE" b="1" u="none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de-DE" b="1" u="none" dirty="0" err="1" smtClean="0">
                <a:solidFill>
                  <a:schemeClr val="bg1"/>
                </a:solidFill>
                <a:latin typeface="Arial" charset="0"/>
              </a:rPr>
              <a:t>calibrated</a:t>
            </a:r>
            <a:endParaRPr lang="de-DE" b="1" u="none" dirty="0" smtClean="0">
              <a:solidFill>
                <a:schemeClr val="bg1"/>
              </a:solidFill>
              <a:latin typeface="Arial" charset="0"/>
            </a:endParaRPr>
          </a:p>
          <a:p>
            <a:pPr algn="r"/>
            <a:r>
              <a:rPr lang="de-DE" b="1" u="none" dirty="0" err="1">
                <a:solidFill>
                  <a:schemeClr val="bg1"/>
                </a:solidFill>
                <a:latin typeface="Arial" charset="0"/>
              </a:rPr>
              <a:t>m</a:t>
            </a:r>
            <a:r>
              <a:rPr lang="de-DE" b="1" u="none" dirty="0" err="1" smtClean="0">
                <a:solidFill>
                  <a:schemeClr val="bg1"/>
                </a:solidFill>
                <a:latin typeface="Arial" charset="0"/>
              </a:rPr>
              <a:t>onochromatic</a:t>
            </a:r>
            <a:r>
              <a:rPr lang="de-DE" b="1" u="none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de-DE" b="1" u="none" dirty="0" err="1" smtClean="0">
                <a:solidFill>
                  <a:schemeClr val="bg1"/>
                </a:solidFill>
                <a:latin typeface="Arial" charset="0"/>
              </a:rPr>
              <a:t>flatfield</a:t>
            </a:r>
            <a:endParaRPr lang="de-DE" b="1" u="none" dirty="0" smtClean="0">
              <a:solidFill>
                <a:schemeClr val="bg1"/>
              </a:solidFill>
              <a:latin typeface="Arial" charset="0"/>
            </a:endParaRPr>
          </a:p>
          <a:p>
            <a:pPr algn="r"/>
            <a:endParaRPr lang="de-DE" b="1" u="none" dirty="0" smtClean="0">
              <a:solidFill>
                <a:schemeClr val="bg1"/>
              </a:solidFill>
              <a:latin typeface="Arial" charset="0"/>
            </a:endParaRPr>
          </a:p>
          <a:p>
            <a:pPr algn="r"/>
            <a:r>
              <a:rPr lang="de-DE" b="1" u="none" dirty="0" smtClean="0">
                <a:solidFill>
                  <a:schemeClr val="bg1"/>
                </a:solidFill>
                <a:latin typeface="Arial" charset="0"/>
              </a:rPr>
              <a:t> </a:t>
            </a:r>
            <a:endParaRPr lang="de-DE" b="1" u="none" dirty="0">
              <a:solidFill>
                <a:schemeClr val="bg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85800" y="67310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1431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Inhaltsplatzhalter 8" descr="tmp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66" t="644" b="-2962"/>
          <a:stretch>
            <a:fillRect/>
          </a:stretch>
        </p:blipFill>
        <p:spPr>
          <a:xfrm>
            <a:off x="5076825" y="838200"/>
            <a:ext cx="3995738" cy="3076575"/>
          </a:xfrm>
        </p:spPr>
      </p:pic>
      <p:sp>
        <p:nvSpPr>
          <p:cNvPr id="20482" name="Rechteck 10"/>
          <p:cNvSpPr>
            <a:spLocks noChangeArrowheads="1"/>
          </p:cNvSpPr>
          <p:nvPr/>
        </p:nvSpPr>
        <p:spPr bwMode="auto">
          <a:xfrm>
            <a:off x="34925" y="966788"/>
            <a:ext cx="511333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l">
              <a:buFont typeface="Arial" charset="0"/>
              <a:buChar char="•"/>
            </a:pPr>
            <a:r>
              <a:rPr lang="en-US" sz="2400" u="none">
                <a:latin typeface="Arial" charset="0"/>
                <a:cs typeface="Arial" charset="0"/>
              </a:rPr>
              <a:t>Untargeted wide-field search (3000 sqdeg) using the Palomar 48-in telescope &amp; QUEST II camera (now at La Silla) 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2400" u="none">
                <a:latin typeface="Arial" charset="0"/>
                <a:cs typeface="Arial" charset="0"/>
              </a:rPr>
              <a:t>Discovered &gt;1000 SNe in 28 months of searching 2005-2008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2400" u="none">
                <a:latin typeface="Arial" charset="0"/>
                <a:cs typeface="Arial" charset="0"/>
              </a:rPr>
              <a:t>Since 2010: SNfactory Phase II </a:t>
            </a:r>
            <a:endParaRPr lang="de-DE" sz="2400" u="none">
              <a:latin typeface="Arial" charset="0"/>
              <a:cs typeface="Arial" charset="0"/>
            </a:endParaRPr>
          </a:p>
        </p:txBody>
      </p:sp>
      <p:pic>
        <p:nvPicPr>
          <p:cNvPr id="20483" name="Bild 11" descr="tm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0800"/>
            <a:ext cx="9901238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feld 12"/>
          <p:cNvSpPr txBox="1">
            <a:spLocks noChangeArrowheads="1"/>
          </p:cNvSpPr>
          <p:nvPr/>
        </p:nvSpPr>
        <p:spPr bwMode="auto">
          <a:xfrm>
            <a:off x="6800850" y="3768725"/>
            <a:ext cx="844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400" u="none">
                <a:latin typeface="Arial" charset="0"/>
                <a:cs typeface="Arial" charset="0"/>
              </a:rPr>
              <a:t>Redshift</a:t>
            </a:r>
          </a:p>
        </p:txBody>
      </p:sp>
      <p:sp>
        <p:nvSpPr>
          <p:cNvPr id="20485" name="Textfeld 13"/>
          <p:cNvSpPr txBox="1">
            <a:spLocks noChangeArrowheads="1"/>
          </p:cNvSpPr>
          <p:nvPr/>
        </p:nvSpPr>
        <p:spPr bwMode="auto">
          <a:xfrm rot="-5400000">
            <a:off x="4383882" y="2077244"/>
            <a:ext cx="16525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400" u="none">
                <a:latin typeface="Arial" charset="0"/>
                <a:cs typeface="Arial" charset="0"/>
              </a:rPr>
              <a:t># of Sne Ia pe rbin</a:t>
            </a:r>
          </a:p>
        </p:txBody>
      </p:sp>
      <p:sp>
        <p:nvSpPr>
          <p:cNvPr id="20486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487" name="Titel 1"/>
          <p:cNvSpPr txBox="1">
            <a:spLocks/>
          </p:cNvSpPr>
          <p:nvPr/>
        </p:nvSpPr>
        <p:spPr bwMode="auto">
          <a:xfrm>
            <a:off x="685800" y="492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3600" u="none">
                <a:solidFill>
                  <a:schemeClr val="accent2"/>
                </a:solidFill>
                <a:latin typeface="Arial" charset="0"/>
              </a:rPr>
              <a:t>The Nearby Supernova Factory</a:t>
            </a:r>
            <a:br>
              <a:rPr lang="de-DE" sz="3600" u="none">
                <a:solidFill>
                  <a:schemeClr val="accent2"/>
                </a:solidFill>
                <a:latin typeface="Arial" charset="0"/>
              </a:rPr>
            </a:br>
            <a:endParaRPr lang="de-DE" sz="3600" u="none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el 1"/>
          <p:cNvSpPr>
            <a:spLocks noGrp="1"/>
          </p:cNvSpPr>
          <p:nvPr>
            <p:ph type="title"/>
          </p:nvPr>
        </p:nvSpPr>
        <p:spPr>
          <a:xfrm>
            <a:off x="685800" y="44450"/>
            <a:ext cx="7772400" cy="1143000"/>
          </a:xfrm>
        </p:spPr>
        <p:txBody>
          <a:bodyPr/>
          <a:lstStyle/>
          <a:p>
            <a:r>
              <a:rPr lang="de-DE">
                <a:latin typeface="Arial" charset="0"/>
                <a:ea typeface="ＭＳ Ｐゴシック" charset="0"/>
                <a:cs typeface="ＭＳ Ｐゴシック" charset="0"/>
              </a:rPr>
              <a:t>Dipole fit to SN data in redshift shells</a:t>
            </a:r>
          </a:p>
        </p:txBody>
      </p:sp>
      <p:pic>
        <p:nvPicPr>
          <p:cNvPr id="30722" name="Inhaltsplatzhalter 3" descr="tmp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" r="-1122"/>
          <a:stretch>
            <a:fillRect/>
          </a:stretch>
        </p:blipFill>
        <p:spPr>
          <a:xfrm>
            <a:off x="0" y="1258888"/>
            <a:ext cx="9385300" cy="4114800"/>
          </a:xfrm>
        </p:spPr>
      </p:pic>
      <p:sp>
        <p:nvSpPr>
          <p:cNvPr id="30723" name="Rechteck 4"/>
          <p:cNvSpPr>
            <a:spLocks noChangeArrowheads="1"/>
          </p:cNvSpPr>
          <p:nvPr/>
        </p:nvSpPr>
        <p:spPr bwMode="auto">
          <a:xfrm>
            <a:off x="30163" y="5591175"/>
            <a:ext cx="9150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2200" u="none">
                <a:latin typeface="Arial" charset="0"/>
                <a:cs typeface="Arial" charset="0"/>
              </a:rPr>
              <a:t>SNfactory &amp; Union2 literature SNe added (w/ offset added to SNf data) </a:t>
            </a:r>
          </a:p>
        </p:txBody>
      </p:sp>
      <p:sp>
        <p:nvSpPr>
          <p:cNvPr id="30724" name="Textfeld 6"/>
          <p:cNvSpPr txBox="1">
            <a:spLocks noChangeArrowheads="1"/>
          </p:cNvSpPr>
          <p:nvPr/>
        </p:nvSpPr>
        <p:spPr bwMode="auto">
          <a:xfrm>
            <a:off x="468313" y="1084263"/>
            <a:ext cx="8135937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u="none">
                <a:latin typeface="Arial" charset="0"/>
                <a:cs typeface="Arial" charset="0"/>
              </a:rPr>
              <a:t>0.015&lt;z&lt;0.035                    0.035&lt;z&lt;0.045                      0.45&lt;z&lt;0.06</a:t>
            </a:r>
          </a:p>
        </p:txBody>
      </p:sp>
      <p:sp>
        <p:nvSpPr>
          <p:cNvPr id="30725" name="Textfeld 7"/>
          <p:cNvSpPr txBox="1">
            <a:spLocks noChangeArrowheads="1"/>
          </p:cNvSpPr>
          <p:nvPr/>
        </p:nvSpPr>
        <p:spPr bwMode="auto">
          <a:xfrm>
            <a:off x="-107950" y="3213100"/>
            <a:ext cx="719138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800" u="none">
                <a:latin typeface="Arial" charset="0"/>
                <a:cs typeface="Arial" charset="0"/>
              </a:rPr>
              <a:t>SNf</a:t>
            </a:r>
          </a:p>
        </p:txBody>
      </p:sp>
      <p:sp>
        <p:nvSpPr>
          <p:cNvPr id="30726" name="Textfeld 8"/>
          <p:cNvSpPr txBox="1">
            <a:spLocks noChangeArrowheads="1"/>
          </p:cNvSpPr>
          <p:nvPr/>
        </p:nvSpPr>
        <p:spPr bwMode="auto">
          <a:xfrm>
            <a:off x="-180975" y="1403350"/>
            <a:ext cx="1152525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de-DE" sz="1800" u="none">
                <a:latin typeface="Arial" charset="0"/>
                <a:cs typeface="Arial" charset="0"/>
              </a:rPr>
              <a:t>Union2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7200900" y="5588000"/>
            <a:ext cx="1181100" cy="6731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chemeClr val="bg1"/>
              </a:solidFill>
            </a:endParaRPr>
          </a:p>
        </p:txBody>
      </p:sp>
      <p:sp>
        <p:nvSpPr>
          <p:cNvPr id="31747" name="Textfeld 18"/>
          <p:cNvSpPr txBox="1">
            <a:spLocks noChangeArrowheads="1"/>
          </p:cNvSpPr>
          <p:nvPr/>
        </p:nvSpPr>
        <p:spPr bwMode="auto">
          <a:xfrm>
            <a:off x="-36513" y="5949950"/>
            <a:ext cx="373450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endParaRPr lang="de-DE" u="none" dirty="0">
              <a:latin typeface="Arial" charset="0"/>
              <a:cs typeface="Arial" charset="0"/>
            </a:endParaRPr>
          </a:p>
          <a:p>
            <a:pPr algn="l"/>
            <a:r>
              <a:rPr lang="de-DE" sz="1800" u="none" dirty="0" err="1">
                <a:latin typeface="Arial" charset="0"/>
                <a:cs typeface="Arial" charset="0"/>
              </a:rPr>
              <a:t>Feindt</a:t>
            </a:r>
            <a:r>
              <a:rPr lang="de-DE" sz="1800" u="none" dirty="0">
                <a:latin typeface="Arial" charset="0"/>
                <a:cs typeface="Arial" charset="0"/>
              </a:rPr>
              <a:t> et al., </a:t>
            </a:r>
            <a:r>
              <a:rPr lang="de-DE" sz="1800" u="none" dirty="0" err="1">
                <a:latin typeface="Arial" charset="0"/>
                <a:cs typeface="Arial" charset="0"/>
              </a:rPr>
              <a:t>SNfactory</a:t>
            </a:r>
            <a:r>
              <a:rPr lang="de-DE" sz="1800" u="none" dirty="0">
                <a:latin typeface="Arial" charset="0"/>
                <a:cs typeface="Arial" charset="0"/>
              </a:rPr>
              <a:t>, </a:t>
            </a:r>
            <a:r>
              <a:rPr lang="de-DE" sz="1800" u="none" dirty="0" smtClean="0">
                <a:latin typeface="Arial" charset="0"/>
                <a:cs typeface="Arial" charset="0"/>
              </a:rPr>
              <a:t>A&amp;A, 2013</a:t>
            </a:r>
            <a:endParaRPr lang="de-DE" sz="1800" u="none" dirty="0">
              <a:latin typeface="Arial" charset="0"/>
              <a:cs typeface="Arial" charset="0"/>
            </a:endParaRPr>
          </a:p>
        </p:txBody>
      </p:sp>
      <p:grpSp>
        <p:nvGrpSpPr>
          <p:cNvPr id="31748" name="Gruppierung 20"/>
          <p:cNvGrpSpPr>
            <a:grpSpLocks/>
          </p:cNvGrpSpPr>
          <p:nvPr/>
        </p:nvGrpSpPr>
        <p:grpSpPr bwMode="auto">
          <a:xfrm>
            <a:off x="6762750" y="206375"/>
            <a:ext cx="2222500" cy="1685925"/>
            <a:chOff x="6558805" y="657411"/>
            <a:chExt cx="1885948" cy="1349189"/>
          </a:xfrm>
        </p:grpSpPr>
        <p:sp>
          <p:nvSpPr>
            <p:cNvPr id="22" name="Oval 21"/>
            <p:cNvSpPr/>
            <p:nvPr/>
          </p:nvSpPr>
          <p:spPr>
            <a:xfrm>
              <a:off x="7186556" y="657411"/>
              <a:ext cx="1258197" cy="12399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23" name="Rechteck 22"/>
            <p:cNvSpPr/>
            <p:nvPr/>
          </p:nvSpPr>
          <p:spPr>
            <a:xfrm>
              <a:off x="6558805" y="657411"/>
              <a:ext cx="1310734" cy="134918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bg1"/>
                </a:solidFill>
              </a:endParaRPr>
            </a:p>
          </p:txBody>
        </p:sp>
        <p:sp>
          <p:nvSpPr>
            <p:cNvPr id="24" name="Ring 23"/>
            <p:cNvSpPr/>
            <p:nvPr/>
          </p:nvSpPr>
          <p:spPr>
            <a:xfrm>
              <a:off x="7426341" y="657411"/>
              <a:ext cx="779975" cy="1239933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5" name="Ring 24"/>
            <p:cNvSpPr/>
            <p:nvPr/>
          </p:nvSpPr>
          <p:spPr>
            <a:xfrm>
              <a:off x="7532763" y="836541"/>
              <a:ext cx="524024" cy="912164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6" name="Ring 25"/>
            <p:cNvSpPr/>
            <p:nvPr/>
          </p:nvSpPr>
          <p:spPr>
            <a:xfrm>
              <a:off x="7617630" y="977558"/>
              <a:ext cx="355636" cy="649186"/>
            </a:xfrm>
            <a:prstGeom prst="donu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de-DE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31749" name="Titel 1"/>
          <p:cNvSpPr>
            <a:spLocks noGrp="1"/>
          </p:cNvSpPr>
          <p:nvPr>
            <p:ph type="title"/>
          </p:nvPr>
        </p:nvSpPr>
        <p:spPr>
          <a:xfrm>
            <a:off x="592138" y="125413"/>
            <a:ext cx="8229600" cy="1143000"/>
          </a:xfrm>
        </p:spPr>
        <p:txBody>
          <a:bodyPr/>
          <a:lstStyle/>
          <a:p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Supernovae as velocity tracers</a:t>
            </a:r>
            <a:br>
              <a:rPr lang="de-DE" sz="32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				</a:t>
            </a:r>
            <a:r>
              <a:rPr lang="de-DE" sz="2800">
                <a:latin typeface="Arial" charset="0"/>
                <a:ea typeface="ＭＳ Ｐゴシック" charset="0"/>
                <a:cs typeface="ＭＳ Ｐゴシック" charset="0"/>
              </a:rPr>
              <a:t>redshift shell: 0.015 &lt; z &lt; 0.035                     </a:t>
            </a:r>
          </a:p>
        </p:txBody>
      </p:sp>
      <p:pic>
        <p:nvPicPr>
          <p:cNvPr id="31750" name="Inhaltsplatzhalter 3" descr="dp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1" t="10719" r="18846" b="25060"/>
          <a:stretch>
            <a:fillRect/>
          </a:stretch>
        </p:blipFill>
        <p:spPr bwMode="auto">
          <a:xfrm rot="-5400000">
            <a:off x="1331913" y="720725"/>
            <a:ext cx="3887787" cy="63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372225" y="1974850"/>
            <a:ext cx="2808288" cy="109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60876" rIns="90000" bIns="45000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9pPr>
          </a:lstStyle>
          <a:p>
            <a:pPr marL="342900" indent="-342900" algn="l">
              <a:buFont typeface="Arial"/>
              <a:buChar char="•"/>
              <a:defRPr/>
            </a:pPr>
            <a:r>
              <a:rPr lang="en-US" sz="2200" u="none" dirty="0" smtClean="0"/>
              <a:t>Best fit direction</a:t>
            </a:r>
          </a:p>
          <a:p>
            <a:pPr algn="l">
              <a:defRPr/>
            </a:pPr>
            <a:r>
              <a:rPr lang="en-US" sz="2200" u="none" dirty="0" smtClean="0"/>
              <a:t>     consistent with</a:t>
            </a:r>
          </a:p>
          <a:p>
            <a:pPr algn="l">
              <a:defRPr/>
            </a:pPr>
            <a:r>
              <a:rPr lang="en-US" sz="2200" u="none" dirty="0" smtClean="0"/>
              <a:t>     CMB dipole</a:t>
            </a:r>
          </a:p>
          <a:p>
            <a:pPr algn="l">
              <a:defRPr/>
            </a:pPr>
            <a:endParaRPr lang="en-US" sz="2200" u="none" dirty="0" smtClean="0"/>
          </a:p>
          <a:p>
            <a:pPr marL="342900" indent="-342900" algn="l">
              <a:buFont typeface="Arial"/>
              <a:buChar char="•"/>
              <a:defRPr/>
            </a:pPr>
            <a:r>
              <a:rPr lang="en-US" sz="2200" u="none" dirty="0" smtClean="0"/>
              <a:t>Result dominated by literature S</a:t>
            </a:r>
            <a:r>
              <a:rPr lang="de-DE" sz="2200" u="none" dirty="0" err="1" smtClean="0"/>
              <a:t>N</a:t>
            </a:r>
            <a:r>
              <a:rPr lang="en-US" sz="2200" u="none" dirty="0" smtClean="0"/>
              <a:t>e</a:t>
            </a:r>
          </a:p>
          <a:p>
            <a:pPr marL="342900" indent="-342900" algn="l">
              <a:buFont typeface="Arial"/>
              <a:buChar char="•"/>
              <a:defRPr/>
            </a:pPr>
            <a:endParaRPr lang="en-US" sz="2200" u="none" dirty="0" smtClean="0"/>
          </a:p>
          <a:p>
            <a:pPr marL="342900" indent="-342900" algn="l">
              <a:buFont typeface="Arial"/>
              <a:buChar char="•"/>
              <a:defRPr/>
            </a:pPr>
            <a:r>
              <a:rPr lang="en-US" sz="2200" u="none" dirty="0" smtClean="0"/>
              <a:t>Consistent with previous findings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7200900" y="5588000"/>
            <a:ext cx="1181100" cy="6731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de-DE">
              <a:solidFill>
                <a:schemeClr val="bg1"/>
              </a:solidFill>
            </a:endParaRPr>
          </a:p>
        </p:txBody>
      </p:sp>
      <p:grpSp>
        <p:nvGrpSpPr>
          <p:cNvPr id="32770" name="Gruppierung 21"/>
          <p:cNvGrpSpPr>
            <a:grpSpLocks/>
          </p:cNvGrpSpPr>
          <p:nvPr/>
        </p:nvGrpSpPr>
        <p:grpSpPr bwMode="auto">
          <a:xfrm>
            <a:off x="6762750" y="206375"/>
            <a:ext cx="2222500" cy="1685925"/>
            <a:chOff x="6558805" y="657411"/>
            <a:chExt cx="1885948" cy="1349189"/>
          </a:xfrm>
        </p:grpSpPr>
        <p:sp>
          <p:nvSpPr>
            <p:cNvPr id="23" name="Oval 22"/>
            <p:cNvSpPr/>
            <p:nvPr/>
          </p:nvSpPr>
          <p:spPr>
            <a:xfrm>
              <a:off x="7186556" y="657411"/>
              <a:ext cx="1258197" cy="12399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24" name="Rechteck 23"/>
            <p:cNvSpPr/>
            <p:nvPr/>
          </p:nvSpPr>
          <p:spPr>
            <a:xfrm>
              <a:off x="6558805" y="657411"/>
              <a:ext cx="1310734" cy="134918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bg1"/>
                </a:solidFill>
              </a:endParaRPr>
            </a:p>
          </p:txBody>
        </p:sp>
        <p:sp>
          <p:nvSpPr>
            <p:cNvPr id="25" name="Ring 24"/>
            <p:cNvSpPr/>
            <p:nvPr/>
          </p:nvSpPr>
          <p:spPr>
            <a:xfrm>
              <a:off x="7426341" y="657411"/>
              <a:ext cx="779975" cy="1239933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6" name="Ring 25"/>
            <p:cNvSpPr/>
            <p:nvPr/>
          </p:nvSpPr>
          <p:spPr>
            <a:xfrm>
              <a:off x="7532763" y="836541"/>
              <a:ext cx="524024" cy="912164"/>
            </a:xfrm>
            <a:prstGeom prst="donu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7" name="Ring 26"/>
            <p:cNvSpPr/>
            <p:nvPr/>
          </p:nvSpPr>
          <p:spPr>
            <a:xfrm>
              <a:off x="7617630" y="977558"/>
              <a:ext cx="355636" cy="649186"/>
            </a:xfrm>
            <a:prstGeom prst="donu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de-DE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32771" name="Titel 1"/>
          <p:cNvSpPr>
            <a:spLocks noGrp="1"/>
          </p:cNvSpPr>
          <p:nvPr>
            <p:ph type="title"/>
          </p:nvPr>
        </p:nvSpPr>
        <p:spPr>
          <a:xfrm>
            <a:off x="592138" y="125413"/>
            <a:ext cx="8229600" cy="1143000"/>
          </a:xfrm>
        </p:spPr>
        <p:txBody>
          <a:bodyPr/>
          <a:lstStyle/>
          <a:p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Supernovae as velocity tracers</a:t>
            </a:r>
            <a:br>
              <a:rPr lang="de-DE" sz="32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 sz="3200">
                <a:latin typeface="Arial" charset="0"/>
                <a:ea typeface="ＭＳ Ｐゴシック" charset="0"/>
                <a:cs typeface="ＭＳ Ｐゴシック" charset="0"/>
              </a:rPr>
              <a:t>				</a:t>
            </a:r>
            <a:r>
              <a:rPr lang="de-DE" sz="2800">
                <a:latin typeface="Arial" charset="0"/>
                <a:ea typeface="ＭＳ Ｐゴシック" charset="0"/>
                <a:cs typeface="ＭＳ Ｐゴシック" charset="0"/>
              </a:rPr>
              <a:t>redshift shell: 0.035 &lt; z &lt; 0.045                      </a:t>
            </a:r>
          </a:p>
        </p:txBody>
      </p:sp>
      <p:pic>
        <p:nvPicPr>
          <p:cNvPr id="32772" name="Bild 18" descr="db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3" t="10507" r="19060" b="24886"/>
          <a:stretch>
            <a:fillRect/>
          </a:stretch>
        </p:blipFill>
        <p:spPr bwMode="auto">
          <a:xfrm rot="-5400000">
            <a:off x="1363663" y="733425"/>
            <a:ext cx="3897312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Rechteck 1"/>
          <p:cNvSpPr>
            <a:spLocks noChangeArrowheads="1"/>
          </p:cNvSpPr>
          <p:nvPr/>
        </p:nvSpPr>
        <p:spPr bwMode="auto">
          <a:xfrm>
            <a:off x="6300788" y="2133600"/>
            <a:ext cx="2951162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2200" b="1" u="none">
                <a:latin typeface="Arial" charset="0"/>
                <a:cs typeface="Arial" charset="0"/>
              </a:rPr>
              <a:t>Bulk flow continues to point toward CMB dipole and SSC </a:t>
            </a:r>
          </a:p>
          <a:p>
            <a:pPr algn="l"/>
            <a:endParaRPr lang="en-US" sz="2200" u="none">
              <a:latin typeface="Arial" charset="0"/>
              <a:cs typeface="Arial" charset="0"/>
            </a:endParaRPr>
          </a:p>
          <a:p>
            <a:pPr algn="l"/>
            <a:r>
              <a:rPr lang="en-US" sz="2200" u="none">
                <a:latin typeface="Arial" charset="0"/>
                <a:cs typeface="Arial" charset="0"/>
              </a:rPr>
              <a:t>➔ Expected if SSC @ z=0.045</a:t>
            </a:r>
            <a:r>
              <a:rPr lang="de-DE" sz="2200" u="none">
                <a:latin typeface="Arial" charset="0"/>
                <a:cs typeface="Arial" charset="0"/>
              </a:rPr>
              <a:t> </a:t>
            </a:r>
            <a:r>
              <a:rPr lang="en-US" sz="2200" u="none">
                <a:latin typeface="Arial" charset="0"/>
                <a:cs typeface="Arial" charset="0"/>
              </a:rPr>
              <a:t>is the source of the bulk flow</a:t>
            </a:r>
            <a:endParaRPr lang="de-DE" sz="2200" u="none">
              <a:latin typeface="Arial" charset="0"/>
              <a:cs typeface="Arial" charset="0"/>
            </a:endParaRPr>
          </a:p>
        </p:txBody>
      </p:sp>
      <p:sp>
        <p:nvSpPr>
          <p:cNvPr id="13" name="Textfeld 18"/>
          <p:cNvSpPr txBox="1">
            <a:spLocks noChangeArrowheads="1"/>
          </p:cNvSpPr>
          <p:nvPr/>
        </p:nvSpPr>
        <p:spPr bwMode="auto">
          <a:xfrm>
            <a:off x="-36513" y="5949950"/>
            <a:ext cx="373450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l"/>
            <a:endParaRPr lang="de-DE" u="none" dirty="0">
              <a:latin typeface="Arial" charset="0"/>
              <a:cs typeface="Arial" charset="0"/>
            </a:endParaRPr>
          </a:p>
          <a:p>
            <a:pPr algn="l"/>
            <a:r>
              <a:rPr lang="de-DE" sz="1800" u="none" dirty="0" err="1">
                <a:latin typeface="Arial" charset="0"/>
                <a:cs typeface="Arial" charset="0"/>
              </a:rPr>
              <a:t>Feindt</a:t>
            </a:r>
            <a:r>
              <a:rPr lang="de-DE" sz="1800" u="none" dirty="0">
                <a:latin typeface="Arial" charset="0"/>
                <a:cs typeface="Arial" charset="0"/>
              </a:rPr>
              <a:t> et al., </a:t>
            </a:r>
            <a:r>
              <a:rPr lang="de-DE" sz="1800" u="none" dirty="0" err="1">
                <a:latin typeface="Arial" charset="0"/>
                <a:cs typeface="Arial" charset="0"/>
              </a:rPr>
              <a:t>SNfactory</a:t>
            </a:r>
            <a:r>
              <a:rPr lang="de-DE" sz="1800" u="none" dirty="0">
                <a:latin typeface="Arial" charset="0"/>
                <a:cs typeface="Arial" charset="0"/>
              </a:rPr>
              <a:t>, </a:t>
            </a:r>
            <a:r>
              <a:rPr lang="de-DE" sz="1800" u="none" dirty="0" smtClean="0">
                <a:latin typeface="Arial" charset="0"/>
                <a:cs typeface="Arial" charset="0"/>
              </a:rPr>
              <a:t>A&amp;A, 2013</a:t>
            </a:r>
            <a:endParaRPr lang="de-DE" sz="1800" u="none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triangle" w="med" len="sm"/>
          <a:tailEnd type="triangle" w="med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sng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triangle" w="med" len="sm"/>
          <a:tailEnd type="triangle" w="med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sng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637</Words>
  <Application>Microsoft Macintosh PowerPoint</Application>
  <PresentationFormat>Bildschirmpräsentation (4:3)</PresentationFormat>
  <Paragraphs>144</Paragraphs>
  <Slides>23</Slides>
  <Notes>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2" baseType="lpstr">
      <vt:lpstr>Times</vt:lpstr>
      <vt:lpstr>ＭＳ Ｐゴシック</vt:lpstr>
      <vt:lpstr>Arial</vt:lpstr>
      <vt:lpstr>Calibri</vt:lpstr>
      <vt:lpstr>Gill Sans</vt:lpstr>
      <vt:lpstr>Helvetica-Narrow</vt:lpstr>
      <vt:lpstr>Blank Presentation</vt:lpstr>
      <vt:lpstr>Office-Design</vt:lpstr>
      <vt:lpstr>Microsoft Equation</vt:lpstr>
      <vt:lpstr>  Exploring the local Universe with SNe Ia   </vt:lpstr>
      <vt:lpstr>Tension in the Hubble constant</vt:lpstr>
      <vt:lpstr>Bulk flow from kinetic SZ effect: Evidence for Dark Flow?</vt:lpstr>
      <vt:lpstr>Bulk flow measurements: Galaxies &amp; SNe</vt:lpstr>
      <vt:lpstr>SNIFS @ UH2.2m</vt:lpstr>
      <vt:lpstr>PowerPoint-Präsentation</vt:lpstr>
      <vt:lpstr>Dipole fit to SN data in redshift shells</vt:lpstr>
      <vt:lpstr>Supernovae as velocity tracers     redshift shell: 0.015 &lt; z &lt; 0.035                     </vt:lpstr>
      <vt:lpstr>Supernovae as velocity tracers     redshift shell: 0.035 &lt; z &lt; 0.045                      </vt:lpstr>
      <vt:lpstr>Supernovae as velocity tracers     redshift shell: 0.045 &lt; z &lt; 0.06                      </vt:lpstr>
      <vt:lpstr>Supernovae as velocity tracers     redshift shell: 0.060 &lt; z &lt; 0.10                     </vt:lpstr>
      <vt:lpstr>Covariance between SNe  &amp; other systematic effects</vt:lpstr>
      <vt:lpstr>Identifying the attractors?</vt:lpstr>
      <vt:lpstr>Identifying the attractors?</vt:lpstr>
      <vt:lpstr>Identifying the attractors?</vt:lpstr>
      <vt:lpstr>Conclusion</vt:lpstr>
      <vt:lpstr>PowerPoint-Präsentation</vt:lpstr>
      <vt:lpstr>PowerPoint-Präsentation</vt:lpstr>
      <vt:lpstr>SNe Ia as “standard” Candles</vt:lpstr>
      <vt:lpstr>PowerPoint-Präsentation</vt:lpstr>
      <vt:lpstr>Simulation of the  width-brightness relation </vt:lpstr>
      <vt:lpstr>Backreaction and other averging issues</vt:lpstr>
      <vt:lpstr>PowerPoint-Präsentation</vt:lpstr>
    </vt:vector>
  </TitlesOfParts>
  <Company>뿿쓰뿿쑐뿿헄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Supernovae: from Cosmology to Neutrino Physics   </dc:title>
  <dc:creator>Marek Kowalski</dc:creator>
  <cp:lastModifiedBy>Marek Kowalski</cp:lastModifiedBy>
  <cp:revision>1094</cp:revision>
  <cp:lastPrinted>2013-06-25T07:30:33Z</cp:lastPrinted>
  <dcterms:created xsi:type="dcterms:W3CDTF">2012-02-28T13:26:02Z</dcterms:created>
  <dcterms:modified xsi:type="dcterms:W3CDTF">2014-06-03T07:35:34Z</dcterms:modified>
</cp:coreProperties>
</file>