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pdf" ContentType="application/pdf"/>
  <Override PartName="/ppt/notesSlides/notesSlide6.xml" ContentType="application/vnd.openxmlformats-officedocument.presentationml.notesSlide+xml"/>
  <Default Extension="gif" ContentType="image/gi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0"/>
  </p:notesMasterIdLst>
  <p:sldIdLst>
    <p:sldId id="279" r:id="rId2"/>
    <p:sldId id="272" r:id="rId3"/>
    <p:sldId id="257" r:id="rId4"/>
    <p:sldId id="280" r:id="rId5"/>
    <p:sldId id="284" r:id="rId6"/>
    <p:sldId id="282" r:id="rId7"/>
    <p:sldId id="283" r:id="rId8"/>
    <p:sldId id="281" r:id="rId9"/>
    <p:sldId id="277" r:id="rId10"/>
    <p:sldId id="262" r:id="rId11"/>
    <p:sldId id="263" r:id="rId12"/>
    <p:sldId id="264" r:id="rId13"/>
    <p:sldId id="266" r:id="rId14"/>
    <p:sldId id="270" r:id="rId15"/>
    <p:sldId id="269" r:id="rId16"/>
    <p:sldId id="271" r:id="rId17"/>
    <p:sldId id="273" r:id="rId18"/>
    <p:sldId id="267" r:id="rId1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FEFE"/>
    <a:srgbClr val="053DF5"/>
    <a:srgbClr val="831E7B"/>
    <a:srgbClr val="086B3F"/>
    <a:srgbClr val="E3E3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22500" autoAdjust="0"/>
    <p:restoredTop sz="94660"/>
  </p:normalViewPr>
  <p:slideViewPr>
    <p:cSldViewPr snapToObjects="1">
      <p:cViewPr>
        <p:scale>
          <a:sx n="100" d="100"/>
          <a:sy n="100" d="100"/>
        </p:scale>
        <p:origin x="-104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5F315-2970-E843-B9BD-AFA1A2400CA0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3DADF-5D5E-7545-9ADE-2439AE5AFF24}" type="slidenum">
              <a:rPr lang="sv-SE" smtClean="0"/>
              <a:t>‹Nr.›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1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err="1" smtClean="0"/>
              <a:t>Progenitor</a:t>
            </a:r>
            <a:r>
              <a:rPr lang="sv-SE" dirty="0" smtClean="0"/>
              <a:t> – </a:t>
            </a:r>
            <a:r>
              <a:rPr lang="sv-SE" dirty="0" err="1" smtClean="0"/>
              <a:t>Single</a:t>
            </a:r>
            <a:r>
              <a:rPr lang="sv-SE" dirty="0" smtClean="0"/>
              <a:t> </a:t>
            </a:r>
            <a:r>
              <a:rPr lang="sv-SE" dirty="0" err="1" smtClean="0"/>
              <a:t>degenerate</a:t>
            </a:r>
            <a:r>
              <a:rPr lang="sv-SE" dirty="0" smtClean="0"/>
              <a:t> or </a:t>
            </a:r>
            <a:r>
              <a:rPr lang="sv-SE" dirty="0" err="1" smtClean="0"/>
              <a:t>Double</a:t>
            </a:r>
            <a:r>
              <a:rPr lang="sv-SE" baseline="0" dirty="0" smtClean="0"/>
              <a:t> </a:t>
            </a:r>
            <a:r>
              <a:rPr lang="sv-SE" baseline="0" dirty="0" err="1" smtClean="0"/>
              <a:t>degenerate</a:t>
            </a:r>
            <a:r>
              <a:rPr lang="sv-SE" baseline="0" dirty="0" smtClean="0"/>
              <a:t>?</a:t>
            </a:r>
          </a:p>
          <a:p>
            <a:r>
              <a:rPr lang="sv-SE" baseline="0" dirty="0" err="1" smtClean="0"/>
              <a:t>Host</a:t>
            </a:r>
            <a:r>
              <a:rPr lang="sv-SE" baseline="0" dirty="0" smtClean="0"/>
              <a:t> </a:t>
            </a:r>
            <a:r>
              <a:rPr lang="sv-SE" baseline="0" dirty="0" err="1" smtClean="0"/>
              <a:t>galaxy</a:t>
            </a:r>
            <a:r>
              <a:rPr lang="sv-SE" baseline="0" dirty="0" smtClean="0"/>
              <a:t> dust, </a:t>
            </a:r>
            <a:r>
              <a:rPr lang="sv-SE" baseline="0" dirty="0" err="1" smtClean="0"/>
              <a:t>correlation</a:t>
            </a:r>
            <a:r>
              <a:rPr lang="sv-SE" baseline="0" dirty="0" smtClean="0"/>
              <a:t> with SN </a:t>
            </a:r>
            <a:r>
              <a:rPr lang="sv-SE" baseline="0" dirty="0" err="1" smtClean="0"/>
              <a:t>properties</a:t>
            </a:r>
            <a:endParaRPr lang="sv-SE" baseline="0" dirty="0" smtClean="0"/>
          </a:p>
          <a:p>
            <a:r>
              <a:rPr lang="sv-SE" baseline="0" dirty="0" err="1" smtClean="0"/>
              <a:t>Foreground</a:t>
            </a:r>
            <a:r>
              <a:rPr lang="sv-SE" baseline="0" dirty="0" smtClean="0"/>
              <a:t> stuff: </a:t>
            </a:r>
            <a:r>
              <a:rPr lang="sv-SE" baseline="0" dirty="0" err="1" smtClean="0"/>
              <a:t>Lensing</a:t>
            </a:r>
            <a:r>
              <a:rPr lang="sv-SE" baseline="0" dirty="0" smtClean="0"/>
              <a:t>, Dust </a:t>
            </a:r>
            <a:r>
              <a:rPr lang="sv-SE" baseline="0" dirty="0" err="1" smtClean="0"/>
              <a:t>around</a:t>
            </a:r>
            <a:r>
              <a:rPr lang="sv-SE" baseline="0" dirty="0" smtClean="0"/>
              <a:t> </a:t>
            </a:r>
            <a:r>
              <a:rPr lang="sv-SE" baseline="0" dirty="0" err="1" smtClean="0"/>
              <a:t>galaxies</a:t>
            </a:r>
            <a:r>
              <a:rPr lang="sv-SE" baseline="0" dirty="0" smtClean="0"/>
              <a:t> (</a:t>
            </a:r>
            <a:r>
              <a:rPr lang="sv-SE" baseline="0" dirty="0" err="1" smtClean="0"/>
              <a:t>much</a:t>
            </a:r>
            <a:r>
              <a:rPr lang="sv-SE" baseline="0" dirty="0" smtClean="0"/>
              <a:t> </a:t>
            </a:r>
            <a:r>
              <a:rPr lang="sv-SE" baseline="0" dirty="0" err="1" smtClean="0"/>
              <a:t>further</a:t>
            </a:r>
            <a:r>
              <a:rPr lang="sv-SE" baseline="0" dirty="0" smtClean="0"/>
              <a:t> </a:t>
            </a:r>
            <a:r>
              <a:rPr lang="sv-SE" baseline="0" dirty="0" err="1" smtClean="0"/>
              <a:t>out</a:t>
            </a:r>
            <a:r>
              <a:rPr lang="sv-SE" baseline="0" dirty="0" smtClean="0"/>
              <a:t> </a:t>
            </a:r>
            <a:r>
              <a:rPr lang="sv-SE" baseline="0" dirty="0" err="1" smtClean="0"/>
              <a:t>than</a:t>
            </a:r>
            <a:r>
              <a:rPr lang="sv-SE" baseline="0" dirty="0" smtClean="0"/>
              <a:t> </a:t>
            </a:r>
            <a:r>
              <a:rPr lang="sv-SE" baseline="0" dirty="0" err="1" smtClean="0"/>
              <a:t>expected</a:t>
            </a:r>
            <a:r>
              <a:rPr lang="sv-SE" baseline="0" dirty="0" smtClean="0"/>
              <a:t>), </a:t>
            </a:r>
            <a:r>
              <a:rPr lang="sv-SE" baseline="0" dirty="0" err="1" smtClean="0"/>
              <a:t>Intergalactic</a:t>
            </a:r>
            <a:r>
              <a:rPr lang="sv-SE" baseline="0" dirty="0" smtClean="0"/>
              <a:t> dust?</a:t>
            </a:r>
          </a:p>
          <a:p>
            <a:r>
              <a:rPr lang="sv-SE" baseline="0" dirty="0" err="1" smtClean="0"/>
              <a:t>Milky</a:t>
            </a:r>
            <a:r>
              <a:rPr lang="sv-SE" baseline="0" dirty="0" smtClean="0"/>
              <a:t> Way dust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3C2EF-01FA-B942-89D0-4CC1F8D42668}" type="slidenum">
              <a:rPr lang="sv-SE" smtClean="0"/>
              <a:pPr/>
              <a:t>2</a:t>
            </a:fld>
            <a:endParaRPr lang="sv-S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AB/AJ</a:t>
            </a:r>
            <a:r>
              <a:rPr lang="sv-SE" dirty="0" smtClean="0"/>
              <a:t>~4,</a:t>
            </a:r>
            <a:r>
              <a:rPr lang="sv-SE" baseline="0" dirty="0" smtClean="0"/>
              <a:t> AB/AH=~6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3</a:t>
            </a:fld>
            <a:endParaRPr lang="sv-S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7</a:t>
            </a:fld>
            <a:endParaRPr lang="sv-S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this sample we will extend the SNe Ia NIR H-band Hubble Diagram out to z ∼ 0.08. This will increase the currently published sample size in this “sweet spot” redshift range by a factor of five. The Carnegie Supernova Project II20 is currently engaged in a similar effort to obtain optical+NIR imaging and spectroscopy for a similar sample size in this same redshift range. </a:t>
            </a:r>
            <a:endParaRPr dirty="0" smtClean="0"/>
          </a:p>
          <a:p>
            <a:r>
              <a:rPr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While we will obtain 6–10 light curve observations for most of the SNe Ia, we will also explore constructing the “minimal” H-band Hubble diagram. </a:t>
            </a:r>
            <a:endParaRPr dirty="0" smtClean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9</a:t>
            </a:fld>
            <a:endParaRPr lang="sv-S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 smtClean="0"/>
          </a:p>
          <a:p>
            <a:r>
              <a:rPr lang="sv-SE" dirty="0" err="1" smtClean="0"/>
              <a:t>Both</a:t>
            </a:r>
            <a:r>
              <a:rPr lang="sv-SE" dirty="0" smtClean="0"/>
              <a:t> 2009ig and 2006X </a:t>
            </a:r>
            <a:r>
              <a:rPr lang="sv-SE" dirty="0" err="1" smtClean="0"/>
              <a:t>have</a:t>
            </a:r>
            <a:r>
              <a:rPr lang="sv-SE" dirty="0" smtClean="0"/>
              <a:t> </a:t>
            </a:r>
            <a:r>
              <a:rPr lang="sv-SE" dirty="0" err="1" smtClean="0"/>
              <a:t>reported</a:t>
            </a:r>
            <a:r>
              <a:rPr lang="sv-SE" dirty="0" smtClean="0"/>
              <a:t> light </a:t>
            </a:r>
            <a:r>
              <a:rPr lang="sv-SE" dirty="0" err="1" smtClean="0"/>
              <a:t>echoes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12</a:t>
            </a:fld>
            <a:endParaRPr lang="sv-S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10</a:t>
            </a:r>
            <a:r>
              <a:rPr lang="sv-SE" dirty="0" smtClean="0"/>
              <a:t>^17cm = 0.1 </a:t>
            </a:r>
            <a:r>
              <a:rPr lang="sv-SE" dirty="0" err="1" smtClean="0"/>
              <a:t>lightyears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DADF-5D5E-7545-9ADE-2439AE5AFF24}" type="slidenum">
              <a:rPr lang="sv-SE" smtClean="0"/>
              <a:t>17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02E83-389E-A04D-9FAF-160E716E8BE9}" type="datetimeFigureOut">
              <a:rPr lang="sv-SE" smtClean="0"/>
              <a:t>14-05-29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3759E-9B5B-7A48-ACA9-0C0E2B33EF1E}" type="slidenum">
              <a:rPr lang="sv-SE" smtClean="0"/>
              <a:t>‹Nr.›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8.pdf"/><Relationship Id="rId5" Type="http://schemas.openxmlformats.org/officeDocument/2006/relationships/image" Target="../media/image49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df"/><Relationship Id="rId4" Type="http://schemas.openxmlformats.org/officeDocument/2006/relationships/image" Target="../media/image51.png"/><Relationship Id="rId5" Type="http://schemas.openxmlformats.org/officeDocument/2006/relationships/image" Target="../media/image48.pdf"/><Relationship Id="rId6" Type="http://schemas.openxmlformats.org/officeDocument/2006/relationships/image" Target="../media/image49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df"/><Relationship Id="rId4" Type="http://schemas.openxmlformats.org/officeDocument/2006/relationships/image" Target="../media/image53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df"/><Relationship Id="rId4" Type="http://schemas.openxmlformats.org/officeDocument/2006/relationships/image" Target="../media/image55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df"/><Relationship Id="rId4" Type="http://schemas.openxmlformats.org/officeDocument/2006/relationships/image" Target="../media/image57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58.pdf"/><Relationship Id="rId5" Type="http://schemas.openxmlformats.org/officeDocument/2006/relationships/image" Target="../media/image59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df"/><Relationship Id="rId4" Type="http://schemas.openxmlformats.org/officeDocument/2006/relationships/image" Target="../media/image61.png"/><Relationship Id="rId5" Type="http://schemas.openxmlformats.org/officeDocument/2006/relationships/image" Target="../media/image62.pdf"/><Relationship Id="rId6" Type="http://schemas.openxmlformats.org/officeDocument/2006/relationships/image" Target="../media/image63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gif"/><Relationship Id="rId7" Type="http://schemas.openxmlformats.org/officeDocument/2006/relationships/image" Target="../media/image7.jpe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df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df"/><Relationship Id="rId4" Type="http://schemas.openxmlformats.org/officeDocument/2006/relationships/image" Target="../media/image11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20" Type="http://schemas.openxmlformats.org/officeDocument/2006/relationships/image" Target="../media/image30.png"/><Relationship Id="rId21" Type="http://schemas.openxmlformats.org/officeDocument/2006/relationships/image" Target="../media/image31.png"/><Relationship Id="rId22" Type="http://schemas.openxmlformats.org/officeDocument/2006/relationships/image" Target="../media/image32.png"/><Relationship Id="rId23" Type="http://schemas.openxmlformats.org/officeDocument/2006/relationships/image" Target="../media/image33.png"/><Relationship Id="rId24" Type="http://schemas.openxmlformats.org/officeDocument/2006/relationships/image" Target="../media/image34.png"/><Relationship Id="rId25" Type="http://schemas.openxmlformats.org/officeDocument/2006/relationships/image" Target="../media/image35.png"/><Relationship Id="rId26" Type="http://schemas.openxmlformats.org/officeDocument/2006/relationships/image" Target="../media/image36.png"/><Relationship Id="rId27" Type="http://schemas.openxmlformats.org/officeDocument/2006/relationships/image" Target="../media/image37.png"/><Relationship Id="rId28" Type="http://schemas.openxmlformats.org/officeDocument/2006/relationships/image" Target="../media/image38.png"/><Relationship Id="rId29" Type="http://schemas.openxmlformats.org/officeDocument/2006/relationships/image" Target="../media/image39.png"/><Relationship Id="rId30" Type="http://schemas.openxmlformats.org/officeDocument/2006/relationships/image" Target="../media/image40.png"/><Relationship Id="rId31" Type="http://schemas.openxmlformats.org/officeDocument/2006/relationships/image" Target="../media/image41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2" Type="http://schemas.openxmlformats.org/officeDocument/2006/relationships/image" Target="../media/image22.png"/><Relationship Id="rId13" Type="http://schemas.openxmlformats.org/officeDocument/2006/relationships/image" Target="../media/image23.png"/><Relationship Id="rId14" Type="http://schemas.openxmlformats.org/officeDocument/2006/relationships/image" Target="../media/image24.png"/><Relationship Id="rId15" Type="http://schemas.openxmlformats.org/officeDocument/2006/relationships/image" Target="../media/image25.png"/><Relationship Id="rId16" Type="http://schemas.openxmlformats.org/officeDocument/2006/relationships/image" Target="../media/image26.png"/><Relationship Id="rId17" Type="http://schemas.openxmlformats.org/officeDocument/2006/relationships/image" Target="../media/image27.png"/><Relationship Id="rId18" Type="http://schemas.openxmlformats.org/officeDocument/2006/relationships/image" Target="../media/image28.png"/><Relationship Id="rId1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4.png"/><Relationship Id="rId21" Type="http://schemas.openxmlformats.org/officeDocument/2006/relationships/image" Target="../media/image35.png"/><Relationship Id="rId22" Type="http://schemas.openxmlformats.org/officeDocument/2006/relationships/image" Target="../media/image36.png"/><Relationship Id="rId23" Type="http://schemas.openxmlformats.org/officeDocument/2006/relationships/image" Target="../media/image38.png"/><Relationship Id="rId24" Type="http://schemas.openxmlformats.org/officeDocument/2006/relationships/image" Target="../media/image40.png"/><Relationship Id="rId25" Type="http://schemas.openxmlformats.org/officeDocument/2006/relationships/image" Target="../media/image41.png"/><Relationship Id="rId26" Type="http://schemas.openxmlformats.org/officeDocument/2006/relationships/image" Target="../media/image12.png"/><Relationship Id="rId27" Type="http://schemas.openxmlformats.org/officeDocument/2006/relationships/image" Target="../media/image16.png"/><Relationship Id="rId28" Type="http://schemas.openxmlformats.org/officeDocument/2006/relationships/image" Target="../media/image25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30" Type="http://schemas.openxmlformats.org/officeDocument/2006/relationships/image" Target="../media/image32.png"/><Relationship Id="rId31" Type="http://schemas.openxmlformats.org/officeDocument/2006/relationships/image" Target="../media/image39.png"/><Relationship Id="rId32" Type="http://schemas.openxmlformats.org/officeDocument/2006/relationships/image" Target="../media/image1.jpeg"/><Relationship Id="rId9" Type="http://schemas.openxmlformats.org/officeDocument/2006/relationships/image" Target="../media/image20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33" Type="http://schemas.openxmlformats.org/officeDocument/2006/relationships/image" Target="../media/image37.png"/><Relationship Id="rId34" Type="http://schemas.openxmlformats.org/officeDocument/2006/relationships/image" Target="../media/image3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7.png"/><Relationship Id="rId15" Type="http://schemas.openxmlformats.org/officeDocument/2006/relationships/image" Target="../media/image28.png"/><Relationship Id="rId16" Type="http://schemas.openxmlformats.org/officeDocument/2006/relationships/image" Target="../media/image29.png"/><Relationship Id="rId17" Type="http://schemas.openxmlformats.org/officeDocument/2006/relationships/image" Target="../media/image30.png"/><Relationship Id="rId18" Type="http://schemas.openxmlformats.org/officeDocument/2006/relationships/image" Target="../media/image31.png"/><Relationship Id="rId1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df"/><Relationship Id="rId4" Type="http://schemas.openxmlformats.org/officeDocument/2006/relationships/image" Target="../media/image43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df"/><Relationship Id="rId4" Type="http://schemas.openxmlformats.org/officeDocument/2006/relationships/image" Target="../media/image45.png"/><Relationship Id="rId5" Type="http://schemas.openxmlformats.org/officeDocument/2006/relationships/image" Target="../media/image1.jpe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carina_hst_big.jpg"/>
          <p:cNvPicPr>
            <a:picLocks noChangeAspect="1"/>
          </p:cNvPicPr>
          <p:nvPr/>
        </p:nvPicPr>
        <p:blipFill>
          <a:blip r:embed="rId3"/>
          <a:srcRect r="140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3352800" y="1752600"/>
            <a:ext cx="5486400" cy="2514599"/>
          </a:xfrm>
        </p:spPr>
        <p:txBody>
          <a:bodyPr>
            <a:normAutofit fontScale="90000"/>
          </a:bodyPr>
          <a:lstStyle/>
          <a:p>
            <a:pPr algn="r"/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iPTF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/>
            </a:r>
            <a:b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</a:b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Type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 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Ia </a:t>
            </a: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Supernovae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/>
            </a:r>
            <a:b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</a:b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>in the infrared</a:t>
            </a:r>
            <a:b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</a:b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  <a:t/>
            </a:r>
            <a:b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75 Bold"/>
                <a:cs typeface="PMN Caecilia LT 75 Bold"/>
              </a:rPr>
            </a:br>
            <a:endParaRPr lang="sv-SE" sz="3400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75 Bold"/>
              <a:cs typeface="PMN Caecilia LT 75 Bold"/>
            </a:endParaRP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2438400" y="3657600"/>
            <a:ext cx="6400800" cy="1371600"/>
          </a:xfrm>
        </p:spPr>
        <p:txBody>
          <a:bodyPr>
            <a:normAutofit fontScale="92500"/>
          </a:bodyPr>
          <a:lstStyle/>
          <a:p>
            <a:pPr algn="r"/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(work in progress </a:t>
            </a: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together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with </a:t>
            </a:r>
          </a:p>
          <a:p>
            <a:pPr algn="r"/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Ori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Fox, Ariel, </a:t>
            </a: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Mansi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, Yi and </a:t>
            </a: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many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sv-SE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more</a:t>
            </a:r>
            <a:r>
              <a:rPr lang="sv-SE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)</a:t>
            </a:r>
            <a:endParaRPr lang="sv-SE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Bildobjekt 7" descr="oskarklein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5657" r="5443" b="5837"/>
          <a:stretch>
            <a:fillRect/>
          </a:stretch>
        </p:blipFill>
        <p:spPr>
          <a:xfrm>
            <a:off x="2433923" y="5545673"/>
            <a:ext cx="3429000" cy="618153"/>
          </a:xfrm>
          <a:prstGeom prst="rect">
            <a:avLst/>
          </a:prstGeom>
          <a:effectLst/>
        </p:spPr>
      </p:pic>
      <p:sp>
        <p:nvSpPr>
          <p:cNvPr id="9" name="textruta 8"/>
          <p:cNvSpPr txBox="1"/>
          <p:nvPr/>
        </p:nvSpPr>
        <p:spPr>
          <a:xfrm>
            <a:off x="2357725" y="6079269"/>
            <a:ext cx="3509675" cy="338544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lIns="91430" tIns="45715" rIns="91430" bIns="45715" rtlCol="0">
            <a:spAutoFit/>
          </a:bodyPr>
          <a:lstStyle/>
          <a:p>
            <a:r>
              <a:rPr lang="sv-SE" sz="1600" dirty="0" smtClean="0">
                <a:solidFill>
                  <a:srgbClr val="FFFFFF"/>
                </a:solidFill>
                <a:latin typeface="PMN Caecilia LT 55 Roman"/>
                <a:cs typeface="PMN Caecilia LT 55 Roman"/>
              </a:rPr>
              <a:t>Centre for </a:t>
            </a:r>
            <a:r>
              <a:rPr lang="sv-SE" sz="1600" dirty="0" err="1" smtClean="0">
                <a:solidFill>
                  <a:srgbClr val="FFFFFF"/>
                </a:solidFill>
                <a:latin typeface="PMN Caecilia LT 55 Roman"/>
                <a:cs typeface="PMN Caecilia LT 55 Roman"/>
              </a:rPr>
              <a:t>Cosmoparticle</a:t>
            </a:r>
            <a:r>
              <a:rPr lang="sv-SE" sz="1600" dirty="0" smtClean="0">
                <a:solidFill>
                  <a:srgbClr val="FFFFFF"/>
                </a:solidFill>
                <a:latin typeface="PMN Caecilia LT 55 Roman"/>
                <a:cs typeface="PMN Caecilia LT 55 Roman"/>
              </a:rPr>
              <a:t> </a:t>
            </a:r>
            <a:r>
              <a:rPr lang="sv-SE" sz="1600" dirty="0" err="1" smtClean="0">
                <a:solidFill>
                  <a:srgbClr val="FFFFFF"/>
                </a:solidFill>
                <a:latin typeface="PMN Caecilia LT 55 Roman"/>
                <a:cs typeface="PMN Caecilia LT 55 Roman"/>
              </a:rPr>
              <a:t>Physics</a:t>
            </a:r>
            <a:endParaRPr lang="sv-SE" sz="1600" dirty="0">
              <a:solidFill>
                <a:srgbClr val="FFFFFF"/>
              </a:solidFill>
              <a:latin typeface="PMN Caecilia LT 55 Roman"/>
              <a:cs typeface="PMN Caecilia LT 55 Roman"/>
            </a:endParaRPr>
          </a:p>
        </p:txBody>
      </p:sp>
      <p:pic>
        <p:nvPicPr>
          <p:cNvPr id="10" name="Bildobjekt 9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67" y="4896974"/>
            <a:ext cx="1573237" cy="15038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Platshållare för innehåll 3" descr="Hubble-Monitors-Supernova-in-Nearby-Galaxy-M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6200"/>
            <a:ext cx="9144000" cy="6705600"/>
          </a:xfrm>
        </p:spPr>
      </p:pic>
      <p:sp>
        <p:nvSpPr>
          <p:cNvPr id="5" name="textruta 4"/>
          <p:cNvSpPr txBox="1"/>
          <p:nvPr/>
        </p:nvSpPr>
        <p:spPr>
          <a:xfrm>
            <a:off x="152400" y="5754469"/>
            <a:ext cx="2437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i="1" dirty="0" err="1" smtClean="0">
                <a:solidFill>
                  <a:srgbClr val="FFFFFF"/>
                </a:solidFill>
              </a:rPr>
              <a:t>Goobar</a:t>
            </a:r>
            <a:r>
              <a:rPr lang="sv-SE" i="1" dirty="0" smtClean="0">
                <a:solidFill>
                  <a:srgbClr val="FFFFFF"/>
                </a:solidFill>
              </a:rPr>
              <a:t> et al. (2014)</a:t>
            </a:r>
          </a:p>
          <a:p>
            <a:r>
              <a:rPr lang="sv-SE" i="1" dirty="0" err="1" smtClean="0">
                <a:solidFill>
                  <a:srgbClr val="FFFFFF"/>
                </a:solidFill>
              </a:rPr>
              <a:t>Amanullah</a:t>
            </a:r>
            <a:r>
              <a:rPr lang="sv-SE" i="1" dirty="0" smtClean="0">
                <a:solidFill>
                  <a:srgbClr val="FFFFFF"/>
                </a:solidFill>
              </a:rPr>
              <a:t> et al. (2014)</a:t>
            </a:r>
            <a:endParaRPr lang="sv-SE" i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SN 2014J in Messier 082 02 by Spitz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7220"/>
            <a:ext cx="9144000" cy="5623560"/>
          </a:xfrm>
          <a:prstGeom prst="rect">
            <a:avLst/>
          </a:prstGeom>
        </p:spPr>
      </p:pic>
      <p:sp>
        <p:nvSpPr>
          <p:cNvPr id="3" name="textruta 2"/>
          <p:cNvSpPr txBox="1"/>
          <p:nvPr/>
        </p:nvSpPr>
        <p:spPr>
          <a:xfrm>
            <a:off x="381000" y="577334"/>
            <a:ext cx="5086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SPIRITS (</a:t>
            </a:r>
            <a:r>
              <a:rPr lang="sv-SE" i="1" dirty="0" err="1" smtClean="0">
                <a:solidFill>
                  <a:schemeClr val="bg1"/>
                </a:solidFill>
              </a:rPr>
              <a:t>Spitzer</a:t>
            </a:r>
            <a:r>
              <a:rPr lang="sv-SE" i="1" dirty="0" smtClean="0">
                <a:solidFill>
                  <a:schemeClr val="bg1"/>
                </a:solidFill>
              </a:rPr>
              <a:t> Infrared Intensive </a:t>
            </a:r>
            <a:r>
              <a:rPr lang="sv-SE" i="1" dirty="0" err="1" smtClean="0">
                <a:solidFill>
                  <a:schemeClr val="bg1"/>
                </a:solidFill>
              </a:rPr>
              <a:t>Transients</a:t>
            </a:r>
            <a:r>
              <a:rPr lang="sv-SE" i="1" dirty="0" smtClean="0">
                <a:solidFill>
                  <a:schemeClr val="bg1"/>
                </a:solidFill>
              </a:rPr>
              <a:t> </a:t>
            </a:r>
            <a:r>
              <a:rPr lang="sv-SE" i="1" dirty="0" err="1" smtClean="0">
                <a:solidFill>
                  <a:schemeClr val="bg1"/>
                </a:solidFill>
              </a:rPr>
              <a:t>Survey</a:t>
            </a:r>
            <a:r>
              <a:rPr lang="sv-SE" dirty="0" smtClean="0">
                <a:solidFill>
                  <a:schemeClr val="bg1"/>
                </a:solidFill>
              </a:rPr>
              <a:t>)</a:t>
            </a:r>
            <a:endParaRPr lang="sv-S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carina_hst_big.jpg"/>
          <p:cNvPicPr>
            <a:picLocks noChangeAspect="1"/>
          </p:cNvPicPr>
          <p:nvPr/>
        </p:nvPicPr>
        <p:blipFill>
          <a:blip r:embed="rId3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" name="Platshållare för innehåll 3" descr="MIR_NIR_B_lc.eps"/>
          <p:cNvPicPr>
            <a:picLocks noGrp="1" noChangeAspect="1"/>
          </p:cNvPicPr>
          <p:nvPr>
            <p:ph idx="1"/>
          </p:nvPr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2399" y="1600200"/>
            <a:ext cx="8817067" cy="4574625"/>
          </a:xfrm>
        </p:spPr>
      </p:pic>
      <p:sp>
        <p:nvSpPr>
          <p:cNvPr id="9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 2014J in the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mid-Infrared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1018282" y="5191780"/>
            <a:ext cx="142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 smtClean="0"/>
              <a:t>No second </a:t>
            </a:r>
            <a:r>
              <a:rPr lang="sv-SE" sz="1400" dirty="0" err="1" smtClean="0"/>
              <a:t>bump</a:t>
            </a:r>
            <a:r>
              <a:rPr lang="sv-SE" sz="1400" dirty="0" smtClean="0"/>
              <a:t> </a:t>
            </a:r>
          </a:p>
          <a:p>
            <a:r>
              <a:rPr lang="sv-SE" sz="1400" dirty="0" smtClean="0"/>
              <a:t>in the MIR…</a:t>
            </a:r>
            <a:endParaRPr lang="sv-SE" sz="1400" dirty="0"/>
          </a:p>
        </p:txBody>
      </p:sp>
      <p:pic>
        <p:nvPicPr>
          <p:cNvPr id="11" name="Bildobjekt 10" descr="logo-neg-engelsk_stor_150dpi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1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" name="Platshållare för innehåll 3" descr="bv_mir_color.eps"/>
          <p:cNvPicPr>
            <a:picLocks noGrp="1" noChangeAspect="1"/>
          </p:cNvPicPr>
          <p:nvPr>
            <p:ph idx="1"/>
          </p:nvPr>
        </p:nvPicPr>
        <mc:AlternateContent>
          <mc:Choice xmlns:ma="http://schemas.microsoft.com/office/mac/drawingml/2008/main" Requires="ma">
            <p:blipFill>
              <a:blip r:embed="rId3"/>
              <a:srcRect l="5932" t="6788" r="7627" b="2453"/>
              <a:stretch>
                <a:fillRect/>
              </a:stretch>
            </p:blipFill>
          </mc:Choice>
          <mc:Fallback>
            <p:blipFill>
              <a:blip r:embed="rId4"/>
              <a:srcRect l="5932" t="6788" r="7627" b="2453"/>
              <a:stretch>
                <a:fillRect/>
              </a:stretch>
            </p:blipFill>
          </mc:Fallback>
        </mc:AlternateContent>
        <p:spPr>
          <a:xfrm>
            <a:off x="685800" y="1219200"/>
            <a:ext cx="7772400" cy="5638800"/>
          </a:xfrm>
        </p:spPr>
      </p:pic>
      <p:sp>
        <p:nvSpPr>
          <p:cNvPr id="5" name="textruta 4"/>
          <p:cNvSpPr txBox="1"/>
          <p:nvPr/>
        </p:nvSpPr>
        <p:spPr>
          <a:xfrm>
            <a:off x="2840934" y="2057400"/>
            <a:ext cx="511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524AFA"/>
                </a:solidFill>
              </a:rPr>
              <a:t>B-V</a:t>
            </a:r>
            <a:endParaRPr lang="sv-SE" dirty="0">
              <a:solidFill>
                <a:srgbClr val="524AFA"/>
              </a:solidFill>
            </a:endParaRPr>
          </a:p>
        </p:txBody>
      </p:sp>
      <p:sp>
        <p:nvSpPr>
          <p:cNvPr id="11" name="Frihandsfigur 10"/>
          <p:cNvSpPr/>
          <p:nvPr/>
        </p:nvSpPr>
        <p:spPr>
          <a:xfrm>
            <a:off x="1676400" y="3268325"/>
            <a:ext cx="6096000" cy="2446675"/>
          </a:xfrm>
          <a:custGeom>
            <a:avLst/>
            <a:gdLst>
              <a:gd name="connsiteX0" fmla="*/ 0 w 5366326"/>
              <a:gd name="connsiteY0" fmla="*/ 429670 h 2262925"/>
              <a:gd name="connsiteX1" fmla="*/ 229167 w 5366326"/>
              <a:gd name="connsiteY1" fmla="*/ 1403587 h 2262925"/>
              <a:gd name="connsiteX2" fmla="*/ 1136286 w 5366326"/>
              <a:gd name="connsiteY2" fmla="*/ 2100606 h 2262925"/>
              <a:gd name="connsiteX3" fmla="*/ 2310767 w 5366326"/>
              <a:gd name="connsiteY3" fmla="*/ 2119702 h 2262925"/>
              <a:gd name="connsiteX4" fmla="*/ 3561636 w 5366326"/>
              <a:gd name="connsiteY4" fmla="*/ 1241267 h 2262925"/>
              <a:gd name="connsiteX5" fmla="*/ 5184902 w 5366326"/>
              <a:gd name="connsiteY5" fmla="*/ 133675 h 2262925"/>
              <a:gd name="connsiteX6" fmla="*/ 5184902 w 5366326"/>
              <a:gd name="connsiteY6" fmla="*/ 133675 h 2262925"/>
              <a:gd name="connsiteX7" fmla="*/ 5366326 w 5366326"/>
              <a:gd name="connsiteY7" fmla="*/ 0 h 226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66326" h="2262925">
                <a:moveTo>
                  <a:pt x="0" y="429670"/>
                </a:moveTo>
                <a:cubicBezTo>
                  <a:pt x="19893" y="777384"/>
                  <a:pt x="39786" y="1125098"/>
                  <a:pt x="229167" y="1403587"/>
                </a:cubicBezTo>
                <a:cubicBezTo>
                  <a:pt x="418548" y="1682076"/>
                  <a:pt x="789353" y="1981254"/>
                  <a:pt x="1136286" y="2100606"/>
                </a:cubicBezTo>
                <a:cubicBezTo>
                  <a:pt x="1483219" y="2219958"/>
                  <a:pt x="1906542" y="2262925"/>
                  <a:pt x="2310767" y="2119702"/>
                </a:cubicBezTo>
                <a:cubicBezTo>
                  <a:pt x="2714992" y="1976479"/>
                  <a:pt x="3561636" y="1241267"/>
                  <a:pt x="3561636" y="1241267"/>
                </a:cubicBezTo>
                <a:lnTo>
                  <a:pt x="5184902" y="133675"/>
                </a:lnTo>
                <a:lnTo>
                  <a:pt x="5184902" y="133675"/>
                </a:lnTo>
                <a:lnTo>
                  <a:pt x="5366326" y="0"/>
                </a:lnTo>
              </a:path>
            </a:pathLst>
          </a:custGeom>
          <a:ln>
            <a:solidFill>
              <a:srgbClr val="F70212">
                <a:alpha val="36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3" name="Rak 12"/>
          <p:cNvCxnSpPr/>
          <p:nvPr/>
        </p:nvCxnSpPr>
        <p:spPr>
          <a:xfrm rot="16200000" flipH="1">
            <a:off x="1943100" y="2095500"/>
            <a:ext cx="1524000" cy="1143000"/>
          </a:xfrm>
          <a:prstGeom prst="line">
            <a:avLst/>
          </a:prstGeom>
          <a:ln>
            <a:solidFill>
              <a:srgbClr val="524AFA">
                <a:alpha val="52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ak 13"/>
          <p:cNvCxnSpPr/>
          <p:nvPr/>
        </p:nvCxnSpPr>
        <p:spPr>
          <a:xfrm rot="16200000" flipH="1">
            <a:off x="1943100" y="2400300"/>
            <a:ext cx="1524000" cy="1143000"/>
          </a:xfrm>
          <a:prstGeom prst="line">
            <a:avLst/>
          </a:prstGeom>
          <a:ln>
            <a:solidFill>
              <a:srgbClr val="524AFA">
                <a:alpha val="52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ruta 14"/>
          <p:cNvSpPr txBox="1"/>
          <p:nvPr/>
        </p:nvSpPr>
        <p:spPr>
          <a:xfrm>
            <a:off x="2826522" y="2297668"/>
            <a:ext cx="900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Lira </a:t>
            </a:r>
            <a:r>
              <a:rPr lang="sv-SE" dirty="0" err="1" smtClean="0"/>
              <a:t>law</a:t>
            </a:r>
            <a:endParaRPr lang="sv-SE" dirty="0"/>
          </a:p>
        </p:txBody>
      </p:sp>
      <p:sp>
        <p:nvSpPr>
          <p:cNvPr id="16" name="textruta 15"/>
          <p:cNvSpPr txBox="1"/>
          <p:nvPr/>
        </p:nvSpPr>
        <p:spPr>
          <a:xfrm>
            <a:off x="5105400" y="5217943"/>
            <a:ext cx="31348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/>
              <a:t>McClelland</a:t>
            </a:r>
            <a:r>
              <a:rPr lang="sv-SE" dirty="0" smtClean="0"/>
              <a:t> et al.</a:t>
            </a:r>
            <a:r>
              <a:rPr lang="sv-SE" dirty="0" smtClean="0"/>
              <a:t> (2013)</a:t>
            </a:r>
          </a:p>
          <a:p>
            <a:r>
              <a:rPr lang="sv-SE" dirty="0" err="1" smtClean="0"/>
              <a:t>Doubly</a:t>
            </a:r>
            <a:r>
              <a:rPr lang="sv-SE" dirty="0" smtClean="0"/>
              <a:t> </a:t>
            </a:r>
            <a:r>
              <a:rPr lang="sv-SE" i="1" dirty="0" smtClean="0">
                <a:solidFill>
                  <a:srgbClr val="FF0000"/>
                </a:solidFill>
              </a:rPr>
              <a:t>(I1)</a:t>
            </a:r>
            <a:r>
              <a:rPr lang="sv-SE" dirty="0" smtClean="0"/>
              <a:t> vs </a:t>
            </a:r>
            <a:r>
              <a:rPr lang="sv-SE" dirty="0" err="1" smtClean="0"/>
              <a:t>singly</a:t>
            </a:r>
            <a:r>
              <a:rPr lang="sv-SE" dirty="0" smtClean="0"/>
              <a:t> </a:t>
            </a:r>
            <a:r>
              <a:rPr lang="sv-SE" i="1" dirty="0" smtClean="0">
                <a:solidFill>
                  <a:srgbClr val="FF0000"/>
                </a:solidFill>
              </a:rPr>
              <a:t>(I2) </a:t>
            </a:r>
            <a:r>
              <a:rPr lang="sv-SE" dirty="0" err="1" smtClean="0"/>
              <a:t>ionized</a:t>
            </a:r>
            <a:endParaRPr lang="sv-SE" dirty="0" smtClean="0"/>
          </a:p>
          <a:p>
            <a:r>
              <a:rPr lang="sv-SE" dirty="0" err="1" smtClean="0"/>
              <a:t>Fe-peak</a:t>
            </a:r>
            <a:r>
              <a:rPr lang="sv-SE" dirty="0" smtClean="0"/>
              <a:t> </a:t>
            </a:r>
            <a:r>
              <a:rPr lang="sv-SE" dirty="0" smtClean="0"/>
              <a:t>elements at &gt;200d</a:t>
            </a:r>
          </a:p>
          <a:p>
            <a:endParaRPr lang="sv-SE" dirty="0" smtClean="0"/>
          </a:p>
          <a:p>
            <a:endParaRPr lang="sv-SE" dirty="0"/>
          </a:p>
        </p:txBody>
      </p:sp>
      <p:sp>
        <p:nvSpPr>
          <p:cNvPr id="17" name="textruta 16"/>
          <p:cNvSpPr txBox="1"/>
          <p:nvPr/>
        </p:nvSpPr>
        <p:spPr>
          <a:xfrm>
            <a:off x="1756558" y="5448776"/>
            <a:ext cx="6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70212"/>
                </a:solidFill>
              </a:rPr>
              <a:t>I1-I2</a:t>
            </a:r>
            <a:endParaRPr lang="sv-SE" dirty="0">
              <a:solidFill>
                <a:srgbClr val="F70212"/>
              </a:solidFill>
            </a:endParaRPr>
          </a:p>
        </p:txBody>
      </p:sp>
      <p:pic>
        <p:nvPicPr>
          <p:cNvPr id="18" name="Platshållare för innehåll 3" descr="MIR_NIR_B_l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rcRect l="84259" t="1964" r="3206" b="73349"/>
              <a:stretch>
                <a:fillRect/>
              </a:stretch>
            </p:blipFill>
          </mc:Choice>
          <mc:Fallback>
            <p:blipFill>
              <a:blip r:embed="rId6"/>
              <a:srcRect l="84259" t="1964" r="3206" b="73349"/>
              <a:stretch>
                <a:fillRect/>
              </a:stretch>
            </p:blipFill>
          </mc:Fallback>
        </mc:AlternateContent>
        <p:spPr>
          <a:xfrm>
            <a:off x="6736590" y="1524000"/>
            <a:ext cx="1416810" cy="1447800"/>
          </a:xfrm>
          <a:prstGeom prst="rect">
            <a:avLst/>
          </a:prstGeom>
        </p:spPr>
      </p:pic>
      <p:sp>
        <p:nvSpPr>
          <p:cNvPr id="21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 2014J in the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mid-Infrared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22" name="Bildobjekt 21" descr="logo-neg-engelsk_stor_150dp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7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 2014J in the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mid-Infrared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11" name="Bildobjekt 10" descr="14j_sed_+6d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09600" y="990600"/>
            <a:ext cx="7766064" cy="5867400"/>
          </a:xfrm>
          <a:prstGeom prst="rect">
            <a:avLst/>
          </a:prstGeom>
        </p:spPr>
      </p:pic>
      <p:pic>
        <p:nvPicPr>
          <p:cNvPr id="12" name="Bildobjekt 11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8" name="Rubrik 1"/>
          <p:cNvSpPr txBox="1">
            <a:spLocks/>
          </p:cNvSpPr>
          <p:nvPr/>
        </p:nvSpPr>
        <p:spPr>
          <a:xfrm>
            <a:off x="1371600" y="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PMN Caecilia LT 55 Roman"/>
                <a:ea typeface="+mj-ea"/>
                <a:cs typeface="PMN Caecilia LT 55 Roman"/>
              </a:rPr>
              <a:t>SN 2014J in the </a:t>
            </a:r>
            <a:r>
              <a:rPr kumimoji="0" lang="sv-SE" sz="3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PMN Caecilia LT 55 Roman"/>
                <a:ea typeface="+mj-ea"/>
                <a:cs typeface="PMN Caecilia LT 55 Roman"/>
              </a:rPr>
              <a:t>mid-Infrared</a:t>
            </a:r>
            <a:endParaRPr kumimoji="0" lang="sv-SE" sz="3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PMN Caecilia LT 55 Roman"/>
              <a:ea typeface="+mj-ea"/>
              <a:cs typeface="PMN Caecilia LT 55 Roman"/>
            </a:endParaRPr>
          </a:p>
        </p:txBody>
      </p:sp>
      <p:pic>
        <p:nvPicPr>
          <p:cNvPr id="9" name="Bildobjekt 8" descr="14j_sed_+30d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09599" y="993985"/>
            <a:ext cx="7761583" cy="5864015"/>
          </a:xfrm>
          <a:prstGeom prst="rect">
            <a:avLst/>
          </a:prstGeom>
        </p:spPr>
      </p:pic>
      <p:pic>
        <p:nvPicPr>
          <p:cNvPr id="13" name="Bildobjekt 12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  <p:sp>
        <p:nvSpPr>
          <p:cNvPr id="14" name="textruta 13"/>
          <p:cNvSpPr txBox="1"/>
          <p:nvPr/>
        </p:nvSpPr>
        <p:spPr>
          <a:xfrm>
            <a:off x="7658400" y="4355068"/>
            <a:ext cx="13553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Ni II &amp; Fe II</a:t>
            </a:r>
          </a:p>
          <a:p>
            <a:r>
              <a:rPr lang="sv-SE" dirty="0" smtClean="0"/>
              <a:t>(</a:t>
            </a:r>
            <a:r>
              <a:rPr lang="sv-SE" dirty="0" err="1" smtClean="0"/>
              <a:t>model</a:t>
            </a:r>
            <a:r>
              <a:rPr lang="sv-SE" dirty="0" smtClean="0"/>
              <a:t> from</a:t>
            </a:r>
          </a:p>
          <a:p>
            <a:r>
              <a:rPr lang="sv-SE" dirty="0" smtClean="0"/>
              <a:t>M. </a:t>
            </a:r>
            <a:r>
              <a:rPr lang="sv-SE" dirty="0" err="1" smtClean="0"/>
              <a:t>Kromer</a:t>
            </a:r>
            <a:r>
              <a:rPr lang="sv-SE" dirty="0" smtClean="0"/>
              <a:t>)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8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 2014J in the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mid-Infrared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9" name="Bildobjekt 8" descr="14j_sed_+130d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09600" y="990600"/>
            <a:ext cx="7766064" cy="5867400"/>
          </a:xfrm>
          <a:prstGeom prst="rect">
            <a:avLst/>
          </a:prstGeom>
        </p:spPr>
      </p:pic>
      <p:pic>
        <p:nvPicPr>
          <p:cNvPr id="10" name="Bildobjekt 9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  <p:sp>
        <p:nvSpPr>
          <p:cNvPr id="11" name="textruta 10"/>
          <p:cNvSpPr txBox="1"/>
          <p:nvPr/>
        </p:nvSpPr>
        <p:spPr>
          <a:xfrm>
            <a:off x="7658400" y="4355068"/>
            <a:ext cx="14656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Ni II &amp; Fe II</a:t>
            </a:r>
          </a:p>
          <a:p>
            <a:r>
              <a:rPr lang="sv-SE" dirty="0" smtClean="0"/>
              <a:t>(</a:t>
            </a:r>
            <a:r>
              <a:rPr lang="sv-SE" dirty="0" err="1" smtClean="0"/>
              <a:t>model</a:t>
            </a:r>
            <a:r>
              <a:rPr lang="sv-SE" dirty="0" smtClean="0"/>
              <a:t> from</a:t>
            </a:r>
          </a:p>
          <a:p>
            <a:r>
              <a:rPr lang="sv-SE" dirty="0" smtClean="0"/>
              <a:t>A. </a:t>
            </a:r>
            <a:r>
              <a:rPr lang="sv-SE" dirty="0" err="1" smtClean="0"/>
              <a:t>Jerkstrand</a:t>
            </a:r>
            <a:r>
              <a:rPr lang="sv-SE" dirty="0" smtClean="0"/>
              <a:t>)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 descr="carina_hst_big.jpg"/>
          <p:cNvPicPr>
            <a:picLocks noChangeAspect="1"/>
          </p:cNvPicPr>
          <p:nvPr/>
        </p:nvPicPr>
        <p:blipFill>
          <a:blip r:embed="rId3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6" name="Rubrik 1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>
            <a:norm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CS 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dust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limits from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mid-IR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12" name="Bildobjekt 11" descr="future_500K_0d_dustse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-228600" y="952502"/>
            <a:ext cx="7086600" cy="5905500"/>
          </a:xfrm>
          <a:prstGeom prst="rect">
            <a:avLst/>
          </a:prstGeom>
        </p:spPr>
      </p:pic>
      <p:sp>
        <p:nvSpPr>
          <p:cNvPr id="15" name="textruta 14"/>
          <p:cNvSpPr txBox="1"/>
          <p:nvPr/>
        </p:nvSpPr>
        <p:spPr>
          <a:xfrm>
            <a:off x="6629401" y="1447805"/>
            <a:ext cx="2231881" cy="5170635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sv-SE" sz="2200" dirty="0" smtClean="0">
                <a:latin typeface="PMN Caecilia LT 55 Roman"/>
                <a:cs typeface="PMN Caecilia LT 55 Roman"/>
              </a:rPr>
              <a:t>Dust </a:t>
            </a:r>
            <a:r>
              <a:rPr lang="sv-SE" sz="2200" dirty="0" err="1" smtClean="0">
                <a:latin typeface="PMN Caecilia LT 55 Roman"/>
                <a:cs typeface="PMN Caecilia LT 55 Roman"/>
              </a:rPr>
              <a:t>shell</a:t>
            </a:r>
            <a:r>
              <a:rPr lang="sv-SE" sz="2200" dirty="0" smtClean="0">
                <a:latin typeface="PMN Caecilia LT 55 Roman"/>
                <a:cs typeface="PMN Caecilia LT 55 Roman"/>
              </a:rPr>
              <a:t> at</a:t>
            </a:r>
          </a:p>
          <a:p>
            <a:r>
              <a:rPr lang="sv-SE" sz="2200" i="1" dirty="0" err="1" smtClean="0">
                <a:latin typeface="PMN Caecilia LT 55 Roman"/>
                <a:cs typeface="PMN Caecilia LT 55 Roman"/>
              </a:rPr>
              <a:t>r</a:t>
            </a:r>
            <a:r>
              <a:rPr lang="sv-SE" sz="2200" baseline="-25000" dirty="0" err="1" smtClean="0">
                <a:latin typeface="PMN Caecilia LT 55 Roman"/>
                <a:cs typeface="PMN Caecilia LT 55 Roman"/>
              </a:rPr>
              <a:t>d</a:t>
            </a:r>
            <a:r>
              <a:rPr lang="sv-SE" sz="2200" dirty="0" smtClean="0">
                <a:latin typeface="PMN Caecilia LT 55 Roman"/>
                <a:cs typeface="PMN Caecilia LT 55 Roman"/>
              </a:rPr>
              <a:t> </a:t>
            </a:r>
            <a:r>
              <a:rPr lang="en-US" sz="2200" dirty="0" smtClean="0">
                <a:latin typeface="PMN Caecilia LT 55 Roman"/>
                <a:cs typeface="PMN Caecilia LT 55 Roman"/>
              </a:rPr>
              <a:t>~ 10</a:t>
            </a:r>
            <a:r>
              <a:rPr lang="en-US" sz="2200" baseline="30000" dirty="0" smtClean="0">
                <a:latin typeface="PMN Caecilia LT 55 Roman"/>
                <a:cs typeface="PMN Caecilia LT 55 Roman"/>
              </a:rPr>
              <a:t>17</a:t>
            </a:r>
            <a:r>
              <a:rPr lang="en-US" sz="2200" dirty="0" smtClean="0">
                <a:latin typeface="PMN Caecilia LT 55 Roman"/>
                <a:cs typeface="PMN Caecilia LT 55 Roman"/>
              </a:rPr>
              <a:t> cm</a:t>
            </a:r>
          </a:p>
          <a:p>
            <a:endParaRPr lang="en-US" sz="2200" dirty="0" smtClean="0">
              <a:latin typeface="PMN Caecilia LT 55 Roman"/>
              <a:cs typeface="PMN Caecilia LT 55 Roman"/>
            </a:endParaRPr>
          </a:p>
          <a:p>
            <a:r>
              <a:rPr lang="en-US" sz="2200" dirty="0" smtClean="0">
                <a:latin typeface="PMN Caecilia LT 55 Roman"/>
                <a:cs typeface="PMN Caecilia LT 55 Roman"/>
              </a:rPr>
              <a:t>Heated to</a:t>
            </a:r>
          </a:p>
          <a:p>
            <a:r>
              <a:rPr lang="en-US" sz="2200" dirty="0" smtClean="0">
                <a:latin typeface="PMN Caecilia LT 55 Roman"/>
                <a:cs typeface="PMN Caecilia LT 55 Roman"/>
              </a:rPr>
              <a:t>~ 500 K</a:t>
            </a:r>
          </a:p>
          <a:p>
            <a:r>
              <a:rPr lang="en-US" sz="2200" dirty="0" smtClean="0">
                <a:latin typeface="PMN Caecilia LT 55 Roman"/>
                <a:cs typeface="PMN Caecilia LT 55 Roman"/>
              </a:rPr>
              <a:t>(Fox, 2010)</a:t>
            </a:r>
          </a:p>
          <a:p>
            <a:endParaRPr lang="en-US" sz="2200" dirty="0" smtClean="0">
              <a:latin typeface="PMN Caecilia LT 55 Roman"/>
              <a:cs typeface="PMN Caecilia LT 55 Roman"/>
            </a:endParaRPr>
          </a:p>
          <a:p>
            <a:endParaRPr lang="en-US" sz="2200" dirty="0" smtClean="0">
              <a:latin typeface="PMN Caecilia LT 55 Roman"/>
              <a:cs typeface="PMN Caecilia LT 55 Roman"/>
            </a:endParaRPr>
          </a:p>
          <a:p>
            <a:endParaRPr lang="en-US" sz="2200" dirty="0" smtClean="0">
              <a:latin typeface="PMN Caecilia LT 55 Roman"/>
              <a:cs typeface="PMN Caecilia LT 55 Roman"/>
            </a:endParaRPr>
          </a:p>
          <a:p>
            <a:r>
              <a:rPr lang="sv-SE" sz="2200" dirty="0" err="1" smtClean="0">
                <a:latin typeface="PMN Caecilia LT 55 Roman"/>
                <a:cs typeface="PMN Caecilia LT 55 Roman"/>
              </a:rPr>
              <a:t>Upper</a:t>
            </a:r>
            <a:r>
              <a:rPr lang="sv-SE" sz="2200" dirty="0" smtClean="0">
                <a:latin typeface="PMN Caecilia LT 55 Roman"/>
                <a:cs typeface="PMN Caecilia LT 55 Roman"/>
              </a:rPr>
              <a:t> limit on</a:t>
            </a:r>
          </a:p>
          <a:p>
            <a:r>
              <a:rPr lang="sv-SE" sz="2200" dirty="0" smtClean="0">
                <a:latin typeface="PMN Caecilia LT 55 Roman"/>
                <a:cs typeface="PMN Caecilia LT 55 Roman"/>
              </a:rPr>
              <a:t>CS dust </a:t>
            </a:r>
            <a:r>
              <a:rPr lang="sv-SE" sz="2200" dirty="0" err="1" smtClean="0">
                <a:latin typeface="PMN Caecilia LT 55 Roman"/>
                <a:cs typeface="PMN Caecilia LT 55 Roman"/>
              </a:rPr>
              <a:t>mass</a:t>
            </a:r>
            <a:endParaRPr lang="sv-SE" sz="2200" dirty="0" smtClean="0">
              <a:latin typeface="PMN Caecilia LT 55 Roman"/>
              <a:cs typeface="PMN Caecilia LT 55 Roman"/>
            </a:endParaRPr>
          </a:p>
          <a:p>
            <a:r>
              <a:rPr lang="sv-SE" sz="2200" dirty="0" smtClean="0">
                <a:latin typeface="PMN Caecilia LT 55 Roman"/>
                <a:cs typeface="PMN Caecilia LT 55 Roman"/>
              </a:rPr>
              <a:t>For SN 2011fe,</a:t>
            </a:r>
            <a:endParaRPr lang="sv-SE" sz="2200" b="1" dirty="0" smtClean="0"/>
          </a:p>
          <a:p>
            <a:r>
              <a:rPr lang="sv-SE" sz="2200" i="1" dirty="0" err="1" smtClean="0"/>
              <a:t>M</a:t>
            </a:r>
            <a:r>
              <a:rPr lang="sv-SE" sz="2200" baseline="-25000" dirty="0" err="1" smtClean="0"/>
              <a:t>d</a:t>
            </a:r>
            <a:r>
              <a:rPr lang="sv-SE" sz="2200" dirty="0" smtClean="0"/>
              <a:t> &lt; 7 ×10</a:t>
            </a:r>
            <a:r>
              <a:rPr lang="sv-SE" sz="2200" baseline="30000" dirty="0" smtClean="0"/>
              <a:t>-3</a:t>
            </a:r>
            <a:r>
              <a:rPr lang="sv-SE" sz="2200" dirty="0" smtClean="0"/>
              <a:t> M</a:t>
            </a:r>
            <a:r>
              <a:rPr lang="sv-SE" sz="2200" baseline="-25000" dirty="0" smtClean="0">
                <a:latin typeface="Wingdings"/>
                <a:ea typeface="Wingdings"/>
                <a:cs typeface="Wingdings"/>
              </a:rPr>
              <a:t></a:t>
            </a:r>
            <a:endParaRPr lang="sv-SE" sz="2200" baseline="-25000" dirty="0" smtClean="0"/>
          </a:p>
          <a:p>
            <a:endParaRPr lang="en-US" sz="2200" dirty="0" smtClean="0">
              <a:latin typeface="PMN Caecilia LT 55 Roman"/>
              <a:cs typeface="PMN Caecilia LT 55 Roman"/>
            </a:endParaRPr>
          </a:p>
          <a:p>
            <a:r>
              <a:rPr lang="sv-SE" sz="2200" dirty="0" smtClean="0">
                <a:latin typeface="PMN Caecilia LT 55 Roman"/>
                <a:cs typeface="PMN Caecilia LT 55 Roman"/>
              </a:rPr>
              <a:t> </a:t>
            </a:r>
            <a:endParaRPr lang="sv-SE" sz="2200" dirty="0">
              <a:latin typeface="PMN Caecilia LT 55 Roman"/>
              <a:cs typeface="PMN Caecilia LT 55 Roman"/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6324258" y="6412468"/>
            <a:ext cx="2743542" cy="369322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sv-SE" dirty="0" smtClean="0">
                <a:latin typeface="PMN Caecilia LT 55 Roman"/>
                <a:cs typeface="PMN Caecilia LT 55 Roman"/>
              </a:rPr>
              <a:t>(Johansson et al, 2012)</a:t>
            </a:r>
            <a:endParaRPr lang="sv-SE" dirty="0">
              <a:latin typeface="PMN Caecilia LT 55 Roman"/>
              <a:cs typeface="PMN Caecilia LT 55 Roman"/>
            </a:endParaRPr>
          </a:p>
        </p:txBody>
      </p:sp>
      <p:pic>
        <p:nvPicPr>
          <p:cNvPr id="11" name="Bildobjekt 10" descr="logo-neg-engelsk_stor_150dpi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6" name="textruta 5"/>
          <p:cNvSpPr txBox="1"/>
          <p:nvPr/>
        </p:nvSpPr>
        <p:spPr>
          <a:xfrm>
            <a:off x="546055" y="5344037"/>
            <a:ext cx="75200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sv-SE" dirty="0" smtClean="0"/>
              <a:t> CS dust </a:t>
            </a:r>
            <a:r>
              <a:rPr lang="sv-SE" dirty="0" err="1" smtClean="0"/>
              <a:t>extinction</a:t>
            </a:r>
            <a:r>
              <a:rPr lang="sv-SE" dirty="0" smtClean="0"/>
              <a:t> </a:t>
            </a:r>
            <a:r>
              <a:rPr lang="sv-SE" dirty="0" err="1" smtClean="0"/>
              <a:t>law</a:t>
            </a:r>
            <a:r>
              <a:rPr lang="sv-SE" dirty="0" smtClean="0"/>
              <a:t> provides </a:t>
            </a:r>
            <a:r>
              <a:rPr lang="sv-SE" dirty="0" err="1" smtClean="0"/>
              <a:t>good</a:t>
            </a:r>
            <a:r>
              <a:rPr lang="sv-SE" dirty="0" smtClean="0"/>
              <a:t> </a:t>
            </a:r>
            <a:r>
              <a:rPr lang="sv-SE" dirty="0" err="1" smtClean="0"/>
              <a:t>fit</a:t>
            </a:r>
            <a:r>
              <a:rPr lang="sv-SE" dirty="0" smtClean="0"/>
              <a:t> to SN 2014J (</a:t>
            </a:r>
            <a:r>
              <a:rPr lang="sv-SE" i="1" dirty="0" err="1" smtClean="0"/>
              <a:t>Amanullah</a:t>
            </a:r>
            <a:r>
              <a:rPr lang="sv-SE" i="1" dirty="0" smtClean="0"/>
              <a:t> et al. 2014</a:t>
            </a:r>
            <a:r>
              <a:rPr lang="sv-SE" dirty="0" smtClean="0"/>
              <a:t>)   </a:t>
            </a:r>
          </a:p>
          <a:p>
            <a:pPr>
              <a:buFontTx/>
              <a:buChar char="-"/>
            </a:pPr>
            <a:r>
              <a:rPr lang="sv-SE" dirty="0" smtClean="0"/>
              <a:t> No variable </a:t>
            </a:r>
            <a:r>
              <a:rPr lang="sv-SE" dirty="0" err="1" smtClean="0"/>
              <a:t>Sodium</a:t>
            </a:r>
            <a:r>
              <a:rPr lang="sv-SE" dirty="0" smtClean="0"/>
              <a:t> absorption in </a:t>
            </a:r>
            <a:r>
              <a:rPr lang="sv-SE" dirty="0" err="1" smtClean="0"/>
              <a:t>high</a:t>
            </a:r>
            <a:r>
              <a:rPr lang="sv-SE" dirty="0" err="1" smtClean="0"/>
              <a:t>-</a:t>
            </a:r>
            <a:r>
              <a:rPr lang="sv-SE" dirty="0" err="1" smtClean="0"/>
              <a:t>res</a:t>
            </a:r>
            <a:r>
              <a:rPr lang="sv-SE" dirty="0" smtClean="0"/>
              <a:t> </a:t>
            </a:r>
            <a:r>
              <a:rPr lang="sv-SE" dirty="0" err="1" smtClean="0"/>
              <a:t>spectra</a:t>
            </a:r>
            <a:r>
              <a:rPr lang="sv-SE" dirty="0" smtClean="0"/>
              <a:t>…</a:t>
            </a:r>
          </a:p>
          <a:p>
            <a:pPr>
              <a:buFontTx/>
              <a:buChar char="-"/>
            </a:pPr>
            <a:r>
              <a:rPr lang="sv-SE" dirty="0" smtClean="0"/>
              <a:t> Relevant dust </a:t>
            </a:r>
            <a:r>
              <a:rPr lang="sv-SE" dirty="0" err="1" smtClean="0"/>
              <a:t>masses</a:t>
            </a:r>
            <a:r>
              <a:rPr lang="sv-SE" dirty="0" smtClean="0"/>
              <a:t> for CS </a:t>
            </a:r>
            <a:r>
              <a:rPr lang="sv-SE" dirty="0" err="1" smtClean="0"/>
              <a:t>extinction</a:t>
            </a:r>
            <a:r>
              <a:rPr lang="sv-SE" dirty="0" smtClean="0"/>
              <a:t> ~10</a:t>
            </a:r>
            <a:r>
              <a:rPr lang="sv-SE" baseline="30000" dirty="0" smtClean="0"/>
              <a:t>-4</a:t>
            </a:r>
            <a:r>
              <a:rPr lang="sv-SE" dirty="0" smtClean="0"/>
              <a:t> </a:t>
            </a:r>
            <a:r>
              <a:rPr lang="sv-SE" i="1" dirty="0" smtClean="0"/>
              <a:t>M</a:t>
            </a:r>
            <a:r>
              <a:rPr lang="sv-SE" baseline="-25000" dirty="0" smtClean="0">
                <a:latin typeface="Wingdings"/>
                <a:ea typeface="Wingdings"/>
                <a:cs typeface="Wingdings"/>
              </a:rPr>
              <a:t></a:t>
            </a:r>
            <a:r>
              <a:rPr lang="sv-SE" i="1" dirty="0" smtClean="0"/>
              <a:t>  </a:t>
            </a:r>
            <a:r>
              <a:rPr lang="sv-SE" dirty="0" smtClean="0"/>
              <a:t>(</a:t>
            </a:r>
            <a:r>
              <a:rPr lang="sv-SE" i="1" dirty="0" err="1" smtClean="0"/>
              <a:t>Amanullah</a:t>
            </a:r>
            <a:r>
              <a:rPr lang="sv-SE" i="1" dirty="0" smtClean="0"/>
              <a:t> &amp; </a:t>
            </a:r>
            <a:r>
              <a:rPr lang="sv-SE" i="1" dirty="0" err="1" smtClean="0"/>
              <a:t>Goobar</a:t>
            </a:r>
            <a:r>
              <a:rPr lang="sv-SE" i="1" dirty="0" smtClean="0"/>
              <a:t>, 2011</a:t>
            </a:r>
            <a:r>
              <a:rPr lang="sv-SE" dirty="0" smtClean="0"/>
              <a:t>)</a:t>
            </a:r>
            <a:endParaRPr lang="sv-SE" dirty="0"/>
          </a:p>
        </p:txBody>
      </p:sp>
      <p:pic>
        <p:nvPicPr>
          <p:cNvPr id="12" name="Bildobjekt 11" descr="mir_lc_3.8mpc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l="4717" t="23901" r="6289" b="24988"/>
              <a:stretch>
                <a:fillRect/>
              </a:stretch>
            </p:blipFill>
          </mc:Choice>
          <mc:Fallback>
            <p:blipFill>
              <a:blip r:embed="rId4"/>
              <a:srcRect l="4717" t="23901" r="6289" b="24988"/>
              <a:stretch>
                <a:fillRect/>
              </a:stretch>
            </p:blipFill>
          </mc:Fallback>
        </mc:AlternateContent>
        <p:spPr>
          <a:xfrm>
            <a:off x="4398472" y="1425220"/>
            <a:ext cx="4821728" cy="3918817"/>
          </a:xfrm>
          <a:prstGeom prst="rect">
            <a:avLst/>
          </a:prstGeom>
        </p:spPr>
      </p:pic>
      <p:pic>
        <p:nvPicPr>
          <p:cNvPr id="13" name="Bildobjekt 12" descr="contour_proposal_3.8mp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76200" y="1583570"/>
            <a:ext cx="4421229" cy="3598030"/>
          </a:xfrm>
          <a:prstGeom prst="rect">
            <a:avLst/>
          </a:prstGeom>
        </p:spPr>
      </p:pic>
      <p:sp>
        <p:nvSpPr>
          <p:cNvPr id="14" name="textruta 13"/>
          <p:cNvSpPr txBox="1"/>
          <p:nvPr/>
        </p:nvSpPr>
        <p:spPr>
          <a:xfrm>
            <a:off x="7399092" y="3276600"/>
            <a:ext cx="972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smtClean="0"/>
              <a:t>3.6μm (x 10)</a:t>
            </a:r>
            <a:endParaRPr lang="sv-SE" sz="1200" dirty="0"/>
          </a:p>
        </p:txBody>
      </p:sp>
      <p:sp>
        <p:nvSpPr>
          <p:cNvPr id="15" name="textruta 14"/>
          <p:cNvSpPr txBox="1"/>
          <p:nvPr/>
        </p:nvSpPr>
        <p:spPr>
          <a:xfrm>
            <a:off x="7399092" y="4267200"/>
            <a:ext cx="5870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smtClean="0"/>
              <a:t>4.5μm</a:t>
            </a:r>
            <a:endParaRPr lang="sv-SE" sz="1200" dirty="0"/>
          </a:p>
        </p:txBody>
      </p:sp>
      <p:sp>
        <p:nvSpPr>
          <p:cNvPr id="16" name="Rektangel 15"/>
          <p:cNvSpPr/>
          <p:nvPr/>
        </p:nvSpPr>
        <p:spPr>
          <a:xfrm>
            <a:off x="6083300" y="2286000"/>
            <a:ext cx="508000" cy="2258199"/>
          </a:xfrm>
          <a:prstGeom prst="rect">
            <a:avLst/>
          </a:prstGeom>
          <a:solidFill>
            <a:srgbClr val="FF0000">
              <a:alpha val="3000"/>
            </a:srgbClr>
          </a:solidFill>
          <a:ln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7" name="textruta 16"/>
          <p:cNvSpPr txBox="1"/>
          <p:nvPr/>
        </p:nvSpPr>
        <p:spPr>
          <a:xfrm>
            <a:off x="6553200" y="3593068"/>
            <a:ext cx="779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/>
              <a:t>Now</a:t>
            </a:r>
            <a:r>
              <a:rPr lang="sv-SE" dirty="0" smtClean="0"/>
              <a:t>…</a:t>
            </a:r>
            <a:endParaRPr lang="sv-SE" dirty="0"/>
          </a:p>
        </p:txBody>
      </p:sp>
      <p:sp>
        <p:nvSpPr>
          <p:cNvPr id="18" name="Rektangel 17"/>
          <p:cNvSpPr/>
          <p:nvPr/>
        </p:nvSpPr>
        <p:spPr>
          <a:xfrm>
            <a:off x="1676400" y="3540898"/>
            <a:ext cx="1371600" cy="1475601"/>
          </a:xfrm>
          <a:prstGeom prst="rect">
            <a:avLst/>
          </a:prstGeom>
          <a:solidFill>
            <a:srgbClr val="FF0000">
              <a:alpha val="3000"/>
            </a:srgbClr>
          </a:solidFill>
          <a:ln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0" name="Rubrik 1"/>
          <p:cNvSpPr txBox="1">
            <a:spLocks/>
          </p:cNvSpPr>
          <p:nvPr/>
        </p:nvSpPr>
        <p:spPr>
          <a:xfrm>
            <a:off x="1295400" y="0"/>
            <a:ext cx="7848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PMN Caecilia LT 55 Roman"/>
                <a:ea typeface="+mj-ea"/>
                <a:cs typeface="PMN Caecilia LT 55 Roman"/>
              </a:rPr>
              <a:t>CS dust limits from </a:t>
            </a:r>
            <a:r>
              <a:rPr kumimoji="0" lang="sv-SE" sz="3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PMN Caecilia LT 55 Roman"/>
                <a:ea typeface="+mj-ea"/>
                <a:cs typeface="PMN Caecilia LT 55 Roman"/>
              </a:rPr>
              <a:t>mid-IR</a:t>
            </a:r>
            <a:endParaRPr kumimoji="0" lang="sv-SE" sz="3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PMN Caecilia LT 55 Roman"/>
              <a:ea typeface="+mj-ea"/>
              <a:cs typeface="PMN Caecilia LT 55 Roman"/>
            </a:endParaRPr>
          </a:p>
        </p:txBody>
      </p:sp>
      <p:pic>
        <p:nvPicPr>
          <p:cNvPr id="21" name="Bildobjekt 20" descr="logo-neg-engelsk_stor_150dp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objekt 16" descr="carina_hst_big.jpg"/>
          <p:cNvPicPr>
            <a:picLocks noChangeAspect="1"/>
          </p:cNvPicPr>
          <p:nvPr/>
        </p:nvPicPr>
        <p:blipFill>
          <a:blip r:embed="rId3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4" name="Platshållare för innehåll 3" descr="eso-Abyss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2209805"/>
            <a:ext cx="9144000" cy="4429127"/>
          </a:xfrm>
        </p:spPr>
      </p:pic>
      <p:pic>
        <p:nvPicPr>
          <p:cNvPr id="5" name="Bildobjekt 4" descr="Supernova_Companion_Sta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152399" y="1459471"/>
            <a:ext cx="2730262" cy="2274331"/>
          </a:xfrm>
          <a:prstGeom prst="rect">
            <a:avLst/>
          </a:prstGeom>
        </p:spPr>
      </p:pic>
      <p:pic>
        <p:nvPicPr>
          <p:cNvPr id="6" name="Bildobjekt 5" descr="sn94dv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5069" y="1459470"/>
            <a:ext cx="2274332" cy="2274332"/>
          </a:xfrm>
          <a:prstGeom prst="rect">
            <a:avLst/>
          </a:prstGeom>
        </p:spPr>
      </p:pic>
      <p:cxnSp>
        <p:nvCxnSpPr>
          <p:cNvPr id="8" name="Rak pil 7"/>
          <p:cNvCxnSpPr/>
          <p:nvPr/>
        </p:nvCxnSpPr>
        <p:spPr>
          <a:xfrm>
            <a:off x="965200" y="2235204"/>
            <a:ext cx="6807200" cy="2370667"/>
          </a:xfrm>
          <a:prstGeom prst="straightConnector1">
            <a:avLst/>
          </a:prstGeom>
          <a:ln w="4445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ruta 8"/>
          <p:cNvSpPr txBox="1"/>
          <p:nvPr/>
        </p:nvSpPr>
        <p:spPr>
          <a:xfrm>
            <a:off x="152401" y="1447803"/>
            <a:ext cx="1653497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sv-SE" dirty="0" err="1" smtClean="0">
                <a:solidFill>
                  <a:schemeClr val="bg1"/>
                </a:solidFill>
              </a:rPr>
              <a:t>SNIa</a:t>
            </a:r>
            <a:r>
              <a:rPr lang="sv-SE" dirty="0" smtClean="0">
                <a:solidFill>
                  <a:schemeClr val="bg1"/>
                </a:solidFill>
              </a:rPr>
              <a:t> </a:t>
            </a:r>
            <a:r>
              <a:rPr lang="sv-SE" dirty="0" err="1" smtClean="0">
                <a:solidFill>
                  <a:schemeClr val="bg1"/>
                </a:solidFill>
              </a:rPr>
              <a:t>progenitor</a:t>
            </a:r>
            <a:r>
              <a:rPr lang="sv-SE" dirty="0" smtClean="0">
                <a:solidFill>
                  <a:schemeClr val="bg1"/>
                </a:solidFill>
              </a:rPr>
              <a:t> </a:t>
            </a:r>
            <a:endParaRPr lang="sv-SE" dirty="0">
              <a:solidFill>
                <a:schemeClr val="bg1"/>
              </a:solidFill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3170540" y="1447803"/>
            <a:ext cx="1249040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sv-SE" dirty="0" err="1" smtClean="0">
                <a:solidFill>
                  <a:schemeClr val="bg1"/>
                </a:solidFill>
              </a:rPr>
              <a:t>Host</a:t>
            </a:r>
            <a:r>
              <a:rPr lang="sv-SE" dirty="0" smtClean="0">
                <a:solidFill>
                  <a:schemeClr val="bg1"/>
                </a:solidFill>
              </a:rPr>
              <a:t> </a:t>
            </a:r>
            <a:r>
              <a:rPr lang="sv-SE" dirty="0" err="1" smtClean="0">
                <a:solidFill>
                  <a:schemeClr val="bg1"/>
                </a:solidFill>
              </a:rPr>
              <a:t>galaxy</a:t>
            </a:r>
            <a:endParaRPr lang="sv-SE" dirty="0">
              <a:solidFill>
                <a:schemeClr val="bg1"/>
              </a:solidFill>
            </a:endParaRPr>
          </a:p>
        </p:txBody>
      </p:sp>
      <p:pic>
        <p:nvPicPr>
          <p:cNvPr id="14" name="Bildobjekt 13" descr="PIA02917_fig1.jpg"/>
          <p:cNvPicPr>
            <a:picLocks noChangeAspect="1"/>
          </p:cNvPicPr>
          <p:nvPr/>
        </p:nvPicPr>
        <p:blipFill>
          <a:blip r:embed="rId7">
            <a:alphaModFix/>
          </a:blip>
          <a:srcRect l="49368" t="4857" r="2245" b="17342"/>
          <a:stretch>
            <a:fillRect/>
          </a:stretch>
        </p:blipFill>
        <p:spPr>
          <a:xfrm>
            <a:off x="5555598" y="1447802"/>
            <a:ext cx="2369202" cy="2285628"/>
          </a:xfrm>
          <a:prstGeom prst="rect">
            <a:avLst/>
          </a:prstGeom>
        </p:spPr>
      </p:pic>
      <p:sp>
        <p:nvSpPr>
          <p:cNvPr id="15" name="textruta 14"/>
          <p:cNvSpPr txBox="1"/>
          <p:nvPr/>
        </p:nvSpPr>
        <p:spPr>
          <a:xfrm>
            <a:off x="5550935" y="1459471"/>
            <a:ext cx="2059145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sv-SE" dirty="0" err="1" smtClean="0">
                <a:solidFill>
                  <a:schemeClr val="bg1"/>
                </a:solidFill>
              </a:rPr>
              <a:t>Foreground</a:t>
            </a:r>
            <a:r>
              <a:rPr lang="sv-SE" dirty="0" smtClean="0">
                <a:solidFill>
                  <a:schemeClr val="bg1"/>
                </a:solidFill>
              </a:rPr>
              <a:t> </a:t>
            </a:r>
            <a:r>
              <a:rPr lang="sv-SE" dirty="0" err="1" smtClean="0">
                <a:solidFill>
                  <a:schemeClr val="bg1"/>
                </a:solidFill>
              </a:rPr>
              <a:t>galaxies</a:t>
            </a:r>
            <a:endParaRPr lang="sv-SE" dirty="0">
              <a:solidFill>
                <a:schemeClr val="bg1"/>
              </a:solidFill>
            </a:endParaRPr>
          </a:p>
        </p:txBody>
      </p:sp>
      <p:sp>
        <p:nvSpPr>
          <p:cNvPr id="18" name="textruta 17"/>
          <p:cNvSpPr txBox="1"/>
          <p:nvPr/>
        </p:nvSpPr>
        <p:spPr>
          <a:xfrm>
            <a:off x="4419580" y="5257800"/>
            <a:ext cx="1620936" cy="36932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sv-SE" dirty="0" err="1" smtClean="0">
                <a:solidFill>
                  <a:schemeClr val="bg1"/>
                </a:solidFill>
              </a:rPr>
              <a:t>Milky</a:t>
            </a:r>
            <a:r>
              <a:rPr lang="sv-SE" dirty="0" smtClean="0">
                <a:solidFill>
                  <a:schemeClr val="bg1"/>
                </a:solidFill>
              </a:rPr>
              <a:t> Way dust</a:t>
            </a:r>
            <a:endParaRPr lang="sv-SE" dirty="0">
              <a:solidFill>
                <a:schemeClr val="bg1"/>
              </a:solidFill>
            </a:endParaRPr>
          </a:p>
        </p:txBody>
      </p:sp>
      <p:pic>
        <p:nvPicPr>
          <p:cNvPr id="22" name="Bildobjekt 21" descr="logo-neg-engelsk_stor_150dpi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carina_hst_big.jpg"/>
          <p:cNvPicPr>
            <a:picLocks noChangeAspect="1"/>
          </p:cNvPicPr>
          <p:nvPr/>
        </p:nvPicPr>
        <p:blipFill>
          <a:blip r:embed="rId3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sv-SE" dirty="0" smtClean="0"/>
              <a:t>SNe Ia are not standard </a:t>
            </a:r>
            <a:r>
              <a:rPr lang="sv-SE" dirty="0" err="1" smtClean="0"/>
              <a:t>candles</a:t>
            </a:r>
            <a:r>
              <a:rPr lang="sv-SE" dirty="0" smtClean="0"/>
              <a:t>!</a:t>
            </a:r>
          </a:p>
          <a:p>
            <a:pPr lvl="1"/>
            <a:r>
              <a:rPr lang="sv-SE" dirty="0" smtClean="0"/>
              <a:t>”</a:t>
            </a:r>
            <a:r>
              <a:rPr lang="sv-SE" dirty="0" err="1" smtClean="0"/>
              <a:t>Standardizable</a:t>
            </a:r>
            <a:r>
              <a:rPr lang="sv-SE" dirty="0" smtClean="0"/>
              <a:t>” = </a:t>
            </a:r>
            <a:r>
              <a:rPr lang="sv-SE" dirty="0" err="1" smtClean="0"/>
              <a:t>apply</a:t>
            </a:r>
            <a:r>
              <a:rPr lang="sv-SE" dirty="0" smtClean="0"/>
              <a:t> </a:t>
            </a:r>
            <a:r>
              <a:rPr lang="sv-SE" dirty="0" err="1" smtClean="0"/>
              <a:t>color</a:t>
            </a:r>
            <a:r>
              <a:rPr lang="sv-SE" dirty="0" smtClean="0"/>
              <a:t> and stretch </a:t>
            </a:r>
            <a:r>
              <a:rPr lang="sv-SE" dirty="0" err="1" smtClean="0"/>
              <a:t>corrections</a:t>
            </a:r>
            <a:r>
              <a:rPr lang="sv-SE" dirty="0" smtClean="0"/>
              <a:t> (</a:t>
            </a:r>
            <a:r>
              <a:rPr lang="sv-SE" i="1" dirty="0" err="1" smtClean="0"/>
              <a:t>σ</a:t>
            </a:r>
            <a:r>
              <a:rPr lang="sv-SE" i="1" baseline="-25000" dirty="0" err="1" smtClean="0"/>
              <a:t>B</a:t>
            </a:r>
            <a:r>
              <a:rPr lang="sv-SE" i="1" baseline="-25000" dirty="0" smtClean="0"/>
              <a:t> </a:t>
            </a:r>
            <a:r>
              <a:rPr lang="sv-SE" dirty="0" smtClean="0"/>
              <a:t> ≈ 0.13 </a:t>
            </a:r>
            <a:r>
              <a:rPr lang="sv-SE" dirty="0" err="1" smtClean="0"/>
              <a:t>mag</a:t>
            </a:r>
            <a:r>
              <a:rPr lang="sv-SE" dirty="0" smtClean="0"/>
              <a:t>)</a:t>
            </a:r>
          </a:p>
          <a:p>
            <a:pPr lvl="1"/>
            <a:r>
              <a:rPr lang="sv-SE" dirty="0" err="1" smtClean="0"/>
              <a:t>already</a:t>
            </a:r>
            <a:r>
              <a:rPr lang="sv-SE" dirty="0" smtClean="0"/>
              <a:t> standard in the NIR! (</a:t>
            </a:r>
            <a:r>
              <a:rPr lang="sv-SE" i="1" dirty="0" err="1" smtClean="0"/>
              <a:t>σ</a:t>
            </a:r>
            <a:r>
              <a:rPr lang="sv-SE" i="1" baseline="-25000" dirty="0" err="1" smtClean="0"/>
              <a:t>J,H</a:t>
            </a:r>
            <a:r>
              <a:rPr lang="sv-SE" dirty="0" smtClean="0"/>
              <a:t> ≈</a:t>
            </a:r>
            <a:r>
              <a:rPr lang="sv-SE" dirty="0" smtClean="0"/>
              <a:t> 0.15 </a:t>
            </a:r>
            <a:r>
              <a:rPr lang="sv-SE" dirty="0" err="1" smtClean="0"/>
              <a:t>mag</a:t>
            </a:r>
            <a:r>
              <a:rPr lang="sv-SE" dirty="0" smtClean="0"/>
              <a:t>)</a:t>
            </a:r>
          </a:p>
          <a:p>
            <a:pPr lvl="1"/>
            <a:r>
              <a:rPr lang="sv-SE" dirty="0" smtClean="0"/>
              <a:t>Less dust absorption (</a:t>
            </a:r>
            <a:r>
              <a:rPr lang="sv-SE" i="1" dirty="0" smtClean="0"/>
              <a:t>A</a:t>
            </a:r>
            <a:r>
              <a:rPr lang="sv-SE" i="1" baseline="-25000" dirty="0" smtClean="0"/>
              <a:t>B </a:t>
            </a:r>
            <a:r>
              <a:rPr lang="sv-SE" i="1" dirty="0" smtClean="0"/>
              <a:t>/ A</a:t>
            </a:r>
            <a:r>
              <a:rPr lang="sv-SE" i="1" baseline="-25000" dirty="0" smtClean="0"/>
              <a:t>H </a:t>
            </a:r>
            <a:r>
              <a:rPr lang="sv-SE" dirty="0" smtClean="0"/>
              <a:t>≈ 6 )</a:t>
            </a:r>
          </a:p>
          <a:p>
            <a:pPr lvl="1">
              <a:buNone/>
            </a:pPr>
            <a:r>
              <a:rPr lang="sv-SE" dirty="0" smtClean="0"/>
              <a:t> </a:t>
            </a:r>
          </a:p>
          <a:p>
            <a:r>
              <a:rPr lang="sv-SE" dirty="0" err="1" smtClean="0"/>
              <a:t>Thermal</a:t>
            </a:r>
            <a:r>
              <a:rPr lang="sv-SE" dirty="0" smtClean="0"/>
              <a:t> emission from </a:t>
            </a:r>
            <a:r>
              <a:rPr lang="sv-SE" dirty="0" err="1" smtClean="0"/>
              <a:t>heated</a:t>
            </a:r>
            <a:r>
              <a:rPr lang="sv-SE" dirty="0" smtClean="0"/>
              <a:t> </a:t>
            </a:r>
            <a:r>
              <a:rPr lang="sv-SE" dirty="0" err="1" smtClean="0"/>
              <a:t>circumstellar</a:t>
            </a:r>
            <a:r>
              <a:rPr lang="sv-SE" dirty="0" smtClean="0"/>
              <a:t> dust?</a:t>
            </a:r>
          </a:p>
        </p:txBody>
      </p:sp>
      <p:sp>
        <p:nvSpPr>
          <p:cNvPr id="10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1143000"/>
          </a:xfrm>
        </p:spPr>
        <p:txBody>
          <a:bodyPr>
            <a:noAutofit/>
          </a:bodyPr>
          <a:lstStyle/>
          <a:p>
            <a:r>
              <a:rPr lang="sv-SE" sz="3400" dirty="0" err="1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Why</a:t>
            </a:r>
            <a:r>
              <a:rPr lang="sv-SE" sz="34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Infrared?</a:t>
            </a:r>
            <a:endParaRPr lang="sv-SE" sz="3400" dirty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11" name="Bildobjekt 10" descr="logo-neg-engelsk_stor_150dp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Minimizing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dust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extinction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…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12" name="Bildobjekt 11" descr="1011.5910v3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838200" y="1218219"/>
            <a:ext cx="7239000" cy="4877781"/>
          </a:xfrm>
          <a:prstGeom prst="rect">
            <a:avLst/>
          </a:prstGeom>
        </p:spPr>
      </p:pic>
      <p:sp>
        <p:nvSpPr>
          <p:cNvPr id="13" name="textruta 12"/>
          <p:cNvSpPr txBox="1"/>
          <p:nvPr/>
        </p:nvSpPr>
        <p:spPr>
          <a:xfrm>
            <a:off x="1295400" y="5943600"/>
            <a:ext cx="3416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Dust </a:t>
            </a:r>
            <a:r>
              <a:rPr lang="sv-SE" dirty="0" err="1" smtClean="0">
                <a:solidFill>
                  <a:srgbClr val="FF0000"/>
                </a:solidFill>
              </a:rPr>
              <a:t>extincted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smtClean="0"/>
              <a:t>/ </a:t>
            </a:r>
            <a:r>
              <a:rPr lang="sv-SE" dirty="0" err="1" smtClean="0"/>
              <a:t>corrected</a:t>
            </a:r>
            <a:endParaRPr lang="sv-SE" dirty="0" smtClean="0"/>
          </a:p>
          <a:p>
            <a:r>
              <a:rPr lang="sv-SE" dirty="0" err="1" smtClean="0"/>
              <a:t>peak</a:t>
            </a:r>
            <a:r>
              <a:rPr lang="sv-SE" dirty="0" smtClean="0"/>
              <a:t> </a:t>
            </a:r>
            <a:r>
              <a:rPr lang="sv-SE" dirty="0" err="1" smtClean="0"/>
              <a:t>magnitudes</a:t>
            </a:r>
            <a:r>
              <a:rPr lang="sv-SE" dirty="0" smtClean="0"/>
              <a:t> in </a:t>
            </a:r>
            <a:r>
              <a:rPr lang="sv-SE" dirty="0" err="1" smtClean="0"/>
              <a:t>optical</a:t>
            </a:r>
            <a:r>
              <a:rPr lang="sv-SE" dirty="0" smtClean="0"/>
              <a:t> </a:t>
            </a:r>
            <a:r>
              <a:rPr lang="sv-SE" i="1" dirty="0" smtClean="0"/>
              <a:t>B</a:t>
            </a:r>
            <a:r>
              <a:rPr lang="sv-SE" dirty="0" smtClean="0"/>
              <a:t>-band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4838422" y="5961966"/>
            <a:ext cx="3467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Dust </a:t>
            </a:r>
            <a:r>
              <a:rPr lang="sv-SE" dirty="0" err="1" smtClean="0">
                <a:solidFill>
                  <a:srgbClr val="FF0000"/>
                </a:solidFill>
              </a:rPr>
              <a:t>extincted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smtClean="0"/>
              <a:t>/ </a:t>
            </a:r>
            <a:r>
              <a:rPr lang="sv-SE" dirty="0" err="1" smtClean="0"/>
              <a:t>corrected</a:t>
            </a:r>
            <a:endParaRPr lang="sv-SE" dirty="0" smtClean="0"/>
          </a:p>
          <a:p>
            <a:r>
              <a:rPr lang="sv-SE" dirty="0" err="1" smtClean="0"/>
              <a:t>peak</a:t>
            </a:r>
            <a:r>
              <a:rPr lang="sv-SE" dirty="0" smtClean="0"/>
              <a:t> </a:t>
            </a:r>
            <a:r>
              <a:rPr lang="sv-SE" dirty="0" err="1" smtClean="0"/>
              <a:t>magnitudes</a:t>
            </a:r>
            <a:r>
              <a:rPr lang="sv-SE" dirty="0" smtClean="0"/>
              <a:t> in </a:t>
            </a:r>
            <a:r>
              <a:rPr lang="sv-SE" dirty="0" err="1" smtClean="0"/>
              <a:t>near-IR</a:t>
            </a:r>
            <a:r>
              <a:rPr lang="sv-SE" dirty="0" smtClean="0"/>
              <a:t> </a:t>
            </a:r>
            <a:r>
              <a:rPr lang="sv-SE" i="1" dirty="0" smtClean="0"/>
              <a:t>H</a:t>
            </a:r>
            <a:r>
              <a:rPr lang="sv-SE" dirty="0" smtClean="0"/>
              <a:t>-band</a:t>
            </a:r>
            <a:endParaRPr lang="sv-SE" dirty="0"/>
          </a:p>
        </p:txBody>
      </p:sp>
      <p:sp>
        <p:nvSpPr>
          <p:cNvPr id="15" name="textruta 14"/>
          <p:cNvSpPr txBox="1"/>
          <p:nvPr/>
        </p:nvSpPr>
        <p:spPr>
          <a:xfrm>
            <a:off x="4953000" y="1600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 smtClean="0"/>
              <a:t>(Mandel et </a:t>
            </a:r>
            <a:r>
              <a:rPr lang="sv-SE" i="1" dirty="0" smtClean="0"/>
              <a:t>al</a:t>
            </a:r>
            <a:r>
              <a:rPr lang="sv-SE" i="1" dirty="0" smtClean="0"/>
              <a:t>. </a:t>
            </a:r>
            <a:r>
              <a:rPr lang="sv-SE" i="1" dirty="0" smtClean="0"/>
              <a:t>2011</a:t>
            </a:r>
            <a:r>
              <a:rPr lang="sv-SE" i="1" dirty="0" smtClean="0"/>
              <a:t>)</a:t>
            </a:r>
            <a:endParaRPr lang="sv-SE" i="1" dirty="0"/>
          </a:p>
        </p:txBody>
      </p:sp>
      <p:pic>
        <p:nvPicPr>
          <p:cNvPr id="10" name="Bildobjekt 9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NIR Hubble diagram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10" name="Bildobjekt 9" descr="H_hubble_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884695"/>
            <a:ext cx="5638800" cy="5973305"/>
          </a:xfrm>
          <a:prstGeom prst="rect">
            <a:avLst/>
          </a:prstGeom>
        </p:spPr>
      </p:pic>
      <p:sp>
        <p:nvSpPr>
          <p:cNvPr id="17" name="textruta 16"/>
          <p:cNvSpPr txBox="1"/>
          <p:nvPr/>
        </p:nvSpPr>
        <p:spPr>
          <a:xfrm>
            <a:off x="5181600" y="1447800"/>
            <a:ext cx="3962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 smtClean="0">
                <a:solidFill>
                  <a:srgbClr val="00FEFE"/>
                </a:solidFill>
              </a:rPr>
              <a:t>CSP:</a:t>
            </a:r>
            <a:r>
              <a:rPr lang="sv-SE" sz="1400" dirty="0" smtClean="0"/>
              <a:t> </a:t>
            </a:r>
            <a:r>
              <a:rPr sz="1400" dirty="0" smtClean="0"/>
              <a:t>Contreras </a:t>
            </a:r>
            <a:r>
              <a:rPr lang="sv-SE" sz="1400" dirty="0" smtClean="0"/>
              <a:t>(</a:t>
            </a:r>
            <a:r>
              <a:rPr sz="1400" dirty="0" smtClean="0"/>
              <a:t>2010</a:t>
            </a:r>
            <a:r>
              <a:rPr lang="sv-SE" sz="1400" dirty="0" smtClean="0"/>
              <a:t>) + </a:t>
            </a:r>
            <a:r>
              <a:rPr sz="1400" dirty="0" smtClean="0"/>
              <a:t>Stritzinger</a:t>
            </a:r>
            <a:r>
              <a:rPr lang="sv-SE" sz="1400" dirty="0" smtClean="0"/>
              <a:t> et al.</a:t>
            </a:r>
            <a:r>
              <a:rPr sz="1400" dirty="0" smtClean="0"/>
              <a:t> </a:t>
            </a:r>
            <a:r>
              <a:rPr lang="sv-SE" sz="1400" dirty="0" smtClean="0"/>
              <a:t>(</a:t>
            </a:r>
            <a:r>
              <a:rPr sz="1400" dirty="0" smtClean="0"/>
              <a:t>2011</a:t>
            </a:r>
            <a:r>
              <a:rPr lang="sv-SE" sz="1400" dirty="0" smtClean="0"/>
              <a:t>) </a:t>
            </a:r>
          </a:p>
          <a:p>
            <a:r>
              <a:rPr sz="1400" dirty="0" smtClean="0"/>
              <a:t>69 S</a:t>
            </a:r>
            <a:r>
              <a:rPr lang="sv-SE" sz="1400" dirty="0" smtClean="0"/>
              <a:t>n</a:t>
            </a:r>
            <a:r>
              <a:rPr sz="1400" dirty="0" smtClean="0"/>
              <a:t>e</a:t>
            </a:r>
            <a:r>
              <a:rPr lang="sv-SE" sz="1400" dirty="0" smtClean="0"/>
              <a:t>, </a:t>
            </a:r>
            <a:r>
              <a:rPr lang="sv-SE" sz="1400" i="1" dirty="0" smtClean="0"/>
              <a:t>&lt;z&gt;</a:t>
            </a:r>
            <a:r>
              <a:rPr lang="sv-SE" sz="1400" dirty="0" smtClean="0"/>
              <a:t> = 0.027, </a:t>
            </a:r>
            <a:r>
              <a:rPr lang="sv-SE" sz="1400" dirty="0" err="1" smtClean="0"/>
              <a:t>many</a:t>
            </a:r>
            <a:r>
              <a:rPr lang="sv-SE" sz="1400" dirty="0" smtClean="0"/>
              <a:t> </a:t>
            </a:r>
            <a:r>
              <a:rPr lang="sv-SE" sz="1400" dirty="0" err="1" smtClean="0"/>
              <a:t>epochs</a:t>
            </a:r>
            <a:r>
              <a:rPr lang="sv-SE" sz="1400" dirty="0" smtClean="0"/>
              <a:t>!  </a:t>
            </a:r>
          </a:p>
          <a:p>
            <a:r>
              <a:rPr sz="1400" dirty="0" smtClean="0"/>
              <a:t>2.5m</a:t>
            </a:r>
            <a:r>
              <a:rPr lang="sv-SE" sz="1400" dirty="0" smtClean="0"/>
              <a:t> </a:t>
            </a:r>
            <a:r>
              <a:rPr sz="1400" dirty="0" smtClean="0"/>
              <a:t>du Pont </a:t>
            </a:r>
            <a:r>
              <a:rPr lang="sv-SE" sz="1400" dirty="0" smtClean="0"/>
              <a:t>(+1m </a:t>
            </a:r>
            <a:r>
              <a:rPr lang="sv-SE" sz="1400" dirty="0" err="1" smtClean="0"/>
              <a:t>Swope</a:t>
            </a:r>
            <a:r>
              <a:rPr lang="sv-SE" sz="1400" dirty="0" smtClean="0"/>
              <a:t>, 6.5m Magellan)</a:t>
            </a:r>
          </a:p>
          <a:p>
            <a:endParaRPr lang="sv-SE" sz="1400" dirty="0" smtClean="0"/>
          </a:p>
          <a:p>
            <a:r>
              <a:rPr sz="1400" b="1" dirty="0" smtClean="0">
                <a:solidFill>
                  <a:srgbClr val="053DF5"/>
                </a:solidFill>
              </a:rPr>
              <a:t>Barone-Nugent et al. (2012)</a:t>
            </a:r>
            <a:endParaRPr lang="sv-SE" sz="1400" b="1" dirty="0">
              <a:solidFill>
                <a:srgbClr val="053DF5"/>
              </a:solidFill>
            </a:endParaRPr>
          </a:p>
          <a:p>
            <a:r>
              <a:rPr sz="1400" dirty="0" smtClean="0"/>
              <a:t>12</a:t>
            </a:r>
            <a:r>
              <a:rPr lang="sv-SE" sz="1400" dirty="0" smtClean="0"/>
              <a:t> (</a:t>
            </a:r>
            <a:r>
              <a:rPr lang="sv-SE" sz="1400" b="1" dirty="0" smtClean="0"/>
              <a:t>PTF</a:t>
            </a:r>
            <a:r>
              <a:rPr lang="sv-SE" sz="1400" dirty="0" smtClean="0"/>
              <a:t>)</a:t>
            </a:r>
            <a:r>
              <a:rPr sz="1400" dirty="0" smtClean="0"/>
              <a:t> S</a:t>
            </a:r>
            <a:r>
              <a:rPr lang="sv-SE" sz="1400" dirty="0"/>
              <a:t>N</a:t>
            </a:r>
            <a:r>
              <a:rPr sz="1400" dirty="0" smtClean="0"/>
              <a:t>e</a:t>
            </a:r>
            <a:r>
              <a:rPr lang="sv-SE" sz="1400" dirty="0" smtClean="0"/>
              <a:t>, </a:t>
            </a:r>
            <a:r>
              <a:rPr lang="sv-SE" sz="1400" i="1" dirty="0" smtClean="0"/>
              <a:t>&lt;z&gt;</a:t>
            </a:r>
            <a:r>
              <a:rPr lang="sv-SE" sz="1400" dirty="0" smtClean="0"/>
              <a:t>=0.056</a:t>
            </a:r>
          </a:p>
          <a:p>
            <a:r>
              <a:rPr lang="sv-SE" sz="1400" dirty="0" smtClean="0"/>
              <a:t>8.2m </a:t>
            </a:r>
            <a:r>
              <a:rPr sz="1400" dirty="0" smtClean="0"/>
              <a:t>Gemini</a:t>
            </a:r>
            <a:r>
              <a:rPr lang="sv-SE" sz="1400" dirty="0" smtClean="0"/>
              <a:t> &amp;</a:t>
            </a:r>
            <a:r>
              <a:rPr lang="sv-SE" sz="1400" dirty="0" smtClean="0"/>
              <a:t> VLT HAWK-I</a:t>
            </a:r>
          </a:p>
          <a:p>
            <a:endParaRPr lang="sv-SE" sz="1400" dirty="0" smtClean="0"/>
          </a:p>
          <a:p>
            <a:r>
              <a:rPr lang="sv-SE" sz="1400" b="1" dirty="0" err="1" smtClean="0">
                <a:solidFill>
                  <a:srgbClr val="086B3F"/>
                </a:solidFill>
              </a:rPr>
              <a:t>Weyant</a:t>
            </a:r>
            <a:r>
              <a:rPr lang="sv-SE" sz="1400" b="1" dirty="0" smtClean="0">
                <a:solidFill>
                  <a:srgbClr val="086B3F"/>
                </a:solidFill>
              </a:rPr>
              <a:t> et al. 2013</a:t>
            </a:r>
          </a:p>
          <a:p>
            <a:r>
              <a:rPr lang="sv-SE" sz="1400" i="1" dirty="0" smtClean="0"/>
              <a:t>11 SNe (5 </a:t>
            </a:r>
            <a:r>
              <a:rPr lang="sv-SE" sz="1400" b="1" i="1" dirty="0" smtClean="0"/>
              <a:t>PTF</a:t>
            </a:r>
            <a:r>
              <a:rPr lang="sv-SE" sz="1400" i="1" dirty="0" smtClean="0"/>
              <a:t>), &lt;z&gt;</a:t>
            </a:r>
            <a:r>
              <a:rPr lang="sv-SE" sz="1400" dirty="0" smtClean="0"/>
              <a:t> = 0.041, 3-6 NIR </a:t>
            </a:r>
            <a:r>
              <a:rPr lang="sv-SE" sz="1400" dirty="0" err="1" smtClean="0"/>
              <a:t>epochs</a:t>
            </a:r>
            <a:endParaRPr lang="sv-SE" sz="1400" dirty="0" smtClean="0"/>
          </a:p>
          <a:p>
            <a:r>
              <a:rPr lang="sv-SE" sz="1400" dirty="0" smtClean="0"/>
              <a:t>3.5m WIYN</a:t>
            </a:r>
          </a:p>
          <a:p>
            <a:endParaRPr lang="sv-SE" sz="1400" dirty="0" smtClean="0"/>
          </a:p>
          <a:p>
            <a:r>
              <a:rPr lang="sv-SE" sz="1400" b="1" dirty="0" err="1" smtClean="0">
                <a:solidFill>
                  <a:srgbClr val="831E7B"/>
                </a:solidFill>
              </a:rPr>
              <a:t>Stanishev</a:t>
            </a:r>
            <a:r>
              <a:rPr lang="sv-SE" sz="1400" b="1" dirty="0" smtClean="0">
                <a:solidFill>
                  <a:srgbClr val="831E7B"/>
                </a:solidFill>
              </a:rPr>
              <a:t> et al. 2014 (</a:t>
            </a:r>
            <a:r>
              <a:rPr lang="sv-SE" sz="1400" b="1" i="1" dirty="0" smtClean="0">
                <a:solidFill>
                  <a:srgbClr val="831E7B"/>
                </a:solidFill>
              </a:rPr>
              <a:t>in prep.</a:t>
            </a:r>
            <a:r>
              <a:rPr lang="sv-SE" sz="1400" b="1" dirty="0" smtClean="0">
                <a:solidFill>
                  <a:srgbClr val="831E7B"/>
                </a:solidFill>
              </a:rPr>
              <a:t>)</a:t>
            </a:r>
          </a:p>
          <a:p>
            <a:r>
              <a:rPr lang="sv-SE" sz="1400" i="1" dirty="0" smtClean="0"/>
              <a:t>16 SNe, &lt;z&gt;</a:t>
            </a:r>
            <a:r>
              <a:rPr lang="sv-SE" sz="1400" dirty="0" smtClean="0"/>
              <a:t>=0.091, 1-2 NIR </a:t>
            </a:r>
            <a:r>
              <a:rPr lang="sv-SE" sz="1400" dirty="0" err="1" smtClean="0"/>
              <a:t>epochs</a:t>
            </a:r>
            <a:endParaRPr lang="sv-SE" sz="1400" dirty="0" smtClean="0"/>
          </a:p>
          <a:p>
            <a:r>
              <a:rPr lang="sv-SE" sz="1400" dirty="0" smtClean="0"/>
              <a:t>2.5m NOT, 8.2m VLT</a:t>
            </a:r>
            <a:endParaRPr lang="sv-SE" sz="1400" dirty="0" smtClean="0"/>
          </a:p>
          <a:p>
            <a:endParaRPr lang="sv-SE" sz="1400" dirty="0" smtClean="0"/>
          </a:p>
          <a:p>
            <a:endParaRPr sz="1400" dirty="0" smtClean="0"/>
          </a:p>
          <a:p>
            <a:pPr>
              <a:buFontTx/>
              <a:buChar char="-"/>
            </a:pPr>
            <a:endParaRPr lang="sv-SE" sz="1400" dirty="0"/>
          </a:p>
        </p:txBody>
      </p:sp>
      <p:pic>
        <p:nvPicPr>
          <p:cNvPr id="18" name="Bildobjekt 17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4443984" cy="571500"/>
          </a:xfrm>
        </p:spPr>
        <p:txBody>
          <a:bodyPr>
            <a:normAutofit fontScale="90000"/>
          </a:bodyPr>
          <a:lstStyle/>
          <a:p>
            <a:endParaRPr lang="sv-SE"/>
          </a:p>
        </p:txBody>
      </p:sp>
      <p:pic>
        <p:nvPicPr>
          <p:cNvPr id="4" name="Platshållare för innehåll 3" descr="13s_new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0"/>
            <a:ext cx="1371600" cy="1371600"/>
          </a:xfrm>
        </p:spPr>
      </p:pic>
      <p:pic>
        <p:nvPicPr>
          <p:cNvPr id="6" name="Bildobjekt 5" descr="13abc_ne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5486400"/>
            <a:ext cx="1371600" cy="1371600"/>
          </a:xfrm>
          <a:prstGeom prst="rect">
            <a:avLst/>
          </a:prstGeom>
        </p:spPr>
      </p:pic>
      <p:pic>
        <p:nvPicPr>
          <p:cNvPr id="7" name="Bildobjekt 6" descr="13ahk_re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371600"/>
            <a:ext cx="1371600" cy="1371600"/>
          </a:xfrm>
          <a:prstGeom prst="rect">
            <a:avLst/>
          </a:prstGeom>
        </p:spPr>
      </p:pic>
      <p:pic>
        <p:nvPicPr>
          <p:cNvPr id="8" name="Bildobjekt 7" descr="13anh_ne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114800"/>
            <a:ext cx="1371600" cy="1371600"/>
          </a:xfrm>
          <a:prstGeom prst="rect">
            <a:avLst/>
          </a:prstGeom>
        </p:spPr>
      </p:pic>
      <p:pic>
        <p:nvPicPr>
          <p:cNvPr id="9" name="Bildobjekt 8" descr="13aro_ne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0"/>
            <a:ext cx="1371600" cy="1371600"/>
          </a:xfrm>
          <a:prstGeom prst="rect">
            <a:avLst/>
          </a:prstGeom>
        </p:spPr>
      </p:pic>
      <p:pic>
        <p:nvPicPr>
          <p:cNvPr id="11" name="Bildobjekt 10" descr="13ayw_new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1371600"/>
            <a:ext cx="1371600" cy="1371600"/>
          </a:xfrm>
          <a:prstGeom prst="rect">
            <a:avLst/>
          </a:prstGeom>
        </p:spPr>
      </p:pic>
      <p:pic>
        <p:nvPicPr>
          <p:cNvPr id="13" name="Bildobjekt 12" descr="13bkw_new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600" y="4114800"/>
            <a:ext cx="1371600" cy="1371600"/>
          </a:xfrm>
          <a:prstGeom prst="rect">
            <a:avLst/>
          </a:prstGeom>
        </p:spPr>
      </p:pic>
      <p:pic>
        <p:nvPicPr>
          <p:cNvPr id="15" name="Bildobjekt 14" descr="13crp_new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5200" y="2743200"/>
            <a:ext cx="1371600" cy="1371600"/>
          </a:xfrm>
          <a:prstGeom prst="rect">
            <a:avLst/>
          </a:prstGeom>
        </p:spPr>
      </p:pic>
      <p:pic>
        <p:nvPicPr>
          <p:cNvPr id="16" name="Bildobjekt 15" descr="13daw_new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15200" y="5486400"/>
            <a:ext cx="1371600" cy="1371600"/>
          </a:xfrm>
          <a:prstGeom prst="rect">
            <a:avLst/>
          </a:prstGeom>
        </p:spPr>
      </p:pic>
      <p:pic>
        <p:nvPicPr>
          <p:cNvPr id="17" name="Bildobjekt 16" descr="13ddg_new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0" y="5486400"/>
            <a:ext cx="1371600" cy="1371600"/>
          </a:xfrm>
          <a:prstGeom prst="rect">
            <a:avLst/>
          </a:prstGeom>
        </p:spPr>
      </p:pic>
      <p:pic>
        <p:nvPicPr>
          <p:cNvPr id="18" name="Bildobjekt 17" descr="13dge_new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28800" y="5486400"/>
            <a:ext cx="1371600" cy="1371600"/>
          </a:xfrm>
          <a:prstGeom prst="rect">
            <a:avLst/>
          </a:prstGeom>
        </p:spPr>
      </p:pic>
      <p:pic>
        <p:nvPicPr>
          <p:cNvPr id="19" name="Bildobjekt 18" descr="13dkj_new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72000" y="1371600"/>
            <a:ext cx="1371600" cy="1371600"/>
          </a:xfrm>
          <a:prstGeom prst="rect">
            <a:avLst/>
          </a:prstGeom>
        </p:spPr>
      </p:pic>
      <p:pic>
        <p:nvPicPr>
          <p:cNvPr id="20" name="Bildobjekt 19" descr="13dkx_new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00400" y="4114800"/>
            <a:ext cx="1371600" cy="1371600"/>
          </a:xfrm>
          <a:prstGeom prst="rect">
            <a:avLst/>
          </a:prstGeom>
        </p:spPr>
      </p:pic>
      <p:pic>
        <p:nvPicPr>
          <p:cNvPr id="21" name="Bildobjekt 20" descr="13duj_new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43600" y="0"/>
            <a:ext cx="1371600" cy="1371600"/>
          </a:xfrm>
          <a:prstGeom prst="rect">
            <a:avLst/>
          </a:prstGeom>
        </p:spPr>
      </p:pic>
      <p:pic>
        <p:nvPicPr>
          <p:cNvPr id="22" name="Bildobjekt 21" descr="13dym_new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0" y="0"/>
            <a:ext cx="1371600" cy="1371600"/>
          </a:xfrm>
          <a:prstGeom prst="rect">
            <a:avLst/>
          </a:prstGeom>
        </p:spPr>
      </p:pic>
      <p:pic>
        <p:nvPicPr>
          <p:cNvPr id="23" name="Bildobjekt 22" descr="13dzm_new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28800" y="4114800"/>
            <a:ext cx="1371600" cy="1371600"/>
          </a:xfrm>
          <a:prstGeom prst="rect">
            <a:avLst/>
          </a:prstGeom>
        </p:spPr>
      </p:pic>
      <p:pic>
        <p:nvPicPr>
          <p:cNvPr id="24" name="Bildobjekt 23" descr="13ebh_new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943600" y="2743200"/>
            <a:ext cx="1371600" cy="1371600"/>
          </a:xfrm>
          <a:prstGeom prst="rect">
            <a:avLst/>
          </a:prstGeom>
        </p:spPr>
      </p:pic>
      <p:pic>
        <p:nvPicPr>
          <p:cNvPr id="25" name="Bildobjekt 24" descr="13efe_new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28800" y="1371600"/>
            <a:ext cx="1371600" cy="1371600"/>
          </a:xfrm>
          <a:prstGeom prst="rect">
            <a:avLst/>
          </a:prstGeom>
        </p:spPr>
      </p:pic>
      <p:pic>
        <p:nvPicPr>
          <p:cNvPr id="26" name="Bildobjekt 25" descr="13ft_new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7200" y="5486400"/>
            <a:ext cx="1371600" cy="1371600"/>
          </a:xfrm>
          <a:prstGeom prst="rect">
            <a:avLst/>
          </a:prstGeom>
        </p:spPr>
      </p:pic>
      <p:pic>
        <p:nvPicPr>
          <p:cNvPr id="27" name="Bildobjekt 26" descr="14aaf_new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315200" y="1371600"/>
            <a:ext cx="1371600" cy="1371600"/>
          </a:xfrm>
          <a:prstGeom prst="rect">
            <a:avLst/>
          </a:prstGeom>
        </p:spPr>
      </p:pic>
      <p:pic>
        <p:nvPicPr>
          <p:cNvPr id="28" name="Bildobjekt 27" descr="14aje_new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28800" y="0"/>
            <a:ext cx="1371600" cy="1371600"/>
          </a:xfrm>
          <a:prstGeom prst="rect">
            <a:avLst/>
          </a:prstGeom>
        </p:spPr>
      </p:pic>
      <p:pic>
        <p:nvPicPr>
          <p:cNvPr id="29" name="Bildobjekt 28" descr="14ale_new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72000" y="4114800"/>
            <a:ext cx="1371600" cy="1371600"/>
          </a:xfrm>
          <a:prstGeom prst="rect">
            <a:avLst/>
          </a:prstGeom>
        </p:spPr>
      </p:pic>
      <p:pic>
        <p:nvPicPr>
          <p:cNvPr id="30" name="Bildobjekt 29" descr="14apg_new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200400" y="1371600"/>
            <a:ext cx="1371600" cy="1371600"/>
          </a:xfrm>
          <a:prstGeom prst="rect">
            <a:avLst/>
          </a:prstGeom>
        </p:spPr>
      </p:pic>
      <p:pic>
        <p:nvPicPr>
          <p:cNvPr id="31" name="Bildobjekt 30" descr="14atg_new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57200" y="2743200"/>
            <a:ext cx="1371600" cy="1371600"/>
          </a:xfrm>
          <a:prstGeom prst="rect">
            <a:avLst/>
          </a:prstGeom>
        </p:spPr>
      </p:pic>
      <p:pic>
        <p:nvPicPr>
          <p:cNvPr id="32" name="Bildobjekt 31" descr="14bbr_new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00400" y="2743200"/>
            <a:ext cx="1371600" cy="1371600"/>
          </a:xfrm>
          <a:prstGeom prst="rect">
            <a:avLst/>
          </a:prstGeom>
        </p:spPr>
      </p:pic>
      <p:pic>
        <p:nvPicPr>
          <p:cNvPr id="33" name="Bildobjekt 32" descr="14bdn_new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72000" y="2743200"/>
            <a:ext cx="1371600" cy="1371600"/>
          </a:xfrm>
          <a:prstGeom prst="rect">
            <a:avLst/>
          </a:prstGeom>
        </p:spPr>
      </p:pic>
      <p:pic>
        <p:nvPicPr>
          <p:cNvPr id="34" name="Bildobjekt 33" descr="14uo_new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943600" y="5486400"/>
            <a:ext cx="1371600" cy="1371600"/>
          </a:xfrm>
          <a:prstGeom prst="rect">
            <a:avLst/>
          </a:prstGeom>
        </p:spPr>
      </p:pic>
      <p:pic>
        <p:nvPicPr>
          <p:cNvPr id="35" name="Bildobjekt 34" descr="14w_new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315200" y="0"/>
            <a:ext cx="1371600" cy="1371600"/>
          </a:xfrm>
          <a:prstGeom prst="rect">
            <a:avLst/>
          </a:prstGeom>
        </p:spPr>
      </p:pic>
      <p:pic>
        <p:nvPicPr>
          <p:cNvPr id="36" name="Bildobjekt 35" descr="14yw_new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315200" y="4114800"/>
            <a:ext cx="1371600" cy="1371600"/>
          </a:xfrm>
          <a:prstGeom prst="rect">
            <a:avLst/>
          </a:prstGeom>
        </p:spPr>
      </p:pic>
      <p:pic>
        <p:nvPicPr>
          <p:cNvPr id="37" name="Bildobjekt 36" descr="14yy_new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828800" y="27432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E3E3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 descr="13abc_new.png"/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3200400" y="5486400"/>
            <a:ext cx="1371600" cy="1371600"/>
          </a:xfrm>
          <a:prstGeom prst="rect">
            <a:avLst/>
          </a:prstGeom>
        </p:spPr>
      </p:pic>
      <p:pic>
        <p:nvPicPr>
          <p:cNvPr id="7" name="Bildobjekt 6" descr="13ahk_ref.png"/>
          <p:cNvPicPr>
            <a:picLocks noChangeAspect="1"/>
          </p:cNvPicPr>
          <p:nvPr/>
        </p:nvPicPr>
        <p:blipFill>
          <a:blip r:embed="rId4">
            <a:alphaModFix amt="12000"/>
          </a:blip>
          <a:stretch>
            <a:fillRect/>
          </a:stretch>
        </p:blipFill>
        <p:spPr>
          <a:xfrm>
            <a:off x="457200" y="1371600"/>
            <a:ext cx="1371600" cy="1371600"/>
          </a:xfrm>
          <a:prstGeom prst="rect">
            <a:avLst/>
          </a:prstGeom>
        </p:spPr>
      </p:pic>
      <p:pic>
        <p:nvPicPr>
          <p:cNvPr id="8" name="Bildobjekt 7" descr="13anh_new.png"/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457200" y="4114800"/>
            <a:ext cx="1371600" cy="1371600"/>
          </a:xfrm>
          <a:prstGeom prst="rect">
            <a:avLst/>
          </a:prstGeom>
        </p:spPr>
      </p:pic>
      <p:pic>
        <p:nvPicPr>
          <p:cNvPr id="11" name="Bildobjekt 10" descr="13ayw_new.png"/>
          <p:cNvPicPr>
            <a:picLocks noChangeAspect="1"/>
          </p:cNvPicPr>
          <p:nvPr/>
        </p:nvPicPr>
        <p:blipFill>
          <a:blip r:embed="rId6">
            <a:alphaModFix amt="12000"/>
          </a:blip>
          <a:stretch>
            <a:fillRect/>
          </a:stretch>
        </p:blipFill>
        <p:spPr>
          <a:xfrm>
            <a:off x="5943600" y="1371600"/>
            <a:ext cx="1371600" cy="1371600"/>
          </a:xfrm>
          <a:prstGeom prst="rect">
            <a:avLst/>
          </a:prstGeom>
        </p:spPr>
      </p:pic>
      <p:pic>
        <p:nvPicPr>
          <p:cNvPr id="13" name="Bildobjekt 12" descr="13bkw_new.png"/>
          <p:cNvPicPr>
            <a:picLocks noChangeAspect="1"/>
          </p:cNvPicPr>
          <p:nvPr/>
        </p:nvPicPr>
        <p:blipFill>
          <a:blip r:embed="rId7">
            <a:alphaModFix amt="12000"/>
          </a:blip>
          <a:stretch>
            <a:fillRect/>
          </a:stretch>
        </p:blipFill>
        <p:spPr>
          <a:xfrm>
            <a:off x="5943600" y="4114800"/>
            <a:ext cx="1371600" cy="1371600"/>
          </a:xfrm>
          <a:prstGeom prst="rect">
            <a:avLst/>
          </a:prstGeom>
        </p:spPr>
      </p:pic>
      <p:pic>
        <p:nvPicPr>
          <p:cNvPr id="15" name="Bildobjekt 14" descr="13crp_new.png"/>
          <p:cNvPicPr>
            <a:picLocks noChangeAspect="1"/>
          </p:cNvPicPr>
          <p:nvPr/>
        </p:nvPicPr>
        <p:blipFill>
          <a:blip r:embed="rId8">
            <a:alphaModFix amt="12000"/>
          </a:blip>
          <a:stretch>
            <a:fillRect/>
          </a:stretch>
        </p:blipFill>
        <p:spPr>
          <a:xfrm>
            <a:off x="7315200" y="2743200"/>
            <a:ext cx="1371600" cy="1371600"/>
          </a:xfrm>
          <a:prstGeom prst="rect">
            <a:avLst/>
          </a:prstGeom>
        </p:spPr>
      </p:pic>
      <p:pic>
        <p:nvPicPr>
          <p:cNvPr id="16" name="Bildobjekt 15" descr="13daw_new.png"/>
          <p:cNvPicPr>
            <a:picLocks noChangeAspect="1"/>
          </p:cNvPicPr>
          <p:nvPr/>
        </p:nvPicPr>
        <p:blipFill>
          <a:blip r:embed="rId9">
            <a:alphaModFix amt="12000"/>
          </a:blip>
          <a:stretch>
            <a:fillRect/>
          </a:stretch>
        </p:blipFill>
        <p:spPr>
          <a:xfrm>
            <a:off x="7315200" y="5486400"/>
            <a:ext cx="1371600" cy="1371600"/>
          </a:xfrm>
          <a:prstGeom prst="rect">
            <a:avLst/>
          </a:prstGeom>
        </p:spPr>
      </p:pic>
      <p:pic>
        <p:nvPicPr>
          <p:cNvPr id="17" name="Bildobjekt 16" descr="13ddg_new.png"/>
          <p:cNvPicPr>
            <a:picLocks noChangeAspect="1"/>
          </p:cNvPicPr>
          <p:nvPr/>
        </p:nvPicPr>
        <p:blipFill>
          <a:blip r:embed="rId10">
            <a:alphaModFix amt="12000"/>
          </a:blip>
          <a:stretch>
            <a:fillRect/>
          </a:stretch>
        </p:blipFill>
        <p:spPr>
          <a:xfrm>
            <a:off x="4572000" y="5486400"/>
            <a:ext cx="1371600" cy="1371600"/>
          </a:xfrm>
          <a:prstGeom prst="rect">
            <a:avLst/>
          </a:prstGeom>
        </p:spPr>
      </p:pic>
      <p:pic>
        <p:nvPicPr>
          <p:cNvPr id="18" name="Bildobjekt 17" descr="13dge_new.png"/>
          <p:cNvPicPr>
            <a:picLocks noChangeAspect="1"/>
          </p:cNvPicPr>
          <p:nvPr/>
        </p:nvPicPr>
        <p:blipFill>
          <a:blip r:embed="rId11">
            <a:alphaModFix amt="12000"/>
          </a:blip>
          <a:stretch>
            <a:fillRect/>
          </a:stretch>
        </p:blipFill>
        <p:spPr>
          <a:xfrm>
            <a:off x="1828800" y="5486400"/>
            <a:ext cx="1371600" cy="1371600"/>
          </a:xfrm>
          <a:prstGeom prst="rect">
            <a:avLst/>
          </a:prstGeom>
        </p:spPr>
      </p:pic>
      <p:pic>
        <p:nvPicPr>
          <p:cNvPr id="19" name="Bildobjekt 18" descr="13dkj_new.png"/>
          <p:cNvPicPr>
            <a:picLocks noChangeAspect="1"/>
          </p:cNvPicPr>
          <p:nvPr/>
        </p:nvPicPr>
        <p:blipFill>
          <a:blip r:embed="rId12">
            <a:alphaModFix amt="12000"/>
          </a:blip>
          <a:stretch>
            <a:fillRect/>
          </a:stretch>
        </p:blipFill>
        <p:spPr>
          <a:xfrm>
            <a:off x="4572000" y="1371600"/>
            <a:ext cx="1371600" cy="1371600"/>
          </a:xfrm>
          <a:prstGeom prst="rect">
            <a:avLst/>
          </a:prstGeom>
        </p:spPr>
      </p:pic>
      <p:pic>
        <p:nvPicPr>
          <p:cNvPr id="20" name="Bildobjekt 19" descr="13dkx_new.png"/>
          <p:cNvPicPr>
            <a:picLocks noChangeAspect="1"/>
          </p:cNvPicPr>
          <p:nvPr/>
        </p:nvPicPr>
        <p:blipFill>
          <a:blip r:embed="rId13">
            <a:alphaModFix amt="12000"/>
          </a:blip>
          <a:stretch>
            <a:fillRect/>
          </a:stretch>
        </p:blipFill>
        <p:spPr>
          <a:xfrm>
            <a:off x="3200400" y="4114800"/>
            <a:ext cx="1371600" cy="1371600"/>
          </a:xfrm>
          <a:prstGeom prst="rect">
            <a:avLst/>
          </a:prstGeom>
        </p:spPr>
      </p:pic>
      <p:pic>
        <p:nvPicPr>
          <p:cNvPr id="23" name="Bildobjekt 22" descr="13dzm_new.png"/>
          <p:cNvPicPr>
            <a:picLocks noChangeAspect="1"/>
          </p:cNvPicPr>
          <p:nvPr/>
        </p:nvPicPr>
        <p:blipFill>
          <a:blip r:embed="rId14">
            <a:alphaModFix amt="12000"/>
          </a:blip>
          <a:stretch>
            <a:fillRect/>
          </a:stretch>
        </p:blipFill>
        <p:spPr>
          <a:xfrm>
            <a:off x="1828800" y="4114800"/>
            <a:ext cx="1371600" cy="1371600"/>
          </a:xfrm>
          <a:prstGeom prst="rect">
            <a:avLst/>
          </a:prstGeom>
        </p:spPr>
      </p:pic>
      <p:pic>
        <p:nvPicPr>
          <p:cNvPr id="24" name="Bildobjekt 23" descr="13ebh_new.png"/>
          <p:cNvPicPr>
            <a:picLocks noChangeAspect="1"/>
          </p:cNvPicPr>
          <p:nvPr/>
        </p:nvPicPr>
        <p:blipFill>
          <a:blip r:embed="rId15">
            <a:alphaModFix amt="12000"/>
          </a:blip>
          <a:stretch>
            <a:fillRect/>
          </a:stretch>
        </p:blipFill>
        <p:spPr>
          <a:xfrm>
            <a:off x="5943600" y="2743200"/>
            <a:ext cx="1371600" cy="1371600"/>
          </a:xfrm>
          <a:prstGeom prst="rect">
            <a:avLst/>
          </a:prstGeom>
        </p:spPr>
      </p:pic>
      <p:pic>
        <p:nvPicPr>
          <p:cNvPr id="25" name="Bildobjekt 24" descr="13efe_new.png"/>
          <p:cNvPicPr>
            <a:picLocks noChangeAspect="1"/>
          </p:cNvPicPr>
          <p:nvPr/>
        </p:nvPicPr>
        <p:blipFill>
          <a:blip r:embed="rId16">
            <a:alphaModFix amt="12000"/>
          </a:blip>
          <a:stretch>
            <a:fillRect/>
          </a:stretch>
        </p:blipFill>
        <p:spPr>
          <a:xfrm>
            <a:off x="1828800" y="1371600"/>
            <a:ext cx="1371600" cy="1371600"/>
          </a:xfrm>
          <a:prstGeom prst="rect">
            <a:avLst/>
          </a:prstGeom>
        </p:spPr>
      </p:pic>
      <p:pic>
        <p:nvPicPr>
          <p:cNvPr id="26" name="Bildobjekt 25" descr="13ft_new.png"/>
          <p:cNvPicPr>
            <a:picLocks noChangeAspect="1"/>
          </p:cNvPicPr>
          <p:nvPr/>
        </p:nvPicPr>
        <p:blipFill>
          <a:blip r:embed="rId17">
            <a:alphaModFix amt="12000"/>
          </a:blip>
          <a:stretch>
            <a:fillRect/>
          </a:stretch>
        </p:blipFill>
        <p:spPr>
          <a:xfrm>
            <a:off x="457200" y="5486400"/>
            <a:ext cx="1371600" cy="1371600"/>
          </a:xfrm>
          <a:prstGeom prst="rect">
            <a:avLst/>
          </a:prstGeom>
        </p:spPr>
      </p:pic>
      <p:pic>
        <p:nvPicPr>
          <p:cNvPr id="27" name="Bildobjekt 26" descr="14aaf_new.png"/>
          <p:cNvPicPr>
            <a:picLocks noChangeAspect="1"/>
          </p:cNvPicPr>
          <p:nvPr/>
        </p:nvPicPr>
        <p:blipFill>
          <a:blip r:embed="rId18">
            <a:alphaModFix amt="12000"/>
          </a:blip>
          <a:stretch>
            <a:fillRect/>
          </a:stretch>
        </p:blipFill>
        <p:spPr>
          <a:xfrm>
            <a:off x="7315200" y="1371600"/>
            <a:ext cx="1371600" cy="1371600"/>
          </a:xfrm>
          <a:prstGeom prst="rect">
            <a:avLst/>
          </a:prstGeom>
        </p:spPr>
      </p:pic>
      <p:pic>
        <p:nvPicPr>
          <p:cNvPr id="29" name="Bildobjekt 28" descr="14ale_new.png"/>
          <p:cNvPicPr>
            <a:picLocks noChangeAspect="1"/>
          </p:cNvPicPr>
          <p:nvPr/>
        </p:nvPicPr>
        <p:blipFill>
          <a:blip r:embed="rId19">
            <a:alphaModFix amt="12000"/>
          </a:blip>
          <a:stretch>
            <a:fillRect/>
          </a:stretch>
        </p:blipFill>
        <p:spPr>
          <a:xfrm>
            <a:off x="4572000" y="4114800"/>
            <a:ext cx="1371600" cy="1371600"/>
          </a:xfrm>
          <a:prstGeom prst="rect">
            <a:avLst/>
          </a:prstGeom>
        </p:spPr>
      </p:pic>
      <p:pic>
        <p:nvPicPr>
          <p:cNvPr id="30" name="Bildobjekt 29" descr="14apg_new.png"/>
          <p:cNvPicPr>
            <a:picLocks noChangeAspect="1"/>
          </p:cNvPicPr>
          <p:nvPr/>
        </p:nvPicPr>
        <p:blipFill>
          <a:blip r:embed="rId20">
            <a:alphaModFix amt="12000"/>
          </a:blip>
          <a:stretch>
            <a:fillRect/>
          </a:stretch>
        </p:blipFill>
        <p:spPr>
          <a:xfrm>
            <a:off x="3200400" y="1371600"/>
            <a:ext cx="1371600" cy="1371600"/>
          </a:xfrm>
          <a:prstGeom prst="rect">
            <a:avLst/>
          </a:prstGeom>
        </p:spPr>
      </p:pic>
      <p:pic>
        <p:nvPicPr>
          <p:cNvPr id="31" name="Bildobjekt 30" descr="14atg_new.png"/>
          <p:cNvPicPr>
            <a:picLocks noChangeAspect="1"/>
          </p:cNvPicPr>
          <p:nvPr/>
        </p:nvPicPr>
        <p:blipFill>
          <a:blip r:embed="rId21">
            <a:alphaModFix amt="12000"/>
          </a:blip>
          <a:stretch>
            <a:fillRect/>
          </a:stretch>
        </p:blipFill>
        <p:spPr>
          <a:xfrm>
            <a:off x="457200" y="2743200"/>
            <a:ext cx="1371600" cy="1371600"/>
          </a:xfrm>
          <a:prstGeom prst="rect">
            <a:avLst/>
          </a:prstGeom>
        </p:spPr>
      </p:pic>
      <p:pic>
        <p:nvPicPr>
          <p:cNvPr id="32" name="Bildobjekt 31" descr="14bbr_new.png"/>
          <p:cNvPicPr>
            <a:picLocks noChangeAspect="1"/>
          </p:cNvPicPr>
          <p:nvPr/>
        </p:nvPicPr>
        <p:blipFill>
          <a:blip r:embed="rId22">
            <a:alphaModFix amt="12000"/>
          </a:blip>
          <a:stretch>
            <a:fillRect/>
          </a:stretch>
        </p:blipFill>
        <p:spPr>
          <a:xfrm>
            <a:off x="3200400" y="2743200"/>
            <a:ext cx="1371600" cy="1371600"/>
          </a:xfrm>
          <a:prstGeom prst="rect">
            <a:avLst/>
          </a:prstGeom>
        </p:spPr>
      </p:pic>
      <p:pic>
        <p:nvPicPr>
          <p:cNvPr id="34" name="Bildobjekt 33" descr="14uo_new.png"/>
          <p:cNvPicPr>
            <a:picLocks noChangeAspect="1"/>
          </p:cNvPicPr>
          <p:nvPr/>
        </p:nvPicPr>
        <p:blipFill>
          <a:blip r:embed="rId23">
            <a:alphaModFix amt="12000"/>
          </a:blip>
          <a:stretch>
            <a:fillRect/>
          </a:stretch>
        </p:blipFill>
        <p:spPr>
          <a:xfrm>
            <a:off x="5943600" y="5486400"/>
            <a:ext cx="1371600" cy="1371600"/>
          </a:xfrm>
          <a:prstGeom prst="rect">
            <a:avLst/>
          </a:prstGeom>
        </p:spPr>
      </p:pic>
      <p:pic>
        <p:nvPicPr>
          <p:cNvPr id="36" name="Bildobjekt 35" descr="14yw_new.png"/>
          <p:cNvPicPr>
            <a:picLocks noChangeAspect="1"/>
          </p:cNvPicPr>
          <p:nvPr/>
        </p:nvPicPr>
        <p:blipFill>
          <a:blip r:embed="rId24">
            <a:alphaModFix amt="12000"/>
          </a:blip>
          <a:stretch>
            <a:fillRect/>
          </a:stretch>
        </p:blipFill>
        <p:spPr>
          <a:xfrm>
            <a:off x="7315200" y="4114800"/>
            <a:ext cx="1371600" cy="1371600"/>
          </a:xfrm>
          <a:prstGeom prst="rect">
            <a:avLst/>
          </a:prstGeom>
        </p:spPr>
      </p:pic>
      <p:pic>
        <p:nvPicPr>
          <p:cNvPr id="37" name="Bildobjekt 36" descr="14yy_new.png"/>
          <p:cNvPicPr>
            <a:picLocks noChangeAspect="1"/>
          </p:cNvPicPr>
          <p:nvPr/>
        </p:nvPicPr>
        <p:blipFill>
          <a:blip r:embed="rId25">
            <a:alphaModFix amt="12000"/>
          </a:blip>
          <a:stretch>
            <a:fillRect/>
          </a:stretch>
        </p:blipFill>
        <p:spPr>
          <a:xfrm>
            <a:off x="1828800" y="2743200"/>
            <a:ext cx="1371600" cy="1371600"/>
          </a:xfrm>
          <a:prstGeom prst="rect">
            <a:avLst/>
          </a:prstGeom>
        </p:spPr>
      </p:pic>
      <p:pic>
        <p:nvPicPr>
          <p:cNvPr id="4" name="Platshållare för innehåll 3" descr="13s_new.png"/>
          <p:cNvPicPr>
            <a:picLocks noGrp="1" noChangeAspect="1"/>
          </p:cNvPicPr>
          <p:nvPr>
            <p:ph idx="1"/>
          </p:nvPr>
        </p:nvPicPr>
        <p:blipFill>
          <a:blip r:embed="rId26">
            <a:alphaModFix amt="12000"/>
          </a:blip>
          <a:stretch>
            <a:fillRect/>
          </a:stretch>
        </p:blipFill>
        <p:spPr>
          <a:xfrm>
            <a:off x="457200" y="0"/>
            <a:ext cx="1371600" cy="1371600"/>
          </a:xfrm>
        </p:spPr>
      </p:pic>
      <p:pic>
        <p:nvPicPr>
          <p:cNvPr id="9" name="Bildobjekt 8" descr="13aro_new.png"/>
          <p:cNvPicPr>
            <a:picLocks noChangeAspect="1"/>
          </p:cNvPicPr>
          <p:nvPr/>
        </p:nvPicPr>
        <p:blipFill>
          <a:blip r:embed="rId27">
            <a:alphaModFix amt="12000"/>
          </a:blip>
          <a:stretch>
            <a:fillRect/>
          </a:stretch>
        </p:blipFill>
        <p:spPr>
          <a:xfrm>
            <a:off x="3200400" y="0"/>
            <a:ext cx="1371600" cy="1371600"/>
          </a:xfrm>
          <a:prstGeom prst="rect">
            <a:avLst/>
          </a:prstGeom>
        </p:spPr>
      </p:pic>
      <p:pic>
        <p:nvPicPr>
          <p:cNvPr id="21" name="Bildobjekt 20" descr="13duj_new.png"/>
          <p:cNvPicPr>
            <a:picLocks noChangeAspect="1"/>
          </p:cNvPicPr>
          <p:nvPr/>
        </p:nvPicPr>
        <p:blipFill>
          <a:blip r:embed="rId28">
            <a:alphaModFix amt="12000"/>
          </a:blip>
          <a:stretch>
            <a:fillRect/>
          </a:stretch>
        </p:blipFill>
        <p:spPr>
          <a:xfrm>
            <a:off x="5943600" y="0"/>
            <a:ext cx="1371600" cy="1371600"/>
          </a:xfrm>
          <a:prstGeom prst="rect">
            <a:avLst/>
          </a:prstGeom>
        </p:spPr>
      </p:pic>
      <p:pic>
        <p:nvPicPr>
          <p:cNvPr id="22" name="Bildobjekt 21" descr="13dym_new.png"/>
          <p:cNvPicPr>
            <a:picLocks noChangeAspect="1"/>
          </p:cNvPicPr>
          <p:nvPr/>
        </p:nvPicPr>
        <p:blipFill>
          <a:blip r:embed="rId29">
            <a:alphaModFix amt="12000"/>
          </a:blip>
          <a:stretch>
            <a:fillRect/>
          </a:stretch>
        </p:blipFill>
        <p:spPr>
          <a:xfrm>
            <a:off x="4572000" y="0"/>
            <a:ext cx="1371600" cy="1371600"/>
          </a:xfrm>
          <a:prstGeom prst="rect">
            <a:avLst/>
          </a:prstGeom>
        </p:spPr>
      </p:pic>
      <p:pic>
        <p:nvPicPr>
          <p:cNvPr id="28" name="Bildobjekt 27" descr="14aje_new.png"/>
          <p:cNvPicPr>
            <a:picLocks noChangeAspect="1"/>
          </p:cNvPicPr>
          <p:nvPr/>
        </p:nvPicPr>
        <p:blipFill>
          <a:blip r:embed="rId30">
            <a:alphaModFix amt="12000"/>
          </a:blip>
          <a:stretch>
            <a:fillRect/>
          </a:stretch>
        </p:blipFill>
        <p:spPr>
          <a:xfrm>
            <a:off x="1828800" y="0"/>
            <a:ext cx="1371600" cy="1371600"/>
          </a:xfrm>
          <a:prstGeom prst="rect">
            <a:avLst/>
          </a:prstGeom>
        </p:spPr>
      </p:pic>
      <p:pic>
        <p:nvPicPr>
          <p:cNvPr id="35" name="Bildobjekt 34" descr="14w_new.png"/>
          <p:cNvPicPr>
            <a:picLocks noChangeAspect="1"/>
          </p:cNvPicPr>
          <p:nvPr/>
        </p:nvPicPr>
        <p:blipFill>
          <a:blip r:embed="rId31">
            <a:alphaModFix amt="12000"/>
          </a:blip>
          <a:stretch>
            <a:fillRect/>
          </a:stretch>
        </p:blipFill>
        <p:spPr>
          <a:xfrm>
            <a:off x="7315200" y="0"/>
            <a:ext cx="1371600" cy="1371600"/>
          </a:xfrm>
          <a:prstGeom prst="rect">
            <a:avLst/>
          </a:prstGeom>
        </p:spPr>
      </p:pic>
      <p:sp>
        <p:nvSpPr>
          <p:cNvPr id="40" name="Rektangel 39"/>
          <p:cNvSpPr/>
          <p:nvPr/>
        </p:nvSpPr>
        <p:spPr>
          <a:xfrm>
            <a:off x="609600" y="1295400"/>
            <a:ext cx="3200400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 smtClean="0"/>
              <a:t>iPTF13s	0.060	RATIR</a:t>
            </a:r>
          </a:p>
          <a:p>
            <a:r>
              <a:rPr lang="sv-SE" sz="1600" dirty="0" smtClean="0"/>
              <a:t>iPTF13ez	0.044 	RATIR+CSP</a:t>
            </a:r>
          </a:p>
          <a:p>
            <a:r>
              <a:rPr lang="sv-SE" sz="1600" dirty="0" smtClean="0"/>
              <a:t>iPTF13ft	0.039 	RATIR</a:t>
            </a:r>
          </a:p>
          <a:p>
            <a:r>
              <a:rPr lang="sv-SE" sz="1600" b="1" i="1" dirty="0" smtClean="0"/>
              <a:t>iPTF13abc</a:t>
            </a:r>
            <a:r>
              <a:rPr lang="sv-SE" sz="1600" i="1" dirty="0" smtClean="0"/>
              <a:t>	</a:t>
            </a:r>
            <a:r>
              <a:rPr lang="sv-SE" sz="1600" dirty="0" smtClean="0"/>
              <a:t>0.074	RATIR+NOT</a:t>
            </a:r>
          </a:p>
          <a:p>
            <a:r>
              <a:rPr lang="sv-SE" sz="1600" dirty="0" smtClean="0"/>
              <a:t>iPTF13ahk	0.026	RATIR+NOT</a:t>
            </a:r>
          </a:p>
          <a:p>
            <a:r>
              <a:rPr lang="sv-SE" sz="1600" dirty="0" smtClean="0"/>
              <a:t>iPTF13anh	0.062	</a:t>
            </a:r>
            <a:r>
              <a:rPr lang="sv-SE" sz="1600" dirty="0" smtClean="0"/>
              <a:t>RATIR+CSP+NOT</a:t>
            </a:r>
            <a:endParaRPr lang="sv-SE" sz="1600" dirty="0" smtClean="0"/>
          </a:p>
          <a:p>
            <a:r>
              <a:rPr lang="sv-SE" sz="1600" dirty="0" smtClean="0"/>
              <a:t>iPTF13aro	0.085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b="1" i="1" dirty="0" smtClean="0"/>
              <a:t>iPTF13asv</a:t>
            </a:r>
            <a:r>
              <a:rPr lang="sv-SE" sz="1600" i="1" dirty="0" smtClean="0"/>
              <a:t>	</a:t>
            </a:r>
            <a:r>
              <a:rPr lang="sv-SE" sz="1600" dirty="0" smtClean="0"/>
              <a:t>0.035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iPTF13ayw	0.054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iPTF13azs	0.034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iPTF13bkw	0.064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iPTF13crp	0.062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iPTF13daw	0.070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iPTF13ddg	0.084 	RATIR</a:t>
            </a:r>
          </a:p>
          <a:p>
            <a:r>
              <a:rPr lang="sv-SE" sz="1600" dirty="0" smtClean="0"/>
              <a:t>iPTF13dge	0.016 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iPTF13dkj	0.036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iPTF13dkx	0.030	</a:t>
            </a:r>
            <a:r>
              <a:rPr lang="sv-SE" sz="1600" dirty="0" smtClean="0"/>
              <a:t>RATIR+NOT</a:t>
            </a:r>
            <a:endParaRPr lang="sv-SE" sz="1600" dirty="0" smtClean="0"/>
          </a:p>
          <a:p>
            <a:r>
              <a:rPr lang="sv-SE" sz="1600" dirty="0" smtClean="0"/>
              <a:t>iPTF13duj	0.016	</a:t>
            </a:r>
            <a:r>
              <a:rPr lang="sv-SE" sz="1600" dirty="0" smtClean="0"/>
              <a:t>RATIR+CSP+NOT</a:t>
            </a:r>
            <a:endParaRPr lang="sv-SE" sz="1600" dirty="0" smtClean="0"/>
          </a:p>
          <a:p>
            <a:r>
              <a:rPr lang="sv-SE" sz="1600" dirty="0" smtClean="0"/>
              <a:t>iPTF13dwl  0.080	CSP</a:t>
            </a:r>
          </a:p>
          <a:p>
            <a:r>
              <a:rPr lang="sv-SE" sz="1600" dirty="0" smtClean="0"/>
              <a:t>iPTF13dym	0.042	</a:t>
            </a:r>
            <a:r>
              <a:rPr lang="sv-SE" sz="1600" dirty="0" smtClean="0"/>
              <a:t>RATIR+CSP+NOT</a:t>
            </a:r>
            <a:r>
              <a:rPr lang="sv-SE" sz="1600" dirty="0" smtClean="0"/>
              <a:t>	</a:t>
            </a:r>
          </a:p>
          <a:p>
            <a:r>
              <a:rPr lang="sv-SE" sz="1600" dirty="0" smtClean="0"/>
              <a:t>iPTF13dyt	 0.11		CSP</a:t>
            </a:r>
          </a:p>
        </p:txBody>
      </p:sp>
      <p:sp>
        <p:nvSpPr>
          <p:cNvPr id="41" name="Rektangel 40"/>
          <p:cNvSpPr/>
          <p:nvPr/>
        </p:nvSpPr>
        <p:spPr>
          <a:xfrm>
            <a:off x="4648200" y="1219200"/>
            <a:ext cx="33484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 smtClean="0"/>
              <a:t>iPTF13dzm	0.016	RATIR+NOT	</a:t>
            </a:r>
          </a:p>
          <a:p>
            <a:r>
              <a:rPr lang="sv-SE" sz="1600" b="1" i="1" dirty="0" smtClean="0"/>
              <a:t>iPTF13ebh</a:t>
            </a:r>
            <a:r>
              <a:rPr lang="sv-SE" sz="1600" i="1" dirty="0" smtClean="0"/>
              <a:t>	</a:t>
            </a:r>
            <a:r>
              <a:rPr lang="sv-SE" sz="1600" dirty="0" smtClean="0"/>
              <a:t>0.013	RATIR+CSP</a:t>
            </a:r>
          </a:p>
          <a:p>
            <a:r>
              <a:rPr lang="sv-SE" sz="1600" dirty="0" smtClean="0"/>
              <a:t>iPTF13efe	0.070	RATIR+CSP</a:t>
            </a:r>
          </a:p>
          <a:p>
            <a:r>
              <a:rPr lang="sv-SE" sz="1600" dirty="0" smtClean="0"/>
              <a:t>iPTF14w	0.019 	CSP</a:t>
            </a:r>
          </a:p>
          <a:p>
            <a:r>
              <a:rPr lang="sv-SE" sz="1600" dirty="0" smtClean="0"/>
              <a:t>iPTF14uo	0.090 	RATIR+CSP</a:t>
            </a:r>
          </a:p>
          <a:p>
            <a:r>
              <a:rPr lang="sv-SE" sz="1600" dirty="0" smtClean="0"/>
              <a:t>iPTF14yw	0.017	RATIR+CSP</a:t>
            </a:r>
          </a:p>
          <a:p>
            <a:r>
              <a:rPr lang="sv-SE" sz="1600" dirty="0" smtClean="0"/>
              <a:t>iPTF14yy	0.043	RATIR+CSP</a:t>
            </a:r>
          </a:p>
          <a:p>
            <a:r>
              <a:rPr lang="sv-SE" sz="1600" dirty="0" smtClean="0"/>
              <a:t>iPTF14aaf	0.059	CSP</a:t>
            </a:r>
          </a:p>
          <a:p>
            <a:r>
              <a:rPr lang="sv-SE" sz="1600" dirty="0" smtClean="0"/>
              <a:t>iPTF14aje	0.028	RATIR+CSP</a:t>
            </a:r>
          </a:p>
          <a:p>
            <a:r>
              <a:rPr lang="sv-SE" sz="1600" dirty="0" smtClean="0"/>
              <a:t>iPTF14ale	0.093	RATIR</a:t>
            </a:r>
          </a:p>
          <a:p>
            <a:r>
              <a:rPr lang="sv-SE" sz="1600" dirty="0" smtClean="0"/>
              <a:t>iPTF14ans			CSP</a:t>
            </a:r>
            <a:endParaRPr lang="sv-SE" sz="1600" dirty="0" smtClean="0"/>
          </a:p>
          <a:p>
            <a:r>
              <a:rPr lang="sv-SE" sz="1600" dirty="0" smtClean="0"/>
              <a:t>iPTF14apg	0.080	RATIR	</a:t>
            </a:r>
          </a:p>
          <a:p>
            <a:r>
              <a:rPr lang="sv-SE" sz="1600" b="1" dirty="0" smtClean="0"/>
              <a:t>iPTF14atg</a:t>
            </a:r>
            <a:r>
              <a:rPr lang="sv-SE" sz="1600" i="1" dirty="0" smtClean="0"/>
              <a:t>	</a:t>
            </a:r>
            <a:r>
              <a:rPr lang="sv-SE" sz="1600" dirty="0" smtClean="0"/>
              <a:t>0.021	RATIR</a:t>
            </a:r>
          </a:p>
          <a:p>
            <a:r>
              <a:rPr lang="sv-SE" sz="1600" dirty="0" smtClean="0"/>
              <a:t>iPTF14bbr	0.065	RATIR+HAWKI</a:t>
            </a:r>
          </a:p>
          <a:p>
            <a:r>
              <a:rPr lang="sv-SE" sz="1600" dirty="0" smtClean="0"/>
              <a:t>iPTF14bdn</a:t>
            </a:r>
            <a:r>
              <a:rPr lang="sv-SE" sz="1600" i="1" dirty="0" smtClean="0"/>
              <a:t>	</a:t>
            </a:r>
            <a:r>
              <a:rPr lang="sv-SE" sz="1600" dirty="0" smtClean="0"/>
              <a:t>0.016	RATIR</a:t>
            </a:r>
          </a:p>
          <a:p>
            <a:r>
              <a:rPr lang="sv-SE" sz="1600" dirty="0" smtClean="0"/>
              <a:t>…</a:t>
            </a:r>
            <a:r>
              <a:rPr lang="sv-SE" sz="1600" dirty="0" smtClean="0"/>
              <a:t>	</a:t>
            </a:r>
            <a:endParaRPr lang="sv-SE" sz="1600" dirty="0"/>
          </a:p>
        </p:txBody>
      </p:sp>
      <p:sp>
        <p:nvSpPr>
          <p:cNvPr id="42" name="textruta 41"/>
          <p:cNvSpPr txBox="1"/>
          <p:nvPr/>
        </p:nvSpPr>
        <p:spPr>
          <a:xfrm>
            <a:off x="4608237" y="5228272"/>
            <a:ext cx="339276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 smtClean="0"/>
              <a:t>Summary</a:t>
            </a:r>
            <a:r>
              <a:rPr lang="sv-SE" b="1" dirty="0" smtClean="0"/>
              <a:t>:</a:t>
            </a:r>
          </a:p>
          <a:p>
            <a:r>
              <a:rPr lang="sv-SE" dirty="0"/>
              <a:t>+</a:t>
            </a:r>
            <a:r>
              <a:rPr lang="sv-SE" dirty="0" smtClean="0"/>
              <a:t> 38 SNe Ia </a:t>
            </a:r>
            <a:r>
              <a:rPr lang="sv-SE" dirty="0" err="1" smtClean="0"/>
              <a:t>followed</a:t>
            </a:r>
            <a:r>
              <a:rPr lang="sv-SE" dirty="0" smtClean="0"/>
              <a:t> in </a:t>
            </a:r>
            <a:r>
              <a:rPr lang="sv-SE" dirty="0" err="1" smtClean="0"/>
              <a:t>BV</a:t>
            </a:r>
            <a:r>
              <a:rPr lang="sv-SE" dirty="0" err="1" smtClean="0"/>
              <a:t>u</a:t>
            </a:r>
            <a:r>
              <a:rPr lang="sv-SE" dirty="0" err="1" smtClean="0"/>
              <a:t>grizYJH</a:t>
            </a:r>
            <a:endParaRPr lang="sv-SE" dirty="0" smtClean="0"/>
          </a:p>
          <a:p>
            <a:r>
              <a:rPr lang="sv-SE" dirty="0"/>
              <a:t>+</a:t>
            </a:r>
            <a:r>
              <a:rPr lang="sv-SE" dirty="0" smtClean="0"/>
              <a:t> </a:t>
            </a:r>
            <a:r>
              <a:rPr lang="sv-SE" dirty="0" err="1" smtClean="0"/>
              <a:t>Redshift</a:t>
            </a:r>
            <a:r>
              <a:rPr lang="sv-SE" dirty="0" smtClean="0"/>
              <a:t> </a:t>
            </a:r>
            <a:r>
              <a:rPr lang="sv-SE" dirty="0" err="1" smtClean="0"/>
              <a:t>range</a:t>
            </a:r>
            <a:r>
              <a:rPr lang="sv-SE" dirty="0" smtClean="0"/>
              <a:t>: 0.01 – 0.1</a:t>
            </a:r>
          </a:p>
          <a:p>
            <a:r>
              <a:rPr lang="sv-SE" dirty="0"/>
              <a:t>+</a:t>
            </a:r>
            <a:r>
              <a:rPr lang="sv-SE" dirty="0" smtClean="0"/>
              <a:t> </a:t>
            </a:r>
            <a:r>
              <a:rPr lang="sv-SE" dirty="0" err="1" smtClean="0"/>
              <a:t>Typically</a:t>
            </a:r>
            <a:r>
              <a:rPr lang="sv-SE" dirty="0" smtClean="0"/>
              <a:t> 4 NIR </a:t>
            </a:r>
            <a:r>
              <a:rPr lang="sv-SE" dirty="0" err="1" smtClean="0"/>
              <a:t>epochs</a:t>
            </a:r>
            <a:r>
              <a:rPr lang="sv-SE" dirty="0" smtClean="0"/>
              <a:t> (2 to 13)</a:t>
            </a:r>
          </a:p>
          <a:p>
            <a:r>
              <a:rPr lang="sv-SE" dirty="0" smtClean="0"/>
              <a:t>= NICE SAMPLE!</a:t>
            </a:r>
            <a:endParaRPr lang="sv-SE" dirty="0"/>
          </a:p>
        </p:txBody>
      </p:sp>
      <p:pic>
        <p:nvPicPr>
          <p:cNvPr id="43" name="Bildobjekt 42" descr="carina_hst_big.jpg"/>
          <p:cNvPicPr>
            <a:picLocks noChangeAspect="1"/>
          </p:cNvPicPr>
          <p:nvPr/>
        </p:nvPicPr>
        <p:blipFill>
          <a:blip r:embed="rId3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pic>
        <p:nvPicPr>
          <p:cNvPr id="33" name="Bildobjekt 32" descr="14bdn_new.png"/>
          <p:cNvPicPr>
            <a:picLocks noChangeAspect="1"/>
          </p:cNvPicPr>
          <p:nvPr/>
        </p:nvPicPr>
        <p:blipFill>
          <a:blip r:embed="rId33">
            <a:alphaModFix amt="12000"/>
          </a:blip>
          <a:stretch>
            <a:fillRect/>
          </a:stretch>
        </p:blipFill>
        <p:spPr>
          <a:xfrm>
            <a:off x="4572000" y="2743200"/>
            <a:ext cx="1371600" cy="1371600"/>
          </a:xfrm>
          <a:prstGeom prst="rect">
            <a:avLst/>
          </a:prstGeom>
        </p:spPr>
      </p:pic>
      <p:sp>
        <p:nvSpPr>
          <p:cNvPr id="46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Optical+NIR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follow-up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of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iPTF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SNIa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sp>
        <p:nvSpPr>
          <p:cNvPr id="47" name="Rektangel 46"/>
          <p:cNvSpPr/>
          <p:nvPr/>
        </p:nvSpPr>
        <p:spPr>
          <a:xfrm>
            <a:off x="4572000" y="5228272"/>
            <a:ext cx="3577068" cy="1477328"/>
          </a:xfrm>
          <a:prstGeom prst="rect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8" name="Bildobjekt 47" descr="logo-neg-engelsk_stor_150dpi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1" descr="carina_hst_big.jpg"/>
          <p:cNvPicPr>
            <a:picLocks noChangeAspect="1"/>
          </p:cNvPicPr>
          <p:nvPr/>
        </p:nvPicPr>
        <p:blipFill>
          <a:blip r:embed="rId2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Optical+NIR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follow-up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of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iPTF</a:t>
            </a:r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 </a:t>
            </a:r>
            <a:r>
              <a:rPr lang="sv-SE" sz="3400" dirty="0" err="1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SNIa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pic>
        <p:nvPicPr>
          <p:cNvPr id="9" name="Bildobjekt 8" descr="nir_panels_v6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l="55771" t="6922" b="49854"/>
              <a:stretch>
                <a:fillRect/>
              </a:stretch>
            </p:blipFill>
          </mc:Choice>
          <mc:Fallback>
            <p:blipFill>
              <a:blip r:embed="rId4"/>
              <a:srcRect l="55771" t="6922" b="49854"/>
              <a:stretch>
                <a:fillRect/>
              </a:stretch>
            </p:blipFill>
          </mc:Fallback>
        </mc:AlternateContent>
        <p:spPr>
          <a:xfrm>
            <a:off x="4600327" y="2959100"/>
            <a:ext cx="5077073" cy="3873500"/>
          </a:xfrm>
          <a:prstGeom prst="rect">
            <a:avLst/>
          </a:prstGeom>
        </p:spPr>
      </p:pic>
      <p:sp>
        <p:nvSpPr>
          <p:cNvPr id="11" name="textruta 10"/>
          <p:cNvSpPr txBox="1"/>
          <p:nvPr/>
        </p:nvSpPr>
        <p:spPr>
          <a:xfrm>
            <a:off x="381000" y="1390471"/>
            <a:ext cx="7259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P48+P60 (</a:t>
            </a:r>
            <a:r>
              <a:rPr lang="sv-SE" dirty="0" err="1" smtClean="0"/>
              <a:t>Bgriz</a:t>
            </a:r>
            <a:r>
              <a:rPr lang="sv-SE" dirty="0" smtClean="0"/>
              <a:t>) + NOT</a:t>
            </a:r>
            <a:r>
              <a:rPr lang="sv-SE" dirty="0" smtClean="0"/>
              <a:t>/ALFOSC </a:t>
            </a:r>
            <a:r>
              <a:rPr lang="sv-SE" dirty="0" smtClean="0"/>
              <a:t>(</a:t>
            </a:r>
            <a:r>
              <a:rPr lang="sv-SE" i="1" dirty="0" smtClean="0"/>
              <a:t>UBVRI</a:t>
            </a:r>
            <a:r>
              <a:rPr lang="sv-SE" dirty="0" smtClean="0"/>
              <a:t>, 2.5m) and SPM/RATIR (</a:t>
            </a:r>
            <a:r>
              <a:rPr lang="sv-SE" i="1" dirty="0" err="1" smtClean="0"/>
              <a:t>rizYJH</a:t>
            </a:r>
            <a:r>
              <a:rPr lang="sv-SE" dirty="0" smtClean="0"/>
              <a:t>, 1.5m</a:t>
            </a:r>
            <a:r>
              <a:rPr lang="sv-SE" dirty="0" smtClean="0"/>
              <a:t>)</a:t>
            </a:r>
          </a:p>
          <a:p>
            <a:r>
              <a:rPr lang="sv-SE" dirty="0" smtClean="0"/>
              <a:t>+ </a:t>
            </a:r>
            <a:r>
              <a:rPr lang="sv-SE" dirty="0" smtClean="0"/>
              <a:t>4m/8m VISTA/VLT time to </a:t>
            </a:r>
            <a:r>
              <a:rPr lang="sv-SE" dirty="0" err="1" smtClean="0"/>
              <a:t>follow</a:t>
            </a:r>
            <a:r>
              <a:rPr lang="sv-SE" dirty="0" smtClean="0"/>
              <a:t> SNe </a:t>
            </a:r>
            <a:r>
              <a:rPr lang="sv-SE" dirty="0" smtClean="0"/>
              <a:t>at </a:t>
            </a:r>
            <a:r>
              <a:rPr lang="sv-SE" i="1" dirty="0" smtClean="0"/>
              <a:t>z</a:t>
            </a:r>
            <a:r>
              <a:rPr lang="sv-SE" dirty="0" smtClean="0"/>
              <a:t> </a:t>
            </a:r>
            <a:r>
              <a:rPr lang="sv-SE" dirty="0"/>
              <a:t>&gt;</a:t>
            </a:r>
            <a:r>
              <a:rPr lang="sv-SE" dirty="0" smtClean="0"/>
              <a:t> 0.06 </a:t>
            </a:r>
            <a:r>
              <a:rPr lang="sv-SE" dirty="0" err="1" smtClean="0"/>
              <a:t>during</a:t>
            </a:r>
            <a:r>
              <a:rPr lang="sv-SE" dirty="0" smtClean="0"/>
              <a:t> P93</a:t>
            </a:r>
            <a:endParaRPr lang="sv-SE" dirty="0" smtClean="0"/>
          </a:p>
        </p:txBody>
      </p:sp>
      <p:pic>
        <p:nvPicPr>
          <p:cNvPr id="8" name="Bildobjekt 7" descr="nir_panels_v6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l="55771" t="52228" b="4881"/>
              <a:stretch>
                <a:fillRect/>
              </a:stretch>
            </p:blipFill>
          </mc:Choice>
          <mc:Fallback>
            <p:blipFill>
              <a:blip r:embed="rId4"/>
              <a:srcRect l="55771" t="52228" b="4881"/>
              <a:stretch>
                <a:fillRect/>
              </a:stretch>
            </p:blipFill>
          </mc:Fallback>
        </mc:AlternateContent>
        <p:spPr>
          <a:xfrm>
            <a:off x="76200" y="2971800"/>
            <a:ext cx="5032674" cy="3810000"/>
          </a:xfrm>
          <a:prstGeom prst="rect">
            <a:avLst/>
          </a:prstGeom>
        </p:spPr>
      </p:pic>
      <p:sp>
        <p:nvSpPr>
          <p:cNvPr id="14" name="textruta 13"/>
          <p:cNvSpPr txBox="1"/>
          <p:nvPr/>
        </p:nvSpPr>
        <p:spPr>
          <a:xfrm>
            <a:off x="457200" y="2387024"/>
            <a:ext cx="401373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dirty="0" smtClean="0"/>
              <a:t>iPTF13abc </a:t>
            </a:r>
            <a:r>
              <a:rPr lang="sv-SE" sz="1600" dirty="0" smtClean="0"/>
              <a:t>(SN2013bh) at z=0.074</a:t>
            </a:r>
          </a:p>
          <a:p>
            <a:r>
              <a:rPr lang="sv-SE" sz="1600" dirty="0" smtClean="0"/>
              <a:t>2000cx-like, </a:t>
            </a:r>
            <a:r>
              <a:rPr lang="sv-SE" sz="1600" dirty="0" err="1" smtClean="0"/>
              <a:t>Published</a:t>
            </a:r>
            <a:r>
              <a:rPr lang="sv-SE" sz="1600" dirty="0" smtClean="0"/>
              <a:t> in Silverman et al. 2013 </a:t>
            </a:r>
            <a:endParaRPr lang="sv-SE" sz="1600" dirty="0"/>
          </a:p>
        </p:txBody>
      </p:sp>
      <p:sp>
        <p:nvSpPr>
          <p:cNvPr id="15" name="textruta 14"/>
          <p:cNvSpPr txBox="1"/>
          <p:nvPr/>
        </p:nvSpPr>
        <p:spPr>
          <a:xfrm>
            <a:off x="5045543" y="2387024"/>
            <a:ext cx="295545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dirty="0" smtClean="0"/>
              <a:t>iPTF13asv </a:t>
            </a:r>
            <a:r>
              <a:rPr lang="sv-SE" sz="1600" dirty="0" smtClean="0"/>
              <a:t>(SN 2013cv) at z=0.035</a:t>
            </a:r>
          </a:p>
          <a:p>
            <a:r>
              <a:rPr lang="sv-SE" sz="1600" dirty="0" err="1" smtClean="0"/>
              <a:t>See</a:t>
            </a:r>
            <a:r>
              <a:rPr lang="sv-SE" sz="1600" dirty="0" smtClean="0"/>
              <a:t> </a:t>
            </a:r>
            <a:r>
              <a:rPr lang="sv-SE" sz="1600" dirty="0" err="1" smtClean="0"/>
              <a:t>Yi’s</a:t>
            </a:r>
            <a:r>
              <a:rPr lang="sv-SE" sz="1600" dirty="0" smtClean="0"/>
              <a:t> talk!</a:t>
            </a:r>
            <a:endParaRPr lang="sv-SE" sz="1600" dirty="0"/>
          </a:p>
        </p:txBody>
      </p:sp>
      <p:pic>
        <p:nvPicPr>
          <p:cNvPr id="16" name="Bildobjekt 15" descr="logo-neg-engelsk_stor_150dpi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objekt 18" descr="H_hubble_2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-7214" y="863600"/>
            <a:ext cx="5658714" cy="5994400"/>
          </a:xfrm>
          <a:prstGeom prst="rect">
            <a:avLst/>
          </a:prstGeom>
        </p:spPr>
      </p:pic>
      <p:pic>
        <p:nvPicPr>
          <p:cNvPr id="13" name="Bildobjekt 12" descr="carina_hst_big.jpg"/>
          <p:cNvPicPr>
            <a:picLocks noChangeAspect="1"/>
          </p:cNvPicPr>
          <p:nvPr/>
        </p:nvPicPr>
        <p:blipFill>
          <a:blip r:embed="rId5"/>
          <a:srcRect r="14050" b="83334"/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effectLst>
            <a:outerShdw blurRad="50800" dist="38100" dir="5400000">
              <a:srgbClr val="000000">
                <a:alpha val="43000"/>
              </a:srgbClr>
            </a:outerShdw>
          </a:effectLst>
        </p:spPr>
      </p:pic>
      <p:sp>
        <p:nvSpPr>
          <p:cNvPr id="21" name="Frihandsfigur 20"/>
          <p:cNvSpPr/>
          <p:nvPr/>
        </p:nvSpPr>
        <p:spPr>
          <a:xfrm>
            <a:off x="2057400" y="838200"/>
            <a:ext cx="2292350" cy="3835402"/>
          </a:xfrm>
          <a:custGeom>
            <a:avLst/>
            <a:gdLst>
              <a:gd name="connsiteX0" fmla="*/ 0 w 2292350"/>
              <a:gd name="connsiteY0" fmla="*/ 3835402 h 3835402"/>
              <a:gd name="connsiteX1" fmla="*/ 6350 w 2292350"/>
              <a:gd name="connsiteY1" fmla="*/ 958852 h 3835402"/>
              <a:gd name="connsiteX2" fmla="*/ 2286000 w 2292350"/>
              <a:gd name="connsiteY2" fmla="*/ 958852 h 3835402"/>
              <a:gd name="connsiteX3" fmla="*/ 2292350 w 2292350"/>
              <a:gd name="connsiteY3" fmla="*/ 1365252 h 3835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350" h="3835402">
                <a:moveTo>
                  <a:pt x="0" y="3835402"/>
                </a:moveTo>
                <a:cubicBezTo>
                  <a:pt x="2112" y="2876552"/>
                  <a:pt x="6350" y="0"/>
                  <a:pt x="6350" y="958852"/>
                </a:cubicBezTo>
                <a:lnTo>
                  <a:pt x="2286000" y="958852"/>
                </a:lnTo>
                <a:lnTo>
                  <a:pt x="2292350" y="1365252"/>
                </a:lnTo>
              </a:path>
            </a:pathLst>
          </a:custGeom>
          <a:solidFill>
            <a:srgbClr val="FF0000">
              <a:alpha val="5000"/>
            </a:srgbClr>
          </a:solidFill>
          <a:ln w="1270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textruta 17"/>
          <p:cNvSpPr txBox="1"/>
          <p:nvPr/>
        </p:nvSpPr>
        <p:spPr>
          <a:xfrm>
            <a:off x="2108200" y="1905000"/>
            <a:ext cx="159120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 err="1" smtClean="0">
                <a:solidFill>
                  <a:srgbClr val="FF0000"/>
                </a:solidFill>
              </a:rPr>
              <a:t>iPTF</a:t>
            </a:r>
            <a:r>
              <a:rPr lang="sv-SE" sz="1600" dirty="0" smtClean="0">
                <a:solidFill>
                  <a:srgbClr val="FF0000"/>
                </a:solidFill>
              </a:rPr>
              <a:t> 2013-2014</a:t>
            </a:r>
          </a:p>
          <a:p>
            <a:r>
              <a:rPr lang="sv-SE" sz="1600" dirty="0" smtClean="0">
                <a:solidFill>
                  <a:srgbClr val="FF0000"/>
                </a:solidFill>
              </a:rPr>
              <a:t>0.013 &lt; </a:t>
            </a:r>
            <a:r>
              <a:rPr lang="sv-SE" sz="1600" i="1" dirty="0" smtClean="0">
                <a:solidFill>
                  <a:srgbClr val="FF0000"/>
                </a:solidFill>
              </a:rPr>
              <a:t>z </a:t>
            </a:r>
            <a:r>
              <a:rPr lang="sv-SE" sz="1600" dirty="0" smtClean="0">
                <a:solidFill>
                  <a:srgbClr val="FF0000"/>
                </a:solidFill>
              </a:rPr>
              <a:t>&lt; 0.093</a:t>
            </a:r>
            <a:endParaRPr lang="sv-SE" sz="1600" dirty="0">
              <a:solidFill>
                <a:srgbClr val="FF0000"/>
              </a:solidFill>
            </a:endParaRPr>
          </a:p>
        </p:txBody>
      </p:sp>
      <p:sp>
        <p:nvSpPr>
          <p:cNvPr id="22" name="Rektangel 21"/>
          <p:cNvSpPr/>
          <p:nvPr/>
        </p:nvSpPr>
        <p:spPr>
          <a:xfrm>
            <a:off x="2006600" y="1593850"/>
            <a:ext cx="222250" cy="196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Rubrik 1"/>
          <p:cNvSpPr>
            <a:spLocks noGrp="1"/>
          </p:cNvSpPr>
          <p:nvPr>
            <p:ph type="title"/>
          </p:nvPr>
        </p:nvSpPr>
        <p:spPr>
          <a:xfrm>
            <a:off x="1371600" y="0"/>
            <a:ext cx="7620000" cy="1143000"/>
          </a:xfrm>
        </p:spPr>
        <p:txBody>
          <a:bodyPr>
            <a:noAutofit/>
          </a:bodyPr>
          <a:lstStyle/>
          <a:p>
            <a:r>
              <a:rPr lang="sv-SE" sz="3400" dirty="0" smtClean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PMN Caecilia LT 55 Roman"/>
                <a:cs typeface="PMN Caecilia LT 55 Roman"/>
              </a:rPr>
              <a:t>NIR Hubble diagram</a:t>
            </a:r>
            <a:endParaRPr lang="sv-SE" sz="3400" dirty="0">
              <a:solidFill>
                <a:srgbClr val="FFFFFF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PMN Caecilia LT 55 Roman"/>
              <a:cs typeface="PMN Caecilia LT 55 Roman"/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5181600" y="1447800"/>
            <a:ext cx="3962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 smtClean="0">
                <a:solidFill>
                  <a:srgbClr val="00FEFE"/>
                </a:solidFill>
              </a:rPr>
              <a:t>CSP:</a:t>
            </a:r>
            <a:r>
              <a:rPr lang="sv-SE" sz="1400" dirty="0" smtClean="0"/>
              <a:t> </a:t>
            </a:r>
            <a:r>
              <a:rPr sz="1400" dirty="0" smtClean="0"/>
              <a:t>Contreras </a:t>
            </a:r>
            <a:r>
              <a:rPr lang="sv-SE" sz="1400" dirty="0" smtClean="0"/>
              <a:t>(</a:t>
            </a:r>
            <a:r>
              <a:rPr sz="1400" dirty="0" smtClean="0"/>
              <a:t>2010</a:t>
            </a:r>
            <a:r>
              <a:rPr lang="sv-SE" sz="1400" dirty="0" smtClean="0"/>
              <a:t>) + </a:t>
            </a:r>
            <a:r>
              <a:rPr sz="1400" dirty="0" smtClean="0"/>
              <a:t>Stritzinger</a:t>
            </a:r>
            <a:r>
              <a:rPr lang="sv-SE" sz="1400" dirty="0" smtClean="0"/>
              <a:t> et al.</a:t>
            </a:r>
            <a:r>
              <a:rPr sz="1400" dirty="0" smtClean="0"/>
              <a:t> </a:t>
            </a:r>
            <a:r>
              <a:rPr lang="sv-SE" sz="1400" dirty="0" smtClean="0"/>
              <a:t>(</a:t>
            </a:r>
            <a:r>
              <a:rPr sz="1400" dirty="0" smtClean="0"/>
              <a:t>2011</a:t>
            </a:r>
            <a:r>
              <a:rPr lang="sv-SE" sz="1400" dirty="0" smtClean="0"/>
              <a:t>) </a:t>
            </a:r>
          </a:p>
          <a:p>
            <a:r>
              <a:rPr sz="1400" dirty="0" smtClean="0"/>
              <a:t>69 S</a:t>
            </a:r>
            <a:r>
              <a:rPr lang="sv-SE" sz="1400" dirty="0" smtClean="0"/>
              <a:t>n</a:t>
            </a:r>
            <a:r>
              <a:rPr sz="1400" dirty="0" smtClean="0"/>
              <a:t>e</a:t>
            </a:r>
            <a:r>
              <a:rPr lang="sv-SE" sz="1400" dirty="0" smtClean="0"/>
              <a:t>, </a:t>
            </a:r>
            <a:r>
              <a:rPr lang="sv-SE" sz="1400" i="1" dirty="0" smtClean="0"/>
              <a:t>&lt;z&gt;</a:t>
            </a:r>
            <a:r>
              <a:rPr lang="sv-SE" sz="1400" dirty="0" smtClean="0"/>
              <a:t> = 0.027, </a:t>
            </a:r>
            <a:r>
              <a:rPr lang="sv-SE" sz="1400" dirty="0" err="1" smtClean="0"/>
              <a:t>many</a:t>
            </a:r>
            <a:r>
              <a:rPr lang="sv-SE" sz="1400" dirty="0" smtClean="0"/>
              <a:t> </a:t>
            </a:r>
            <a:r>
              <a:rPr lang="sv-SE" sz="1400" dirty="0" err="1" smtClean="0"/>
              <a:t>epochs</a:t>
            </a:r>
            <a:r>
              <a:rPr lang="sv-SE" sz="1400" dirty="0" smtClean="0"/>
              <a:t>!  </a:t>
            </a:r>
          </a:p>
          <a:p>
            <a:r>
              <a:rPr sz="1400" dirty="0" smtClean="0"/>
              <a:t>2.5m</a:t>
            </a:r>
            <a:r>
              <a:rPr lang="sv-SE" sz="1400" dirty="0" smtClean="0"/>
              <a:t> </a:t>
            </a:r>
            <a:r>
              <a:rPr sz="1400" dirty="0" smtClean="0"/>
              <a:t>du Pont </a:t>
            </a:r>
            <a:r>
              <a:rPr lang="sv-SE" sz="1400" dirty="0" smtClean="0"/>
              <a:t>(+1m </a:t>
            </a:r>
            <a:r>
              <a:rPr lang="sv-SE" sz="1400" dirty="0" err="1" smtClean="0"/>
              <a:t>Swope</a:t>
            </a:r>
            <a:r>
              <a:rPr lang="sv-SE" sz="1400" dirty="0" smtClean="0"/>
              <a:t>, 6.5m Magellan)</a:t>
            </a:r>
          </a:p>
          <a:p>
            <a:endParaRPr lang="sv-SE" sz="1400" dirty="0" smtClean="0"/>
          </a:p>
          <a:p>
            <a:r>
              <a:rPr sz="1400" b="1" dirty="0" smtClean="0">
                <a:solidFill>
                  <a:srgbClr val="053DF5"/>
                </a:solidFill>
              </a:rPr>
              <a:t>Barone-Nugent et al. (2012)</a:t>
            </a:r>
            <a:endParaRPr lang="sv-SE" sz="1400" b="1" dirty="0">
              <a:solidFill>
                <a:srgbClr val="053DF5"/>
              </a:solidFill>
            </a:endParaRPr>
          </a:p>
          <a:p>
            <a:r>
              <a:rPr sz="1400" dirty="0" smtClean="0"/>
              <a:t>12</a:t>
            </a:r>
            <a:r>
              <a:rPr lang="sv-SE" sz="1400" dirty="0" smtClean="0"/>
              <a:t> (</a:t>
            </a:r>
            <a:r>
              <a:rPr lang="sv-SE" sz="1400" b="1" dirty="0" smtClean="0"/>
              <a:t>PTF</a:t>
            </a:r>
            <a:r>
              <a:rPr lang="sv-SE" sz="1400" dirty="0" smtClean="0"/>
              <a:t>)</a:t>
            </a:r>
            <a:r>
              <a:rPr sz="1400" dirty="0" smtClean="0"/>
              <a:t> S</a:t>
            </a:r>
            <a:r>
              <a:rPr lang="sv-SE" sz="1400" dirty="0"/>
              <a:t>N</a:t>
            </a:r>
            <a:r>
              <a:rPr sz="1400" dirty="0" smtClean="0"/>
              <a:t>e</a:t>
            </a:r>
            <a:r>
              <a:rPr lang="sv-SE" sz="1400" dirty="0" smtClean="0"/>
              <a:t>, </a:t>
            </a:r>
            <a:r>
              <a:rPr lang="sv-SE" sz="1400" i="1" dirty="0" smtClean="0"/>
              <a:t>&lt;z&gt;</a:t>
            </a:r>
            <a:r>
              <a:rPr lang="sv-SE" sz="1400" dirty="0" smtClean="0"/>
              <a:t>=0.056</a:t>
            </a:r>
          </a:p>
          <a:p>
            <a:r>
              <a:rPr lang="sv-SE" sz="1400" dirty="0" smtClean="0"/>
              <a:t>8.2m </a:t>
            </a:r>
            <a:r>
              <a:rPr sz="1400" dirty="0" smtClean="0"/>
              <a:t>Gemini</a:t>
            </a:r>
            <a:r>
              <a:rPr lang="sv-SE" sz="1400" dirty="0" smtClean="0"/>
              <a:t> &amp;</a:t>
            </a:r>
            <a:r>
              <a:rPr lang="sv-SE" sz="1400" dirty="0" smtClean="0"/>
              <a:t> VLT HAWK-I</a:t>
            </a:r>
          </a:p>
          <a:p>
            <a:endParaRPr lang="sv-SE" sz="1400" dirty="0" smtClean="0"/>
          </a:p>
          <a:p>
            <a:r>
              <a:rPr lang="sv-SE" sz="1400" b="1" dirty="0" err="1" smtClean="0">
                <a:solidFill>
                  <a:srgbClr val="086B3F"/>
                </a:solidFill>
              </a:rPr>
              <a:t>Weyant</a:t>
            </a:r>
            <a:r>
              <a:rPr lang="sv-SE" sz="1400" b="1" dirty="0" smtClean="0">
                <a:solidFill>
                  <a:srgbClr val="086B3F"/>
                </a:solidFill>
              </a:rPr>
              <a:t> et al. 2013</a:t>
            </a:r>
          </a:p>
          <a:p>
            <a:r>
              <a:rPr lang="sv-SE" sz="1400" i="1" dirty="0" smtClean="0"/>
              <a:t>11 SNe (5 </a:t>
            </a:r>
            <a:r>
              <a:rPr lang="sv-SE" sz="1400" b="1" i="1" dirty="0" smtClean="0"/>
              <a:t>PTF</a:t>
            </a:r>
            <a:r>
              <a:rPr lang="sv-SE" sz="1400" i="1" dirty="0" smtClean="0"/>
              <a:t>), &lt;z&gt;</a:t>
            </a:r>
            <a:r>
              <a:rPr lang="sv-SE" sz="1400" dirty="0" smtClean="0"/>
              <a:t> = 0.041, 3-6 NIR </a:t>
            </a:r>
            <a:r>
              <a:rPr lang="sv-SE" sz="1400" dirty="0" err="1" smtClean="0"/>
              <a:t>epochs</a:t>
            </a:r>
            <a:endParaRPr lang="sv-SE" sz="1400" dirty="0" smtClean="0"/>
          </a:p>
          <a:p>
            <a:r>
              <a:rPr lang="sv-SE" sz="1400" dirty="0" smtClean="0"/>
              <a:t>3.5m WIYN</a:t>
            </a:r>
          </a:p>
          <a:p>
            <a:endParaRPr lang="sv-SE" sz="1400" dirty="0" smtClean="0"/>
          </a:p>
          <a:p>
            <a:r>
              <a:rPr lang="sv-SE" sz="1400" b="1" dirty="0" err="1" smtClean="0">
                <a:solidFill>
                  <a:srgbClr val="831E7B"/>
                </a:solidFill>
              </a:rPr>
              <a:t>Stanishev</a:t>
            </a:r>
            <a:r>
              <a:rPr lang="sv-SE" sz="1400" b="1" dirty="0" smtClean="0">
                <a:solidFill>
                  <a:srgbClr val="831E7B"/>
                </a:solidFill>
              </a:rPr>
              <a:t> et al. 2014 (</a:t>
            </a:r>
            <a:r>
              <a:rPr lang="sv-SE" sz="1400" b="1" i="1" dirty="0" smtClean="0">
                <a:solidFill>
                  <a:srgbClr val="831E7B"/>
                </a:solidFill>
              </a:rPr>
              <a:t>in prep.</a:t>
            </a:r>
            <a:r>
              <a:rPr lang="sv-SE" sz="1400" b="1" dirty="0" smtClean="0">
                <a:solidFill>
                  <a:srgbClr val="831E7B"/>
                </a:solidFill>
              </a:rPr>
              <a:t>)</a:t>
            </a:r>
          </a:p>
          <a:p>
            <a:r>
              <a:rPr lang="sv-SE" sz="1400" i="1" dirty="0" smtClean="0"/>
              <a:t>16 SNe, &lt;z&gt;</a:t>
            </a:r>
            <a:r>
              <a:rPr lang="sv-SE" sz="1400" dirty="0" smtClean="0"/>
              <a:t>=0.091, 1-2 NIR </a:t>
            </a:r>
            <a:r>
              <a:rPr lang="sv-SE" sz="1400" dirty="0" err="1" smtClean="0"/>
              <a:t>epochs</a:t>
            </a:r>
            <a:endParaRPr lang="sv-SE" sz="1400" dirty="0" smtClean="0"/>
          </a:p>
          <a:p>
            <a:r>
              <a:rPr lang="sv-SE" sz="1400" dirty="0" smtClean="0"/>
              <a:t>2.5m NOT, 8.2m VLT</a:t>
            </a:r>
          </a:p>
          <a:p>
            <a:endParaRPr lang="sv-SE" sz="1400" dirty="0" smtClean="0">
              <a:solidFill>
                <a:srgbClr val="FF0000"/>
              </a:solidFill>
            </a:endParaRPr>
          </a:p>
          <a:p>
            <a:r>
              <a:rPr lang="sv-SE" sz="1400" b="1" dirty="0" err="1" smtClean="0">
                <a:solidFill>
                  <a:srgbClr val="FF0000"/>
                </a:solidFill>
              </a:rPr>
              <a:t>iPTF</a:t>
            </a:r>
            <a:r>
              <a:rPr lang="sv-SE" sz="1400" b="1" dirty="0" smtClean="0">
                <a:solidFill>
                  <a:srgbClr val="FF0000"/>
                </a:solidFill>
              </a:rPr>
              <a:t> NIR </a:t>
            </a:r>
            <a:r>
              <a:rPr lang="sv-SE" sz="1400" b="1" dirty="0" err="1" smtClean="0">
                <a:solidFill>
                  <a:srgbClr val="FF0000"/>
                </a:solidFill>
              </a:rPr>
              <a:t>sample</a:t>
            </a:r>
            <a:r>
              <a:rPr lang="sv-SE" sz="1400" b="1" dirty="0" smtClean="0">
                <a:solidFill>
                  <a:srgbClr val="FF0000"/>
                </a:solidFill>
              </a:rPr>
              <a:t>:</a:t>
            </a:r>
            <a:endParaRPr lang="sv-SE" sz="1400" b="1" dirty="0" smtClean="0"/>
          </a:p>
          <a:p>
            <a:pPr>
              <a:buFontTx/>
              <a:buChar char="-"/>
            </a:pPr>
            <a:r>
              <a:rPr lang="sv-SE" sz="1400" dirty="0" smtClean="0"/>
              <a:t> </a:t>
            </a:r>
            <a:r>
              <a:rPr lang="sv-SE" sz="1400" dirty="0" err="1" smtClean="0"/>
              <a:t>Preliminary</a:t>
            </a:r>
            <a:r>
              <a:rPr lang="sv-SE" sz="1400" dirty="0" smtClean="0"/>
              <a:t> </a:t>
            </a:r>
            <a:r>
              <a:rPr lang="sv-SE" sz="1400" dirty="0" err="1" smtClean="0"/>
              <a:t>photometry</a:t>
            </a:r>
            <a:r>
              <a:rPr lang="sv-SE" sz="1400" dirty="0" smtClean="0"/>
              <a:t> for 10 (of 38) </a:t>
            </a:r>
            <a:r>
              <a:rPr lang="sv-SE" sz="1400" dirty="0" err="1" smtClean="0"/>
              <a:t>iPTF</a:t>
            </a:r>
            <a:r>
              <a:rPr lang="sv-SE" sz="1400" dirty="0" smtClean="0"/>
              <a:t> SNe</a:t>
            </a:r>
          </a:p>
          <a:p>
            <a:pPr>
              <a:buFontTx/>
              <a:buChar char="-"/>
            </a:pPr>
            <a:r>
              <a:rPr lang="sv-SE" sz="1400" dirty="0" smtClean="0"/>
              <a:t> 10 with </a:t>
            </a:r>
            <a:r>
              <a:rPr lang="sv-SE" sz="1400" dirty="0" err="1" smtClean="0"/>
              <a:t>both</a:t>
            </a:r>
            <a:r>
              <a:rPr lang="sv-SE" sz="1400" dirty="0" smtClean="0"/>
              <a:t> RATIR and CSP </a:t>
            </a:r>
            <a:r>
              <a:rPr lang="sv-SE" sz="1400" dirty="0" err="1" smtClean="0"/>
              <a:t>follow-up</a:t>
            </a:r>
            <a:r>
              <a:rPr lang="sv-SE" sz="1400" dirty="0" smtClean="0"/>
              <a:t> </a:t>
            </a:r>
          </a:p>
          <a:p>
            <a:pPr>
              <a:buFontTx/>
              <a:buChar char="-"/>
            </a:pPr>
            <a:r>
              <a:rPr lang="sv-SE" sz="1400" dirty="0" smtClean="0"/>
              <a:t> </a:t>
            </a:r>
            <a:r>
              <a:rPr lang="sv-SE" sz="1400" dirty="0" err="1" smtClean="0"/>
              <a:t>Currently</a:t>
            </a:r>
            <a:r>
              <a:rPr lang="sv-SE" sz="1400" dirty="0" smtClean="0"/>
              <a:t> </a:t>
            </a:r>
            <a:r>
              <a:rPr lang="sv-SE" sz="1400" dirty="0" err="1" smtClean="0"/>
              <a:t>collecting</a:t>
            </a:r>
            <a:r>
              <a:rPr lang="sv-SE" sz="1400" dirty="0" smtClean="0"/>
              <a:t> </a:t>
            </a:r>
            <a:r>
              <a:rPr lang="sv-SE" sz="1400" dirty="0" err="1" smtClean="0"/>
              <a:t>reference</a:t>
            </a:r>
            <a:r>
              <a:rPr lang="sv-SE" sz="1400" dirty="0" smtClean="0"/>
              <a:t> images for 2013 data</a:t>
            </a:r>
          </a:p>
          <a:p>
            <a:pPr>
              <a:buFontTx/>
              <a:buChar char="-"/>
            </a:pPr>
            <a:r>
              <a:rPr lang="sv-SE" sz="1400" dirty="0" smtClean="0"/>
              <a:t> </a:t>
            </a:r>
            <a:r>
              <a:rPr lang="sv-SE" sz="1400" dirty="0" err="1" smtClean="0"/>
              <a:t>rizYJH</a:t>
            </a:r>
            <a:r>
              <a:rPr lang="sv-SE" sz="1400" dirty="0" smtClean="0"/>
              <a:t> 1.5m RATIR data (+ CSP and 4/8m VISTA/VLT)</a:t>
            </a:r>
          </a:p>
          <a:p>
            <a:endParaRPr sz="1400" dirty="0" smtClean="0"/>
          </a:p>
          <a:p>
            <a:pPr>
              <a:buFontTx/>
              <a:buChar char="-"/>
            </a:pPr>
            <a:endParaRPr lang="sv-SE" sz="1400" dirty="0"/>
          </a:p>
        </p:txBody>
      </p:sp>
      <p:pic>
        <p:nvPicPr>
          <p:cNvPr id="25" name="Bildobjekt 24" descr="logo-neg-engelsk_stor_150dpi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1" y="76200"/>
            <a:ext cx="1094936" cy="1046631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5938</TotalTime>
  <Words>1207</Words>
  <Application>Microsoft Macintosh PowerPoint</Application>
  <PresentationFormat>Bildspel på skärmen (4:3)</PresentationFormat>
  <Paragraphs>175</Paragraphs>
  <Slides>18</Slides>
  <Notes>7</Notes>
  <HiddenSlides>0</HiddenSlides>
  <MMClips>0</MMClips>
  <ScaleCrop>false</ScaleCrop>
  <HeadingPairs>
    <vt:vector size="4" baseType="variant">
      <vt:variant>
        <vt:lpstr>Formgivningsmall</vt:lpstr>
      </vt:variant>
      <vt:variant>
        <vt:i4>1</vt:i4>
      </vt:variant>
      <vt:variant>
        <vt:lpstr>Bildrubriker</vt:lpstr>
      </vt:variant>
      <vt:variant>
        <vt:i4>18</vt:i4>
      </vt:variant>
    </vt:vector>
  </HeadingPairs>
  <TitlesOfParts>
    <vt:vector size="19" baseType="lpstr">
      <vt:lpstr>Office-tema</vt:lpstr>
      <vt:lpstr>iPTF Type Ia Supernovae in the infrared  </vt:lpstr>
      <vt:lpstr>Bild 2</vt:lpstr>
      <vt:lpstr>Why Infrared?</vt:lpstr>
      <vt:lpstr>Minimizing dust extinction…</vt:lpstr>
      <vt:lpstr>NIR Hubble diagram</vt:lpstr>
      <vt:lpstr>Bild 6</vt:lpstr>
      <vt:lpstr>Optical+NIR follow-up of iPTF SNIa</vt:lpstr>
      <vt:lpstr>Optical+NIR follow-up of iPTF SNIa</vt:lpstr>
      <vt:lpstr>NIR Hubble diagram</vt:lpstr>
      <vt:lpstr>Bild 10</vt:lpstr>
      <vt:lpstr>Bild 11</vt:lpstr>
      <vt:lpstr>SN 2014J in the mid-Infrared</vt:lpstr>
      <vt:lpstr>SN 2014J in the mid-Infrared</vt:lpstr>
      <vt:lpstr>SN 2014J in the mid-Infrared</vt:lpstr>
      <vt:lpstr>Bild 15</vt:lpstr>
      <vt:lpstr>SN 2014J in the mid-Infrared</vt:lpstr>
      <vt:lpstr>CS dust limits from mid-IR</vt:lpstr>
      <vt:lpstr>Bild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iPTF Type Ia Supernovae in the infrared</dc:title>
  <dc:creator>Joel Johansson</dc:creator>
  <cp:lastModifiedBy>Joel Johansson</cp:lastModifiedBy>
  <cp:revision>228</cp:revision>
  <dcterms:created xsi:type="dcterms:W3CDTF">2014-05-29T09:51:38Z</dcterms:created>
  <dcterms:modified xsi:type="dcterms:W3CDTF">2014-06-02T12:50:03Z</dcterms:modified>
</cp:coreProperties>
</file>