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1" r:id="rId2"/>
    <p:sldId id="275" r:id="rId3"/>
    <p:sldId id="276" r:id="rId4"/>
    <p:sldId id="277" r:id="rId5"/>
    <p:sldId id="278" r:id="rId6"/>
    <p:sldId id="279" r:id="rId7"/>
    <p:sldId id="280" r:id="rId8"/>
    <p:sldId id="285" r:id="rId9"/>
    <p:sldId id="286" r:id="rId10"/>
    <p:sldId id="262" r:id="rId11"/>
    <p:sldId id="263" r:id="rId12"/>
    <p:sldId id="257" r:id="rId13"/>
    <p:sldId id="288" r:id="rId14"/>
    <p:sldId id="289" r:id="rId15"/>
    <p:sldId id="281" r:id="rId16"/>
    <p:sldId id="264" r:id="rId17"/>
    <p:sldId id="270" r:id="rId18"/>
    <p:sldId id="265" r:id="rId19"/>
    <p:sldId id="258" r:id="rId20"/>
    <p:sldId id="266" r:id="rId21"/>
    <p:sldId id="260" r:id="rId22"/>
    <p:sldId id="268" r:id="rId23"/>
    <p:sldId id="282" r:id="rId24"/>
    <p:sldId id="284" r:id="rId25"/>
    <p:sldId id="269" r:id="rId26"/>
    <p:sldId id="271" r:id="rId27"/>
    <p:sldId id="272" r:id="rId28"/>
    <p:sldId id="273" r:id="rId29"/>
    <p:sldId id="274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4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E765B-C5CE-9E43-A20C-FF2DBEB5AB1F}" type="datetimeFigureOut">
              <a:rPr lang="en-US" smtClean="0"/>
              <a:t>6/2/14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26D92-44C4-8146-8167-648443884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982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88D4A-46DC-A24F-ADB3-6916FC061A71}" type="datetimeFigureOut">
              <a:rPr lang="en-US" smtClean="0"/>
              <a:t>6/2/14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1D23F-255E-D543-824B-694554D18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105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1D23F-255E-D543-824B-694554D18E65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34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left: discovery image</a:t>
            </a:r>
          </a:p>
          <a:p>
            <a:r>
              <a:rPr lang="en-US" dirty="0" smtClean="0"/>
              <a:t>Bottom</a:t>
            </a:r>
            <a:r>
              <a:rPr lang="en-US" baseline="0" dirty="0" smtClean="0"/>
              <a:t> left: swift photometry, compared with SN2011fe. -&gt; iPTF13asv is one mag brighter in UV</a:t>
            </a:r>
          </a:p>
          <a:p>
            <a:r>
              <a:rPr lang="en-US" baseline="0" dirty="0" smtClean="0"/>
              <a:t>Right: spectral evolution. iPTF13asv is in black while SN2011fe is in blue. -&gt; lack of </a:t>
            </a:r>
            <a:r>
              <a:rPr lang="en-US" baseline="0" dirty="0" err="1" smtClean="0"/>
              <a:t>FeII</a:t>
            </a:r>
            <a:r>
              <a:rPr lang="en-US" baseline="0" dirty="0" smtClean="0"/>
              <a:t> absorption features before max.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1D23F-255E-D543-824B-694554D18E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8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Bottom right: blue: bolometric light curve;</a:t>
            </a:r>
            <a:r>
              <a:rPr lang="en-US" baseline="0" dirty="0" smtClean="0"/>
              <a:t> red: theoretic light curve for 0.74 </a:t>
            </a:r>
            <a:r>
              <a:rPr lang="en-US" baseline="0" dirty="0" err="1" smtClean="0"/>
              <a:t>Msun</a:t>
            </a:r>
            <a:r>
              <a:rPr lang="en-US" baseline="0" dirty="0" smtClean="0"/>
              <a:t> of 56Ni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1D23F-255E-D543-824B-694554D18E6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24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Synthetic spectrum</a:t>
            </a:r>
            <a:r>
              <a:rPr lang="en-US" baseline="0" dirty="0" smtClean="0"/>
              <a:t> -&gt; very small galaxy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1D23F-255E-D543-824B-694554D18E6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04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2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60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45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425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5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52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69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25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146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72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54D6F-4E3A-024B-8872-F3C04070C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1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emf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21.emf"/><Relationship Id="rId5" Type="http://schemas.openxmlformats.org/officeDocument/2006/relationships/oleObject" Target="../embeddings/oleObject1.bin"/><Relationship Id="rId6" Type="http://schemas.openxmlformats.org/officeDocument/2006/relationships/image" Target="../media/image20.emf"/><Relationship Id="rId7" Type="http://schemas.openxmlformats.org/officeDocument/2006/relationships/image" Target="../media/image2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iPTF13asv: a UV luminous supernova in a dwarf galaxy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Yi Cao</a:t>
            </a:r>
          </a:p>
          <a:p>
            <a:r>
              <a:rPr lang="en-US" dirty="0" smtClean="0"/>
              <a:t>Caltech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716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153"/>
          </a:xfrm>
        </p:spPr>
        <p:txBody>
          <a:bodyPr/>
          <a:lstStyle/>
          <a:p>
            <a:r>
              <a:rPr lang="en-US" dirty="0" smtClean="0"/>
              <a:t>iPTF13asv</a:t>
            </a:r>
            <a:endParaRPr lang="en-US" dirty="0"/>
          </a:p>
        </p:txBody>
      </p:sp>
      <p:pic>
        <p:nvPicPr>
          <p:cNvPr id="4" name="Picture 3" descr="find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97791"/>
            <a:ext cx="3709444" cy="4945925"/>
          </a:xfrm>
          <a:prstGeom prst="rect">
            <a:avLst/>
          </a:prstGeom>
        </p:spPr>
      </p:pic>
      <p:pic>
        <p:nvPicPr>
          <p:cNvPr id="5" name="Picture 4" descr="lightcurv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486" y="1197791"/>
            <a:ext cx="3956741" cy="4945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3706" y="5728217"/>
            <a:ext cx="111280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469507" y="2620578"/>
            <a:ext cx="553998" cy="2470688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Magnitude + offset</a:t>
            </a:r>
            <a:endParaRPr lang="en-US" sz="240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9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590800" y="6171684"/>
            <a:ext cx="917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</a:t>
            </a:r>
            <a:r>
              <a:rPr lang="en-US" dirty="0" smtClean="0"/>
              <a:t>=0.036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92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ectral_evolu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18" y="513822"/>
            <a:ext cx="6344177" cy="63441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71463" cy="1143000"/>
          </a:xfrm>
        </p:spPr>
        <p:txBody>
          <a:bodyPr/>
          <a:lstStyle/>
          <a:p>
            <a:r>
              <a:rPr lang="en-US" dirty="0" smtClean="0"/>
              <a:t>Spectra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5510" y="6373937"/>
            <a:ext cx="479223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Rest-Frame Wavelength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57903" y="2679594"/>
            <a:ext cx="461665" cy="1917465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Scaled Flux + Offset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99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VOT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14" y="835900"/>
            <a:ext cx="7158738" cy="53690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8032"/>
          </a:xfrm>
        </p:spPr>
        <p:txBody>
          <a:bodyPr>
            <a:normAutofit/>
          </a:bodyPr>
          <a:lstStyle/>
          <a:p>
            <a:r>
              <a:rPr lang="en-US" dirty="0" smtClean="0"/>
              <a:t>UV light curve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64701" y="3054251"/>
            <a:ext cx="77809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UVM2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9309" y="5167802"/>
            <a:ext cx="78609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UVW2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44100" y="1772146"/>
            <a:ext cx="553998" cy="1442462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magnitude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257948" y="3821397"/>
            <a:ext cx="553998" cy="1442462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magnitude</a:t>
            </a:r>
            <a:endParaRPr lang="en-US" sz="240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2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786682" y="1945075"/>
            <a:ext cx="3593292" cy="359329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096989" y="3182851"/>
            <a:ext cx="964642" cy="96464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Ni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99255" y="3472202"/>
            <a:ext cx="671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C/O</a:t>
            </a:r>
            <a:endParaRPr lang="en-US" sz="2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59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70683" y="2238604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1.3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31979" y="2843906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0.7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12</a:t>
            </a:fld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3076196" y="2238604"/>
            <a:ext cx="2994487" cy="2994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95669" y="1758253"/>
            <a:ext cx="1391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photosphere</a:t>
            </a:r>
            <a:endParaRPr lang="en-US" dirty="0"/>
          </a:p>
        </p:txBody>
      </p:sp>
      <p:cxnSp>
        <p:nvCxnSpPr>
          <p:cNvPr id="9" name="Straight Arrow Connector 8"/>
          <p:cNvCxnSpPr>
            <a:stCxn id="6" idx="2"/>
            <a:endCxn id="2" idx="1"/>
          </p:cNvCxnSpPr>
          <p:nvPr/>
        </p:nvCxnSpPr>
        <p:spPr>
          <a:xfrm>
            <a:off x="2091176" y="2127585"/>
            <a:ext cx="1423552" cy="5495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183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786682" y="1945075"/>
            <a:ext cx="3593292" cy="359329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096989" y="3182851"/>
            <a:ext cx="964642" cy="96464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Ni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99255" y="3472202"/>
            <a:ext cx="671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C/O</a:t>
            </a:r>
            <a:endParaRPr lang="en-US" sz="2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59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70683" y="2238604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1.3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31979" y="2843906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0.7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13</a:t>
            </a:fld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261389" y="3358242"/>
            <a:ext cx="671428" cy="6714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95669" y="1758253"/>
            <a:ext cx="1391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photosphere</a:t>
            </a:r>
            <a:endParaRPr lang="en-US" dirty="0"/>
          </a:p>
        </p:txBody>
      </p:sp>
      <p:cxnSp>
        <p:nvCxnSpPr>
          <p:cNvPr id="9" name="Straight Arrow Connector 8"/>
          <p:cNvCxnSpPr>
            <a:stCxn id="6" idx="2"/>
            <a:endCxn id="2" idx="1"/>
          </p:cNvCxnSpPr>
          <p:nvPr/>
        </p:nvCxnSpPr>
        <p:spPr>
          <a:xfrm>
            <a:off x="2091176" y="2127585"/>
            <a:ext cx="2268541" cy="13289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4268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318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Si II 6355 Profile</a:t>
            </a:r>
            <a:endParaRPr lang="en-US" dirty="0"/>
          </a:p>
        </p:txBody>
      </p:sp>
      <p:pic>
        <p:nvPicPr>
          <p:cNvPr id="3" name="Picture 2" descr="SiII_velocit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63" y="0"/>
            <a:ext cx="4966649" cy="66221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44204" y="6221028"/>
            <a:ext cx="2209709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Velocity (</a:t>
            </a:r>
            <a:r>
              <a:rPr lang="en-US" sz="2400" dirty="0" err="1" smtClean="0"/>
              <a:t>kkm</a:t>
            </a:r>
            <a:r>
              <a:rPr lang="en-US" sz="2400" dirty="0" smtClean="0"/>
              <a:t>/s)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801181" y="2307294"/>
            <a:ext cx="553998" cy="2525842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Scaled Flux + Offset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20374" y="846192"/>
            <a:ext cx="1266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 II 6580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46" y="1403560"/>
            <a:ext cx="3803985" cy="45140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4936" y="6092821"/>
            <a:ext cx="2036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Piro</a:t>
            </a:r>
            <a:r>
              <a:rPr lang="en-US" dirty="0" smtClean="0"/>
              <a:t> &amp; </a:t>
            </a:r>
            <a:r>
              <a:rPr lang="en-US" dirty="0" err="1" smtClean="0"/>
              <a:t>Nakar</a:t>
            </a:r>
            <a:r>
              <a:rPr lang="en-US" dirty="0" smtClean="0"/>
              <a:t> 2013)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30784" y="5717313"/>
            <a:ext cx="168037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-53866" y="2468433"/>
            <a:ext cx="553998" cy="1464503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Luminosity</a:t>
            </a:r>
            <a:endParaRPr lang="en-US" sz="24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6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ptical_I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3128"/>
            <a:ext cx="7656089" cy="61248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363"/>
          </a:xfrm>
        </p:spPr>
        <p:txBody>
          <a:bodyPr/>
          <a:lstStyle/>
          <a:p>
            <a:r>
              <a:rPr lang="en-US" dirty="0" smtClean="0"/>
              <a:t>Light curve fitting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06194" y="3554393"/>
            <a:ext cx="189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r>
              <a:rPr lang="en-US" baseline="-25000" dirty="0" smtClean="0"/>
              <a:t>ejected</a:t>
            </a:r>
            <a:r>
              <a:rPr lang="en-US" dirty="0" smtClean="0"/>
              <a:t>~</a:t>
            </a:r>
            <a:r>
              <a:rPr lang="en-US" dirty="0" smtClean="0"/>
              <a:t>1.3Msun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81051" y="1422835"/>
            <a:ext cx="332768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07430" y="1422835"/>
            <a:ext cx="31290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58261" y="1422835"/>
            <a:ext cx="31563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892271" y="3217095"/>
            <a:ext cx="29331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4869" y="3233170"/>
            <a:ext cx="265142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41129" y="3217095"/>
            <a:ext cx="23764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err="1"/>
              <a:t>i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93260" y="4950986"/>
            <a:ext cx="72327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PTF-R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166092" y="4950870"/>
            <a:ext cx="25826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0198" y="4950986"/>
            <a:ext cx="32848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424094" y="6396334"/>
            <a:ext cx="111280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617303" y="6396334"/>
            <a:ext cx="111280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1101014" y="6396334"/>
            <a:ext cx="111280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76663" y="4806428"/>
            <a:ext cx="553998" cy="1411438"/>
          </a:xfrm>
          <a:prstGeom prst="rect">
            <a:avLst/>
          </a:prstGeom>
          <a:solidFill>
            <a:srgbClr val="FFFFFF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/>
              <a:t>Flux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76663" y="3022101"/>
            <a:ext cx="553998" cy="1515613"/>
          </a:xfrm>
          <a:prstGeom prst="rect">
            <a:avLst/>
          </a:prstGeom>
          <a:solidFill>
            <a:srgbClr val="FFFFFF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/>
              <a:t>Flux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76663" y="1286001"/>
            <a:ext cx="553998" cy="1459745"/>
          </a:xfrm>
          <a:prstGeom prst="rect">
            <a:avLst/>
          </a:prstGeom>
          <a:solidFill>
            <a:srgbClr val="FFFFFF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/>
              <a:t>Flux</a:t>
            </a:r>
            <a:endParaRPr lang="en-US" sz="2400" dirty="0"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75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050" y="1883814"/>
            <a:ext cx="5213100" cy="34406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48" y="2165951"/>
            <a:ext cx="3113653" cy="2592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1880" y="5486088"/>
            <a:ext cx="2180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No/Little mixing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771773" y="5642721"/>
            <a:ext cx="14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Kasen</a:t>
            </a:r>
            <a:r>
              <a:rPr lang="en-US" dirty="0" smtClean="0"/>
              <a:t> 2006)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741" y="2668451"/>
            <a:ext cx="553998" cy="1427513"/>
          </a:xfrm>
          <a:prstGeom prst="rect">
            <a:avLst/>
          </a:prstGeom>
          <a:solidFill>
            <a:srgbClr val="FFFFFF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/>
              <a:t>Flux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609185" y="4581377"/>
            <a:ext cx="111280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477260" y="5195859"/>
            <a:ext cx="168037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953172" y="5195859"/>
            <a:ext cx="1471366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452434" y="1706988"/>
            <a:ext cx="553998" cy="3600801"/>
          </a:xfrm>
          <a:prstGeom prst="rect">
            <a:avLst/>
          </a:prstGeom>
          <a:solidFill>
            <a:srgbClr val="FFFFFF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/>
              <a:t>Absolute Magnitude</a:t>
            </a:r>
            <a:endParaRPr lang="en-US" sz="240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56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hillipsRela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55" y="632148"/>
            <a:ext cx="7315200" cy="548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0888" y="5839490"/>
            <a:ext cx="904214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dm15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88759" y="3083208"/>
            <a:ext cx="553998" cy="866734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err="1" smtClean="0"/>
              <a:t>M</a:t>
            </a:r>
            <a:r>
              <a:rPr lang="en-US" sz="2400" baseline="-25000" dirty="0" err="1" smtClean="0"/>
              <a:t>B</a:t>
            </a:r>
            <a:r>
              <a:rPr lang="en-US" sz="2400" baseline="30000" dirty="0" err="1" smtClean="0"/>
              <a:t>Peak</a:t>
            </a:r>
            <a:endParaRPr lang="en-US" sz="240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111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olometri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018" y="1165690"/>
            <a:ext cx="5269878" cy="39524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30617" y="3586621"/>
            <a:ext cx="2870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M(</a:t>
            </a:r>
            <a:r>
              <a:rPr lang="en-US" sz="2400" baseline="30000" dirty="0" smtClean="0"/>
              <a:t>56</a:t>
            </a:r>
            <a:r>
              <a:rPr lang="en-US" sz="2400" dirty="0" smtClean="0"/>
              <a:t>Ni)=0.74Msun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080975" y="2181954"/>
            <a:ext cx="553998" cy="1500170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sz="2400" dirty="0" smtClean="0"/>
              <a:t>Flux (erg/s)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059236" y="4887266"/>
            <a:ext cx="168037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t</a:t>
            </a:r>
            <a:r>
              <a:rPr lang="en-US" sz="2400" dirty="0" smtClean="0"/>
              <a:t> (days)</a:t>
            </a:r>
            <a:endParaRPr lang="en-US" sz="240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84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63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SNe</a:t>
            </a:r>
            <a:r>
              <a:rPr lang="en-US" dirty="0" smtClean="0"/>
              <a:t> </a:t>
            </a:r>
            <a:r>
              <a:rPr lang="en-US" dirty="0" err="1" smtClean="0"/>
              <a:t>Ia</a:t>
            </a:r>
            <a:endParaRPr lang="en-US" dirty="0"/>
          </a:p>
        </p:txBody>
      </p:sp>
      <p:pic>
        <p:nvPicPr>
          <p:cNvPr id="4" name="Picture 3" descr="aa21008-12-fig1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400" y="531838"/>
            <a:ext cx="4846211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400611" y="1044875"/>
            <a:ext cx="0" cy="2668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2299" y="6197112"/>
            <a:ext cx="2036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(Pereira et al. 2013)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07537" y="170434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Younger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997828" y="916275"/>
            <a:ext cx="3851128" cy="1816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8694" y="6052830"/>
            <a:ext cx="245932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Rest-Frame Wavelength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766995" y="2615294"/>
            <a:ext cx="461665" cy="1917465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Scaled Flux + Offset</a:t>
            </a:r>
            <a:endParaRPr lang="en-US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54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786682" y="1945075"/>
            <a:ext cx="3593292" cy="359329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096989" y="3182851"/>
            <a:ext cx="964642" cy="96464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Ni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99255" y="3472202"/>
            <a:ext cx="671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C/O</a:t>
            </a:r>
            <a:endParaRPr lang="en-US" sz="2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593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70683" y="2238604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1.3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31979" y="2843906"/>
            <a:ext cx="1059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0.7 </a:t>
            </a:r>
            <a:r>
              <a:rPr lang="en-US" dirty="0" err="1" smtClean="0"/>
              <a:t>Msun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19</a:t>
            </a:fld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933259" y="4294014"/>
            <a:ext cx="5537994" cy="92333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Delay-detonation?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1468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09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Host Galaxy</a:t>
            </a:r>
            <a:endParaRPr lang="en-US" dirty="0"/>
          </a:p>
        </p:txBody>
      </p:sp>
      <p:pic>
        <p:nvPicPr>
          <p:cNvPr id="5" name="Picture 4" descr="iPTF13asv_host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232" y="1371600"/>
            <a:ext cx="4231847" cy="317388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6209965" y="5112942"/>
            <a:ext cx="641929" cy="52081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479531"/>
              </p:ext>
            </p:extLst>
          </p:nvPr>
        </p:nvGraphicFramePr>
        <p:xfrm>
          <a:off x="4949460" y="5666997"/>
          <a:ext cx="3293516" cy="632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5" imgW="1257300" imgH="241300" progId="Equation.3">
                  <p:embed/>
                </p:oleObj>
              </mc:Choice>
              <mc:Fallback>
                <p:oleObj name="Equation" r:id="rId5" imgW="12573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49460" y="5666997"/>
                        <a:ext cx="3293516" cy="632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36656" y="4360820"/>
            <a:ext cx="1693192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Wavelength</a:t>
            </a:r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658" y="1638036"/>
            <a:ext cx="2966424" cy="2966424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590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92" y="697452"/>
            <a:ext cx="7343335" cy="54042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56633" y="6117763"/>
            <a:ext cx="3420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(PTF SN </a:t>
            </a:r>
            <a:r>
              <a:rPr lang="en-US" dirty="0" err="1" smtClean="0"/>
              <a:t>Ia</a:t>
            </a:r>
            <a:r>
              <a:rPr lang="en-US" dirty="0" smtClean="0"/>
              <a:t> sample; Pan et al. 2014)</a:t>
            </a:r>
            <a:endParaRPr lang="en-US" dirty="0"/>
          </a:p>
        </p:txBody>
      </p:sp>
      <p:sp>
        <p:nvSpPr>
          <p:cNvPr id="5" name="4-Point Star 4"/>
          <p:cNvSpPr/>
          <p:nvPr/>
        </p:nvSpPr>
        <p:spPr>
          <a:xfrm>
            <a:off x="2186521" y="5644773"/>
            <a:ext cx="385856" cy="385800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69617" y="6053463"/>
            <a:ext cx="723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13asv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20774" y="895407"/>
            <a:ext cx="2084433" cy="102564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10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974" y="517621"/>
            <a:ext cx="7302226" cy="5956139"/>
          </a:xfrm>
          <a:prstGeom prst="rect">
            <a:avLst/>
          </a:prstGeom>
        </p:spPr>
      </p:pic>
      <p:sp>
        <p:nvSpPr>
          <p:cNvPr id="4" name="5-Point Star 3"/>
          <p:cNvSpPr/>
          <p:nvPr/>
        </p:nvSpPr>
        <p:spPr>
          <a:xfrm>
            <a:off x="2084010" y="5991084"/>
            <a:ext cx="472158" cy="48267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79173" y="781445"/>
            <a:ext cx="2084433" cy="102564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85" y="6433629"/>
            <a:ext cx="3420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(PTF SN </a:t>
            </a:r>
            <a:r>
              <a:rPr lang="en-US" dirty="0" err="1" smtClean="0"/>
              <a:t>Ia</a:t>
            </a:r>
            <a:r>
              <a:rPr lang="en-US" dirty="0" smtClean="0"/>
              <a:t> sample; Pan et al. 2014)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27716" y="5771117"/>
            <a:ext cx="723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13asv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iPTF13asv shows lack of Fe absorption and UV excess in its early evolution.</a:t>
            </a:r>
          </a:p>
          <a:p>
            <a:r>
              <a:rPr lang="en-US" dirty="0" smtClean="0"/>
              <a:t>Evidence supports the scenario that its progenitor is a stratified C/O white dwarf in a single degenerate binary system.</a:t>
            </a:r>
          </a:p>
          <a:p>
            <a:r>
              <a:rPr lang="en-US" dirty="0" smtClean="0"/>
              <a:t>The host galaxy of iPTF13asv is a dwarf galaxy with a low SFR and </a:t>
            </a:r>
            <a:r>
              <a:rPr lang="en-US" dirty="0" err="1" smtClean="0"/>
              <a:t>metallicity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68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iPTF14atg: Preliminary Result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50" y="1417638"/>
            <a:ext cx="6286785" cy="4133074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8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iPTF14atg: Preliminary Result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50" y="1417638"/>
            <a:ext cx="6286785" cy="4133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880" y="1964188"/>
            <a:ext cx="6877092" cy="4286228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56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50" y="1417638"/>
            <a:ext cx="6286785" cy="4133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0" y="1176513"/>
            <a:ext cx="7797800" cy="53086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iPTF14atg: Preliminary Result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94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50" y="1417638"/>
            <a:ext cx="6286785" cy="4133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1080062"/>
            <a:ext cx="7670800" cy="53721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iPTF14atg: Preliminary Result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40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VOT_L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02075"/>
            <a:ext cx="6700598" cy="5025449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iPTF14atg: Preliminary Result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86009" y="2941725"/>
            <a:ext cx="1986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Red: iPTF14atg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Blue: SN2011fe at the same redshift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40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38003"/>
            <a:ext cx="7620000" cy="5727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74644" y="6365703"/>
            <a:ext cx="196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(Bloom et al. 2012)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43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63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SNe</a:t>
            </a:r>
            <a:r>
              <a:rPr lang="en-US" dirty="0" smtClean="0"/>
              <a:t> </a:t>
            </a:r>
            <a:r>
              <a:rPr lang="en-US" dirty="0" err="1" smtClean="0"/>
              <a:t>Ia</a:t>
            </a:r>
            <a:endParaRPr lang="en-US" dirty="0"/>
          </a:p>
        </p:txBody>
      </p:sp>
      <p:pic>
        <p:nvPicPr>
          <p:cNvPr id="4" name="Picture 3" descr="aa21008-12-fig1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400" y="531838"/>
            <a:ext cx="4846211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400611" y="1044875"/>
            <a:ext cx="0" cy="2668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155669" y="6381778"/>
            <a:ext cx="27974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2299" y="6197112"/>
            <a:ext cx="2036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(Pereira et al. 2013)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07537" y="170434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Younger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10972" y="6381778"/>
            <a:ext cx="886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Shorter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78694" y="6052830"/>
            <a:ext cx="245932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Rest-Frame Wavelength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66995" y="2615294"/>
            <a:ext cx="461665" cy="1917465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Scaled Flux + Offset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58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559" y="498713"/>
            <a:ext cx="7948329" cy="5769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1550" y="6229262"/>
            <a:ext cx="2388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(Foley &amp; </a:t>
            </a:r>
            <a:r>
              <a:rPr lang="en-US" dirty="0" err="1" smtClean="0"/>
              <a:t>Kirshner</a:t>
            </a:r>
            <a:r>
              <a:rPr lang="en-US" dirty="0" smtClean="0"/>
              <a:t> 2013)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25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36600"/>
            <a:ext cx="7620000" cy="537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9948" y="6124775"/>
            <a:ext cx="1902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(Milne et al. 2013)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419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163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SNe</a:t>
            </a:r>
            <a:r>
              <a:rPr lang="en-US" dirty="0" smtClean="0"/>
              <a:t> </a:t>
            </a:r>
            <a:r>
              <a:rPr lang="en-US" dirty="0" err="1" smtClean="0"/>
              <a:t>Ia</a:t>
            </a:r>
            <a:endParaRPr lang="en-US" dirty="0"/>
          </a:p>
        </p:txBody>
      </p:sp>
      <p:pic>
        <p:nvPicPr>
          <p:cNvPr id="4" name="Picture 3" descr="aa21008-12-fig1.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400" y="531838"/>
            <a:ext cx="4846211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400611" y="1044875"/>
            <a:ext cx="0" cy="26684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155669" y="6381778"/>
            <a:ext cx="27974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82299" y="6197112"/>
            <a:ext cx="2036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(Pereira et al. 2013)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07537" y="170434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Younger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10972" y="6381778"/>
            <a:ext cx="886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Shorter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62176"/>
            <a:ext cx="2211185" cy="2022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78694" y="6052830"/>
            <a:ext cx="2459321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Rest-Frame Wavelength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66995" y="2615294"/>
            <a:ext cx="461665" cy="1917465"/>
          </a:xfrm>
          <a:prstGeom prst="rect">
            <a:avLst/>
          </a:prstGeom>
          <a:solidFill>
            <a:srgbClr val="FFFFFF"/>
          </a:solidFill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Scaled Flux + Offset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730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89" y="266700"/>
            <a:ext cx="7067958" cy="5854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86612" y="6356350"/>
            <a:ext cx="14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Kasen</a:t>
            </a:r>
            <a:r>
              <a:rPr lang="en-US" dirty="0" smtClean="0"/>
              <a:t> 2010)</a:t>
            </a:r>
          </a:p>
        </p:txBody>
      </p:sp>
    </p:spTree>
    <p:extLst>
      <p:ext uri="{BB962C8B-B14F-4D97-AF65-F5344CB8AC3E}">
        <p14:creationId xmlns:p14="http://schemas.microsoft.com/office/powerpoint/2010/main" val="2007179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6/3/14, Stockholm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4D6F-4E3A-024B-8872-F3C04070CBE7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 descr="UVOT_slid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238" y="0"/>
            <a:ext cx="457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69238" y="5567800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(Courtesy of</a:t>
            </a:r>
          </a:p>
          <a:p>
            <a:r>
              <a:rPr lang="en-US" dirty="0" smtClean="0"/>
              <a:t>P. Milne)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58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</TotalTime>
  <Words>676</Words>
  <Application>Microsoft Macintosh PowerPoint</Application>
  <PresentationFormat>On-screen Show (4:3)</PresentationFormat>
  <Paragraphs>175</Paragraphs>
  <Slides>29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Equation</vt:lpstr>
      <vt:lpstr>iPTF13asv: a UV luminous supernova in a dwarf galaxy</vt:lpstr>
      <vt:lpstr>SNe Ia</vt:lpstr>
      <vt:lpstr>PowerPoint Presentation</vt:lpstr>
      <vt:lpstr>SNe Ia</vt:lpstr>
      <vt:lpstr>PowerPoint Presentation</vt:lpstr>
      <vt:lpstr>PowerPoint Presentation</vt:lpstr>
      <vt:lpstr>SNe Ia</vt:lpstr>
      <vt:lpstr>PowerPoint Presentation</vt:lpstr>
      <vt:lpstr>PowerPoint Presentation</vt:lpstr>
      <vt:lpstr>iPTF13asv</vt:lpstr>
      <vt:lpstr>Spectra</vt:lpstr>
      <vt:lpstr>UV light curve</vt:lpstr>
      <vt:lpstr>Model</vt:lpstr>
      <vt:lpstr>Model</vt:lpstr>
      <vt:lpstr>Si II 6355 Profile</vt:lpstr>
      <vt:lpstr>Light curve fitting</vt:lpstr>
      <vt:lpstr>PowerPoint Presentation</vt:lpstr>
      <vt:lpstr>PowerPoint Presentation</vt:lpstr>
      <vt:lpstr>PowerPoint Presentation</vt:lpstr>
      <vt:lpstr>Model</vt:lpstr>
      <vt:lpstr>Host Galaxy</vt:lpstr>
      <vt:lpstr>PowerPoint Presentation</vt:lpstr>
      <vt:lpstr>PowerPoint Presentation</vt:lpstr>
      <vt:lpstr>Summary</vt:lpstr>
      <vt:lpstr>iPTF14atg: Preliminary Result</vt:lpstr>
      <vt:lpstr>iPTF14atg: Preliminary Result</vt:lpstr>
      <vt:lpstr>iPTF14atg: Preliminary Result</vt:lpstr>
      <vt:lpstr>iPTF14atg: Preliminary Result</vt:lpstr>
      <vt:lpstr>iPTF14atg: Preliminary Result</vt:lpstr>
    </vt:vector>
  </TitlesOfParts>
  <Company>Caltech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iPTF13asv: a UV-bright over-luminous SN Ia in a low luminosity host galaxy</dc:title>
  <dc:creator>Yi Cao</dc:creator>
  <cp:lastModifiedBy>Yi Cao</cp:lastModifiedBy>
  <cp:revision>30</cp:revision>
  <dcterms:created xsi:type="dcterms:W3CDTF">2014-05-14T06:46:34Z</dcterms:created>
  <dcterms:modified xsi:type="dcterms:W3CDTF">2014-06-03T06:40:18Z</dcterms:modified>
</cp:coreProperties>
</file>