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4" r:id="rId1"/>
  </p:sldMasterIdLst>
  <p:notesMasterIdLst>
    <p:notesMasterId r:id="rId15"/>
  </p:notesMasterIdLst>
  <p:handoutMasterIdLst>
    <p:handoutMasterId r:id="rId16"/>
  </p:handoutMasterIdLst>
  <p:sldIdLst>
    <p:sldId id="268" r:id="rId2"/>
    <p:sldId id="265" r:id="rId3"/>
    <p:sldId id="271" r:id="rId4"/>
    <p:sldId id="273" r:id="rId5"/>
    <p:sldId id="258" r:id="rId6"/>
    <p:sldId id="270" r:id="rId7"/>
    <p:sldId id="257" r:id="rId8"/>
    <p:sldId id="275" r:id="rId9"/>
    <p:sldId id="267" r:id="rId10"/>
    <p:sldId id="276" r:id="rId11"/>
    <p:sldId id="269" r:id="rId12"/>
    <p:sldId id="266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1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8B6B1-FA02-7E44-8BD5-AEDAC4CFA185}" type="datetimeFigureOut">
              <a:rPr lang="en-US" smtClean="0"/>
              <a:t>30/05/14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ADEB9-F446-2E4A-A358-A78C5A98427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351859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B3527A-230E-2C4F-9A4D-6377E21D24ED}" type="datetimeFigureOut">
              <a:rPr lang="en-US" smtClean="0"/>
              <a:t>30/05/14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77260-C7EF-B546-997B-F299CA2D0B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04304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2825" y="4624668"/>
            <a:ext cx="6166375" cy="933450"/>
          </a:xfrm>
        </p:spPr>
        <p:txBody>
          <a:bodyPr>
            <a:normAutofit/>
          </a:bodyPr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E7457DF-DEE7-1C47-BACF-5B99F5DA4A9C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6200448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OKClogo-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09192"/>
            <a:ext cx="5195047" cy="244634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82575" y="4624668"/>
            <a:ext cx="2057400" cy="203911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4" name="Picture 13" descr="OKClogo-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09192"/>
            <a:ext cx="5195047" cy="244634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82575" y="4624668"/>
            <a:ext cx="2057400" cy="203911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Rectangle 16"/>
          <p:cNvSpPr/>
          <p:nvPr/>
        </p:nvSpPr>
        <p:spPr>
          <a:xfrm>
            <a:off x="282575" y="4624668"/>
            <a:ext cx="2057400" cy="203911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5" name="Picture 14" descr="OKClogo-whit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09192"/>
            <a:ext cx="5195047" cy="2446345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282575" y="4624668"/>
            <a:ext cx="2057400" cy="203911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1429" y="228600"/>
            <a:ext cx="3552371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8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1800">
                <a:latin typeface="Verdana"/>
                <a:cs typeface="Verdana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F2EBBE3-7ED0-B14C-9566-CC926399FC5D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pic>
        <p:nvPicPr>
          <p:cNvPr id="10" name="Picture 9" descr="OKClogo-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41" y="568994"/>
            <a:ext cx="2797619" cy="13173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3524" y="228600"/>
            <a:ext cx="4324501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smtClean="0"/>
              <a:t>Drag picture to placeholder or click icon to add</a:t>
            </a:r>
            <a:endParaRPr/>
          </a:p>
        </p:txBody>
      </p:sp>
      <p:pic>
        <p:nvPicPr>
          <p:cNvPr id="15" name="Picture 14" descr="OKClogo-whit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86" y="607359"/>
            <a:ext cx="3219200" cy="1515920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Rectangle 6"/>
          <p:cNvSpPr/>
          <p:nvPr/>
        </p:nvSpPr>
        <p:spPr>
          <a:xfrm>
            <a:off x="169333" y="228600"/>
            <a:ext cx="4348692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DC5A2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247259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00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Click to edit Master text styles</a:t>
            </a:r>
          </a:p>
        </p:txBody>
      </p:sp>
      <p:pic>
        <p:nvPicPr>
          <p:cNvPr id="17" name="Picture 16" descr="OKlogo_blu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0" y="4760843"/>
            <a:ext cx="3437886" cy="1710391"/>
          </a:xfrm>
          <a:prstGeom prst="rect">
            <a:avLst/>
          </a:prstGeom>
        </p:spPr>
      </p:pic>
      <p:pic>
        <p:nvPicPr>
          <p:cNvPr id="6" name="Picture 5" descr="SU_logo_CMYK_ENGELS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821" y="457447"/>
            <a:ext cx="1655980" cy="1579624"/>
          </a:xfrm>
          <a:prstGeom prst="rect">
            <a:avLst/>
          </a:prstGeom>
        </p:spPr>
      </p:pic>
      <p:pic>
        <p:nvPicPr>
          <p:cNvPr id="9" name="Picture 8" descr="KTH_Logotyp_RGB_20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38" y="2377440"/>
            <a:ext cx="2039112" cy="2039112"/>
          </a:xfrm>
          <a:prstGeom prst="rect">
            <a:avLst/>
          </a:prstGeom>
        </p:spPr>
      </p:pic>
      <p:pic>
        <p:nvPicPr>
          <p:cNvPr id="14" name="Picture 13" descr="SU_logo_CMYK_ENGELS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821" y="457447"/>
            <a:ext cx="1655980" cy="1579624"/>
          </a:xfrm>
          <a:prstGeom prst="rect">
            <a:avLst/>
          </a:prstGeom>
        </p:spPr>
      </p:pic>
      <p:pic>
        <p:nvPicPr>
          <p:cNvPr id="15" name="Picture 14" descr="KTH_Logotyp_RGB_2013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38" y="2377440"/>
            <a:ext cx="2039112" cy="2039112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2048" y="298297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2048" y="1540403"/>
            <a:ext cx="3108960" cy="304369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032751-A5DE-DD46-9B0F-CA6E0A17591A}" type="slidenum">
              <a:rPr lang="sv-SE" smtClean="0"/>
              <a:t>‹#›</a:t>
            </a:fld>
            <a:endParaRPr lang="sv-SE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smtClean="0"/>
              <a:t>Drag picture to placeholder or click icon to add</a:t>
            </a:r>
            <a:endParaRPr/>
          </a:p>
        </p:txBody>
      </p:sp>
    </p:spTree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1430" y="228600"/>
            <a:ext cx="6488312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866570"/>
            <a:ext cx="6181611" cy="867229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sv-SE" smtClean="0"/>
              <a:t>Drag picture to placeholder or click icon to add</a:t>
            </a:r>
            <a:endParaRPr/>
          </a:p>
        </p:txBody>
      </p:sp>
      <p:pic>
        <p:nvPicPr>
          <p:cNvPr id="14" name="Picture 13" descr="OKClogo-whit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588" y="607359"/>
            <a:ext cx="4374062" cy="2059744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Rectangle 6"/>
          <p:cNvSpPr/>
          <p:nvPr/>
        </p:nvSpPr>
        <p:spPr>
          <a:xfrm>
            <a:off x="169333" y="228600"/>
            <a:ext cx="4348692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DC5A2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247259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00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Click to edit Master text styles</a:t>
            </a:r>
          </a:p>
        </p:txBody>
      </p:sp>
      <p:pic>
        <p:nvPicPr>
          <p:cNvPr id="17" name="Picture 16" descr="OKlogo_blu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0" y="4760843"/>
            <a:ext cx="3437886" cy="1710391"/>
          </a:xfrm>
          <a:prstGeom prst="rect">
            <a:avLst/>
          </a:prstGeom>
        </p:spPr>
      </p:pic>
      <p:pic>
        <p:nvPicPr>
          <p:cNvPr id="6" name="Picture 5" descr="SU_logo_CMYK_ENGELSK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821" y="457447"/>
            <a:ext cx="1655980" cy="1579624"/>
          </a:xfrm>
          <a:prstGeom prst="rect">
            <a:avLst/>
          </a:prstGeom>
        </p:spPr>
      </p:pic>
      <p:pic>
        <p:nvPicPr>
          <p:cNvPr id="9" name="Picture 8" descr="KTH_Logotyp_RGB_2013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38" y="2377440"/>
            <a:ext cx="2039112" cy="2039112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088" y="484094"/>
            <a:ext cx="5495699" cy="1116106"/>
          </a:xfrm>
        </p:spPr>
        <p:txBody>
          <a:bodyPr/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/>
                <a:cs typeface="Verdana"/>
              </a:defRPr>
            </a:lvl1pPr>
            <a:lvl2pPr>
              <a:defRPr>
                <a:latin typeface="Verdana"/>
                <a:cs typeface="Verdana"/>
              </a:defRPr>
            </a:lvl2pPr>
            <a:lvl3pPr>
              <a:defRPr>
                <a:latin typeface="Verdana"/>
                <a:cs typeface="Verdana"/>
              </a:defRPr>
            </a:lvl3pPr>
            <a:lvl4pPr>
              <a:defRPr>
                <a:latin typeface="Verdana"/>
                <a:cs typeface="Verdana"/>
              </a:defRPr>
            </a:lvl4pPr>
            <a:lvl5pPr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fld id="{16032751-A5DE-DD46-9B0F-CA6E0A17591A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8650" y="134471"/>
            <a:ext cx="5306137" cy="995082"/>
          </a:xfrm>
        </p:spPr>
        <p:txBody>
          <a:bodyPr anchor="b" anchorCtr="0"/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/>
                <a:cs typeface="Verdana"/>
              </a:defRPr>
            </a:lvl1pPr>
            <a:lvl2pPr>
              <a:defRPr>
                <a:latin typeface="Verdana"/>
                <a:cs typeface="Verdana"/>
              </a:defRPr>
            </a:lvl2pPr>
            <a:lvl3pPr>
              <a:defRPr>
                <a:latin typeface="Verdana"/>
                <a:cs typeface="Verdana"/>
              </a:defRPr>
            </a:lvl3pPr>
            <a:lvl4pPr>
              <a:defRPr>
                <a:latin typeface="Verdana"/>
                <a:cs typeface="Verdana"/>
              </a:defRPr>
            </a:lvl4pPr>
            <a:lvl5pPr>
              <a:defRPr>
                <a:latin typeface="Verdana"/>
                <a:cs typeface="Verdana"/>
              </a:defRPr>
            </a:lvl5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C5A20"/>
                </a:solidFill>
              </a:defRPr>
            </a:lvl1pPr>
          </a:lstStyle>
          <a:p>
            <a:fld id="{16032751-A5DE-DD46-9B0F-CA6E0A17591A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362100"/>
            <a:ext cx="7558960" cy="53873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0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Verdana"/>
                <a:ea typeface="+mj-ea"/>
                <a:cs typeface="Verdan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mtClean="0"/>
              <a:t>Click to edit Master text styles</a:t>
            </a:r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Rectangle 6"/>
          <p:cNvSpPr/>
          <p:nvPr/>
        </p:nvSpPr>
        <p:spPr>
          <a:xfrm>
            <a:off x="157238" y="228600"/>
            <a:ext cx="4360787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rgbClr val="DC5A2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247259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00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sv-SE" smtClean="0"/>
              <a:t>Click to edit Master text styles</a:t>
            </a:r>
          </a:p>
        </p:txBody>
      </p:sp>
      <p:pic>
        <p:nvPicPr>
          <p:cNvPr id="17" name="Picture 16" descr="OKlogo_blu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20" y="4760843"/>
            <a:ext cx="3437886" cy="1710391"/>
          </a:xfrm>
          <a:prstGeom prst="rect">
            <a:avLst/>
          </a:prstGeom>
        </p:spPr>
      </p:pic>
      <p:pic>
        <p:nvPicPr>
          <p:cNvPr id="6" name="Picture 5" descr="SU_logo_CMYK_ENGELS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821" y="457447"/>
            <a:ext cx="1655980" cy="1579624"/>
          </a:xfrm>
          <a:prstGeom prst="rect">
            <a:avLst/>
          </a:prstGeom>
        </p:spPr>
      </p:pic>
      <p:pic>
        <p:nvPicPr>
          <p:cNvPr id="9" name="Picture 8" descr="KTH_Logotyp_RGB_201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438" y="2377440"/>
            <a:ext cx="2039112" cy="2039112"/>
          </a:xfrm>
          <a:prstGeom prst="rect">
            <a:avLst/>
          </a:prstGeom>
        </p:spPr>
      </p:pic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088" y="484094"/>
            <a:ext cx="5495699" cy="1116106"/>
          </a:xfrm>
        </p:spPr>
        <p:txBody>
          <a:bodyPr/>
          <a:lstStyle>
            <a:lvl1pPr>
              <a:defRPr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EEA09-E82F-1C43-8CE1-FC3AE2027308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C5A20"/>
                </a:solidFill>
              </a:defRPr>
            </a:lvl1pPr>
          </a:lstStyle>
          <a:p>
            <a:fld id="{16032751-A5DE-DD46-9B0F-CA6E0A17591A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737" y="484094"/>
            <a:ext cx="5344050" cy="1116106"/>
          </a:xfrm>
        </p:spPr>
        <p:txBody>
          <a:bodyPr/>
          <a:lstStyle>
            <a:lvl1pPr>
              <a:defRPr sz="32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8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1800"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8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1800">
                <a:latin typeface="Verdana"/>
                <a:cs typeface="Verdana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134A7-2D50-3D47-B6EA-A99DA792ED1D}" type="datetime1">
              <a:rPr lang="en-US" smtClean="0"/>
              <a:t>30/05/14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C5A20"/>
                </a:solidFill>
              </a:defRPr>
            </a:lvl1pPr>
          </a:lstStyle>
          <a:p>
            <a:fld id="{16032751-A5DE-DD46-9B0F-CA6E0A17591A}" type="slidenum">
              <a:rPr lang="sv-SE" smtClean="0"/>
              <a:pPr/>
              <a:t>‹#›</a:t>
            </a:fld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600" b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600" b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044" y="484094"/>
            <a:ext cx="5476743" cy="1116106"/>
          </a:xfrm>
        </p:spPr>
        <p:txBody>
          <a:bodyPr/>
          <a:lstStyle>
            <a:lvl1pPr>
              <a:defRPr sz="3200"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8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1800">
                <a:latin typeface="Verdana"/>
                <a:cs typeface="Verdan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>
                <a:latin typeface="Verdana"/>
                <a:cs typeface="Verdana"/>
              </a:defRPr>
            </a:lvl1pPr>
            <a:lvl2pPr>
              <a:defRPr sz="1800">
                <a:latin typeface="Verdana"/>
                <a:cs typeface="Verdana"/>
              </a:defRPr>
            </a:lvl2pPr>
            <a:lvl3pPr>
              <a:defRPr sz="1800">
                <a:latin typeface="Verdana"/>
                <a:cs typeface="Verdana"/>
              </a:defRPr>
            </a:lvl3pPr>
            <a:lvl4pPr>
              <a:defRPr sz="1800">
                <a:latin typeface="Verdana"/>
                <a:cs typeface="Verdana"/>
              </a:defRPr>
            </a:lvl4pPr>
            <a:lvl5pPr>
              <a:defRPr sz="1800">
                <a:latin typeface="Verdana"/>
                <a:cs typeface="Verdana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>
            <a:lvl1pPr>
              <a:defRPr>
                <a:solidFill>
                  <a:srgbClr val="DC5A20"/>
                </a:solidFill>
              </a:defRPr>
            </a:lvl1pPr>
          </a:lstStyle>
          <a:p>
            <a:fld id="{16032751-A5DE-DD46-9B0F-CA6E0A17591A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8650" y="484094"/>
            <a:ext cx="5306137" cy="1116106"/>
          </a:xfrm>
        </p:spPr>
        <p:txBody>
          <a:bodyPr/>
          <a:lstStyle>
            <a:lvl1pPr>
              <a:defRPr>
                <a:latin typeface="Verdana"/>
                <a:cs typeface="Verdana"/>
              </a:defRPr>
            </a:lvl1pPr>
          </a:lstStyle>
          <a:p>
            <a:r>
              <a:rPr lang="sv-SE" smtClean="0"/>
              <a:t>Click to edit Master title style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AA2B-F678-7244-9C05-FBEC39861EA9}" type="datetime1">
              <a:rPr lang="en-US" smtClean="0"/>
              <a:t>30/05/14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C5A20"/>
                </a:solidFill>
              </a:defRPr>
            </a:lvl1pPr>
          </a:lstStyle>
          <a:p>
            <a:fld id="{16032751-A5DE-DD46-9B0F-CA6E0A17591A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66D92-65A6-0B49-927A-3F93C361DA33}" type="datetime1">
              <a:rPr lang="en-US" smtClean="0"/>
              <a:t>30/05/14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C5A20"/>
                </a:solidFill>
              </a:defRPr>
            </a:lvl1pPr>
          </a:lstStyle>
          <a:p>
            <a:fld id="{16032751-A5DE-DD46-9B0F-CA6E0A17591A}" type="slidenum">
              <a:rPr lang="sv-SE" smtClean="0"/>
              <a:pPr/>
              <a:t>‹#›</a:t>
            </a:fld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5810" y="484094"/>
            <a:ext cx="5538977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sv-S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DC5A20"/>
                </a:solidFill>
              </a:defRPr>
            </a:lvl1pPr>
          </a:lstStyle>
          <a:p>
            <a:fld id="{16032751-A5DE-DD46-9B0F-CA6E0A17591A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Picture 6" descr="OKlogo_blue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706" y="282574"/>
            <a:ext cx="2223866" cy="110640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745" r:id="rId1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oleObject" Target="../embeddings/oleObject4.bin"/><Relationship Id="rId5" Type="http://schemas.openxmlformats.org/officeDocument/2006/relationships/image" Target="../media/image2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4.emf"/><Relationship Id="rId6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1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1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 err="1" smtClean="0">
                <a:solidFill>
                  <a:srgbClr val="FFFF00"/>
                </a:solidFill>
              </a:rPr>
              <a:t>Update</a:t>
            </a:r>
            <a:r>
              <a:rPr lang="sv-SE" dirty="0" smtClean="0">
                <a:solidFill>
                  <a:srgbClr val="FFFF00"/>
                </a:solidFill>
              </a:rPr>
              <a:t> on SN2014J</a:t>
            </a:r>
            <a:br>
              <a:rPr lang="sv-SE" dirty="0" smtClean="0">
                <a:solidFill>
                  <a:srgbClr val="FFFF00"/>
                </a:solidFill>
              </a:rPr>
            </a:b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sv-SE" dirty="0" err="1" smtClean="0">
                <a:solidFill>
                  <a:srgbClr val="FFFF00"/>
                </a:solidFill>
              </a:rPr>
              <a:t>Early</a:t>
            </a:r>
            <a:r>
              <a:rPr lang="sv-SE" dirty="0" smtClean="0">
                <a:solidFill>
                  <a:srgbClr val="FFFF00"/>
                </a:solidFill>
              </a:rPr>
              <a:t> </a:t>
            </a:r>
            <a:r>
              <a:rPr lang="sv-SE" dirty="0" err="1" smtClean="0">
                <a:solidFill>
                  <a:srgbClr val="FFFF00"/>
                </a:solidFill>
              </a:rPr>
              <a:t>rise</a:t>
            </a:r>
            <a:r>
              <a:rPr lang="sv-SE" dirty="0" smtClean="0">
                <a:solidFill>
                  <a:srgbClr val="FFFF00"/>
                </a:solidFill>
              </a:rPr>
              <a:t> </a:t>
            </a:r>
            <a:r>
              <a:rPr lang="sv-SE" dirty="0" err="1" smtClean="0">
                <a:solidFill>
                  <a:srgbClr val="FFFF00"/>
                </a:solidFill>
              </a:rPr>
              <a:t>time</a:t>
            </a:r>
            <a:r>
              <a:rPr lang="sv-SE" dirty="0" smtClean="0">
                <a:solidFill>
                  <a:srgbClr val="FFFF00"/>
                </a:solidFill>
              </a:rPr>
              <a:t>  and </a:t>
            </a:r>
            <a:r>
              <a:rPr lang="sv-SE" dirty="0" err="1" smtClean="0">
                <a:solidFill>
                  <a:srgbClr val="FFFF00"/>
                </a:solidFill>
              </a:rPr>
              <a:t>high-cadence</a:t>
            </a:r>
            <a:r>
              <a:rPr lang="sv-SE" dirty="0" smtClean="0">
                <a:solidFill>
                  <a:srgbClr val="FFFF00"/>
                </a:solidFill>
              </a:rPr>
              <a:t> observations</a:t>
            </a:r>
            <a:r>
              <a:rPr lang="sv-SE" dirty="0">
                <a:solidFill>
                  <a:srgbClr val="FFFF00"/>
                </a:solidFill>
              </a:rPr>
              <a:t> </a:t>
            </a:r>
            <a:r>
              <a:rPr lang="sv-SE" dirty="0" smtClean="0">
                <a:solidFill>
                  <a:srgbClr val="FFFF00"/>
                </a:solidFill>
              </a:rPr>
              <a:t>from KELT</a:t>
            </a:r>
            <a:endParaRPr lang="sv-SE" dirty="0"/>
          </a:p>
          <a:p>
            <a:endParaRPr lang="sv-SE" dirty="0" smtClean="0"/>
          </a:p>
          <a:p>
            <a:r>
              <a:rPr lang="sv-SE" dirty="0" smtClean="0"/>
              <a:t>Ariel Goobar</a:t>
            </a:r>
            <a:endParaRPr lang="sv-SE" dirty="0"/>
          </a:p>
          <a:p>
            <a:r>
              <a:rPr lang="sv-SE" dirty="0" smtClean="0"/>
              <a:t>Main </a:t>
            </a:r>
            <a:r>
              <a:rPr lang="sv-SE" dirty="0" err="1" smtClean="0"/>
              <a:t>collaborators</a:t>
            </a:r>
            <a:r>
              <a:rPr lang="sv-SE" dirty="0" smtClean="0"/>
              <a:t>: Markus </a:t>
            </a:r>
            <a:r>
              <a:rPr lang="sv-SE" dirty="0" err="1" smtClean="0"/>
              <a:t>Kromer</a:t>
            </a:r>
            <a:r>
              <a:rPr lang="sv-SE" dirty="0"/>
              <a:t> </a:t>
            </a:r>
            <a:r>
              <a:rPr lang="sv-SE" dirty="0" smtClean="0"/>
              <a:t>(OKC)</a:t>
            </a:r>
          </a:p>
          <a:p>
            <a:r>
              <a:rPr lang="sv-SE" dirty="0" smtClean="0"/>
              <a:t>&amp; Robert </a:t>
            </a:r>
            <a:r>
              <a:rPr lang="sv-SE" dirty="0" err="1" smtClean="0"/>
              <a:t>Siverd</a:t>
            </a:r>
            <a:r>
              <a:rPr lang="sv-SE" dirty="0" smtClean="0"/>
              <a:t> (</a:t>
            </a:r>
            <a:r>
              <a:rPr lang="sv-SE" dirty="0" err="1" smtClean="0"/>
              <a:t>Vanderbilt</a:t>
            </a:r>
            <a:r>
              <a:rPr lang="sv-SE" dirty="0" smtClean="0"/>
              <a:t>)   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070DF-5D39-0B43-AE60-33D725F76FFD}" type="datetime1">
              <a:rPr lang="en-US" smtClean="0"/>
              <a:t>30/05/14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1</a:t>
            </a:fld>
            <a:endParaRPr lang="sv-SE"/>
          </a:p>
        </p:txBody>
      </p:sp>
      <p:pic>
        <p:nvPicPr>
          <p:cNvPr id="10" name="Picture Placeholder 9" descr="SN2014J_patches.jpg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5" r="28995"/>
          <a:stretch>
            <a:fillRect/>
          </a:stretch>
        </p:blipFill>
        <p:spPr/>
      </p:pic>
      <p:pic>
        <p:nvPicPr>
          <p:cNvPr id="20" name="Picture Placeholder 19" descr="Screen Shot 2014-05-27 at 16.44.15.png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9" r="11839"/>
          <a:stretch>
            <a:fillRect/>
          </a:stretch>
        </p:blipFill>
        <p:spPr>
          <a:xfrm>
            <a:off x="6843708" y="2381662"/>
            <a:ext cx="2057400" cy="4187952"/>
          </a:xfrm>
        </p:spPr>
      </p:pic>
      <p:sp>
        <p:nvSpPr>
          <p:cNvPr id="22" name="TextBox 21"/>
          <p:cNvSpPr txBox="1"/>
          <p:nvPr/>
        </p:nvSpPr>
        <p:spPr>
          <a:xfrm>
            <a:off x="5549462" y="608826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7593735" y="4226998"/>
            <a:ext cx="1327881" cy="18991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537101" y="2381662"/>
            <a:ext cx="469704" cy="184533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6854660" y="2381663"/>
            <a:ext cx="2057400" cy="2039112"/>
          </a:xfrm>
        </p:spPr>
      </p:sp>
      <p:sp>
        <p:nvSpPr>
          <p:cNvPr id="9" name="TextBox 8"/>
          <p:cNvSpPr txBox="1"/>
          <p:nvPr/>
        </p:nvSpPr>
        <p:spPr>
          <a:xfrm>
            <a:off x="8215570" y="2992855"/>
            <a:ext cx="1562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30000" dirty="0" smtClean="0"/>
              <a:t>2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573227" y="3839604"/>
            <a:ext cx="656941" cy="729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44767" y="3733800"/>
            <a:ext cx="40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649938" y="2475300"/>
            <a:ext cx="2055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I) &lt;1hr cadence observations of SN2014J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854660" y="2475300"/>
            <a:ext cx="739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09296" y="59209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43175" y="46051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88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progenitor gives </a:t>
            </a:r>
            <a:r>
              <a:rPr lang="en-US" dirty="0" err="1" smtClean="0"/>
              <a:t>significantely</a:t>
            </a:r>
            <a:r>
              <a:rPr lang="en-US" dirty="0" smtClean="0"/>
              <a:t> worse fit for SN2014J</a:t>
            </a:r>
            <a:endParaRPr lang="en-US" dirty="0"/>
          </a:p>
        </p:txBody>
      </p:sp>
      <p:pic>
        <p:nvPicPr>
          <p:cNvPr id="7" name="Content Placeholder 6" descr="Screen Shot 2014-05-30 at 15.41.36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3" b="51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pPr/>
              <a:t>10</a:t>
            </a:fld>
            <a:endParaRPr lang="sv-SE" dirty="0"/>
          </a:p>
        </p:txBody>
      </p:sp>
      <p:sp>
        <p:nvSpPr>
          <p:cNvPr id="8" name="TextBox 7"/>
          <p:cNvSpPr txBox="1"/>
          <p:nvPr/>
        </p:nvSpPr>
        <p:spPr>
          <a:xfrm>
            <a:off x="2559088" y="6257495"/>
            <a:ext cx="2122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P&lt;10</a:t>
            </a:r>
            <a:r>
              <a:rPr lang="en-US" baseline="30000" dirty="0" smtClean="0"/>
              <a:t>-5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01037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interpretations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Not compatible with expectations from compact progenitor.</a:t>
            </a:r>
          </a:p>
          <a:p>
            <a:r>
              <a:rPr lang="en-US" dirty="0" smtClean="0"/>
              <a:t>Interaction with companion? (</a:t>
            </a:r>
            <a:r>
              <a:rPr lang="en-US" dirty="0" err="1" smtClean="0"/>
              <a:t>Kasen</a:t>
            </a:r>
            <a:r>
              <a:rPr lang="en-US" dirty="0" smtClean="0"/>
              <a:t> 2010)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/>
              <a:t>Assuming </a:t>
            </a:r>
            <a:r>
              <a:rPr lang="en-US" dirty="0" smtClean="0"/>
              <a:t>Roche</a:t>
            </a:r>
            <a:r>
              <a:rPr lang="en-US" dirty="0" smtClean="0"/>
              <a:t>-lobe </a:t>
            </a:r>
            <a:r>
              <a:rPr lang="en-US" dirty="0" smtClean="0"/>
              <a:t>overflowing: </a:t>
            </a:r>
            <a:r>
              <a:rPr lang="en-US" dirty="0" smtClean="0"/>
              <a:t>companion </a:t>
            </a:r>
            <a:r>
              <a:rPr lang="en-US" dirty="0" smtClean="0"/>
              <a:t>star </a:t>
            </a:r>
            <a:r>
              <a:rPr lang="en-US" dirty="0" smtClean="0"/>
              <a:t>with R=5-150 R</a:t>
            </a:r>
            <a:r>
              <a:rPr lang="en-US" baseline="-25000" dirty="0" smtClean="0"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en-US" baseline="-25000" dirty="0" smtClean="0">
                <a:latin typeface="+mj-lt"/>
                <a:ea typeface="Wingdings"/>
                <a:cs typeface="Wingdings"/>
                <a:sym typeface="Wingdings"/>
              </a:rPr>
              <a:t> </a:t>
            </a:r>
            <a:r>
              <a:rPr lang="en-US" dirty="0" smtClean="0">
                <a:latin typeface="+mj-lt"/>
                <a:ea typeface="Wingdings"/>
                <a:cs typeface="Wingdings"/>
                <a:sym typeface="Wingdings"/>
              </a:rPr>
              <a:t>(Work in progress)</a:t>
            </a:r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. </a:t>
            </a:r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But no radio detection</a:t>
            </a:r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.</a:t>
            </a:r>
          </a:p>
          <a:p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Contribution from short lived isotopes?</a:t>
            </a:r>
            <a:endParaRPr lang="en-US" dirty="0" smtClean="0">
              <a:latin typeface="+mn-lt"/>
              <a:ea typeface="Wingdings"/>
              <a:cs typeface="Wingdings"/>
              <a:sym typeface="Wingdings"/>
            </a:endParaRPr>
          </a:p>
          <a:p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Possibly compatible with picture in </a:t>
            </a:r>
            <a:r>
              <a:rPr lang="en-US" dirty="0" err="1" smtClean="0">
                <a:latin typeface="+mn-lt"/>
                <a:ea typeface="Wingdings"/>
                <a:cs typeface="Wingdings"/>
                <a:sym typeface="Wingdings"/>
              </a:rPr>
              <a:t>Piro</a:t>
            </a:r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 &amp; </a:t>
            </a:r>
            <a:r>
              <a:rPr lang="en-US" dirty="0" err="1" smtClean="0">
                <a:latin typeface="+mn-lt"/>
                <a:ea typeface="Wingdings"/>
                <a:cs typeface="Wingdings"/>
                <a:sym typeface="Wingdings"/>
              </a:rPr>
              <a:t>Nakar</a:t>
            </a:r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 (2012)  involving a steep gradient of </a:t>
            </a:r>
            <a:r>
              <a:rPr lang="en-US" baseline="30000" dirty="0" smtClean="0">
                <a:latin typeface="+mn-lt"/>
                <a:ea typeface="Wingdings"/>
                <a:cs typeface="Wingdings"/>
                <a:sym typeface="Wingdings"/>
              </a:rPr>
              <a:t>56</a:t>
            </a:r>
            <a:r>
              <a:rPr lang="en-US" dirty="0" smtClean="0">
                <a:latin typeface="+mn-lt"/>
                <a:ea typeface="Wingdings"/>
                <a:cs typeface="Wingdings"/>
                <a:sym typeface="Wingdings"/>
              </a:rPr>
              <a:t>Ni near surface.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>
              <a:latin typeface="+mn-lt"/>
              <a:ea typeface="Wingdings"/>
              <a:cs typeface="Wingdings"/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pPr/>
              <a:t>11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197675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088" y="484094"/>
            <a:ext cx="6053734" cy="1116106"/>
          </a:xfrm>
        </p:spPr>
        <p:txBody>
          <a:bodyPr/>
          <a:lstStyle/>
          <a:p>
            <a:r>
              <a:rPr lang="sv-SE" dirty="0" smtClean="0"/>
              <a:t>”</a:t>
            </a:r>
            <a:r>
              <a:rPr lang="sv-SE" dirty="0" err="1" smtClean="0"/>
              <a:t>Diffusive</a:t>
            </a:r>
            <a:r>
              <a:rPr lang="sv-SE" dirty="0" smtClean="0"/>
              <a:t> </a:t>
            </a:r>
            <a:r>
              <a:rPr lang="sv-SE" dirty="0" err="1" smtClean="0"/>
              <a:t>tail</a:t>
            </a:r>
            <a:r>
              <a:rPr lang="sv-SE" dirty="0" smtClean="0"/>
              <a:t>” </a:t>
            </a:r>
            <a:r>
              <a:rPr lang="sv-SE" dirty="0" err="1" smtClean="0"/>
              <a:t>picture</a:t>
            </a:r>
            <a:r>
              <a:rPr lang="sv-SE" dirty="0" smtClean="0"/>
              <a:t> in P&amp;</a:t>
            </a:r>
            <a:r>
              <a:rPr lang="sv-SE" dirty="0" smtClean="0"/>
              <a:t>N13: 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0.001M</a:t>
            </a:r>
            <a:r>
              <a:rPr lang="sv-SE" baseline="-25000" dirty="0" smtClean="0"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sv-SE" dirty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sv-SE" dirty="0" err="1" smtClean="0">
                <a:latin typeface="+mn-lt"/>
                <a:ea typeface="Wingdings"/>
                <a:cs typeface="Wingdings"/>
                <a:sym typeface="Wingdings"/>
              </a:rPr>
              <a:t>of</a:t>
            </a:r>
            <a:r>
              <a:rPr lang="sv-SE" dirty="0" smtClean="0">
                <a:latin typeface="+mn-lt"/>
                <a:ea typeface="Wingdings"/>
                <a:cs typeface="Wingdings"/>
                <a:sym typeface="Wingdings"/>
              </a:rPr>
              <a:t> </a:t>
            </a:r>
            <a:r>
              <a:rPr lang="sv-SE" baseline="30000" dirty="0" smtClean="0">
                <a:latin typeface="+mn-lt"/>
                <a:ea typeface="Wingdings"/>
                <a:cs typeface="Wingdings"/>
                <a:sym typeface="Wingdings"/>
              </a:rPr>
              <a:t>56</a:t>
            </a:r>
            <a:r>
              <a:rPr lang="sv-SE" dirty="0" smtClean="0">
                <a:latin typeface="+mn-lt"/>
                <a:ea typeface="Wingdings"/>
                <a:cs typeface="Wingdings"/>
                <a:sym typeface="Wingdings"/>
              </a:rPr>
              <a:t>Ni in </a:t>
            </a:r>
            <a:r>
              <a:rPr lang="sv-SE" dirty="0" err="1" smtClean="0">
                <a:latin typeface="+mn-lt"/>
                <a:ea typeface="Wingdings"/>
                <a:cs typeface="Wingdings"/>
                <a:sym typeface="Wingdings"/>
              </a:rPr>
              <a:t>outer</a:t>
            </a:r>
            <a:r>
              <a:rPr lang="sv-SE" dirty="0" smtClean="0">
                <a:latin typeface="+mn-lt"/>
                <a:ea typeface="Wingdings"/>
                <a:cs typeface="Wingdings"/>
                <a:sym typeface="Wingdings"/>
              </a:rPr>
              <a:t> </a:t>
            </a:r>
            <a:r>
              <a:rPr lang="sv-SE" dirty="0" err="1" smtClean="0">
                <a:latin typeface="+mn-lt"/>
                <a:ea typeface="Wingdings"/>
                <a:cs typeface="Wingdings"/>
                <a:sym typeface="Wingdings"/>
              </a:rPr>
              <a:t>layer</a:t>
            </a:r>
            <a:r>
              <a:rPr lang="sv-SE" dirty="0" smtClean="0">
                <a:latin typeface="+mn-lt"/>
                <a:ea typeface="Wingdings"/>
                <a:cs typeface="Wingdings"/>
                <a:sym typeface="Wingdings"/>
              </a:rPr>
              <a:t> (1% </a:t>
            </a:r>
            <a:r>
              <a:rPr lang="sv-SE" dirty="0" err="1" smtClean="0">
                <a:latin typeface="+mn-lt"/>
                <a:ea typeface="Wingdings"/>
                <a:cs typeface="Wingdings"/>
                <a:sym typeface="Wingdings"/>
              </a:rPr>
              <a:t>of</a:t>
            </a:r>
            <a:r>
              <a:rPr lang="sv-SE" dirty="0" smtClean="0">
                <a:latin typeface="+mn-lt"/>
                <a:ea typeface="Wingdings"/>
                <a:cs typeface="Wingdings"/>
                <a:sym typeface="Wingdings"/>
              </a:rPr>
              <a:t> </a:t>
            </a:r>
            <a:r>
              <a:rPr lang="sv-SE" dirty="0" err="1" smtClean="0">
                <a:latin typeface="+mn-lt"/>
                <a:ea typeface="Wingdings"/>
                <a:cs typeface="Wingdings"/>
                <a:sym typeface="Wingdings"/>
              </a:rPr>
              <a:t>mass</a:t>
            </a:r>
            <a:r>
              <a:rPr lang="sv-SE" dirty="0" smtClean="0">
                <a:latin typeface="+mn-lt"/>
                <a:ea typeface="Wingdings"/>
                <a:cs typeface="Wingdings"/>
                <a:sym typeface="Wingdings"/>
              </a:rPr>
              <a:t>) </a:t>
            </a:r>
            <a:r>
              <a:rPr lang="sv-SE" dirty="0" err="1" smtClean="0">
                <a:latin typeface="+mn-lt"/>
                <a:ea typeface="Wingdings"/>
                <a:cs typeface="Wingdings"/>
                <a:sym typeface="Wingdings"/>
              </a:rPr>
              <a:t>provides</a:t>
            </a:r>
            <a:r>
              <a:rPr lang="sv-SE" dirty="0" smtClean="0">
                <a:latin typeface="+mn-lt"/>
                <a:ea typeface="Wingdings"/>
                <a:cs typeface="Wingdings"/>
                <a:sym typeface="Wingdings"/>
              </a:rPr>
              <a:t> acceptable fit.</a:t>
            </a:r>
            <a:endParaRPr lang="sv-SE" baseline="-25000" dirty="0"/>
          </a:p>
        </p:txBody>
      </p:sp>
      <p:pic>
        <p:nvPicPr>
          <p:cNvPr id="7" name="Content Placeholder 6" descr="Screen Shot 2014-05-27 at 17.12.19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14" r="-5814"/>
          <a:stretch>
            <a:fillRect/>
          </a:stretch>
        </p:blipFill>
        <p:spPr>
          <a:xfrm>
            <a:off x="498474" y="1929015"/>
            <a:ext cx="7556313" cy="4144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12</a:t>
            </a:fld>
            <a:endParaRPr lang="sv-SE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6727491"/>
              </p:ext>
            </p:extLst>
          </p:nvPr>
        </p:nvGraphicFramePr>
        <p:xfrm>
          <a:off x="3254375" y="2447925"/>
          <a:ext cx="38179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Equation" r:id="rId4" imgW="2057400" imgH="228600" progId="Equation.DSMT4">
                  <p:embed/>
                </p:oleObj>
              </mc:Choice>
              <mc:Fallback>
                <p:oleObj name="Equation" r:id="rId4" imgW="2057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54375" y="2447925"/>
                        <a:ext cx="3817938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26534" y="6325905"/>
            <a:ext cx="5630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Assumption: filter data proxy for bolometric LC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87987" y="5951505"/>
            <a:ext cx="1071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491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088" y="484094"/>
            <a:ext cx="6053734" cy="1116106"/>
          </a:xfrm>
        </p:spPr>
        <p:txBody>
          <a:bodyPr/>
          <a:lstStyle/>
          <a:p>
            <a:r>
              <a:rPr lang="sv-SE" sz="4000" baseline="-25000" dirty="0" err="1" smtClean="0"/>
              <a:t>Summary</a:t>
            </a:r>
            <a:endParaRPr lang="sv-SE" sz="40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13</a:t>
            </a:fld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030040"/>
            <a:ext cx="7556313" cy="4144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Unique set of high-cadence data for SN2014J, unfortunately not as deep as earliest data of </a:t>
            </a:r>
            <a:r>
              <a:rPr lang="en-US" dirty="0" smtClean="0"/>
              <a:t>SN2011fe.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ompatible with t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>
                <a:solidFill>
                  <a:srgbClr val="FF0000"/>
                </a:solidFill>
              </a:rPr>
              <a:t>except for first </a:t>
            </a:r>
            <a:r>
              <a:rPr lang="en-US" i="1" dirty="0" smtClean="0">
                <a:solidFill>
                  <a:srgbClr val="FF0000"/>
                </a:solidFill>
              </a:rPr>
              <a:t>48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hs</a:t>
            </a:r>
            <a:r>
              <a:rPr lang="en-US" dirty="0" smtClean="0"/>
              <a:t>.</a:t>
            </a: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Shock heating of progenitor/companion </a:t>
            </a:r>
            <a:r>
              <a:rPr lang="en-US" dirty="0" smtClean="0"/>
              <a:t>provide </a:t>
            </a:r>
            <a:r>
              <a:rPr lang="en-US" dirty="0" smtClean="0"/>
              <a:t>good fits, but give uncomfortably large radii.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Model with radioactive elements near surface (a modified version of </a:t>
            </a:r>
            <a:r>
              <a:rPr lang="en-US" dirty="0" err="1" smtClean="0"/>
              <a:t>Piro</a:t>
            </a:r>
            <a:r>
              <a:rPr lang="en-US" dirty="0" smtClean="0"/>
              <a:t> &amp; </a:t>
            </a:r>
            <a:r>
              <a:rPr lang="en-US" dirty="0" err="1" smtClean="0"/>
              <a:t>Nakar</a:t>
            </a:r>
            <a:r>
              <a:rPr lang="en-US" dirty="0" smtClean="0"/>
              <a:t> </a:t>
            </a:r>
            <a:r>
              <a:rPr lang="en-US" dirty="0" smtClean="0"/>
              <a:t>2013) </a:t>
            </a:r>
            <a:r>
              <a:rPr lang="en-US" dirty="0" smtClean="0"/>
              <a:t>provides acceptable fits. </a:t>
            </a:r>
            <a:r>
              <a:rPr lang="en-US" dirty="0" smtClean="0"/>
              <a:t>Note that this treatment would give smaller X</a:t>
            </a:r>
            <a:r>
              <a:rPr lang="en-US" baseline="-25000" dirty="0" smtClean="0"/>
              <a:t>56</a:t>
            </a:r>
            <a:r>
              <a:rPr lang="en-US" dirty="0" smtClean="0"/>
              <a:t> for SN2011fe than derived in </a:t>
            </a:r>
            <a:r>
              <a:rPr lang="en-US" dirty="0" err="1" smtClean="0"/>
              <a:t>Piro</a:t>
            </a:r>
            <a:r>
              <a:rPr lang="en-US" dirty="0"/>
              <a:t> </a:t>
            </a:r>
            <a:r>
              <a:rPr lang="en-US" dirty="0" smtClean="0"/>
              <a:t>2012. (</a:t>
            </a:r>
            <a:r>
              <a:rPr lang="en-US" dirty="0" err="1" smtClean="0"/>
              <a:t>Piro</a:t>
            </a:r>
            <a:r>
              <a:rPr lang="en-US" dirty="0" smtClean="0"/>
              <a:t> 2012≠ </a:t>
            </a:r>
            <a:r>
              <a:rPr lang="en-US" dirty="0" err="1" smtClean="0"/>
              <a:t>Piro</a:t>
            </a:r>
            <a:r>
              <a:rPr lang="en-US" dirty="0" smtClean="0"/>
              <a:t> &amp; </a:t>
            </a:r>
            <a:r>
              <a:rPr lang="en-US" dirty="0" err="1" smtClean="0"/>
              <a:t>Nakar</a:t>
            </a:r>
            <a:r>
              <a:rPr lang="en-US" dirty="0" smtClean="0"/>
              <a:t> 2013).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Short-lived isotopes remains an intriguing untested hypothesis. To be studied next.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Implications for </a:t>
            </a:r>
            <a:r>
              <a:rPr lang="en-US" dirty="0" err="1" smtClean="0"/>
              <a:t>SNIa</a:t>
            </a:r>
            <a:r>
              <a:rPr lang="en-US" dirty="0" smtClean="0"/>
              <a:t> models?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060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The </a:t>
            </a:r>
            <a:r>
              <a:rPr lang="sv-SE" dirty="0" err="1" smtClean="0"/>
              <a:t>Kilodegree</a:t>
            </a:r>
            <a:r>
              <a:rPr lang="sv-SE" dirty="0" smtClean="0"/>
              <a:t> </a:t>
            </a:r>
            <a:r>
              <a:rPr lang="sv-SE" dirty="0" err="1" smtClean="0"/>
              <a:t>Extremely</a:t>
            </a:r>
            <a:r>
              <a:rPr lang="sv-SE" dirty="0" smtClean="0"/>
              <a:t> Little </a:t>
            </a:r>
            <a:r>
              <a:rPr lang="sv-SE" dirty="0" err="1" smtClean="0"/>
              <a:t>Telescope</a:t>
            </a:r>
            <a:r>
              <a:rPr lang="sv-SE" dirty="0" smtClean="0"/>
              <a:t> (KELT)</a:t>
            </a:r>
            <a:endParaRPr lang="sv-SE" dirty="0"/>
          </a:p>
        </p:txBody>
      </p:sp>
      <p:pic>
        <p:nvPicPr>
          <p:cNvPr id="10" name="Picture Placeholder 9" descr="Screen Shot 2014-05-28 at 08.28.00.png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" t="-3540" b="-19671"/>
          <a:stretch/>
        </p:blipFill>
        <p:spPr>
          <a:xfrm>
            <a:off x="325260" y="2416358"/>
            <a:ext cx="4130812" cy="370312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sv-SE" dirty="0" err="1" smtClean="0"/>
              <a:t>Monitoring</a:t>
            </a:r>
            <a:r>
              <a:rPr lang="sv-SE" dirty="0" smtClean="0"/>
              <a:t> M82 </a:t>
            </a:r>
            <a:r>
              <a:rPr lang="sv-SE" dirty="0" err="1"/>
              <a:t>s</a:t>
            </a:r>
            <a:r>
              <a:rPr lang="sv-SE" dirty="0" err="1" smtClean="0"/>
              <a:t>ince</a:t>
            </a:r>
            <a:r>
              <a:rPr lang="sv-SE" dirty="0" smtClean="0"/>
              <a:t> </a:t>
            </a:r>
            <a:r>
              <a:rPr lang="sv-SE" dirty="0" err="1" smtClean="0"/>
              <a:t>October</a:t>
            </a:r>
            <a:r>
              <a:rPr lang="sv-SE" dirty="0" smtClean="0"/>
              <a:t> 2013</a:t>
            </a:r>
          </a:p>
          <a:p>
            <a:r>
              <a:rPr lang="sv-SE" dirty="0" smtClean="0"/>
              <a:t>~10-30 </a:t>
            </a:r>
            <a:r>
              <a:rPr lang="sv-SE" dirty="0" smtClean="0"/>
              <a:t>visits/</a:t>
            </a:r>
            <a:r>
              <a:rPr lang="sv-SE" dirty="0" err="1" smtClean="0"/>
              <a:t>night</a:t>
            </a:r>
            <a:r>
              <a:rPr lang="sv-SE" dirty="0"/>
              <a:t> </a:t>
            </a:r>
            <a:r>
              <a:rPr lang="sv-SE" dirty="0" err="1" smtClean="0"/>
              <a:t>searching</a:t>
            </a:r>
            <a:r>
              <a:rPr lang="sv-SE" dirty="0" smtClean="0"/>
              <a:t> for  </a:t>
            </a:r>
            <a:r>
              <a:rPr lang="sv-SE" dirty="0" err="1" smtClean="0"/>
              <a:t>exoplanet</a:t>
            </a:r>
            <a:r>
              <a:rPr lang="sv-SE" dirty="0" smtClean="0"/>
              <a:t> transits.</a:t>
            </a:r>
          </a:p>
          <a:p>
            <a:endParaRPr lang="sv-SE" dirty="0"/>
          </a:p>
          <a:p>
            <a:pPr marL="285750" indent="-285750">
              <a:buFont typeface="Arial"/>
              <a:buChar char="•"/>
            </a:pPr>
            <a:r>
              <a:rPr lang="sv-SE" dirty="0" err="1" smtClean="0"/>
              <a:t>Open</a:t>
            </a:r>
            <a:r>
              <a:rPr lang="sv-SE" dirty="0" smtClean="0"/>
              <a:t> filter </a:t>
            </a:r>
            <a:r>
              <a:rPr lang="sv-SE" dirty="0" err="1" smtClean="0"/>
              <a:t>redwards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5000Å</a:t>
            </a:r>
          </a:p>
          <a:p>
            <a:endParaRPr lang="sv-SE" dirty="0" smtClean="0"/>
          </a:p>
          <a:p>
            <a:endParaRPr lang="sv-SE" dirty="0" smtClean="0"/>
          </a:p>
          <a:p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070DF-5D39-0B43-AE60-33D725F76FFD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90312" y="242234"/>
            <a:ext cx="554038" cy="365125"/>
          </a:xfrm>
        </p:spPr>
        <p:txBody>
          <a:bodyPr/>
          <a:lstStyle/>
          <a:p>
            <a:fld id="{16032751-A5DE-DD46-9B0F-CA6E0A17591A}" type="slidenum">
              <a:rPr lang="sv-SE" smtClean="0"/>
              <a:t>2</a:t>
            </a:fld>
            <a:endParaRPr lang="sv-SE"/>
          </a:p>
        </p:txBody>
      </p:sp>
      <p:pic>
        <p:nvPicPr>
          <p:cNvPr id="9" name="Picture Placeholder 8" descr="KELT_telescope.jpg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97" r="-6897"/>
          <a:stretch>
            <a:fillRect/>
          </a:stretch>
        </p:blipFill>
        <p:spPr/>
      </p:pic>
      <p:pic>
        <p:nvPicPr>
          <p:cNvPr id="12" name="Picture 11" descr="KELT_vs_ugri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24" y="3123192"/>
            <a:ext cx="4625975" cy="23129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4654" y="5839562"/>
            <a:ext cx="4894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Collaborators: Rob </a:t>
            </a:r>
            <a:r>
              <a:rPr lang="en-US" dirty="0" err="1" smtClean="0"/>
              <a:t>Siverd</a:t>
            </a:r>
            <a:r>
              <a:rPr lang="en-US" dirty="0" smtClean="0"/>
              <a:t>,  </a:t>
            </a:r>
            <a:r>
              <a:rPr lang="en-US" dirty="0" err="1" smtClean="0"/>
              <a:t>Keivan</a:t>
            </a:r>
            <a:r>
              <a:rPr lang="en-US" dirty="0" smtClean="0"/>
              <a:t> </a:t>
            </a:r>
            <a:r>
              <a:rPr lang="en-US" dirty="0" err="1" smtClean="0"/>
              <a:t>Stassun</a:t>
            </a:r>
            <a:r>
              <a:rPr lang="en-US" dirty="0" smtClean="0"/>
              <a:t>, Joshua Pepper (Vanderbilt)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23541" y="3584727"/>
            <a:ext cx="482321" cy="2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986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aseline="-25000" dirty="0"/>
              <a:t> </a:t>
            </a:r>
            <a:r>
              <a:rPr lang="sv-SE" dirty="0" smtClean="0"/>
              <a:t>The </a:t>
            </a:r>
            <a:r>
              <a:rPr lang="sv-SE" dirty="0" err="1" smtClean="0"/>
              <a:t>early</a:t>
            </a:r>
            <a:r>
              <a:rPr lang="sv-SE" dirty="0" smtClean="0"/>
              <a:t> KELT LC (</a:t>
            </a:r>
            <a:r>
              <a:rPr lang="sv-SE" dirty="0" err="1" smtClean="0"/>
              <a:t>preliminary</a:t>
            </a:r>
            <a:r>
              <a:rPr lang="sv-SE" dirty="0" smtClean="0"/>
              <a:t> version)</a:t>
            </a:r>
            <a:endParaRPr lang="sv-SE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3</a:t>
            </a:fld>
            <a:endParaRPr lang="sv-SE"/>
          </a:p>
        </p:txBody>
      </p:sp>
      <p:pic>
        <p:nvPicPr>
          <p:cNvPr id="8" name="Content Placeholder 7" descr="Screen Shot 2014-05-28 at 08.49.3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33" r="-144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4517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aseline="-25000" dirty="0"/>
              <a:t> </a:t>
            </a:r>
            <a:r>
              <a:rPr lang="sv-SE" dirty="0" smtClean="0"/>
              <a:t>The </a:t>
            </a:r>
            <a:r>
              <a:rPr lang="sv-SE" dirty="0" err="1" smtClean="0"/>
              <a:t>early</a:t>
            </a:r>
            <a:r>
              <a:rPr lang="sv-SE" dirty="0" smtClean="0"/>
              <a:t> KELT LC (</a:t>
            </a:r>
            <a:r>
              <a:rPr lang="sv-SE" dirty="0" err="1" smtClean="0"/>
              <a:t>preliminary</a:t>
            </a:r>
            <a:r>
              <a:rPr lang="sv-SE" dirty="0" smtClean="0"/>
              <a:t> version)</a:t>
            </a:r>
            <a:endParaRPr lang="sv-SE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4</a:t>
            </a:fld>
            <a:endParaRPr lang="sv-SE"/>
          </a:p>
        </p:txBody>
      </p:sp>
      <p:pic>
        <p:nvPicPr>
          <p:cNvPr id="8" name="Content Placeholder 7" descr="Screen Shot 2014-05-28 at 08.49.3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33" r="-14433"/>
          <a:stretch>
            <a:fillRect/>
          </a:stretch>
        </p:blipFill>
        <p:spPr/>
      </p:pic>
      <p:pic>
        <p:nvPicPr>
          <p:cNvPr id="3" name="Picture 2" descr="Screen Shot 2014-05-30 at 14.34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950" y="5093220"/>
            <a:ext cx="5378887" cy="1700480"/>
          </a:xfrm>
          <a:prstGeom prst="rect">
            <a:avLst/>
          </a:prstGeom>
        </p:spPr>
      </p:pic>
      <p:sp>
        <p:nvSpPr>
          <p:cNvPr id="7" name="Donut 6"/>
          <p:cNvSpPr/>
          <p:nvPr/>
        </p:nvSpPr>
        <p:spPr>
          <a:xfrm>
            <a:off x="2990391" y="5044995"/>
            <a:ext cx="434088" cy="549108"/>
          </a:xfrm>
          <a:prstGeom prst="donu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299704" y="5574884"/>
            <a:ext cx="706665" cy="48229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40974" y="4937902"/>
            <a:ext cx="1088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Pulls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18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3011" y="451944"/>
            <a:ext cx="6584912" cy="1116106"/>
          </a:xfrm>
        </p:spPr>
        <p:txBody>
          <a:bodyPr/>
          <a:lstStyle/>
          <a:p>
            <a:r>
              <a:rPr lang="sv-SE" dirty="0" err="1"/>
              <a:t>P</a:t>
            </a:r>
            <a:r>
              <a:rPr lang="sv-SE" dirty="0" err="1" smtClean="0"/>
              <a:t>rogenitor</a:t>
            </a:r>
            <a:r>
              <a:rPr lang="sv-SE" dirty="0" smtClean="0"/>
              <a:t> </a:t>
            </a:r>
            <a:r>
              <a:rPr lang="sv-SE" dirty="0" err="1" smtClean="0"/>
              <a:t>size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2899873"/>
            <a:ext cx="3657600" cy="4140200"/>
          </a:xfrm>
        </p:spPr>
        <p:txBody>
          <a:bodyPr>
            <a:normAutofit/>
          </a:bodyPr>
          <a:lstStyle/>
          <a:p>
            <a:r>
              <a:rPr lang="sv-SE" dirty="0" err="1" smtClean="0"/>
              <a:t>Nugent</a:t>
            </a:r>
            <a:r>
              <a:rPr lang="sv-SE" dirty="0" smtClean="0"/>
              <a:t> et al 2011, Bloom et al 2012 </a:t>
            </a:r>
            <a:r>
              <a:rPr lang="sv-SE" dirty="0" err="1" smtClean="0"/>
              <a:t>derived</a:t>
            </a:r>
            <a:r>
              <a:rPr lang="sv-SE" dirty="0" smtClean="0"/>
              <a:t> </a:t>
            </a:r>
            <a:r>
              <a:rPr lang="sv-SE" dirty="0" err="1" smtClean="0"/>
              <a:t>upper</a:t>
            </a:r>
            <a:r>
              <a:rPr lang="sv-SE" dirty="0" smtClean="0"/>
              <a:t> limit </a:t>
            </a:r>
            <a:r>
              <a:rPr lang="sv-SE" dirty="0"/>
              <a:t>o</a:t>
            </a:r>
            <a:r>
              <a:rPr lang="sv-SE" dirty="0" smtClean="0"/>
              <a:t>n </a:t>
            </a:r>
            <a:r>
              <a:rPr lang="sv-SE" dirty="0" err="1" smtClean="0"/>
              <a:t>progenitor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smtClean="0"/>
              <a:t>SN2011fe (</a:t>
            </a:r>
            <a:r>
              <a:rPr lang="sv-SE" dirty="0" smtClean="0"/>
              <a:t>&lt;0.02R</a:t>
            </a:r>
            <a:r>
              <a:rPr lang="sv-SE" baseline="-25000" dirty="0" smtClean="0">
                <a:latin typeface="Wingdings"/>
                <a:ea typeface="Wingdings"/>
                <a:cs typeface="Wingdings"/>
                <a:sym typeface="Wingdings"/>
              </a:rPr>
              <a:t></a:t>
            </a:r>
            <a:r>
              <a:rPr lang="sv-SE" dirty="0" smtClean="0">
                <a:ea typeface="Wingdings"/>
                <a:cs typeface="Wingdings"/>
                <a:sym typeface="Wingdings"/>
              </a:rPr>
              <a:t>) from the </a:t>
            </a:r>
            <a:r>
              <a:rPr lang="sv-SE" dirty="0" err="1" smtClean="0">
                <a:ea typeface="Wingdings"/>
                <a:cs typeface="Wingdings"/>
                <a:sym typeface="Wingdings"/>
              </a:rPr>
              <a:t>early</a:t>
            </a:r>
            <a:r>
              <a:rPr lang="sv-SE" dirty="0" smtClean="0">
                <a:ea typeface="Wingdings"/>
                <a:cs typeface="Wingdings"/>
                <a:sym typeface="Wingdings"/>
              </a:rPr>
              <a:t> </a:t>
            </a:r>
            <a:r>
              <a:rPr lang="sv-SE" dirty="0" err="1" smtClean="0">
                <a:ea typeface="Wingdings"/>
                <a:cs typeface="Wingdings"/>
                <a:sym typeface="Wingdings"/>
              </a:rPr>
              <a:t>rise</a:t>
            </a:r>
            <a:r>
              <a:rPr lang="sv-SE" dirty="0" smtClean="0">
                <a:ea typeface="Wingdings"/>
                <a:cs typeface="Wingdings"/>
                <a:sym typeface="Wingdings"/>
              </a:rPr>
              <a:t> data.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EEA09-E82F-1C43-8CE1-FC3AE2027308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5</a:t>
            </a:fld>
            <a:endParaRPr lang="sv-SE"/>
          </a:p>
        </p:txBody>
      </p:sp>
      <p:pic>
        <p:nvPicPr>
          <p:cNvPr id="10" name="Content Placeholder 9" descr="Screen Shot 2014-05-27 at 20.47.37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23" b="-25123"/>
          <a:stretch>
            <a:fillRect/>
          </a:stretch>
        </p:blipFill>
        <p:spPr>
          <a:xfrm>
            <a:off x="498475" y="1985963"/>
            <a:ext cx="3657600" cy="4140200"/>
          </a:xfrm>
        </p:spPr>
      </p:pic>
    </p:spTree>
    <p:extLst>
      <p:ext uri="{BB962C8B-B14F-4D97-AF65-F5344CB8AC3E}">
        <p14:creationId xmlns:p14="http://schemas.microsoft.com/office/powerpoint/2010/main" val="1331783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Powering of early </a:t>
            </a:r>
            <a:r>
              <a:rPr lang="en-US" dirty="0" err="1" smtClean="0"/>
              <a:t>lightcurve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err="1" smtClean="0">
                <a:ea typeface="Wingdings"/>
                <a:cs typeface="Wingdings"/>
                <a:sym typeface="Wingdings"/>
              </a:rPr>
              <a:t>Piro</a:t>
            </a:r>
            <a:r>
              <a:rPr lang="sv-SE" dirty="0" smtClean="0">
                <a:ea typeface="Wingdings"/>
                <a:cs typeface="Wingdings"/>
                <a:sym typeface="Wingdings"/>
              </a:rPr>
              <a:t> </a:t>
            </a:r>
            <a:r>
              <a:rPr lang="sv-SE" dirty="0">
                <a:ea typeface="Wingdings"/>
                <a:cs typeface="Wingdings"/>
                <a:sym typeface="Wingdings"/>
              </a:rPr>
              <a:t>&amp; </a:t>
            </a:r>
            <a:r>
              <a:rPr lang="sv-SE" dirty="0" err="1">
                <a:ea typeface="Wingdings"/>
                <a:cs typeface="Wingdings"/>
                <a:sym typeface="Wingdings"/>
              </a:rPr>
              <a:t>Nakar</a:t>
            </a:r>
            <a:r>
              <a:rPr lang="sv-SE" dirty="0">
                <a:ea typeface="Wingdings"/>
                <a:cs typeface="Wingdings"/>
                <a:sym typeface="Wingdings"/>
              </a:rPr>
              <a:t> </a:t>
            </a:r>
            <a:r>
              <a:rPr lang="sv-SE" dirty="0" smtClean="0">
                <a:ea typeface="Wingdings"/>
                <a:cs typeface="Wingdings"/>
                <a:sym typeface="Wingdings"/>
              </a:rPr>
              <a:t>2013, </a:t>
            </a:r>
            <a:r>
              <a:rPr lang="sv-SE" dirty="0" err="1" smtClean="0">
                <a:ea typeface="Wingdings"/>
                <a:cs typeface="Wingdings"/>
                <a:sym typeface="Wingdings"/>
              </a:rPr>
              <a:t>Mazzali</a:t>
            </a:r>
            <a:r>
              <a:rPr lang="sv-SE" dirty="0" smtClean="0">
                <a:ea typeface="Wingdings"/>
                <a:cs typeface="Wingdings"/>
                <a:sym typeface="Wingdings"/>
              </a:rPr>
              <a:t> et al 2014: </a:t>
            </a:r>
            <a:r>
              <a:rPr lang="sv-SE" dirty="0">
                <a:ea typeface="Wingdings"/>
                <a:cs typeface="Wingdings"/>
                <a:sym typeface="Wingdings"/>
              </a:rPr>
              <a:t>”dark </a:t>
            </a:r>
            <a:r>
              <a:rPr lang="sv-SE" dirty="0" err="1">
                <a:ea typeface="Wingdings"/>
                <a:cs typeface="Wingdings"/>
                <a:sym typeface="Wingdings"/>
              </a:rPr>
              <a:t>phase</a:t>
            </a:r>
            <a:r>
              <a:rPr lang="sv-SE" dirty="0">
                <a:ea typeface="Wingdings"/>
                <a:cs typeface="Wingdings"/>
                <a:sym typeface="Wingdings"/>
              </a:rPr>
              <a:t>” </a:t>
            </a:r>
            <a:r>
              <a:rPr lang="sv-SE" dirty="0" err="1"/>
              <a:t>between</a:t>
            </a:r>
            <a:r>
              <a:rPr lang="sv-SE" dirty="0"/>
              <a:t> the moment </a:t>
            </a:r>
            <a:r>
              <a:rPr lang="sv-SE" dirty="0" err="1"/>
              <a:t>of</a:t>
            </a:r>
            <a:r>
              <a:rPr lang="sv-SE" dirty="0"/>
              <a:t> explosion and the </a:t>
            </a:r>
            <a:r>
              <a:rPr lang="sv-SE" dirty="0" err="1"/>
              <a:t>first</a:t>
            </a:r>
            <a:r>
              <a:rPr lang="sv-SE" dirty="0"/>
              <a:t> </a:t>
            </a:r>
            <a:r>
              <a:rPr lang="sv-SE" dirty="0" err="1"/>
              <a:t>observed</a:t>
            </a:r>
            <a:r>
              <a:rPr lang="sv-SE" dirty="0"/>
              <a:t> </a:t>
            </a:r>
            <a:r>
              <a:rPr lang="sv-SE" dirty="0" err="1"/>
              <a:t>light</a:t>
            </a:r>
            <a:r>
              <a:rPr lang="sv-SE" dirty="0"/>
              <a:t> </a:t>
            </a:r>
            <a:r>
              <a:rPr lang="sv-SE" dirty="0" err="1"/>
              <a:t>emitted</a:t>
            </a:r>
            <a:r>
              <a:rPr lang="sv-SE" dirty="0"/>
              <a:t> </a:t>
            </a:r>
            <a:r>
              <a:rPr lang="sv-SE" dirty="0" err="1"/>
              <a:t>once</a:t>
            </a:r>
            <a:r>
              <a:rPr lang="sv-SE" dirty="0"/>
              <a:t> the </a:t>
            </a:r>
            <a:r>
              <a:rPr lang="sv-SE" dirty="0" err="1"/>
              <a:t>shallowest</a:t>
            </a:r>
            <a:r>
              <a:rPr lang="sv-SE" dirty="0"/>
              <a:t> </a:t>
            </a:r>
            <a:r>
              <a:rPr lang="sv-SE" dirty="0" err="1"/>
              <a:t>layers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</a:t>
            </a:r>
            <a:r>
              <a:rPr lang="sv-SE" baseline="30000" dirty="0"/>
              <a:t>56</a:t>
            </a:r>
            <a:r>
              <a:rPr lang="sv-SE" dirty="0"/>
              <a:t>Ni </a:t>
            </a:r>
            <a:r>
              <a:rPr lang="sv-SE" dirty="0" err="1"/>
              <a:t>are</a:t>
            </a:r>
            <a:r>
              <a:rPr lang="sv-SE" dirty="0"/>
              <a:t> </a:t>
            </a:r>
            <a:r>
              <a:rPr lang="sv-SE" dirty="0" err="1" smtClean="0"/>
              <a:t>exposed</a:t>
            </a:r>
            <a:r>
              <a:rPr lang="sv-SE" dirty="0"/>
              <a:t> </a:t>
            </a:r>
            <a:r>
              <a:rPr lang="sv-SE" dirty="0" smtClean="0"/>
              <a:t>+ ”</a:t>
            </a:r>
            <a:r>
              <a:rPr lang="sv-SE" dirty="0" err="1" smtClean="0"/>
              <a:t>diffusive</a:t>
            </a:r>
            <a:r>
              <a:rPr lang="sv-SE" dirty="0" smtClean="0"/>
              <a:t> </a:t>
            </a:r>
            <a:r>
              <a:rPr lang="sv-SE" dirty="0" err="1" smtClean="0"/>
              <a:t>tail</a:t>
            </a:r>
            <a:r>
              <a:rPr lang="sv-SE" dirty="0" smtClean="0"/>
              <a:t>”.</a:t>
            </a:r>
            <a:endParaRPr lang="sv-SE" dirty="0" smtClean="0"/>
          </a:p>
          <a:p>
            <a:r>
              <a:rPr lang="sv-SE" dirty="0" err="1" smtClean="0"/>
              <a:t>Time</a:t>
            </a:r>
            <a:r>
              <a:rPr lang="sv-SE" dirty="0" smtClean="0"/>
              <a:t> </a:t>
            </a:r>
            <a:r>
              <a:rPr lang="sv-SE" dirty="0" err="1"/>
              <a:t>of</a:t>
            </a:r>
            <a:r>
              <a:rPr lang="sv-SE" dirty="0"/>
              <a:t> explosion not </a:t>
            </a:r>
            <a:r>
              <a:rPr lang="sv-SE" dirty="0" err="1"/>
              <a:t>well-constrained</a:t>
            </a:r>
            <a:r>
              <a:rPr lang="sv-SE" dirty="0" smtClean="0"/>
              <a:t>.</a:t>
            </a:r>
          </a:p>
          <a:p>
            <a:r>
              <a:rPr lang="sv-SE" dirty="0" err="1" smtClean="0"/>
              <a:t>Other</a:t>
            </a:r>
            <a:r>
              <a:rPr lang="sv-SE" dirty="0" smtClean="0"/>
              <a:t> </a:t>
            </a:r>
            <a:r>
              <a:rPr lang="sv-SE" dirty="0" err="1" smtClean="0"/>
              <a:t>effects</a:t>
            </a:r>
            <a:r>
              <a:rPr lang="sv-SE" dirty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</a:t>
            </a:r>
            <a:r>
              <a:rPr lang="sv-SE" dirty="0" err="1" smtClean="0"/>
              <a:t>could</a:t>
            </a:r>
            <a:r>
              <a:rPr lang="sv-SE" dirty="0" smtClean="0"/>
              <a:t> </a:t>
            </a:r>
            <a:r>
              <a:rPr lang="sv-SE" dirty="0" err="1" smtClean="0"/>
              <a:t>generate</a:t>
            </a:r>
            <a:r>
              <a:rPr lang="sv-SE" dirty="0" smtClean="0"/>
              <a:t> ”</a:t>
            </a:r>
            <a:r>
              <a:rPr lang="sv-SE" dirty="0" err="1" smtClean="0"/>
              <a:t>bump</a:t>
            </a:r>
            <a:r>
              <a:rPr lang="sv-SE" dirty="0" smtClean="0"/>
              <a:t>”</a:t>
            </a:r>
            <a:endParaRPr lang="sv-SE" dirty="0"/>
          </a:p>
          <a:p>
            <a:pPr marL="400050" indent="-400050">
              <a:buFont typeface="+mj-lt"/>
              <a:buAutoNum type="romanUcPeriod"/>
            </a:pPr>
            <a:r>
              <a:rPr lang="sv-SE" dirty="0" err="1" smtClean="0"/>
              <a:t>Cooling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shock</a:t>
            </a:r>
            <a:r>
              <a:rPr lang="sv-SE" dirty="0" smtClean="0"/>
              <a:t> </a:t>
            </a:r>
            <a:r>
              <a:rPr lang="sv-SE" dirty="0" err="1" smtClean="0"/>
              <a:t>heated</a:t>
            </a:r>
            <a:r>
              <a:rPr lang="sv-SE" dirty="0" smtClean="0"/>
              <a:t> </a:t>
            </a:r>
            <a:r>
              <a:rPr lang="sv-SE" dirty="0" err="1" smtClean="0"/>
              <a:t>ejecta</a:t>
            </a:r>
            <a:r>
              <a:rPr lang="sv-SE" dirty="0" smtClean="0"/>
              <a:t>.</a:t>
            </a:r>
          </a:p>
          <a:p>
            <a:pPr marL="400050" indent="-400050">
              <a:buFont typeface="+mj-lt"/>
              <a:buAutoNum type="romanUcPeriod"/>
            </a:pPr>
            <a:r>
              <a:rPr lang="sv-SE" dirty="0" err="1"/>
              <a:t>S</a:t>
            </a:r>
            <a:r>
              <a:rPr lang="sv-SE" dirty="0" err="1" smtClean="0"/>
              <a:t>hock</a:t>
            </a:r>
            <a:r>
              <a:rPr lang="sv-SE" dirty="0" smtClean="0"/>
              <a:t> </a:t>
            </a:r>
            <a:r>
              <a:rPr lang="sv-SE" dirty="0" err="1" smtClean="0"/>
              <a:t>heating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donor star (Kasen 2010</a:t>
            </a:r>
            <a:r>
              <a:rPr lang="sv-SE" dirty="0" smtClean="0"/>
              <a:t>).</a:t>
            </a:r>
          </a:p>
          <a:p>
            <a:pPr marL="400050" indent="-400050">
              <a:buFont typeface="+mj-lt"/>
              <a:buAutoNum type="romanUcPeriod"/>
            </a:pPr>
            <a:r>
              <a:rPr lang="sv-SE" dirty="0" err="1" smtClean="0"/>
              <a:t>Depending</a:t>
            </a:r>
            <a:r>
              <a:rPr lang="sv-SE" dirty="0" smtClean="0"/>
              <a:t> on the distribution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baseline="30000" dirty="0" smtClean="0"/>
              <a:t>56</a:t>
            </a:r>
            <a:r>
              <a:rPr lang="sv-SE" dirty="0" smtClean="0"/>
              <a:t>Ni and </a:t>
            </a:r>
            <a:r>
              <a:rPr lang="sv-SE" dirty="0" err="1" smtClean="0"/>
              <a:t>other</a:t>
            </a:r>
            <a:r>
              <a:rPr lang="sv-SE" dirty="0" smtClean="0"/>
              <a:t> short-</a:t>
            </a:r>
            <a:r>
              <a:rPr lang="sv-SE" dirty="0" err="1" smtClean="0"/>
              <a:t>lived</a:t>
            </a:r>
            <a:r>
              <a:rPr lang="sv-SE" dirty="0" smtClean="0"/>
              <a:t> </a:t>
            </a:r>
            <a:r>
              <a:rPr lang="sv-SE" dirty="0" err="1" smtClean="0"/>
              <a:t>radioactive</a:t>
            </a:r>
            <a:r>
              <a:rPr lang="sv-SE" dirty="0" smtClean="0"/>
              <a:t> </a:t>
            </a:r>
            <a:r>
              <a:rPr lang="sv-SE" dirty="0" err="1" smtClean="0"/>
              <a:t>isotopes</a:t>
            </a:r>
            <a:r>
              <a:rPr lang="sv-SE" dirty="0"/>
              <a:t> </a:t>
            </a:r>
            <a:r>
              <a:rPr lang="sv-SE" dirty="0" err="1" smtClean="0"/>
              <a:t>close</a:t>
            </a:r>
            <a:r>
              <a:rPr lang="sv-SE" dirty="0" smtClean="0"/>
              <a:t> the </a:t>
            </a:r>
            <a:r>
              <a:rPr lang="sv-SE" dirty="0" err="1" smtClean="0"/>
              <a:t>surface</a:t>
            </a:r>
            <a:r>
              <a:rPr lang="sv-SE" dirty="0" smtClean="0"/>
              <a:t> (</a:t>
            </a:r>
            <a:r>
              <a:rPr lang="sv-SE" dirty="0" err="1" smtClean="0"/>
              <a:t>e.g</a:t>
            </a:r>
            <a:r>
              <a:rPr lang="sv-SE" dirty="0" smtClean="0"/>
              <a:t>., double detonation).</a:t>
            </a:r>
            <a:endParaRPr lang="sv-SE" dirty="0" smtClean="0"/>
          </a:p>
          <a:p>
            <a:pPr marL="400050" indent="-400050">
              <a:buFont typeface="+mj-lt"/>
              <a:buAutoNum type="romanUcPeriod"/>
            </a:pPr>
            <a:endParaRPr lang="sv-SE" dirty="0" smtClean="0"/>
          </a:p>
          <a:p>
            <a:pPr marL="400050" indent="-400050">
              <a:buFont typeface="+mj-lt"/>
              <a:buAutoNum type="romanUcPeriod"/>
            </a:pPr>
            <a:endParaRPr lang="sv-SE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EEA09-E82F-1C43-8CE1-FC3AE2027308}" type="datetime1">
              <a:rPr lang="en-US" smtClean="0"/>
              <a:t>30/05/14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pPr/>
              <a:t>6</a:t>
            </a:fld>
            <a:endParaRPr lang="sv-SE" dirty="0"/>
          </a:p>
        </p:txBody>
      </p:sp>
      <p:pic>
        <p:nvPicPr>
          <p:cNvPr id="10" name="Content Placeholder 9" descr="Screen Shot 2014-05-27 at 21.51.35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81" r="337" b="28070"/>
          <a:stretch/>
        </p:blipFill>
        <p:spPr>
          <a:xfrm>
            <a:off x="498518" y="1985963"/>
            <a:ext cx="3498938" cy="2978060"/>
          </a:xfrm>
        </p:spPr>
      </p:pic>
      <p:sp>
        <p:nvSpPr>
          <p:cNvPr id="3" name="TextBox 2"/>
          <p:cNvSpPr txBox="1"/>
          <p:nvPr/>
        </p:nvSpPr>
        <p:spPr>
          <a:xfrm>
            <a:off x="1977069" y="4978456"/>
            <a:ext cx="1803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31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088" y="484094"/>
            <a:ext cx="5495699" cy="1116106"/>
          </a:xfrm>
        </p:spPr>
        <p:txBody>
          <a:bodyPr/>
          <a:lstStyle/>
          <a:p>
            <a:r>
              <a:rPr lang="sv-SE" dirty="0" smtClean="0"/>
              <a:t>SN2011fe: </a:t>
            </a:r>
            <a:r>
              <a:rPr lang="sv-SE" sz="2400" dirty="0" err="1" smtClean="0"/>
              <a:t>fitting</a:t>
            </a:r>
            <a:r>
              <a:rPr lang="sv-SE" sz="2400" dirty="0" smtClean="0"/>
              <a:t> </a:t>
            </a:r>
            <a:r>
              <a:rPr lang="sv-SE" sz="2400" i="1" dirty="0" smtClean="0"/>
              <a:t>flux</a:t>
            </a:r>
            <a:r>
              <a:rPr lang="sv-SE" sz="2400" dirty="0" smtClean="0"/>
              <a:t> by a </a:t>
            </a:r>
            <a:r>
              <a:rPr lang="sv-SE" sz="2400" dirty="0" err="1" smtClean="0"/>
              <a:t>sum</a:t>
            </a:r>
            <a:r>
              <a:rPr lang="sv-SE" sz="2400" dirty="0" smtClean="0"/>
              <a:t> </a:t>
            </a:r>
            <a:r>
              <a:rPr lang="sv-SE" sz="2400" dirty="0" err="1" smtClean="0"/>
              <a:t>of</a:t>
            </a:r>
            <a:r>
              <a:rPr lang="sv-SE" sz="2400" dirty="0" smtClean="0"/>
              <a:t> </a:t>
            </a:r>
            <a:r>
              <a:rPr lang="sv-SE" sz="2400" dirty="0" err="1" smtClean="0"/>
              <a:t>two</a:t>
            </a:r>
            <a:r>
              <a:rPr lang="sv-SE" sz="2400" dirty="0" smtClean="0"/>
              <a:t> </a:t>
            </a:r>
            <a:r>
              <a:rPr lang="sv-SE" sz="2400" dirty="0" err="1" smtClean="0"/>
              <a:t>components</a:t>
            </a:r>
            <a:r>
              <a:rPr lang="sv-SE" sz="2400" dirty="0" smtClean="0"/>
              <a:t>  ”</a:t>
            </a:r>
            <a:r>
              <a:rPr lang="sv-SE" sz="2400" dirty="0" err="1" smtClean="0"/>
              <a:t>fireball</a:t>
            </a:r>
            <a:r>
              <a:rPr lang="sv-SE" sz="2400" dirty="0" smtClean="0"/>
              <a:t>” + </a:t>
            </a:r>
            <a:r>
              <a:rPr lang="sv-SE" sz="2400" dirty="0" err="1" smtClean="0"/>
              <a:t>shock</a:t>
            </a:r>
            <a:r>
              <a:rPr lang="sv-SE" sz="2400" dirty="0" smtClean="0"/>
              <a:t> </a:t>
            </a:r>
            <a:r>
              <a:rPr lang="sv-SE" sz="2400" dirty="0" err="1" smtClean="0"/>
              <a:t>heated</a:t>
            </a:r>
            <a:r>
              <a:rPr lang="sv-SE" sz="2400" dirty="0" smtClean="0"/>
              <a:t> </a:t>
            </a:r>
            <a:r>
              <a:rPr lang="sv-SE" sz="2400" dirty="0" err="1" smtClean="0"/>
              <a:t>ejecta</a:t>
            </a:r>
            <a:r>
              <a:rPr lang="sv-SE" sz="2400" dirty="0" smtClean="0"/>
              <a:t> (g-band) </a:t>
            </a:r>
            <a:endParaRPr lang="sv-SE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02/06/14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7</a:t>
            </a:fld>
            <a:endParaRPr lang="sv-SE"/>
          </a:p>
        </p:txBody>
      </p:sp>
      <p:pic>
        <p:nvPicPr>
          <p:cNvPr id="11" name="Content Placeholder 10" descr="Screen Shot 2014-05-27 at 17.16.0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99" r="-5699"/>
          <a:stretch>
            <a:fillRect/>
          </a:stretch>
        </p:blipFill>
        <p:spPr>
          <a:xfrm>
            <a:off x="498475" y="1981200"/>
            <a:ext cx="7556500" cy="4144963"/>
          </a:xfr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4961426"/>
              </p:ext>
            </p:extLst>
          </p:nvPr>
        </p:nvGraphicFramePr>
        <p:xfrm>
          <a:off x="3311525" y="2447925"/>
          <a:ext cx="370046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Equation" r:id="rId4" imgW="1993900" imgH="228600" progId="Equation.DSMT4">
                  <p:embed/>
                </p:oleObj>
              </mc:Choice>
              <mc:Fallback>
                <p:oleObj name="Equation" r:id="rId4" imgW="1993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11525" y="2447925"/>
                        <a:ext cx="3700463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V="1">
            <a:off x="2233882" y="5155931"/>
            <a:ext cx="1820768" cy="1529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59088" y="5186535"/>
            <a:ext cx="1235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~2 days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1744261" y="2524420"/>
            <a:ext cx="1506059" cy="1147459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4" name="Content Placeholder 9" descr="Screen Shot 2014-05-27 at 20.47.3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123" b="-25123"/>
          <a:stretch>
            <a:fillRect/>
          </a:stretch>
        </p:blipFill>
        <p:spPr>
          <a:xfrm>
            <a:off x="7442437" y="1646598"/>
            <a:ext cx="1667613" cy="1887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556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Larger progenitor radii give really bad fits for SN2011fe!</a:t>
            </a:r>
            <a:endParaRPr lang="en-US" dirty="0"/>
          </a:p>
        </p:txBody>
      </p:sp>
      <p:pic>
        <p:nvPicPr>
          <p:cNvPr id="7" name="Content Placeholder 6" descr="Screen Shot 2014-05-30 at 15.27.45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223" r="-10223"/>
          <a:stretch>
            <a:fillRect/>
          </a:stretch>
        </p:blipFill>
        <p:spPr>
          <a:xfrm>
            <a:off x="15301" y="1657416"/>
            <a:ext cx="8614218" cy="472526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31/05/14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pPr/>
              <a:t>8</a:t>
            </a:fld>
            <a:endParaRPr lang="sv-SE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7655059"/>
              </p:ext>
            </p:extLst>
          </p:nvPr>
        </p:nvGraphicFramePr>
        <p:xfrm>
          <a:off x="3158515" y="2371430"/>
          <a:ext cx="370046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Equation" r:id="rId4" imgW="1993900" imgH="228600" progId="Equation.DSMT4">
                  <p:embed/>
                </p:oleObj>
              </mc:Choice>
              <mc:Fallback>
                <p:oleObj name="Equation" r:id="rId4" imgW="1993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58515" y="2371430"/>
                        <a:ext cx="3700463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rame 8"/>
          <p:cNvSpPr/>
          <p:nvPr/>
        </p:nvSpPr>
        <p:spPr>
          <a:xfrm>
            <a:off x="1652455" y="2402028"/>
            <a:ext cx="1506059" cy="1147459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867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9088" y="50374"/>
            <a:ext cx="5495699" cy="1235246"/>
          </a:xfrm>
        </p:spPr>
        <p:txBody>
          <a:bodyPr/>
          <a:lstStyle/>
          <a:p>
            <a:r>
              <a:rPr lang="sv-SE" dirty="0" smtClean="0"/>
              <a:t>Same </a:t>
            </a:r>
            <a:r>
              <a:rPr lang="sv-SE" dirty="0" err="1" smtClean="0"/>
              <a:t>procedure</a:t>
            </a:r>
            <a:r>
              <a:rPr lang="sv-SE" dirty="0" smtClean="0"/>
              <a:t> for SN2014J </a:t>
            </a:r>
            <a:r>
              <a:rPr lang="sv-SE" dirty="0" err="1" smtClean="0"/>
              <a:t>using</a:t>
            </a:r>
            <a:r>
              <a:rPr lang="sv-SE" dirty="0" smtClean="0"/>
              <a:t> KAIT+2 H-</a:t>
            </a:r>
            <a:r>
              <a:rPr lang="sv-SE" dirty="0" err="1" smtClean="0"/>
              <a:t>alpha</a:t>
            </a:r>
            <a:r>
              <a:rPr lang="sv-SE" dirty="0" smtClean="0"/>
              <a:t> filters + </a:t>
            </a:r>
            <a:r>
              <a:rPr lang="sv-SE" dirty="0" smtClean="0"/>
              <a:t>”</a:t>
            </a:r>
            <a:r>
              <a:rPr lang="sv-SE" i="1" dirty="0" err="1" smtClean="0"/>
              <a:t>riz</a:t>
            </a:r>
            <a:r>
              <a:rPr lang="sv-SE" dirty="0" smtClean="0"/>
              <a:t>” KELT </a:t>
            </a:r>
            <a:br>
              <a:rPr lang="sv-SE" dirty="0" smtClean="0"/>
            </a:br>
            <a:r>
              <a:rPr lang="sv-SE" dirty="0"/>
              <a:t>(</a:t>
            </a:r>
            <a:r>
              <a:rPr lang="sv-SE" sz="1600" dirty="0" smtClean="0"/>
              <a:t>The </a:t>
            </a:r>
            <a:r>
              <a:rPr lang="sv-SE" sz="1600" dirty="0" err="1"/>
              <a:t>Kilodegree</a:t>
            </a:r>
            <a:r>
              <a:rPr lang="sv-SE" sz="1600" dirty="0"/>
              <a:t> </a:t>
            </a:r>
            <a:r>
              <a:rPr lang="sv-SE" sz="1600" dirty="0" err="1"/>
              <a:t>Extremely</a:t>
            </a:r>
            <a:r>
              <a:rPr lang="sv-SE" sz="1600" dirty="0"/>
              <a:t> Little </a:t>
            </a:r>
            <a:r>
              <a:rPr lang="sv-SE" sz="1600" dirty="0" err="1" smtClean="0"/>
              <a:t>Telescope</a:t>
            </a:r>
            <a:r>
              <a:rPr lang="sv-SE" sz="1600" dirty="0" smtClean="0"/>
              <a:t>) </a:t>
            </a: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7AEDC-9362-424D-993A-39467E15F6CD}" type="datetime1">
              <a:rPr lang="en-US" smtClean="0"/>
              <a:t>30/05/14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The Oskar Klein Centre</a:t>
            </a:r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32751-A5DE-DD46-9B0F-CA6E0A17591A}" type="slidenum">
              <a:rPr lang="sv-SE" smtClean="0"/>
              <a:t>9</a:t>
            </a:fld>
            <a:endParaRPr lang="sv-SE"/>
          </a:p>
        </p:txBody>
      </p:sp>
      <p:pic>
        <p:nvPicPr>
          <p:cNvPr id="9" name="Content Placeholder 8" descr="Screen Shot 2014-05-27 at 17.14.36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50" r="-5450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4723981" y="2524797"/>
            <a:ext cx="1600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Zheng</a:t>
            </a:r>
            <a:r>
              <a:rPr lang="en-US" dirty="0" smtClean="0">
                <a:solidFill>
                  <a:srgbClr val="FFFF00"/>
                </a:solidFill>
              </a:rPr>
              <a:t> et al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H656</a:t>
            </a:r>
          </a:p>
          <a:p>
            <a:r>
              <a:rPr lang="en-US" dirty="0" smtClean="0">
                <a:solidFill>
                  <a:srgbClr val="30FF33"/>
                </a:solidFill>
              </a:rPr>
              <a:t>H663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KELT</a:t>
            </a:r>
            <a:endParaRPr lang="en-US" dirty="0">
              <a:solidFill>
                <a:srgbClr val="3366FF"/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660129"/>
              </p:ext>
            </p:extLst>
          </p:nvPr>
        </p:nvGraphicFramePr>
        <p:xfrm>
          <a:off x="3022600" y="2171700"/>
          <a:ext cx="3889375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Equation" r:id="rId4" imgW="2095500" imgH="228600" progId="Equation.DSMT4">
                  <p:embed/>
                </p:oleObj>
              </mc:Choice>
              <mc:Fallback>
                <p:oleObj name="Equation" r:id="rId4" imgW="20955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22600" y="2171700"/>
                        <a:ext cx="3889375" cy="425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4513667" y="5217129"/>
            <a:ext cx="504918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56757" y="5217132"/>
            <a:ext cx="135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~0.5 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55742" y="6423585"/>
            <a:ext cx="160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KC">
  <a:themeElements>
    <a:clrScheme name="SUpalette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021631"/>
      </a:accent1>
      <a:accent2>
        <a:srgbClr val="DC5A20"/>
      </a:accent2>
      <a:accent3>
        <a:srgbClr val="7A9FC2"/>
      </a:accent3>
      <a:accent4>
        <a:srgbClr val="8A9455"/>
      </a:accent4>
      <a:accent5>
        <a:srgbClr val="90CDCD"/>
      </a:accent5>
      <a:accent6>
        <a:srgbClr val="506E94"/>
      </a:accent6>
      <a:hlink>
        <a:srgbClr val="800000"/>
      </a:hlink>
      <a:folHlink>
        <a:srgbClr val="969696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OKC.potx</Template>
  <TotalTime>8946</TotalTime>
  <Words>593</Words>
  <Application>Microsoft Macintosh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OKC</vt:lpstr>
      <vt:lpstr>MathType 6.0 Equation</vt:lpstr>
      <vt:lpstr>Equation</vt:lpstr>
      <vt:lpstr>Update on SN2014J </vt:lpstr>
      <vt:lpstr>The Kilodegree Extremely Little Telescope (KELT)</vt:lpstr>
      <vt:lpstr> The early KELT LC (preliminary version)</vt:lpstr>
      <vt:lpstr> The early KELT LC (preliminary version)</vt:lpstr>
      <vt:lpstr>Progenitor size</vt:lpstr>
      <vt:lpstr>Powering of early lightcurve</vt:lpstr>
      <vt:lpstr>SN2011fe: fitting flux by a sum of two components  ”fireball” + shock heated ejecta (g-band) </vt:lpstr>
      <vt:lpstr>Larger progenitor radii give really bad fits for SN2011fe!</vt:lpstr>
      <vt:lpstr>Same procedure for SN2014J using KAIT+2 H-alpha filters + ”riz” KELT  (The Kilodegree Extremely Little Telescope) </vt:lpstr>
      <vt:lpstr>Compact progenitor gives significantely worse fit for SN2014J</vt:lpstr>
      <vt:lpstr>Other interpretations</vt:lpstr>
      <vt:lpstr>”Diffusive tail” picture in P&amp;N13:  0.001M of 56Ni in outer layer (1% of mass) provides acceptable fit.</vt:lpstr>
      <vt:lpstr>Summary</vt:lpstr>
    </vt:vector>
  </TitlesOfParts>
  <Company>Stockholm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Serena Nobili</dc:creator>
  <cp:lastModifiedBy>Ariel Goobar</cp:lastModifiedBy>
  <cp:revision>156</cp:revision>
  <dcterms:created xsi:type="dcterms:W3CDTF">2013-10-17T07:08:58Z</dcterms:created>
  <dcterms:modified xsi:type="dcterms:W3CDTF">2014-06-02T18:38:41Z</dcterms:modified>
</cp:coreProperties>
</file>