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6" r:id="rId2"/>
    <p:sldId id="706" r:id="rId3"/>
    <p:sldId id="711" r:id="rId4"/>
    <p:sldId id="696" r:id="rId5"/>
    <p:sldId id="717" r:id="rId6"/>
    <p:sldId id="612" r:id="rId7"/>
    <p:sldId id="649" r:id="rId8"/>
    <p:sldId id="655" r:id="rId9"/>
    <p:sldId id="674" r:id="rId10"/>
    <p:sldId id="731" r:id="rId11"/>
    <p:sldId id="682" r:id="rId12"/>
    <p:sldId id="683" r:id="rId13"/>
    <p:sldId id="732" r:id="rId14"/>
    <p:sldId id="730" r:id="rId15"/>
    <p:sldId id="733" r:id="rId16"/>
    <p:sldId id="675" r:id="rId17"/>
    <p:sldId id="676" r:id="rId18"/>
    <p:sldId id="737" r:id="rId19"/>
    <p:sldId id="677" r:id="rId20"/>
    <p:sldId id="679" r:id="rId21"/>
    <p:sldId id="680" r:id="rId22"/>
    <p:sldId id="314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93" autoAdjust="0"/>
    <p:restoredTop sz="95067" autoAdjust="0"/>
  </p:normalViewPr>
  <p:slideViewPr>
    <p:cSldViewPr snapToGrid="0" snapToObjects="1">
      <p:cViewPr>
        <p:scale>
          <a:sx n="75" d="100"/>
          <a:sy n="75" d="100"/>
        </p:scale>
        <p:origin x="-1320" y="-2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6C230-B19F-BA48-8031-77C3BD7FBA43}" type="datetimeFigureOut">
              <a:rPr lang="en-US" smtClean="0"/>
              <a:t>5/31/14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D3111E-5C68-B04B-AF7D-CE3AC1198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7847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0080A2-2083-B34A-90BB-CCF876548F33}" type="datetimeFigureOut">
              <a:rPr lang="en-US" smtClean="0"/>
              <a:t>5/31/14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BBF83-367E-F146-98DF-2F8E2C4C74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3842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3900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0" y="4208929"/>
            <a:ext cx="5458968" cy="1048684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5257800"/>
            <a:ext cx="5458968" cy="62179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90525"/>
            <a:ext cx="5504688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2200" b="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8688" y="6356350"/>
            <a:ext cx="4736592" cy="365125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6494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052" y="990600"/>
            <a:ext cx="3566160" cy="51355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1365" y="6124014"/>
            <a:ext cx="17526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3863788" cy="365125"/>
          </a:xfrm>
        </p:spPr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0"/>
            <a:ext cx="4096512" cy="561181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216775" y="268288"/>
            <a:ext cx="1639457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6858000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35471" y="268288"/>
            <a:ext cx="720761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3006726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352800" y="268288"/>
            <a:ext cx="47019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33528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/>
          </p:nvPr>
        </p:nvSpPr>
        <p:spPr>
          <a:xfrm>
            <a:off x="57505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43799" y="1035424"/>
            <a:ext cx="1322295" cy="5090739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35424"/>
            <a:ext cx="6019800" cy="510978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512351" y="0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02920"/>
            <a:ext cx="650837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783615"/>
            <a:ext cx="8507507" cy="4466172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9070" y="6334675"/>
            <a:ext cx="506506" cy="365125"/>
          </a:xfrm>
        </p:spPr>
        <p:txBody>
          <a:bodyPr/>
          <a:lstStyle/>
          <a:p>
            <a:fld id="{997E2937-FC79-4043-97ED-1C4AD812B680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6709" y="591431"/>
            <a:ext cx="1466659" cy="984909"/>
          </a:xfrm>
          <a:prstGeom prst="rect">
            <a:avLst/>
          </a:prstGeom>
        </p:spPr>
      </p:pic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8705174" y="137795"/>
            <a:ext cx="3681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97E2937-FC79-4043-97ED-1C4AD812B68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Screen Shot 2013-09-29 at 7.02.56 PM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7" t="25033" r="22385" b="29216"/>
          <a:stretch/>
        </p:blipFill>
        <p:spPr>
          <a:xfrm rot="15812458">
            <a:off x="8501213" y="657126"/>
            <a:ext cx="344717" cy="2259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4"/>
          <a:srcRect l="8193" r="14402"/>
          <a:stretch/>
        </p:blipFill>
        <p:spPr>
          <a:xfrm>
            <a:off x="8715493" y="587585"/>
            <a:ext cx="365007" cy="3532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 noChangeArrowheads="1"/>
          </p:cNvPicPr>
          <p:nvPr userDrawn="1"/>
        </p:nvPicPr>
        <p:blipFill rotWithShape="1">
          <a:blip r:embed="rId5">
            <a:lum bright="-10000"/>
            <a:alphaModFix/>
          </a:blip>
          <a:srcRect t="-11615" r="-8176"/>
          <a:stretch/>
        </p:blipFill>
        <p:spPr bwMode="auto">
          <a:xfrm>
            <a:off x="7592597" y="1083733"/>
            <a:ext cx="780043" cy="4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56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399" y="4171950"/>
            <a:ext cx="5457919" cy="1085850"/>
          </a:xfrm>
        </p:spPr>
        <p:txBody>
          <a:bodyPr>
            <a:normAutofit/>
          </a:bodyPr>
          <a:lstStyle>
            <a:lvl1pPr>
              <a:defRPr sz="4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1" y="5257799"/>
            <a:ext cx="5457918" cy="618565"/>
          </a:xfrm>
        </p:spPr>
        <p:txBody>
          <a:bodyPr>
            <a:normAutofit/>
          </a:bodyPr>
          <a:lstStyle>
            <a:lvl1pPr marL="0" indent="0" algn="l">
              <a:spcBef>
                <a:spcPct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spcBef>
                <a:spcPct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89965"/>
            <a:ext cx="5499847" cy="365125"/>
          </a:xfrm>
        </p:spPr>
        <p:txBody>
          <a:bodyPr/>
          <a:lstStyle>
            <a:lvl1pPr>
              <a:defRPr sz="2200" b="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3847" y="6356350"/>
            <a:ext cx="4734112" cy="365125"/>
          </a:xfrm>
        </p:spPr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5459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00400" y="2877671"/>
            <a:ext cx="5646867" cy="128016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8423" y="914400"/>
            <a:ext cx="650837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8423" y="2209800"/>
            <a:ext cx="6508377" cy="3916363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78423" y="6356350"/>
            <a:ext cx="4926852" cy="365125"/>
          </a:xfrm>
        </p:spPr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31694" y="361016"/>
            <a:ext cx="506506" cy="365125"/>
          </a:xfrm>
        </p:spPr>
        <p:txBody>
          <a:bodyPr/>
          <a:lstStyle/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5" y="1976718"/>
            <a:ext cx="1645920" cy="46257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80176" y="160746"/>
            <a:ext cx="290260" cy="43487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"/>
          <a:srcRect l="19032" t="32141" r="18188" b="14987"/>
          <a:stretch/>
        </p:blipFill>
        <p:spPr>
          <a:xfrm>
            <a:off x="7865858" y="160747"/>
            <a:ext cx="649109" cy="4306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35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600" y="6356350"/>
            <a:ext cx="1622612" cy="365125"/>
          </a:xfrm>
        </p:spPr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5311588" cy="365125"/>
          </a:xfrm>
        </p:spPr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4773706"/>
            <a:ext cx="2971800" cy="1844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354" y="3429001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354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212" y="6104965"/>
            <a:ext cx="506506" cy="365125"/>
          </a:xfrm>
        </p:spPr>
        <p:txBody>
          <a:bodyPr/>
          <a:lstStyle/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4" y="268288"/>
            <a:ext cx="2971800" cy="443865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244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8835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79391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79391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2214562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57199" y="4224973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209800"/>
            <a:ext cx="6508377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00" b="1">
                <a:solidFill>
                  <a:schemeClr val="bg1"/>
                </a:solidFill>
              </a:defRPr>
            </a:lvl1pPr>
          </a:lstStyle>
          <a:p>
            <a:fld id="{997E2937-FC79-4043-97ED-1C4AD812B68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00000"/>
        <a:buFont typeface="Wingdings 2" pitchFamily="18" charset="2"/>
        <a:buChar char="¡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6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4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4" Type="http://schemas.openxmlformats.org/officeDocument/2006/relationships/image" Target="../media/image39.png"/><Relationship Id="rId5" Type="http://schemas.openxmlformats.org/officeDocument/2006/relationships/image" Target="../media/image4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emf"/><Relationship Id="rId3" Type="http://schemas.openxmlformats.org/officeDocument/2006/relationships/image" Target="../media/image4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4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emf"/><Relationship Id="rId3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Relationship Id="rId3" Type="http://schemas.openxmlformats.org/officeDocument/2006/relationships/image" Target="../media/image1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4" Type="http://schemas.openxmlformats.org/officeDocument/2006/relationships/image" Target="../media/image9.emf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emf"/><Relationship Id="rId3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emf"/><Relationship Id="rId3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125" y="4474259"/>
            <a:ext cx="8905874" cy="1012825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Transients </a:t>
            </a:r>
            <a:r>
              <a:rPr lang="en-US" sz="3200" dirty="0" smtClean="0"/>
              <a:t>in the Local Universe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124" y="5613654"/>
            <a:ext cx="9032875" cy="621792"/>
          </a:xfrm>
        </p:spPr>
        <p:txBody>
          <a:bodyPr>
            <a:noAutofit/>
          </a:bodyPr>
          <a:lstStyle/>
          <a:p>
            <a:pPr algn="ctr"/>
            <a:r>
              <a:rPr lang="en-US" sz="2400" dirty="0" smtClean="0"/>
              <a:t>Mansi M. Kasliwal</a:t>
            </a:r>
          </a:p>
          <a:p>
            <a:pPr algn="ctr"/>
            <a:r>
              <a:rPr lang="en-US" sz="2400" dirty="0" smtClean="0"/>
              <a:t>Hubble Fellow &amp; Carnegie-Princeton Fellow</a:t>
            </a:r>
          </a:p>
          <a:p>
            <a:pPr algn="ctr"/>
            <a:r>
              <a:rPr lang="en-US" sz="2400" dirty="0" smtClean="0"/>
              <a:t>Carnegie Institution for Science</a:t>
            </a:r>
          </a:p>
        </p:txBody>
      </p:sp>
    </p:spTree>
    <p:extLst>
      <p:ext uri="{BB962C8B-B14F-4D97-AF65-F5344CB8AC3E}">
        <p14:creationId xmlns:p14="http://schemas.microsoft.com/office/powerpoint/2010/main" val="42044198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1853"/>
            <a:ext cx="6508377" cy="1143000"/>
          </a:xfrm>
        </p:spPr>
        <p:txBody>
          <a:bodyPr/>
          <a:lstStyle/>
          <a:p>
            <a:r>
              <a:rPr lang="en-US" dirty="0"/>
              <a:t>SPIRITS:</a:t>
            </a:r>
            <a:br>
              <a:rPr lang="en-US" dirty="0"/>
            </a:br>
            <a:r>
              <a:rPr lang="en-US" sz="2400" dirty="0" err="1"/>
              <a:t>SPitzer</a:t>
            </a:r>
            <a:r>
              <a:rPr lang="en-US" sz="2400" dirty="0"/>
              <a:t> </a:t>
            </a:r>
            <a:r>
              <a:rPr lang="en-US" sz="2400" dirty="0" err="1"/>
              <a:t>InfraRed</a:t>
            </a:r>
            <a:r>
              <a:rPr lang="en-US" sz="2400" dirty="0"/>
              <a:t> Intensive Transients Survey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10</a:t>
            </a:fld>
            <a:endParaRPr lang="en-US" dirty="0"/>
          </a:p>
        </p:txBody>
      </p:sp>
      <p:pic>
        <p:nvPicPr>
          <p:cNvPr id="9" name="Picture 8" descr="Screen Shot 2014-06-02 at 4.12.41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4" t="13531"/>
          <a:stretch/>
        </p:blipFill>
        <p:spPr>
          <a:xfrm>
            <a:off x="440267" y="1120987"/>
            <a:ext cx="4361896" cy="576073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039302" y="2218267"/>
            <a:ext cx="4210144" cy="2862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Las </a:t>
            </a:r>
            <a:r>
              <a:rPr lang="en-US" dirty="0" err="1" smtClean="0"/>
              <a:t>Campanas</a:t>
            </a:r>
            <a:r>
              <a:rPr lang="en-US" dirty="0" smtClean="0"/>
              <a:t> Team:</a:t>
            </a:r>
          </a:p>
          <a:p>
            <a:r>
              <a:rPr lang="en-US" dirty="0" smtClean="0"/>
              <a:t>Mark Phillips, Eric Hsiao, </a:t>
            </a:r>
            <a:r>
              <a:rPr lang="en-US" dirty="0" err="1" smtClean="0"/>
              <a:t>Nidia</a:t>
            </a:r>
            <a:r>
              <a:rPr lang="en-US" dirty="0" smtClean="0"/>
              <a:t> Morrell</a:t>
            </a:r>
          </a:p>
          <a:p>
            <a:endParaRPr lang="en-US" dirty="0"/>
          </a:p>
          <a:p>
            <a:r>
              <a:rPr lang="en-US" dirty="0" smtClean="0"/>
              <a:t>LCOGT:</a:t>
            </a:r>
          </a:p>
          <a:p>
            <a:r>
              <a:rPr lang="en-US" dirty="0" smtClean="0"/>
              <a:t>John Bally, Ann Marie Cody</a:t>
            </a:r>
          </a:p>
          <a:p>
            <a:endParaRPr lang="en-US" dirty="0"/>
          </a:p>
          <a:p>
            <a:r>
              <a:rPr lang="en-US" dirty="0" smtClean="0"/>
              <a:t>New Students:</a:t>
            </a:r>
          </a:p>
          <a:p>
            <a:r>
              <a:rPr lang="en-US" dirty="0" err="1" smtClean="0"/>
              <a:t>Samaporn</a:t>
            </a:r>
            <a:r>
              <a:rPr lang="en-US" dirty="0" smtClean="0"/>
              <a:t> </a:t>
            </a:r>
            <a:r>
              <a:rPr lang="en-US" dirty="0" err="1" smtClean="0"/>
              <a:t>Tinyanont</a:t>
            </a:r>
            <a:r>
              <a:rPr lang="en-US" dirty="0" smtClean="0"/>
              <a:t>,</a:t>
            </a:r>
          </a:p>
          <a:p>
            <a:r>
              <a:rPr lang="en-US" dirty="0" err="1" smtClean="0"/>
              <a:t>Donal</a:t>
            </a:r>
            <a:r>
              <a:rPr lang="en-US" dirty="0" smtClean="0"/>
              <a:t> O’Sullivan,</a:t>
            </a:r>
          </a:p>
          <a:p>
            <a:r>
              <a:rPr lang="en-US" dirty="0" smtClean="0"/>
              <a:t>Dinesh </a:t>
            </a:r>
            <a:r>
              <a:rPr lang="en-US" dirty="0" err="1" smtClean="0"/>
              <a:t>Shenoy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81619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SPIRITS:</a:t>
            </a:r>
            <a:br>
              <a:rPr lang="en-US" dirty="0" smtClean="0"/>
            </a:br>
            <a:r>
              <a:rPr lang="en-US" sz="2400" dirty="0" err="1" smtClean="0"/>
              <a:t>SPitzer</a:t>
            </a:r>
            <a:r>
              <a:rPr lang="en-US" sz="2400" dirty="0" smtClean="0"/>
              <a:t> </a:t>
            </a:r>
            <a:r>
              <a:rPr lang="en-US" sz="2400" dirty="0" err="1" smtClean="0"/>
              <a:t>InfraRed</a:t>
            </a:r>
            <a:r>
              <a:rPr lang="en-US" sz="2400" dirty="0" smtClean="0"/>
              <a:t> Intensive Transients Survey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6797-A694-8945-BC03-1F825BF0CB56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5570" y="0"/>
            <a:ext cx="2197386" cy="16459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52150" y="2270421"/>
            <a:ext cx="34223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Ongoing in Cycle 10</a:t>
            </a:r>
          </a:p>
          <a:p>
            <a:endParaRPr lang="en-US" dirty="0" smtClean="0"/>
          </a:p>
          <a:p>
            <a:r>
              <a:rPr lang="en-US" dirty="0"/>
              <a:t>338 hours of Spitzer mid-</a:t>
            </a:r>
            <a:r>
              <a:rPr lang="en-US" dirty="0" smtClean="0"/>
              <a:t>IR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190 </a:t>
            </a:r>
            <a:r>
              <a:rPr lang="en-US" dirty="0"/>
              <a:t>Galaxies x 3</a:t>
            </a:r>
            <a:r>
              <a:rPr lang="en-US" dirty="0" smtClean="0"/>
              <a:t> </a:t>
            </a:r>
            <a:r>
              <a:rPr lang="en-US" dirty="0"/>
              <a:t>epochs</a:t>
            </a:r>
          </a:p>
          <a:p>
            <a:endParaRPr lang="en-US" dirty="0"/>
          </a:p>
          <a:p>
            <a:r>
              <a:rPr lang="en-US" dirty="0" smtClean="0"/>
              <a:t>110 nights of near-IR imaging</a:t>
            </a:r>
          </a:p>
          <a:p>
            <a:endParaRPr lang="en-US" dirty="0"/>
          </a:p>
          <a:p>
            <a:r>
              <a:rPr lang="en-US" dirty="0" smtClean="0"/>
              <a:t>66 nights of optical imaging</a:t>
            </a:r>
          </a:p>
          <a:p>
            <a:endParaRPr lang="en-US" dirty="0" smtClean="0"/>
          </a:p>
          <a:p>
            <a:r>
              <a:rPr lang="en-US" dirty="0" smtClean="0"/>
              <a:t>10</a:t>
            </a:r>
            <a:r>
              <a:rPr lang="en-US" dirty="0" smtClean="0"/>
              <a:t> </a:t>
            </a:r>
            <a:r>
              <a:rPr lang="en-US" dirty="0" smtClean="0"/>
              <a:t>nights of spectroscopy 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992" y="1845733"/>
            <a:ext cx="6061736" cy="451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7173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7" y="265853"/>
            <a:ext cx="7512923" cy="1143000"/>
          </a:xfrm>
        </p:spPr>
        <p:txBody>
          <a:bodyPr/>
          <a:lstStyle/>
          <a:p>
            <a:r>
              <a:rPr lang="en-US" dirty="0" smtClean="0"/>
              <a:t>First </a:t>
            </a:r>
            <a:r>
              <a:rPr lang="en-US" dirty="0" smtClean="0"/>
              <a:t>Discoveries: </a:t>
            </a:r>
            <a:br>
              <a:rPr lang="en-US" dirty="0" smtClean="0"/>
            </a:br>
            <a:r>
              <a:rPr lang="en-US" dirty="0" smtClean="0"/>
              <a:t>20 infrared transients!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12</a:t>
            </a:fld>
            <a:endParaRPr lang="en-US" dirty="0"/>
          </a:p>
        </p:txBody>
      </p:sp>
      <p:pic>
        <p:nvPicPr>
          <p:cNvPr id="10" name="Picture 9" descr="Screen Shot 2014-05-20 at 1.44.3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" y="4080935"/>
            <a:ext cx="9144000" cy="2890749"/>
          </a:xfrm>
          <a:prstGeom prst="rect">
            <a:avLst/>
          </a:prstGeom>
        </p:spPr>
      </p:pic>
      <p:pic>
        <p:nvPicPr>
          <p:cNvPr id="9" name="Picture 8" descr="Screen Shot 2014-05-20 at 1.45.0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4441"/>
            <a:ext cx="9144000" cy="2861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751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13</a:t>
            </a:fld>
            <a:endParaRPr lang="en-US" dirty="0"/>
          </a:p>
        </p:txBody>
      </p:sp>
      <p:pic>
        <p:nvPicPr>
          <p:cNvPr id="9" name="Picture 8" descr="Screen Shot 2014-06-02 at 4.01.3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76201"/>
            <a:ext cx="65405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155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SPIRITS14aje in MESSIER101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14</a:t>
            </a:fld>
            <a:endParaRPr lang="en-US" dirty="0"/>
          </a:p>
        </p:txBody>
      </p:sp>
      <p:pic>
        <p:nvPicPr>
          <p:cNvPr id="7" name="Picture 6" descr="Screen Shot 2014-06-02 at 4.07.3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6" y="1625590"/>
            <a:ext cx="8712200" cy="3695700"/>
          </a:xfrm>
          <a:prstGeom prst="rect">
            <a:avLst/>
          </a:prstGeom>
        </p:spPr>
      </p:pic>
      <p:pic>
        <p:nvPicPr>
          <p:cNvPr id="10" name="Picture 9" descr="Screen Shot 2014-06-02 at 4.11.1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06" y="5190066"/>
            <a:ext cx="6350000" cy="14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191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15</a:t>
            </a:fld>
            <a:endParaRPr lang="en-US" dirty="0"/>
          </a:p>
        </p:txBody>
      </p:sp>
      <p:pic>
        <p:nvPicPr>
          <p:cNvPr id="7" name="Picture 6" descr="Screen Shot 2014-06-02 at 4.01.0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" y="367456"/>
            <a:ext cx="9144000" cy="2090057"/>
          </a:xfrm>
          <a:prstGeom prst="rect">
            <a:avLst/>
          </a:prstGeom>
        </p:spPr>
      </p:pic>
      <p:pic>
        <p:nvPicPr>
          <p:cNvPr id="8" name="Picture 7" descr="Screen Shot 2014-06-02 at 4.06.2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77" y="2544238"/>
            <a:ext cx="9144000" cy="462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689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Emerging New </a:t>
            </a:r>
            <a:r>
              <a:rPr lang="en-US" dirty="0" smtClean="0"/>
              <a:t>Class:</a:t>
            </a:r>
            <a:br>
              <a:rPr lang="en-US" dirty="0" smtClean="0"/>
            </a:br>
            <a:r>
              <a:rPr lang="en-US" dirty="0" smtClean="0"/>
              <a:t>e-capture </a:t>
            </a:r>
            <a:r>
              <a:rPr lang="en-US" dirty="0" smtClean="0"/>
              <a:t>supernovae (ILRT)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6797-A694-8945-BC03-1F825BF0CB56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7" name="Picture 6" descr="Screen Shot 2012-02-29 at 8.10.0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" y="1935615"/>
            <a:ext cx="4404226" cy="383252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75870" y="5868140"/>
            <a:ext cx="82224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e.g. </a:t>
            </a:r>
            <a:r>
              <a:rPr lang="en-US" dirty="0" err="1" smtClean="0"/>
              <a:t>Prieto</a:t>
            </a:r>
            <a:r>
              <a:rPr lang="en-US" dirty="0" smtClean="0"/>
              <a:t> et al. 2008, Thompson et al. 2008, </a:t>
            </a:r>
            <a:r>
              <a:rPr lang="en-US" dirty="0" err="1" smtClean="0"/>
              <a:t>Kochanek</a:t>
            </a:r>
            <a:r>
              <a:rPr lang="en-US" dirty="0" smtClean="0"/>
              <a:t> 2011,  Khan et al. </a:t>
            </a:r>
          </a:p>
          <a:p>
            <a:pPr algn="ctr"/>
            <a:r>
              <a:rPr lang="en-US" dirty="0"/>
              <a:t>Kasliwal et al. </a:t>
            </a:r>
            <a:r>
              <a:rPr lang="en-US" dirty="0" smtClean="0"/>
              <a:t>2011b,  Bond </a:t>
            </a:r>
            <a:r>
              <a:rPr lang="en-US" dirty="0"/>
              <a:t>et al. 2009, </a:t>
            </a:r>
            <a:r>
              <a:rPr lang="en-US" dirty="0" err="1"/>
              <a:t>Botticella</a:t>
            </a:r>
            <a:r>
              <a:rPr lang="en-US" dirty="0"/>
              <a:t> et al. 2009 </a:t>
            </a:r>
            <a:endParaRPr lang="en-US" sz="1600" dirty="0"/>
          </a:p>
        </p:txBody>
      </p:sp>
      <p:pic>
        <p:nvPicPr>
          <p:cNvPr id="11" name="Picture 10" descr="LRN_lc.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76" t="9477" r="11328" b="45903"/>
          <a:stretch/>
        </p:blipFill>
        <p:spPr>
          <a:xfrm>
            <a:off x="4023288" y="1781384"/>
            <a:ext cx="5224441" cy="40714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800" y="16933"/>
            <a:ext cx="17272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817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Emerging New </a:t>
            </a:r>
            <a:r>
              <a:rPr lang="en-US" dirty="0" smtClean="0"/>
              <a:t>Class:</a:t>
            </a:r>
            <a:br>
              <a:rPr lang="en-US" dirty="0" smtClean="0"/>
            </a:br>
            <a:r>
              <a:rPr lang="en-US" dirty="0" smtClean="0"/>
              <a:t>Stellar </a:t>
            </a:r>
            <a:r>
              <a:rPr lang="en-US" dirty="0" smtClean="0"/>
              <a:t>merger (LRN)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6797-A694-8945-BC03-1F825BF0CB56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8" name="Picture 7" descr="tylenda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43"/>
          <a:stretch/>
        </p:blipFill>
        <p:spPr>
          <a:xfrm>
            <a:off x="27764" y="1629950"/>
            <a:ext cx="4684149" cy="43724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48632" y="5848793"/>
            <a:ext cx="2260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Tylenda</a:t>
            </a:r>
            <a:r>
              <a:rPr lang="en-US" dirty="0" smtClean="0"/>
              <a:t> et al. 2011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4661566" y="1665708"/>
            <a:ext cx="4068014" cy="4592521"/>
            <a:chOff x="4661566" y="1665708"/>
            <a:chExt cx="4068014" cy="4592521"/>
          </a:xfrm>
        </p:grpSpPr>
        <p:pic>
          <p:nvPicPr>
            <p:cNvPr id="9" name="Picture 8" descr="ivanova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160"/>
            <a:stretch/>
          </p:blipFill>
          <p:spPr>
            <a:xfrm>
              <a:off x="4661566" y="1665708"/>
              <a:ext cx="4068014" cy="418308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5032179" y="5888897"/>
              <a:ext cx="22994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Ivanova</a:t>
              </a:r>
              <a:r>
                <a:rPr lang="en-US" dirty="0" smtClean="0"/>
                <a:t> et al. 2013</a:t>
              </a:r>
              <a:endParaRPr lang="en-US" dirty="0"/>
            </a:p>
          </p:txBody>
        </p:sp>
      </p:grpSp>
      <p:pic>
        <p:nvPicPr>
          <p:cNvPr id="13" name="Picture 12" descr="V1309_lc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913" y="1624997"/>
            <a:ext cx="4432087" cy="41869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9500" y="0"/>
            <a:ext cx="17145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444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Eruption(s) before Explosion:</a:t>
            </a:r>
            <a:br>
              <a:rPr lang="en-US" dirty="0" smtClean="0"/>
            </a:br>
            <a:r>
              <a:rPr lang="en-US" dirty="0" smtClean="0"/>
              <a:t>New Dust?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6797-A694-8945-BC03-1F825BF0CB56}" type="slidenum">
              <a:rPr lang="en-US" smtClean="0"/>
              <a:pPr/>
              <a:t>18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834146" y="1614738"/>
            <a:ext cx="5282594" cy="5106737"/>
            <a:chOff x="174812" y="1524006"/>
            <a:chExt cx="5282594" cy="5106737"/>
          </a:xfrm>
        </p:grpSpPr>
        <p:pic>
          <p:nvPicPr>
            <p:cNvPr id="8" name="Picture 7" descr="Screen Shot 2013-02-23 at 6.14.37 PM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812" y="1524006"/>
              <a:ext cx="5240465" cy="5106737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6200000">
              <a:off x="3048273" y="3731818"/>
              <a:ext cx="447971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Smith, </a:t>
              </a:r>
              <a:r>
                <a:rPr lang="en-US" sz="1600" dirty="0" err="1" smtClean="0"/>
                <a:t>Mauerhan</a:t>
              </a:r>
              <a:r>
                <a:rPr lang="en-US" sz="1600" dirty="0" smtClean="0"/>
                <a:t>, Kasliwal &amp; </a:t>
              </a:r>
              <a:r>
                <a:rPr lang="en-US" sz="1600" dirty="0" err="1" smtClean="0"/>
                <a:t>Burgasser</a:t>
              </a:r>
              <a:r>
                <a:rPr lang="en-US" sz="1600" dirty="0" smtClean="0"/>
                <a:t> 2013</a:t>
              </a:r>
              <a:endParaRPr lang="en-US" sz="1600" dirty="0"/>
            </a:p>
          </p:txBody>
        </p:sp>
      </p:grpSp>
      <p:pic>
        <p:nvPicPr>
          <p:cNvPr id="3" name="Picture 2" descr="Screen Shot 2013-10-17 at 9.23.1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" y="2357958"/>
            <a:ext cx="9144000" cy="3422263"/>
          </a:xfrm>
          <a:prstGeom prst="rect">
            <a:avLst/>
          </a:prstGeom>
        </p:spPr>
      </p:pic>
      <p:pic>
        <p:nvPicPr>
          <p:cNvPr id="10" name="Picture 9" descr="PTF10tel_notimelabels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6"/>
          <a:stretch/>
        </p:blipFill>
        <p:spPr>
          <a:xfrm>
            <a:off x="7501467" y="604518"/>
            <a:ext cx="1665445" cy="813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7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1" y="130394"/>
            <a:ext cx="6508377" cy="1143000"/>
          </a:xfrm>
        </p:spPr>
        <p:txBody>
          <a:bodyPr/>
          <a:lstStyle/>
          <a:p>
            <a:r>
              <a:rPr lang="en-US" dirty="0" smtClean="0"/>
              <a:t>Supernova Thermal Echoes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19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266" y="1266324"/>
            <a:ext cx="6366934" cy="508858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16200000">
            <a:off x="5418848" y="3854989"/>
            <a:ext cx="30777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Helou</a:t>
            </a:r>
            <a:r>
              <a:rPr lang="en-US" dirty="0" smtClean="0"/>
              <a:t>, Kasliwal et al. </a:t>
            </a:r>
            <a:r>
              <a:rPr lang="en-US" dirty="0" smtClean="0"/>
              <a:t>2013</a:t>
            </a:r>
          </a:p>
          <a:p>
            <a:r>
              <a:rPr lang="en-US" dirty="0" err="1" smtClean="0"/>
              <a:t>Ergon</a:t>
            </a:r>
            <a:r>
              <a:rPr lang="en-US" dirty="0" smtClean="0"/>
              <a:t> et al. 2013, 2014</a:t>
            </a:r>
            <a:endParaRPr lang="en-US" dirty="0"/>
          </a:p>
        </p:txBody>
      </p:sp>
      <p:pic>
        <p:nvPicPr>
          <p:cNvPr id="8" name="Picture 7" descr="11eon_fulton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72" r="24055" b="7174"/>
          <a:stretch/>
        </p:blipFill>
        <p:spPr>
          <a:xfrm>
            <a:off x="7212106" y="0"/>
            <a:ext cx="1988331" cy="242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172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aumv_2004_bw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0"/>
            <a:ext cx="8314075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462" y="3614424"/>
            <a:ext cx="6508377" cy="818941"/>
          </a:xfrm>
        </p:spPr>
        <p:txBody>
          <a:bodyPr/>
          <a:lstStyle/>
          <a:p>
            <a:pPr algn="ctr"/>
            <a:r>
              <a:rPr lang="en-US" dirty="0" smtClean="0"/>
              <a:t>The Gap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6797-A694-8945-BC03-1F825BF0CB5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760896" y="2869617"/>
            <a:ext cx="461665" cy="3968807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Updated from Kasliwal 2011 (</a:t>
            </a:r>
            <a:r>
              <a:rPr lang="en-US" dirty="0" err="1" smtClean="0"/>
              <a:t>PhDT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3" name="Picture 2" descr="taumv_stars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13" y="17858"/>
            <a:ext cx="8398483" cy="6858000"/>
          </a:xfrm>
          <a:prstGeom prst="rect">
            <a:avLst/>
          </a:prstGeom>
        </p:spPr>
      </p:pic>
      <p:pic>
        <p:nvPicPr>
          <p:cNvPr id="8" name="Picture 7" descr="taumv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46" y="33866"/>
            <a:ext cx="8342955" cy="6858000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5486399" y="728937"/>
            <a:ext cx="2468439" cy="1476744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70000"/>
                  <a:satMod val="120000"/>
                  <a:alpha val="12000"/>
                </a:schemeClr>
              </a:gs>
              <a:gs pos="35000">
                <a:schemeClr val="accent1">
                  <a:shade val="100000"/>
                  <a:satMod val="150000"/>
                  <a:alpha val="12000"/>
                </a:schemeClr>
              </a:gs>
              <a:gs pos="70000">
                <a:schemeClr val="accent1">
                  <a:tint val="100000"/>
                  <a:shade val="100000"/>
                  <a:satMod val="200000"/>
                  <a:greenMod val="100000"/>
                  <a:alpha val="12000"/>
                </a:schemeClr>
              </a:gs>
              <a:gs pos="100000">
                <a:schemeClr val="accent1">
                  <a:tint val="100000"/>
                  <a:shade val="100000"/>
                  <a:satMod val="250000"/>
                  <a:greenMod val="100000"/>
                  <a:alpha val="12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866737" y="2701414"/>
            <a:ext cx="1592333" cy="1014608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70000"/>
                  <a:satMod val="120000"/>
                  <a:alpha val="12000"/>
                </a:schemeClr>
              </a:gs>
              <a:gs pos="35000">
                <a:schemeClr val="accent1">
                  <a:shade val="100000"/>
                  <a:satMod val="150000"/>
                  <a:alpha val="12000"/>
                </a:schemeClr>
              </a:gs>
              <a:gs pos="70000">
                <a:schemeClr val="accent1">
                  <a:tint val="100000"/>
                  <a:shade val="100000"/>
                  <a:satMod val="200000"/>
                  <a:greenMod val="100000"/>
                  <a:alpha val="12000"/>
                </a:schemeClr>
              </a:gs>
              <a:gs pos="100000">
                <a:schemeClr val="accent1">
                  <a:tint val="100000"/>
                  <a:shade val="100000"/>
                  <a:satMod val="250000"/>
                  <a:greenMod val="100000"/>
                  <a:alpha val="12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640666" y="2253781"/>
            <a:ext cx="1276870" cy="903704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70000"/>
                  <a:satMod val="120000"/>
                  <a:alpha val="12000"/>
                </a:schemeClr>
              </a:gs>
              <a:gs pos="35000">
                <a:schemeClr val="accent1">
                  <a:shade val="100000"/>
                  <a:satMod val="150000"/>
                  <a:alpha val="12000"/>
                </a:schemeClr>
              </a:gs>
              <a:gs pos="70000">
                <a:schemeClr val="accent1">
                  <a:tint val="100000"/>
                  <a:shade val="100000"/>
                  <a:satMod val="200000"/>
                  <a:greenMod val="100000"/>
                  <a:alpha val="12000"/>
                </a:schemeClr>
              </a:gs>
              <a:gs pos="100000">
                <a:schemeClr val="accent1">
                  <a:tint val="100000"/>
                  <a:shade val="100000"/>
                  <a:satMod val="250000"/>
                  <a:greenMod val="100000"/>
                  <a:alpha val="12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655729" y="3563624"/>
            <a:ext cx="2590802" cy="1706209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70000"/>
                  <a:satMod val="120000"/>
                  <a:alpha val="12000"/>
                </a:schemeClr>
              </a:gs>
              <a:gs pos="35000">
                <a:schemeClr val="accent1">
                  <a:shade val="100000"/>
                  <a:satMod val="150000"/>
                  <a:alpha val="12000"/>
                </a:schemeClr>
              </a:gs>
              <a:gs pos="70000">
                <a:schemeClr val="accent1">
                  <a:tint val="100000"/>
                  <a:shade val="100000"/>
                  <a:satMod val="200000"/>
                  <a:greenMod val="100000"/>
                  <a:alpha val="12000"/>
                </a:schemeClr>
              </a:gs>
              <a:gs pos="100000">
                <a:schemeClr val="accent1">
                  <a:tint val="100000"/>
                  <a:shade val="100000"/>
                  <a:satMod val="250000"/>
                  <a:greenMod val="100000"/>
                  <a:alpha val="12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61999" y="0"/>
            <a:ext cx="2468439" cy="1947333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70000"/>
                  <a:satMod val="120000"/>
                  <a:alpha val="12000"/>
                </a:schemeClr>
              </a:gs>
              <a:gs pos="35000">
                <a:schemeClr val="accent1">
                  <a:shade val="100000"/>
                  <a:satMod val="150000"/>
                  <a:alpha val="12000"/>
                </a:schemeClr>
              </a:gs>
              <a:gs pos="70000">
                <a:schemeClr val="accent1">
                  <a:tint val="100000"/>
                  <a:shade val="100000"/>
                  <a:satMod val="200000"/>
                  <a:greenMod val="100000"/>
                  <a:alpha val="12000"/>
                </a:schemeClr>
              </a:gs>
              <a:gs pos="100000">
                <a:schemeClr val="accent1">
                  <a:tint val="100000"/>
                  <a:shade val="100000"/>
                  <a:satMod val="250000"/>
                  <a:greenMod val="100000"/>
                  <a:alpha val="12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860801" y="3157486"/>
            <a:ext cx="1270600" cy="22918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70000"/>
                  <a:satMod val="120000"/>
                  <a:alpha val="12000"/>
                </a:schemeClr>
              </a:gs>
              <a:gs pos="35000">
                <a:schemeClr val="accent1">
                  <a:shade val="100000"/>
                  <a:satMod val="150000"/>
                  <a:alpha val="12000"/>
                </a:schemeClr>
              </a:gs>
              <a:gs pos="70000">
                <a:schemeClr val="accent1">
                  <a:tint val="100000"/>
                  <a:shade val="100000"/>
                  <a:satMod val="200000"/>
                  <a:greenMod val="100000"/>
                  <a:alpha val="12000"/>
                </a:schemeClr>
              </a:gs>
              <a:gs pos="100000">
                <a:schemeClr val="accent1">
                  <a:tint val="100000"/>
                  <a:shade val="100000"/>
                  <a:satMod val="250000"/>
                  <a:greenMod val="100000"/>
                  <a:alpha val="12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205735" y="3512825"/>
            <a:ext cx="1270600" cy="22918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70000"/>
                  <a:satMod val="120000"/>
                  <a:alpha val="12000"/>
                </a:schemeClr>
              </a:gs>
              <a:gs pos="35000">
                <a:schemeClr val="accent1">
                  <a:shade val="100000"/>
                  <a:satMod val="150000"/>
                  <a:alpha val="12000"/>
                </a:schemeClr>
              </a:gs>
              <a:gs pos="70000">
                <a:schemeClr val="accent1">
                  <a:tint val="100000"/>
                  <a:shade val="100000"/>
                  <a:satMod val="200000"/>
                  <a:greenMod val="100000"/>
                  <a:alpha val="12000"/>
                </a:schemeClr>
              </a:gs>
              <a:gs pos="100000">
                <a:schemeClr val="accent1">
                  <a:tint val="100000"/>
                  <a:shade val="100000"/>
                  <a:satMod val="250000"/>
                  <a:greenMod val="100000"/>
                  <a:alpha val="12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46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3" grpId="0" animBg="1"/>
      <p:bldP spid="10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05565"/>
            <a:ext cx="6508377" cy="1143000"/>
          </a:xfrm>
        </p:spPr>
        <p:txBody>
          <a:bodyPr/>
          <a:lstStyle/>
          <a:p>
            <a:r>
              <a:rPr lang="en-US" dirty="0" smtClean="0"/>
              <a:t>Strong Infrared Variables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6797-A694-8945-BC03-1F825BF0CB56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811165" cy="140753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27905" y="5676767"/>
            <a:ext cx="3259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Kasliwal, Perez et al. in prep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2106" y="0"/>
            <a:ext cx="1931894" cy="19318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588216" y="844433"/>
            <a:ext cx="4718972" cy="71045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432523" y="1881095"/>
            <a:ext cx="163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Andres Perez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633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05565"/>
            <a:ext cx="6508377" cy="1143000"/>
          </a:xfrm>
        </p:spPr>
        <p:txBody>
          <a:bodyPr/>
          <a:lstStyle/>
          <a:p>
            <a:r>
              <a:rPr lang="en-US" dirty="0" smtClean="0"/>
              <a:t>Zoo of Variability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6797-A694-8945-BC03-1F825BF0CB56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199419" y="5604854"/>
            <a:ext cx="2528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Kasliwal et al. in prep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53" y="2103154"/>
            <a:ext cx="9189071" cy="33320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0432" y="20314"/>
            <a:ext cx="1600200" cy="16002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277204" y="1556612"/>
            <a:ext cx="1988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Samaporn</a:t>
            </a:r>
            <a:r>
              <a:rPr lang="en-US" sz="1400" dirty="0" smtClean="0"/>
              <a:t> </a:t>
            </a:r>
            <a:r>
              <a:rPr lang="en-US" sz="1400" dirty="0" err="1" smtClean="0"/>
              <a:t>Tinyanont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07129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8064" y="4724979"/>
            <a:ext cx="2810865" cy="623609"/>
          </a:xfrm>
        </p:spPr>
        <p:txBody>
          <a:bodyPr/>
          <a:lstStyle/>
          <a:p>
            <a:pPr algn="ctr"/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22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2148100"/>
            <a:ext cx="1393870" cy="2530410"/>
          </a:xfrm>
          <a:prstGeom prst="rect">
            <a:avLst/>
          </a:prstGeom>
          <a:ln w="381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1475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266" y="384389"/>
            <a:ext cx="6508377" cy="1143000"/>
          </a:xfrm>
        </p:spPr>
        <p:txBody>
          <a:bodyPr/>
          <a:lstStyle/>
          <a:p>
            <a:r>
              <a:rPr lang="en-US" dirty="0" smtClean="0"/>
              <a:t>Slow Speed Supernovae:</a:t>
            </a:r>
            <a:br>
              <a:rPr lang="en-US" dirty="0" smtClean="0"/>
            </a:br>
            <a:r>
              <a:rPr lang="en-US" dirty="0" smtClean="0"/>
              <a:t>Two Populations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8,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KITP Science Meeting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6797-A694-8945-BC03-1F825BF0CB56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-4783" y="1422170"/>
            <a:ext cx="5307505" cy="5075258"/>
            <a:chOff x="-4783" y="1422170"/>
            <a:chExt cx="5307505" cy="5075258"/>
          </a:xfrm>
        </p:grpSpPr>
        <p:pic>
          <p:nvPicPr>
            <p:cNvPr id="12" name="Picture 11" descr="Screen Shot 2012-10-27 at 7.15.49 AM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33637"/>
              <a:ext cx="5302722" cy="5063791"/>
            </a:xfrm>
            <a:prstGeom prst="rect">
              <a:avLst/>
            </a:prstGeom>
          </p:spPr>
        </p:pic>
        <p:pic>
          <p:nvPicPr>
            <p:cNvPr id="9" name="Picture 8" descr="Screen Shot 2012-10-27 at 7.16.15 A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211512" y="2698631"/>
              <a:ext cx="3211986" cy="659063"/>
            </a:xfrm>
            <a:prstGeom prst="rect">
              <a:avLst/>
            </a:prstGeom>
          </p:spPr>
        </p:pic>
        <p:pic>
          <p:nvPicPr>
            <p:cNvPr id="8" name="Picture 7" descr="Screen Shot 2012-10-27 at 7.16.02 AM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1175623" y="4444343"/>
              <a:ext cx="3142665" cy="800986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3718131" y="1537372"/>
            <a:ext cx="5452606" cy="4879848"/>
            <a:chOff x="3611187" y="1579576"/>
            <a:chExt cx="5452606" cy="4752138"/>
          </a:xfrm>
        </p:grpSpPr>
        <p:pic>
          <p:nvPicPr>
            <p:cNvPr id="13" name="Picture 12" descr="Screen Shot 2012-10-27 at 7.15.36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1187" y="1579576"/>
              <a:ext cx="5215397" cy="4752138"/>
            </a:xfrm>
            <a:prstGeom prst="rect">
              <a:avLst/>
            </a:prstGeom>
          </p:spPr>
        </p:pic>
        <p:pic>
          <p:nvPicPr>
            <p:cNvPr id="10" name="Picture 9" descr="Screen Shot 2012-10-27 at 7.16.24 AM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823468" y="3264624"/>
              <a:ext cx="3606633" cy="874016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315882" y="6188913"/>
            <a:ext cx="8253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e.g. Li et al. 2002, </a:t>
            </a:r>
            <a:r>
              <a:rPr lang="en-US" dirty="0" err="1" smtClean="0"/>
              <a:t>Ganeshalingam</a:t>
            </a:r>
            <a:r>
              <a:rPr lang="en-US" dirty="0" smtClean="0"/>
              <a:t> et al. 2012, White, Kasliwal et al. </a:t>
            </a:r>
            <a:r>
              <a:rPr lang="en-US" dirty="0" smtClean="0"/>
              <a:t>2014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 rot="16200000">
            <a:off x="6676303" y="699513"/>
            <a:ext cx="1419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Chris White</a:t>
            </a:r>
            <a:endParaRPr lang="en-US" dirty="0"/>
          </a:p>
        </p:txBody>
      </p:sp>
      <p:pic>
        <p:nvPicPr>
          <p:cNvPr id="15" name="Picture 14" descr="personal_pic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332" y="156957"/>
            <a:ext cx="1639637" cy="1436761"/>
          </a:xfrm>
          <a:prstGeom prst="rect">
            <a:avLst/>
          </a:prstGeom>
        </p:spPr>
      </p:pic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1439333" y="2353734"/>
            <a:ext cx="5885736" cy="186266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sz="4800" dirty="0" smtClean="0"/>
              <a:t>91bg-like : 91T-like </a:t>
            </a:r>
          </a:p>
          <a:p>
            <a:pPr marL="0" indent="0" algn="ctr">
              <a:buNone/>
            </a:pPr>
            <a:r>
              <a:rPr lang="en-US" sz="4800" dirty="0" smtClean="0"/>
              <a:t>   :: </a:t>
            </a:r>
          </a:p>
          <a:p>
            <a:pPr marL="0" indent="0" algn="ctr">
              <a:buNone/>
            </a:pPr>
            <a:r>
              <a:rPr lang="en-US" sz="4800" dirty="0" smtClean="0"/>
              <a:t>   02es-like : 02cx-like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830033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32" y="73184"/>
            <a:ext cx="6508377" cy="725363"/>
          </a:xfrm>
        </p:spPr>
        <p:txBody>
          <a:bodyPr/>
          <a:lstStyle/>
          <a:p>
            <a:r>
              <a:rPr lang="en-US" dirty="0" smtClean="0"/>
              <a:t>Calcium Conundrum Solved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6797-A694-8945-BC03-1F825BF0CB56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443831" y="416486"/>
            <a:ext cx="6492240" cy="6492240"/>
            <a:chOff x="443831" y="416486"/>
            <a:chExt cx="6508377" cy="6508377"/>
          </a:xfrm>
        </p:grpSpPr>
        <p:pic>
          <p:nvPicPr>
            <p:cNvPr id="3" name="Picture 2" descr="deplaa.ps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831" y="416486"/>
              <a:ext cx="6508377" cy="6508377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350247" y="5910905"/>
              <a:ext cx="2254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</a:t>
              </a:r>
              <a:r>
                <a:rPr lang="en-US" dirty="0" smtClean="0"/>
                <a:t>e </a:t>
              </a:r>
              <a:r>
                <a:rPr lang="en-US" dirty="0" err="1" smtClean="0"/>
                <a:t>Plaa</a:t>
              </a:r>
              <a:r>
                <a:rPr lang="en-US" dirty="0" smtClean="0"/>
                <a:t> et al. 2007</a:t>
              </a:r>
              <a:endParaRPr lang="en-US" dirty="0"/>
            </a:p>
          </p:txBody>
        </p:sp>
      </p:grpSp>
      <p:sp>
        <p:nvSpPr>
          <p:cNvPr id="10" name="TextBox 9"/>
          <p:cNvSpPr txBox="1"/>
          <p:nvPr/>
        </p:nvSpPr>
        <p:spPr>
          <a:xfrm rot="16200000">
            <a:off x="5081262" y="3470016"/>
            <a:ext cx="43512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Mulchaey</a:t>
            </a:r>
            <a:r>
              <a:rPr lang="en-US" dirty="0" smtClean="0"/>
              <a:t>, Kasliwal &amp; </a:t>
            </a:r>
            <a:r>
              <a:rPr lang="en-US" dirty="0" err="1" smtClean="0"/>
              <a:t>Kollmeier</a:t>
            </a:r>
            <a:r>
              <a:rPr lang="en-US" dirty="0" smtClean="0"/>
              <a:t> 2014 </a:t>
            </a:r>
          </a:p>
          <a:p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3315376" y="1069474"/>
            <a:ext cx="574842" cy="5083977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70000"/>
                  <a:satMod val="120000"/>
                  <a:alpha val="18000"/>
                </a:schemeClr>
              </a:gs>
              <a:gs pos="35000">
                <a:schemeClr val="accent1">
                  <a:shade val="100000"/>
                  <a:satMod val="150000"/>
                  <a:alpha val="18000"/>
                </a:schemeClr>
              </a:gs>
              <a:gs pos="70000">
                <a:schemeClr val="accent1">
                  <a:tint val="100000"/>
                  <a:shade val="100000"/>
                  <a:satMod val="200000"/>
                  <a:greenMod val="100000"/>
                  <a:alpha val="18000"/>
                </a:schemeClr>
              </a:gs>
              <a:gs pos="100000">
                <a:schemeClr val="accent1">
                  <a:tint val="100000"/>
                  <a:shade val="100000"/>
                  <a:satMod val="250000"/>
                  <a:greenMod val="100000"/>
                  <a:alpha val="18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fitted.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58" y="416486"/>
            <a:ext cx="6492240" cy="649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5836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5</a:t>
            </a:fld>
            <a:endParaRPr lang="en-US" dirty="0"/>
          </a:p>
        </p:txBody>
      </p:sp>
      <p:pic>
        <p:nvPicPr>
          <p:cNvPr id="8" name="Picture 7" descr="taumv_novae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72" y="-33866"/>
            <a:ext cx="7767735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16200000">
            <a:off x="5734363" y="3464766"/>
            <a:ext cx="42501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Tang et al. 2014</a:t>
            </a:r>
          </a:p>
          <a:p>
            <a:pPr algn="ctr"/>
            <a:r>
              <a:rPr lang="en-US" dirty="0" smtClean="0"/>
              <a:t>(Cao et al. 2013, Kasliwal et al. 2011)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439333" y="2353734"/>
            <a:ext cx="6743274" cy="186266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dirty="0" smtClean="0"/>
              <a:t>Are faint and fast novae recurrent?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605187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0" grpI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aumv_2004_bw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0"/>
            <a:ext cx="8314075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462" y="3614424"/>
            <a:ext cx="6508377" cy="818941"/>
          </a:xfrm>
        </p:spPr>
        <p:txBody>
          <a:bodyPr/>
          <a:lstStyle/>
          <a:p>
            <a:pPr algn="ctr"/>
            <a:r>
              <a:rPr lang="en-US" dirty="0" smtClean="0"/>
              <a:t>The Gap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6797-A694-8945-BC03-1F825BF0CB5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760896" y="2869617"/>
            <a:ext cx="461665" cy="3968807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Updated from Kasliwal 2011 (</a:t>
            </a:r>
            <a:r>
              <a:rPr lang="en-US" dirty="0" err="1" smtClean="0"/>
              <a:t>PhDT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3" name="Picture 2" descr="taumv_stars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13" y="17858"/>
            <a:ext cx="8398483" cy="6858000"/>
          </a:xfrm>
          <a:prstGeom prst="rect">
            <a:avLst/>
          </a:prstGeom>
        </p:spPr>
      </p:pic>
      <p:pic>
        <p:nvPicPr>
          <p:cNvPr id="8" name="Picture 7" descr="taumv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46" y="33866"/>
            <a:ext cx="8342955" cy="6858000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5486399" y="728937"/>
            <a:ext cx="2468439" cy="1476744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70000"/>
                  <a:satMod val="120000"/>
                  <a:alpha val="12000"/>
                </a:schemeClr>
              </a:gs>
              <a:gs pos="35000">
                <a:schemeClr val="accent1">
                  <a:shade val="100000"/>
                  <a:satMod val="150000"/>
                  <a:alpha val="12000"/>
                </a:schemeClr>
              </a:gs>
              <a:gs pos="70000">
                <a:schemeClr val="accent1">
                  <a:tint val="100000"/>
                  <a:shade val="100000"/>
                  <a:satMod val="200000"/>
                  <a:greenMod val="100000"/>
                  <a:alpha val="12000"/>
                </a:schemeClr>
              </a:gs>
              <a:gs pos="100000">
                <a:schemeClr val="accent1">
                  <a:tint val="100000"/>
                  <a:shade val="100000"/>
                  <a:satMod val="250000"/>
                  <a:greenMod val="100000"/>
                  <a:alpha val="12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2739" y="3175020"/>
            <a:ext cx="1920324" cy="1566810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4866737" y="2701414"/>
            <a:ext cx="1592333" cy="1014608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70000"/>
                  <a:satMod val="120000"/>
                  <a:alpha val="12000"/>
                </a:schemeClr>
              </a:gs>
              <a:gs pos="35000">
                <a:schemeClr val="accent1">
                  <a:shade val="100000"/>
                  <a:satMod val="150000"/>
                  <a:alpha val="12000"/>
                </a:schemeClr>
              </a:gs>
              <a:gs pos="70000">
                <a:schemeClr val="accent1">
                  <a:tint val="100000"/>
                  <a:shade val="100000"/>
                  <a:satMod val="200000"/>
                  <a:greenMod val="100000"/>
                  <a:alpha val="12000"/>
                </a:schemeClr>
              </a:gs>
              <a:gs pos="100000">
                <a:schemeClr val="accent1">
                  <a:tint val="100000"/>
                  <a:shade val="100000"/>
                  <a:satMod val="250000"/>
                  <a:greenMod val="100000"/>
                  <a:alpha val="12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640666" y="2253781"/>
            <a:ext cx="1276870" cy="903704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70000"/>
                  <a:satMod val="120000"/>
                  <a:alpha val="12000"/>
                </a:schemeClr>
              </a:gs>
              <a:gs pos="35000">
                <a:schemeClr val="accent1">
                  <a:shade val="100000"/>
                  <a:satMod val="150000"/>
                  <a:alpha val="12000"/>
                </a:schemeClr>
              </a:gs>
              <a:gs pos="70000">
                <a:schemeClr val="accent1">
                  <a:tint val="100000"/>
                  <a:shade val="100000"/>
                  <a:satMod val="200000"/>
                  <a:greenMod val="100000"/>
                  <a:alpha val="12000"/>
                </a:schemeClr>
              </a:gs>
              <a:gs pos="100000">
                <a:schemeClr val="accent1">
                  <a:tint val="100000"/>
                  <a:shade val="100000"/>
                  <a:satMod val="250000"/>
                  <a:greenMod val="100000"/>
                  <a:alpha val="12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655729" y="3563624"/>
            <a:ext cx="2590802" cy="1706209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70000"/>
                  <a:satMod val="120000"/>
                  <a:alpha val="12000"/>
                </a:schemeClr>
              </a:gs>
              <a:gs pos="35000">
                <a:schemeClr val="accent1">
                  <a:shade val="100000"/>
                  <a:satMod val="150000"/>
                  <a:alpha val="12000"/>
                </a:schemeClr>
              </a:gs>
              <a:gs pos="70000">
                <a:schemeClr val="accent1">
                  <a:tint val="100000"/>
                  <a:shade val="100000"/>
                  <a:satMod val="200000"/>
                  <a:greenMod val="100000"/>
                  <a:alpha val="12000"/>
                </a:schemeClr>
              </a:gs>
              <a:gs pos="100000">
                <a:schemeClr val="accent1">
                  <a:tint val="100000"/>
                  <a:shade val="100000"/>
                  <a:satMod val="250000"/>
                  <a:greenMod val="100000"/>
                  <a:alpha val="12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61999" y="0"/>
            <a:ext cx="2468439" cy="1947333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70000"/>
                  <a:satMod val="120000"/>
                  <a:alpha val="12000"/>
                </a:schemeClr>
              </a:gs>
              <a:gs pos="35000">
                <a:schemeClr val="accent1">
                  <a:shade val="100000"/>
                  <a:satMod val="150000"/>
                  <a:alpha val="12000"/>
                </a:schemeClr>
              </a:gs>
              <a:gs pos="70000">
                <a:schemeClr val="accent1">
                  <a:tint val="100000"/>
                  <a:shade val="100000"/>
                  <a:satMod val="200000"/>
                  <a:greenMod val="100000"/>
                  <a:alpha val="12000"/>
                </a:schemeClr>
              </a:gs>
              <a:gs pos="100000">
                <a:schemeClr val="accent1">
                  <a:tint val="100000"/>
                  <a:shade val="100000"/>
                  <a:satMod val="250000"/>
                  <a:greenMod val="100000"/>
                  <a:alpha val="12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860801" y="3157486"/>
            <a:ext cx="1270600" cy="22918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70000"/>
                  <a:satMod val="120000"/>
                  <a:alpha val="12000"/>
                </a:schemeClr>
              </a:gs>
              <a:gs pos="35000">
                <a:schemeClr val="accent1">
                  <a:shade val="100000"/>
                  <a:satMod val="150000"/>
                  <a:alpha val="12000"/>
                </a:schemeClr>
              </a:gs>
              <a:gs pos="70000">
                <a:schemeClr val="accent1">
                  <a:tint val="100000"/>
                  <a:shade val="100000"/>
                  <a:satMod val="200000"/>
                  <a:greenMod val="100000"/>
                  <a:alpha val="12000"/>
                </a:schemeClr>
              </a:gs>
              <a:gs pos="100000">
                <a:schemeClr val="accent1">
                  <a:tint val="100000"/>
                  <a:shade val="100000"/>
                  <a:satMod val="250000"/>
                  <a:greenMod val="100000"/>
                  <a:alpha val="12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205735" y="3512825"/>
            <a:ext cx="1270600" cy="229182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70000"/>
                  <a:satMod val="120000"/>
                  <a:alpha val="12000"/>
                </a:schemeClr>
              </a:gs>
              <a:gs pos="35000">
                <a:schemeClr val="accent1">
                  <a:shade val="100000"/>
                  <a:satMod val="150000"/>
                  <a:alpha val="12000"/>
                </a:schemeClr>
              </a:gs>
              <a:gs pos="70000">
                <a:schemeClr val="accent1">
                  <a:tint val="100000"/>
                  <a:shade val="100000"/>
                  <a:satMod val="200000"/>
                  <a:greenMod val="100000"/>
                  <a:alpha val="12000"/>
                </a:schemeClr>
              </a:gs>
              <a:gs pos="100000">
                <a:schemeClr val="accent1">
                  <a:tint val="100000"/>
                  <a:shade val="100000"/>
                  <a:satMod val="250000"/>
                  <a:greenMod val="100000"/>
                  <a:alpha val="12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09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Early Years of Coarse GW Localizations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6797-A694-8945-BC03-1F825BF0CB56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7" name="Picture 6" descr="skymap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8" y="1707882"/>
            <a:ext cx="9144000" cy="428059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80631" y="5657361"/>
            <a:ext cx="2895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Kasliwal &amp; </a:t>
            </a:r>
            <a:r>
              <a:rPr lang="en-US" dirty="0" err="1" smtClean="0"/>
              <a:t>Nissanke</a:t>
            </a:r>
            <a:r>
              <a:rPr lang="en-US" dirty="0" smtClean="0"/>
              <a:t> 2013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4812" y="6026693"/>
            <a:ext cx="84749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See also Singer et al. 2014 for Multiple Islands!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b="17220"/>
          <a:stretch/>
        </p:blipFill>
        <p:spPr>
          <a:xfrm>
            <a:off x="7552271" y="-50798"/>
            <a:ext cx="1554298" cy="16740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flipH="1">
            <a:off x="7157271" y="1504686"/>
            <a:ext cx="2307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Samaya</a:t>
            </a:r>
            <a:r>
              <a:rPr lang="en-US" dirty="0" smtClean="0"/>
              <a:t> </a:t>
            </a:r>
            <a:r>
              <a:rPr lang="en-US" dirty="0" err="1" smtClean="0"/>
              <a:t>Nissanke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283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02920"/>
            <a:ext cx="6754907" cy="1143000"/>
          </a:xfrm>
        </p:spPr>
        <p:txBody>
          <a:bodyPr/>
          <a:lstStyle/>
          <a:p>
            <a:r>
              <a:rPr lang="en-US" dirty="0" smtClean="0"/>
              <a:t>Overcoming wide &amp; fast: </a:t>
            </a:r>
            <a:br>
              <a:rPr lang="en-US" dirty="0" smtClean="0"/>
            </a:br>
            <a:r>
              <a:rPr lang="en-US" dirty="0" smtClean="0"/>
              <a:t>iPTF13bxl in 71 deg</a:t>
            </a:r>
            <a:r>
              <a:rPr lang="en-US" baseline="30000" dirty="0" smtClean="0"/>
              <a:t>2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E2937-FC79-4043-97ED-1C4AD812B680}" type="slidenum">
              <a:rPr lang="en-US" smtClean="0"/>
              <a:t>8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61" y="1889795"/>
            <a:ext cx="8901160" cy="472085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199" y="6055679"/>
            <a:ext cx="2060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Singer et al. 2013</a:t>
            </a:r>
            <a:endParaRPr lang="en-US" dirty="0"/>
          </a:p>
        </p:txBody>
      </p:sp>
      <p:pic>
        <p:nvPicPr>
          <p:cNvPr id="3" name="Picture 2" descr="Screen Shot 2013-10-01 at 12.12.4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200" y="0"/>
            <a:ext cx="1443789" cy="161431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738878" y="1652733"/>
            <a:ext cx="1333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Leo Singer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085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4,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Mansi M. Kasliwal / iPTF Team Meeting Stockholm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B6797-A694-8945-BC03-1F825BF0CB5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" y="2306163"/>
            <a:ext cx="9144001" cy="923330"/>
          </a:xfrm>
          <a:prstGeom prst="rect">
            <a:avLst/>
          </a:prstGeom>
          <a:solidFill>
            <a:srgbClr val="C0504D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Infrared Transient Sky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357" y="3165144"/>
            <a:ext cx="3672713" cy="377646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16200000">
            <a:off x="5143724" y="5080729"/>
            <a:ext cx="26749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Barnes &amp; </a:t>
            </a:r>
            <a:r>
              <a:rPr lang="en-US" sz="1200" dirty="0" err="1" smtClean="0"/>
              <a:t>Kasen</a:t>
            </a:r>
            <a:r>
              <a:rPr lang="en-US" sz="1200" dirty="0" smtClean="0"/>
              <a:t> 2013, </a:t>
            </a:r>
            <a:r>
              <a:rPr lang="en-US" sz="1200" dirty="0" err="1" smtClean="0"/>
              <a:t>Kasen</a:t>
            </a:r>
            <a:r>
              <a:rPr lang="en-US" sz="1200" dirty="0" smtClean="0"/>
              <a:t> 2013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81822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laza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Plaza.thmx</Template>
  <TotalTime>46585</TotalTime>
  <Words>651</Words>
  <Application>Microsoft Macintosh PowerPoint</Application>
  <PresentationFormat>On-screen Show (4:3)</PresentationFormat>
  <Paragraphs>135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Plaza</vt:lpstr>
      <vt:lpstr>Transients in the Local Universe</vt:lpstr>
      <vt:lpstr>The Gap</vt:lpstr>
      <vt:lpstr>Slow Speed Supernovae: Two Populations</vt:lpstr>
      <vt:lpstr>Calcium Conundrum Solved</vt:lpstr>
      <vt:lpstr>PowerPoint Presentation</vt:lpstr>
      <vt:lpstr>The Gap</vt:lpstr>
      <vt:lpstr>The Early Years of Coarse GW Localizations</vt:lpstr>
      <vt:lpstr>Overcoming wide &amp; fast:  iPTF13bxl in 71 deg2!</vt:lpstr>
      <vt:lpstr>PowerPoint Presentation</vt:lpstr>
      <vt:lpstr>SPIRITS: SPitzer InfraRed Intensive Transients Survey</vt:lpstr>
      <vt:lpstr>SPIRITS: SPitzer InfraRed Intensive Transients Survey</vt:lpstr>
      <vt:lpstr>First Discoveries:  20 infrared transients!</vt:lpstr>
      <vt:lpstr>PowerPoint Presentation</vt:lpstr>
      <vt:lpstr>SPIRITS14aje in MESSIER101</vt:lpstr>
      <vt:lpstr>PowerPoint Presentation</vt:lpstr>
      <vt:lpstr>Emerging New Class: e-capture supernovae (ILRT)</vt:lpstr>
      <vt:lpstr>Emerging New Class: Stellar merger (LRN)</vt:lpstr>
      <vt:lpstr>Eruption(s) before Explosion: New Dust?</vt:lpstr>
      <vt:lpstr>Supernova Thermal Echoes</vt:lpstr>
      <vt:lpstr>Strong Infrared Variables</vt:lpstr>
      <vt:lpstr>Zoo of Variability</vt:lpstr>
      <vt:lpstr>Thank You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Seeing the Sound</dc:title>
  <dc:creator>Mansi Kasliwal</dc:creator>
  <cp:lastModifiedBy>Mansi Kasliwal</cp:lastModifiedBy>
  <cp:revision>769</cp:revision>
  <dcterms:created xsi:type="dcterms:W3CDTF">2012-03-25T01:56:19Z</dcterms:created>
  <dcterms:modified xsi:type="dcterms:W3CDTF">2014-06-04T08:41:38Z</dcterms:modified>
</cp:coreProperties>
</file>