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trictFirstAndLastChars="0" saveSubsetFonts="1">
  <p:sldMasterIdLst>
    <p:sldMasterId id="2147483648" r:id="rId1"/>
  </p:sldMasterIdLst>
  <p:notesMasterIdLst>
    <p:notesMasterId r:id="rId36"/>
  </p:notesMasterIdLst>
  <p:sldIdLst>
    <p:sldId id="538" r:id="rId2"/>
    <p:sldId id="322" r:id="rId3"/>
    <p:sldId id="543" r:id="rId4"/>
    <p:sldId id="557" r:id="rId5"/>
    <p:sldId id="558" r:id="rId6"/>
    <p:sldId id="559" r:id="rId7"/>
    <p:sldId id="560" r:id="rId8"/>
    <p:sldId id="561" r:id="rId9"/>
    <p:sldId id="562" r:id="rId10"/>
    <p:sldId id="563" r:id="rId11"/>
    <p:sldId id="564" r:id="rId12"/>
    <p:sldId id="565" r:id="rId13"/>
    <p:sldId id="568" r:id="rId14"/>
    <p:sldId id="566" r:id="rId15"/>
    <p:sldId id="544" r:id="rId16"/>
    <p:sldId id="545" r:id="rId17"/>
    <p:sldId id="546" r:id="rId18"/>
    <p:sldId id="567" r:id="rId19"/>
    <p:sldId id="553" r:id="rId20"/>
    <p:sldId id="570" r:id="rId21"/>
    <p:sldId id="554" r:id="rId22"/>
    <p:sldId id="571" r:id="rId23"/>
    <p:sldId id="572" r:id="rId24"/>
    <p:sldId id="555" r:id="rId25"/>
    <p:sldId id="556" r:id="rId26"/>
    <p:sldId id="573" r:id="rId27"/>
    <p:sldId id="574" r:id="rId28"/>
    <p:sldId id="576" r:id="rId29"/>
    <p:sldId id="552" r:id="rId30"/>
    <p:sldId id="550" r:id="rId31"/>
    <p:sldId id="569" r:id="rId32"/>
    <p:sldId id="530" r:id="rId33"/>
    <p:sldId id="575" r:id="rId34"/>
    <p:sldId id="499" r:id="rId35"/>
  </p:sldIdLst>
  <p:sldSz cx="9144000" cy="6858000" type="screen4x3"/>
  <p:notesSz cx="6858000" cy="9144000"/>
  <p:defaultTextStyle>
    <a:defPPr>
      <a:defRPr lang="he-IL"/>
    </a:defPPr>
    <a:lvl1pPr algn="l" rtl="0" eaLnBrk="0" fontAlgn="base" hangingPunct="0">
      <a:spcBef>
        <a:spcPct val="50000"/>
      </a:spcBef>
      <a:spcAft>
        <a:spcPct val="0"/>
      </a:spcAft>
      <a:defRPr sz="24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24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24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24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24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33CC"/>
    <a:srgbClr val="006600"/>
    <a:srgbClr val="FFFF00"/>
    <a:srgbClr val="0000FF"/>
    <a:srgbClr val="FFFF99"/>
    <a:srgbClr val="00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276" autoAdjust="0"/>
    <p:restoredTop sz="94660" autoAdjust="0"/>
  </p:normalViewPr>
  <p:slideViewPr>
    <p:cSldViewPr>
      <p:cViewPr varScale="1">
        <p:scale>
          <a:sx n="92" d="100"/>
          <a:sy n="92" d="100"/>
        </p:scale>
        <p:origin x="-14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>
              <a:spcBef>
                <a:spcPct val="0"/>
              </a:spcBef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spcBef>
                <a:spcPct val="0"/>
              </a:spcBef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1">
              <a:spcBef>
                <a:spcPct val="0"/>
              </a:spcBef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spcBef>
                <a:spcPct val="0"/>
              </a:spcBef>
              <a:defRPr sz="1200" smtClean="0">
                <a:solidFill>
                  <a:schemeClr val="tx1"/>
                </a:solidFill>
                <a:cs typeface="Times New Roman" pitchFamily="18" charset="0"/>
              </a:defRPr>
            </a:lvl1pPr>
          </a:lstStyle>
          <a:p>
            <a:pPr>
              <a:defRPr/>
            </a:pPr>
            <a:fld id="{A520F7DA-6D3D-40FF-B6AB-8F9CBDB09AC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9151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B68190-04EC-4D6A-8862-46EE4765D42F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091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EF429-E4EF-4AED-A691-1D53D2B78D3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52E618-236E-4C8D-B182-5024CF04644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E3146-9C7A-4680-A19C-70F419A93AD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E4699C-2181-49DE-A871-8FACF78D584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BB74D-7440-49A9-95D8-2A70DFF5237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EF77B-BB13-43A1-A7C5-BE2AC0344AC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C6F79-90DB-46E7-888A-7BE7D511B4A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27D6A-38FC-4831-B0B3-232FD3F23A7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E0F35-C8F9-4409-8188-69D80122A58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79EA0-B9A5-4111-88EB-C72E00B05B2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4440A-FA63-40EF-A74D-75AE1284C6A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0A17A-B717-4340-8BFF-4BC981F7AC1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0043F-EA7D-4E08-B6E5-BAEB7D806028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0033CC"/>
            </a:gs>
            <a:gs pos="100000">
              <a:srgbClr val="00185E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1">
              <a:spcBef>
                <a:spcPct val="0"/>
              </a:spcBef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>
              <a:spcBef>
                <a:spcPct val="0"/>
              </a:spcBef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>
              <a:spcBef>
                <a:spcPct val="0"/>
              </a:spcBef>
              <a:defRPr sz="1400" smtClean="0">
                <a:solidFill>
                  <a:schemeClr val="tx1"/>
                </a:solidFill>
                <a:cs typeface="Times New Roman" pitchFamily="18" charset="0"/>
              </a:defRPr>
            </a:lvl1pPr>
          </a:lstStyle>
          <a:p>
            <a:pPr>
              <a:defRPr/>
            </a:pPr>
            <a:fld id="{DBFC0AAE-90CA-4873-A18B-70E6EA306D22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//upload.wikimedia.org/wikipedia/commons/b/be/Wolf_rayet2.jpg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//upload.wikimedia.org/wikipedia/commons/b/be/Wolf_rayet2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//upload.wikimedia.org/wikipedia/commons/b/be/Wolf_rayet2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4239"/>
            <a:ext cx="9144000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Supernova Flash Spectroscopy:</a:t>
            </a:r>
            <a:br>
              <a:rPr lang="en-US" sz="4000" dirty="0" smtClean="0">
                <a:solidFill>
                  <a:srgbClr val="FFFF00"/>
                </a:solidFill>
              </a:rPr>
            </a:br>
            <a:r>
              <a:rPr lang="en-US" sz="4000" dirty="0" smtClean="0">
                <a:solidFill>
                  <a:srgbClr val="FFFF00"/>
                </a:solidFill>
              </a:rPr>
              <a:t>A New Window into Massive Stellar Death</a:t>
            </a:r>
            <a:endParaRPr lang="en-US" sz="2800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2053" name="Text Box 79"/>
          <p:cNvSpPr txBox="1">
            <a:spLocks noChangeArrowheads="1"/>
          </p:cNvSpPr>
          <p:nvPr/>
        </p:nvSpPr>
        <p:spPr bwMode="auto">
          <a:xfrm>
            <a:off x="5712429" y="5589240"/>
            <a:ext cx="2745880" cy="707886"/>
          </a:xfrm>
          <a:prstGeom prst="rect">
            <a:avLst/>
          </a:prstGeom>
          <a:noFill/>
          <a:ln w="57150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dirty="0" err="1">
                <a:solidFill>
                  <a:srgbClr val="FFFF00"/>
                </a:solidFill>
              </a:rPr>
              <a:t>Avishay</a:t>
            </a:r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Gal-Yam </a:t>
            </a:r>
            <a:endParaRPr lang="en-US" sz="1600" dirty="0">
              <a:solidFill>
                <a:srgbClr val="FFFF00"/>
              </a:solidFill>
            </a:endParaRPr>
          </a:p>
          <a:p>
            <a:pPr algn="ctr"/>
            <a:r>
              <a:rPr lang="en-US" sz="1600" dirty="0" smtClean="0">
                <a:solidFill>
                  <a:srgbClr val="FFFF00"/>
                </a:solidFill>
              </a:rPr>
              <a:t>Weizmann Institute Of Science</a:t>
            </a:r>
          </a:p>
        </p:txBody>
      </p:sp>
      <p:pic>
        <p:nvPicPr>
          <p:cNvPr id="1026" name="Picture 2" descr="http://www.astrobio.net/images/galleryimages_images/Gallery_Image_89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377130"/>
            <a:ext cx="5559772" cy="399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693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19734" r="40000" b="43711"/>
          <a:stretch/>
        </p:blipFill>
        <p:spPr>
          <a:xfrm>
            <a:off x="920373" y="1113283"/>
            <a:ext cx="7418371" cy="4824535"/>
          </a:xfrm>
          <a:prstGeom prst="rect">
            <a:avLst/>
          </a:prstGeom>
        </p:spPr>
      </p:pic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  </a:t>
            </a:r>
            <a:r>
              <a:rPr lang="en-US" sz="4000" dirty="0" err="1" smtClean="0">
                <a:solidFill>
                  <a:srgbClr val="FFFF00"/>
                </a:solidFill>
              </a:rPr>
              <a:t>iPTF</a:t>
            </a:r>
            <a:r>
              <a:rPr lang="en-US" sz="4000" dirty="0" smtClean="0">
                <a:solidFill>
                  <a:srgbClr val="FFFF00"/>
                </a:solidFill>
              </a:rPr>
              <a:t> is even better!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1248" y="5511843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13bjx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353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82" t="19341" r="42954" b="42336"/>
          <a:stretch/>
        </p:blipFill>
        <p:spPr>
          <a:xfrm>
            <a:off x="931637" y="1052736"/>
            <a:ext cx="7813054" cy="5112568"/>
          </a:xfrm>
          <a:prstGeom prst="rect">
            <a:avLst/>
          </a:prstGeom>
        </p:spPr>
      </p:pic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  </a:t>
            </a:r>
            <a:r>
              <a:rPr lang="en-US" sz="4000" dirty="0" err="1" smtClean="0">
                <a:solidFill>
                  <a:srgbClr val="FFFF00"/>
                </a:solidFill>
              </a:rPr>
              <a:t>iPTF</a:t>
            </a:r>
            <a:r>
              <a:rPr lang="en-US" sz="4000" dirty="0" smtClean="0">
                <a:solidFill>
                  <a:srgbClr val="FFFF00"/>
                </a:solidFill>
              </a:rPr>
              <a:t> is even better!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1637" y="5729082"/>
            <a:ext cx="920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13bsg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452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637" y="980728"/>
            <a:ext cx="5636526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  </a:t>
            </a:r>
            <a:r>
              <a:rPr lang="en-US" sz="4000" dirty="0" err="1" smtClean="0">
                <a:solidFill>
                  <a:srgbClr val="FFFF00"/>
                </a:solidFill>
              </a:rPr>
              <a:t>iPTF</a:t>
            </a:r>
            <a:r>
              <a:rPr lang="en-US" sz="4000" dirty="0" smtClean="0">
                <a:solidFill>
                  <a:srgbClr val="FFFF00"/>
                </a:solidFill>
              </a:rPr>
              <a:t> is even better!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1637" y="5949280"/>
            <a:ext cx="2969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13bvn, Cao et al. 2013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03120"/>
            <a:ext cx="7812360" cy="2617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8969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  </a:t>
            </a:r>
            <a:r>
              <a:rPr lang="en-US" sz="4000" dirty="0" err="1" smtClean="0">
                <a:solidFill>
                  <a:srgbClr val="FFFF00"/>
                </a:solidFill>
              </a:rPr>
              <a:t>iPTF</a:t>
            </a:r>
            <a:r>
              <a:rPr lang="en-US" sz="4000" dirty="0" smtClean="0">
                <a:solidFill>
                  <a:srgbClr val="FFFF00"/>
                </a:solidFill>
              </a:rPr>
              <a:t> is even better!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1514475"/>
            <a:ext cx="4933950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654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Now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1196752"/>
            <a:ext cx="649248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It is now prime time to think about science at day 1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Shock breakout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bg1"/>
                </a:solidFill>
              </a:rPr>
              <a:t>Multiwavelength</a:t>
            </a: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World networks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Neutrino and GW coincidence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Flash spectroscopy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01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Example: iPTF13ast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53049"/>
            <a:ext cx="7727404" cy="5472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 bwMode="auto">
          <a:xfrm>
            <a:off x="5796136" y="3861048"/>
            <a:ext cx="0" cy="720080"/>
          </a:xfrm>
          <a:prstGeom prst="line">
            <a:avLst/>
          </a:prstGeom>
          <a:noFill/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63423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iPTF13ast: WN(h) wind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052735"/>
            <a:ext cx="5688632" cy="5400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540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iPTF13ast: wind properties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95511"/>
            <a:ext cx="6115050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76256" y="995511"/>
            <a:ext cx="22677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</a:t>
            </a:r>
            <a:r>
              <a:rPr lang="el-GR" dirty="0" smtClean="0">
                <a:solidFill>
                  <a:schemeClr val="bg1"/>
                </a:solidFill>
              </a:rPr>
              <a:t>α</a:t>
            </a:r>
            <a:r>
              <a:rPr lang="en-US" dirty="0" smtClean="0">
                <a:solidFill>
                  <a:schemeClr val="bg1"/>
                </a:solidFill>
              </a:rPr>
              <a:t> line: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R&gt;2 10</a:t>
            </a:r>
            <a:r>
              <a:rPr lang="en-US" baseline="30000" dirty="0" smtClean="0">
                <a:solidFill>
                  <a:schemeClr val="bg1"/>
                </a:solidFill>
              </a:rPr>
              <a:t>14</a:t>
            </a:r>
            <a:r>
              <a:rPr lang="en-US" dirty="0" smtClean="0">
                <a:solidFill>
                  <a:schemeClr val="bg1"/>
                </a:solidFill>
              </a:rPr>
              <a:t>cm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Line evolution: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R&lt;7 10</a:t>
            </a:r>
            <a:r>
              <a:rPr lang="en-US" baseline="30000" dirty="0" smtClean="0">
                <a:solidFill>
                  <a:schemeClr val="bg1"/>
                </a:solidFill>
              </a:rPr>
              <a:t>14</a:t>
            </a:r>
            <a:r>
              <a:rPr lang="en-US" dirty="0" smtClean="0">
                <a:solidFill>
                  <a:schemeClr val="bg1"/>
                </a:solidFill>
              </a:rPr>
              <a:t>cm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Mass loss&gt;0.03 solar mass/year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Total mass&lt;0.01 solar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65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3200" dirty="0" smtClean="0">
                <a:solidFill>
                  <a:srgbClr val="FFFF00"/>
                </a:solidFill>
              </a:rPr>
              <a:t>iPTF13ast: WN(h) progenitor of a SN </a:t>
            </a:r>
            <a:r>
              <a:rPr lang="en-US" sz="3200" dirty="0" err="1" smtClean="0">
                <a:solidFill>
                  <a:srgbClr val="FFFF00"/>
                </a:solidFill>
              </a:rPr>
              <a:t>IIb</a:t>
            </a:r>
            <a:endParaRPr lang="en-US" sz="3200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660232" y="1158999"/>
            <a:ext cx="22677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Direct ID of a SN progenitor (including W-R spectral class) at 108 </a:t>
            </a:r>
            <a:r>
              <a:rPr lang="en-US" dirty="0" err="1" smtClean="0">
                <a:solidFill>
                  <a:schemeClr val="bg1"/>
                </a:solidFill>
              </a:rPr>
              <a:t>Mpc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WN(h)-SN </a:t>
            </a:r>
            <a:r>
              <a:rPr lang="en-US" dirty="0" err="1" smtClean="0">
                <a:solidFill>
                  <a:schemeClr val="bg1"/>
                </a:solidFill>
              </a:rPr>
              <a:t>IIb</a:t>
            </a:r>
            <a:r>
              <a:rPr lang="en-US" dirty="0" smtClean="0">
                <a:solidFill>
                  <a:schemeClr val="bg1"/>
                </a:solidFill>
              </a:rPr>
              <a:t> consistent with other data (SN 2008ax) and what you’d expect (&lt;20% H, &lt;0.1 solar total H mass)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31654"/>
            <a:ext cx="5569049" cy="5360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529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iPTF13dqy: a second nearby event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4143375" cy="535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36096" y="1179284"/>
            <a:ext cx="32842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Type II SN in NGC 7610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(50 </a:t>
            </a:r>
            <a:r>
              <a:rPr lang="en-US" dirty="0" err="1" smtClean="0">
                <a:solidFill>
                  <a:schemeClr val="bg1"/>
                </a:solidFill>
              </a:rPr>
              <a:t>Mpc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95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3"/>
            <a:ext cx="9144000" cy="1052513"/>
          </a:xfrm>
        </p:spPr>
        <p:txBody>
          <a:bodyPr/>
          <a:lstStyle/>
          <a:p>
            <a:pPr rtl="0"/>
            <a:r>
              <a:rPr lang="en-US" sz="4000" dirty="0" err="1" smtClean="0">
                <a:solidFill>
                  <a:srgbClr val="FFFF00"/>
                </a:solidFill>
              </a:rPr>
              <a:t>Realtime</a:t>
            </a:r>
            <a:r>
              <a:rPr lang="en-US" sz="4000" dirty="0" smtClean="0">
                <a:solidFill>
                  <a:srgbClr val="FFFF00"/>
                </a:solidFill>
              </a:rPr>
              <a:t> supernova science: </a:t>
            </a:r>
            <a:r>
              <a:rPr lang="en-US" sz="4000" dirty="0" err="1" smtClean="0">
                <a:solidFill>
                  <a:srgbClr val="FFFF00"/>
                </a:solidFill>
              </a:rPr>
              <a:t>iPTF</a:t>
            </a:r>
            <a:endParaRPr lang="en-US" sz="2800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267744" y="1344265"/>
            <a:ext cx="4619625" cy="3668911"/>
            <a:chOff x="2293090" y="1840384"/>
            <a:chExt cx="4619625" cy="3668911"/>
          </a:xfrm>
        </p:grpSpPr>
        <p:pic>
          <p:nvPicPr>
            <p:cNvPr id="3074" name="Picture 2" descr="http://itwofs.com/beastoftraal/wp-content/uploads/2011/10/real_time_web_id41593681_size485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251"/>
            <a:stretch/>
          </p:blipFill>
          <p:spPr bwMode="auto">
            <a:xfrm>
              <a:off x="2293090" y="1840384"/>
              <a:ext cx="4619625" cy="36689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Oval 2"/>
            <p:cNvSpPr/>
            <p:nvPr/>
          </p:nvSpPr>
          <p:spPr bwMode="auto">
            <a:xfrm>
              <a:off x="5580112" y="3789040"/>
              <a:ext cx="534753" cy="436368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57150" cap="flat" cmpd="sng" algn="ctr">
              <a:noFill/>
              <a:prstDash val="sysDot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9800000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6" name="Text Box 79"/>
          <p:cNvSpPr txBox="1">
            <a:spLocks noChangeArrowheads="1"/>
          </p:cNvSpPr>
          <p:nvPr/>
        </p:nvSpPr>
        <p:spPr bwMode="auto">
          <a:xfrm>
            <a:off x="3209436" y="5373216"/>
            <a:ext cx="2504532" cy="1077218"/>
          </a:xfrm>
          <a:prstGeom prst="rect">
            <a:avLst/>
          </a:prstGeom>
          <a:noFill/>
          <a:ln w="57150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solidFill>
                  <a:srgbClr val="FFFF00"/>
                </a:solidFill>
              </a:rPr>
              <a:t>Based on manuscripts</a:t>
            </a:r>
            <a:endParaRPr lang="en-US" sz="1600" dirty="0">
              <a:solidFill>
                <a:srgbClr val="FFFF00"/>
              </a:solidFill>
            </a:endParaRPr>
          </a:p>
          <a:p>
            <a:pPr algn="ctr"/>
            <a:r>
              <a:rPr lang="en-US" sz="1600" dirty="0" smtClean="0">
                <a:solidFill>
                  <a:srgbClr val="FFFF00"/>
                </a:solidFill>
              </a:rPr>
              <a:t>Gal-Yam et al. 2014, </a:t>
            </a:r>
            <a:r>
              <a:rPr lang="en-US" sz="1600" dirty="0" smtClean="0">
                <a:solidFill>
                  <a:srgbClr val="FFFF00"/>
                </a:solidFill>
              </a:rPr>
              <a:t>Nature</a:t>
            </a:r>
            <a:endParaRPr lang="en-US" sz="1600" dirty="0" smtClean="0">
              <a:solidFill>
                <a:srgbClr val="FFFF00"/>
              </a:solidFill>
            </a:endParaRPr>
          </a:p>
          <a:p>
            <a:pPr algn="ctr"/>
            <a:r>
              <a:rPr lang="en-US" sz="1600" dirty="0" err="1" smtClean="0">
                <a:solidFill>
                  <a:srgbClr val="FFFF00"/>
                </a:solidFill>
              </a:rPr>
              <a:t>Yaron</a:t>
            </a:r>
            <a:r>
              <a:rPr lang="en-US" sz="1600" dirty="0" smtClean="0">
                <a:solidFill>
                  <a:srgbClr val="FFFF00"/>
                </a:solidFill>
              </a:rPr>
              <a:t>, </a:t>
            </a:r>
            <a:r>
              <a:rPr lang="en-US" sz="1600" dirty="0" err="1" smtClean="0">
                <a:solidFill>
                  <a:srgbClr val="FFFF00"/>
                </a:solidFill>
              </a:rPr>
              <a:t>Perley</a:t>
            </a:r>
            <a:r>
              <a:rPr lang="en-US" sz="1600" dirty="0" smtClean="0">
                <a:solidFill>
                  <a:srgbClr val="FFFF00"/>
                </a:solidFill>
              </a:rPr>
              <a:t> et al.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Redefining “good coverage”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96752"/>
            <a:ext cx="7312893" cy="4935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21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iPTF13dqy: early spectral evolution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03" y="2082155"/>
            <a:ext cx="8493061" cy="3291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942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iPTF13dqy: later spectral evolution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268760"/>
            <a:ext cx="5833839" cy="4949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95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iPTF13dqy: SN II-P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67544"/>
            <a:ext cx="68580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346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iPTF13dqy: multicolor photometry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43" y="1196752"/>
            <a:ext cx="8295321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283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iPTF13dqy: starting hot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38" y="1589143"/>
            <a:ext cx="8719542" cy="4216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354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iPTF13dqy: starting hot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753" y="1124744"/>
            <a:ext cx="6352583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512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iPTF13dqy: </a:t>
            </a:r>
            <a:r>
              <a:rPr lang="en-US" sz="4000" dirty="0" err="1" smtClean="0">
                <a:solidFill>
                  <a:srgbClr val="FFFF00"/>
                </a:solidFill>
              </a:rPr>
              <a:t>bolometrics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25" y="1357313"/>
            <a:ext cx="706755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090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Not all </a:t>
            </a:r>
            <a:r>
              <a:rPr lang="en-US" sz="4000" dirty="0" err="1" smtClean="0">
                <a:solidFill>
                  <a:srgbClr val="FFFF00"/>
                </a:solidFill>
              </a:rPr>
              <a:t>SNe</a:t>
            </a:r>
            <a:r>
              <a:rPr lang="en-US" sz="4000" dirty="0" smtClean="0">
                <a:solidFill>
                  <a:srgbClr val="FFFF00"/>
                </a:solidFill>
              </a:rPr>
              <a:t> show flash spectra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84910"/>
            <a:ext cx="7214964" cy="544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228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6460" y="188640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SEDM: flash spectroscopy machine:</a:t>
            </a:r>
            <a:br>
              <a:rPr lang="en-US" sz="4000" dirty="0" smtClean="0">
                <a:solidFill>
                  <a:srgbClr val="FFFF00"/>
                </a:solidFill>
              </a:rPr>
            </a:br>
            <a:r>
              <a:rPr lang="en-US" sz="4000" dirty="0" smtClean="0">
                <a:solidFill>
                  <a:srgbClr val="FFFF00"/>
                </a:solidFill>
              </a:rPr>
              <a:t>getting the smaller W-R stars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250" y="1366660"/>
            <a:ext cx="7032118" cy="530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616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Flash spectroscopy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1026" name="Picture 2" descr="File:Wolf rayet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3494559" cy="366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 bwMode="auto">
          <a:xfrm flipV="1">
            <a:off x="2430847" y="2420888"/>
            <a:ext cx="2861233" cy="1224136"/>
          </a:xfrm>
          <a:prstGeom prst="straightConnector1">
            <a:avLst/>
          </a:prstGeom>
          <a:noFill/>
          <a:ln w="57150" cap="flat" cmpd="sng" algn="ctr">
            <a:solidFill>
              <a:schemeClr val="accent1"/>
            </a:solidFill>
            <a:prstDash val="solid"/>
            <a:round/>
            <a:headEnd type="triangle" w="sm" len="sm"/>
            <a:tailEnd type="none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4932040" y="1887215"/>
            <a:ext cx="4030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Hydrostatic surface (&lt;10</a:t>
            </a:r>
            <a:r>
              <a:rPr lang="en-US" baseline="30000" dirty="0" smtClean="0">
                <a:solidFill>
                  <a:schemeClr val="bg1"/>
                </a:solidFill>
              </a:rPr>
              <a:t>12</a:t>
            </a:r>
            <a:r>
              <a:rPr lang="en-US" dirty="0" smtClean="0">
                <a:solidFill>
                  <a:schemeClr val="bg1"/>
                </a:solidFill>
              </a:rPr>
              <a:t>cm)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2727262" y="3540787"/>
            <a:ext cx="2204778" cy="248254"/>
          </a:xfrm>
          <a:prstGeom prst="straightConnector1">
            <a:avLst/>
          </a:prstGeom>
          <a:noFill/>
          <a:ln w="57150" cap="flat" cmpd="sng" algn="ctr">
            <a:solidFill>
              <a:schemeClr val="accent1"/>
            </a:solidFill>
            <a:prstDash val="solid"/>
            <a:round/>
            <a:headEnd type="triangle" w="lg" len="lg"/>
            <a:tailEnd type="none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5084440" y="3081075"/>
            <a:ext cx="38811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Opaque (optically thick) wind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(up to ~10</a:t>
            </a:r>
            <a:r>
              <a:rPr lang="en-US" baseline="30000" dirty="0" smtClean="0">
                <a:solidFill>
                  <a:schemeClr val="bg1"/>
                </a:solidFill>
              </a:rPr>
              <a:t>13</a:t>
            </a:r>
            <a:r>
              <a:rPr lang="en-US" dirty="0" smtClean="0">
                <a:solidFill>
                  <a:schemeClr val="bg1"/>
                </a:solidFill>
              </a:rPr>
              <a:t>cm)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3347864" y="4083234"/>
            <a:ext cx="2204778" cy="884208"/>
          </a:xfrm>
          <a:prstGeom prst="straightConnector1">
            <a:avLst/>
          </a:prstGeom>
          <a:noFill/>
          <a:ln w="57150" cap="flat" cmpd="sng" algn="ctr">
            <a:solidFill>
              <a:schemeClr val="accent1"/>
            </a:solidFill>
            <a:prstDash val="solid"/>
            <a:round/>
            <a:headEnd type="triangle" w="lg" len="lg"/>
            <a:tailEnd type="none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093600" y="4933617"/>
            <a:ext cx="25747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Optically thin wind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W-R emission lines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98856" y="1340768"/>
            <a:ext cx="26090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W-R star (example)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51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Implications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63689" y="1700808"/>
            <a:ext cx="65527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iPTF13ast: support </a:t>
            </a:r>
            <a:r>
              <a:rPr lang="en-US" dirty="0" err="1" smtClean="0">
                <a:solidFill>
                  <a:schemeClr val="bg1"/>
                </a:solidFill>
              </a:rPr>
              <a:t>IIb</a:t>
            </a:r>
            <a:r>
              <a:rPr lang="en-US" dirty="0" smtClean="0">
                <a:solidFill>
                  <a:schemeClr val="bg1"/>
                </a:solidFill>
              </a:rPr>
              <a:t> – </a:t>
            </a:r>
            <a:r>
              <a:rPr lang="en-US" dirty="0" err="1" smtClean="0">
                <a:solidFill>
                  <a:schemeClr val="bg1"/>
                </a:solidFill>
              </a:rPr>
              <a:t>WNh</a:t>
            </a:r>
            <a:r>
              <a:rPr lang="en-US" dirty="0" smtClean="0">
                <a:solidFill>
                  <a:schemeClr val="bg1"/>
                </a:solidFill>
              </a:rPr>
              <a:t> association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In general: classify W-R explosions (or any SN progenitor with CSM)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Easily done to &gt;100 </a:t>
            </a:r>
            <a:r>
              <a:rPr lang="en-US" dirty="0" err="1" smtClean="0">
                <a:solidFill>
                  <a:schemeClr val="bg1"/>
                </a:solidFill>
              </a:rPr>
              <a:t>Mpc</a:t>
            </a:r>
            <a:r>
              <a:rPr lang="en-US" dirty="0" smtClean="0">
                <a:solidFill>
                  <a:schemeClr val="bg1"/>
                </a:solidFill>
              </a:rPr>
              <a:t>, potential is &gt;100 SN/y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(Many? Some?) massive stars have increased mass loss during their terminal year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Core instability (</a:t>
            </a:r>
            <a:r>
              <a:rPr lang="en-US" dirty="0" err="1" smtClean="0">
                <a:solidFill>
                  <a:schemeClr val="bg1"/>
                </a:solidFill>
              </a:rPr>
              <a:t>Shiode</a:t>
            </a:r>
            <a:r>
              <a:rPr lang="en-US" dirty="0" smtClean="0">
                <a:solidFill>
                  <a:schemeClr val="bg1"/>
                </a:solidFill>
              </a:rPr>
              <a:t> &amp; </a:t>
            </a:r>
            <a:r>
              <a:rPr lang="en-US" dirty="0" err="1" smtClean="0">
                <a:solidFill>
                  <a:schemeClr val="bg1"/>
                </a:solidFill>
              </a:rPr>
              <a:t>Quataert</a:t>
            </a:r>
            <a:r>
              <a:rPr lang="en-US" dirty="0" smtClean="0">
                <a:solidFill>
                  <a:schemeClr val="bg1"/>
                </a:solidFill>
              </a:rPr>
              <a:t>)?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52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3200" dirty="0" smtClean="0">
                <a:solidFill>
                  <a:srgbClr val="FFFF00"/>
                </a:solidFill>
              </a:rPr>
              <a:t>The UV is a very attractive place to go to</a:t>
            </a:r>
            <a:endParaRPr lang="en-US" sz="3200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3"/>
          <a:stretch/>
        </p:blipFill>
        <p:spPr bwMode="auto">
          <a:xfrm>
            <a:off x="376238" y="1693718"/>
            <a:ext cx="8391525" cy="3559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75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12687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323945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Myriad Pro" pitchFamily="34" charset="0"/>
              </a:rPr>
              <a:t>Future: ZTF and ULTRASAT</a:t>
            </a:r>
            <a:endParaRPr lang="en-US" sz="2800" dirty="0">
              <a:solidFill>
                <a:prstClr val="black">
                  <a:lumMod val="65000"/>
                  <a:lumOff val="35000"/>
                </a:prstClr>
              </a:solidFill>
              <a:latin typeface="Myriad Pro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268760"/>
            <a:ext cx="9144000" cy="14287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5" y="1460178"/>
            <a:ext cx="6684577" cy="3552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646" y="2636912"/>
            <a:ext cx="7995858" cy="4177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880798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Take home message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03648" y="1916832"/>
            <a:ext cx="6552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First-day SN observations may both define a new set of initial conditions for massive star explosion models, as well as providing a definite benchmark to test models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3059832" y="3933056"/>
            <a:ext cx="2520280" cy="2232248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57150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9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97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997200"/>
            <a:ext cx="7772400" cy="1143000"/>
          </a:xfrm>
        </p:spPr>
        <p:txBody>
          <a:bodyPr/>
          <a:lstStyle/>
          <a:p>
            <a:pPr rtl="0"/>
            <a:r>
              <a:rPr lang="en-US" sz="3600" dirty="0" smtClean="0">
                <a:solidFill>
                  <a:srgbClr val="FFFF00"/>
                </a:solidFill>
              </a:rPr>
              <a:t>Thanks</a:t>
            </a:r>
            <a:br>
              <a:rPr lang="en-US" sz="3600" dirty="0" smtClean="0">
                <a:solidFill>
                  <a:srgbClr val="FFFF00"/>
                </a:solidFill>
              </a:rPr>
            </a:br>
            <a:endParaRPr lang="en-US" sz="2000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Flash spectroscopy (2)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1026" name="Picture 2" descr="File:Wolf rayet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3494559" cy="366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 bwMode="auto">
          <a:xfrm flipV="1">
            <a:off x="2430847" y="2420888"/>
            <a:ext cx="2861233" cy="1224136"/>
          </a:xfrm>
          <a:prstGeom prst="straightConnector1">
            <a:avLst/>
          </a:prstGeom>
          <a:noFill/>
          <a:ln w="57150" cap="flat" cmpd="sng" algn="ctr">
            <a:solidFill>
              <a:schemeClr val="accent1"/>
            </a:solidFill>
            <a:prstDash val="solid"/>
            <a:round/>
            <a:headEnd type="triangle" w="sm" len="sm"/>
            <a:tailEnd type="none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5292080" y="1887215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Infant supernova, orders of magnitude brighter 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2727262" y="3540787"/>
            <a:ext cx="2204778" cy="248254"/>
          </a:xfrm>
          <a:prstGeom prst="straightConnector1">
            <a:avLst/>
          </a:prstGeom>
          <a:noFill/>
          <a:ln w="57150" cap="flat" cmpd="sng" algn="ctr">
            <a:solidFill>
              <a:schemeClr val="accent1"/>
            </a:solidFill>
            <a:prstDash val="solid"/>
            <a:round/>
            <a:headEnd type="triangle" w="lg" len="lg"/>
            <a:tailEnd type="none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5084440" y="3081075"/>
            <a:ext cx="41488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Opaque (optically thick) wind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(up to ~10</a:t>
            </a:r>
            <a:r>
              <a:rPr lang="en-US" baseline="30000" dirty="0" smtClean="0">
                <a:solidFill>
                  <a:schemeClr val="bg1"/>
                </a:solidFill>
              </a:rPr>
              <a:t>13</a:t>
            </a:r>
            <a:r>
              <a:rPr lang="en-US" dirty="0" smtClean="0">
                <a:solidFill>
                  <a:schemeClr val="bg1"/>
                </a:solidFill>
              </a:rPr>
              <a:t>cm; wind breakout;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Ofek</a:t>
            </a:r>
            <a:r>
              <a:rPr lang="en-US" dirty="0" smtClean="0">
                <a:solidFill>
                  <a:schemeClr val="bg1"/>
                </a:solidFill>
              </a:rPr>
              <a:t> et al. 2010; </a:t>
            </a:r>
            <a:r>
              <a:rPr lang="en-US" dirty="0" err="1" smtClean="0">
                <a:solidFill>
                  <a:schemeClr val="bg1"/>
                </a:solidFill>
              </a:rPr>
              <a:t>Svirsky</a:t>
            </a:r>
            <a:r>
              <a:rPr lang="en-US" dirty="0" smtClean="0">
                <a:solidFill>
                  <a:schemeClr val="bg1"/>
                </a:solidFill>
              </a:rPr>
              <a:t> thesis)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3347864" y="4083234"/>
            <a:ext cx="2204778" cy="884208"/>
          </a:xfrm>
          <a:prstGeom prst="straightConnector1">
            <a:avLst/>
          </a:prstGeom>
          <a:noFill/>
          <a:ln w="57150" cap="flat" cmpd="sng" algn="ctr">
            <a:solidFill>
              <a:schemeClr val="accent1"/>
            </a:solidFill>
            <a:prstDash val="solid"/>
            <a:round/>
            <a:headEnd type="triangle" w="lg" len="lg"/>
            <a:tailEnd type="none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093600" y="4933617"/>
            <a:ext cx="31556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Optically thin wind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W-R-like emission lines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9552" y="1340768"/>
            <a:ext cx="3881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W-R star explosion (example)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2051720" y="3511105"/>
            <a:ext cx="534753" cy="436368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57150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9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7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Timescales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1026" name="Picture 2" descr="File:Wolf rayet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3494559" cy="366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 bwMode="auto">
          <a:xfrm flipV="1">
            <a:off x="2430847" y="2420888"/>
            <a:ext cx="2861233" cy="1224136"/>
          </a:xfrm>
          <a:prstGeom prst="straightConnector1">
            <a:avLst/>
          </a:prstGeom>
          <a:noFill/>
          <a:ln w="57150" cap="flat" cmpd="sng" algn="ctr">
            <a:solidFill>
              <a:schemeClr val="accent1"/>
            </a:solidFill>
            <a:prstDash val="solid"/>
            <a:round/>
            <a:headEnd type="triangle" w="sm" len="sm"/>
            <a:tailEnd type="none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5292080" y="1887215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Shock breakout flash: minutes to day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2727262" y="3540787"/>
            <a:ext cx="2204778" cy="248254"/>
          </a:xfrm>
          <a:prstGeom prst="straightConnector1">
            <a:avLst/>
          </a:prstGeom>
          <a:noFill/>
          <a:ln w="57150" cap="flat" cmpd="sng" algn="ctr">
            <a:solidFill>
              <a:schemeClr val="accent1"/>
            </a:solidFill>
            <a:prstDash val="solid"/>
            <a:round/>
            <a:headEnd type="triangle" w="lg" len="lg"/>
            <a:tailEnd type="none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5084440" y="2852936"/>
            <a:ext cx="39520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Recombination time: minutes. Wind reacts to SN spectrum instantly. Light-crossing time of wind (hours) may smear spectral evolution.  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3347864" y="4083234"/>
            <a:ext cx="2204778" cy="884208"/>
          </a:xfrm>
          <a:prstGeom prst="straightConnector1">
            <a:avLst/>
          </a:prstGeom>
          <a:noFill/>
          <a:ln w="57150" cap="flat" cmpd="sng" algn="ctr">
            <a:solidFill>
              <a:schemeClr val="accent1"/>
            </a:solidFill>
            <a:prstDash val="solid"/>
            <a:round/>
            <a:headEnd type="triangle" w="lg" len="lg"/>
            <a:tailEnd type="none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093601" y="4933617"/>
            <a:ext cx="3798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Moving at 10000 km/s, SN </a:t>
            </a:r>
            <a:r>
              <a:rPr lang="en-US" dirty="0" err="1" smtClean="0">
                <a:solidFill>
                  <a:schemeClr val="bg1"/>
                </a:solidFill>
              </a:rPr>
              <a:t>ejecta</a:t>
            </a:r>
            <a:r>
              <a:rPr lang="en-US" dirty="0" smtClean="0">
                <a:solidFill>
                  <a:schemeClr val="bg1"/>
                </a:solidFill>
              </a:rPr>
              <a:t> reach ~5x10</a:t>
            </a:r>
            <a:r>
              <a:rPr lang="en-US" baseline="30000" dirty="0" smtClean="0">
                <a:solidFill>
                  <a:schemeClr val="bg1"/>
                </a:solidFill>
              </a:rPr>
              <a:t>13</a:t>
            </a:r>
            <a:r>
              <a:rPr lang="en-US" dirty="0" smtClean="0">
                <a:solidFill>
                  <a:schemeClr val="bg1"/>
                </a:solidFill>
              </a:rPr>
              <a:t> cm in a day, flash spectrum gone within days of explosion.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9552" y="1340768"/>
            <a:ext cx="4326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Massive star explosion (example)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2051720" y="3511105"/>
            <a:ext cx="534753" cy="436368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57150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98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58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648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  PTF found some </a:t>
            </a:r>
            <a:r>
              <a:rPr lang="en-US" sz="4000" dirty="0" err="1" smtClean="0">
                <a:solidFill>
                  <a:srgbClr val="FFFF00"/>
                </a:solidFill>
              </a:rPr>
              <a:t>SNe</a:t>
            </a:r>
            <a:r>
              <a:rPr lang="en-US" sz="4000" dirty="0" smtClean="0">
                <a:solidFill>
                  <a:srgbClr val="FFFF00"/>
                </a:solidFill>
              </a:rPr>
              <a:t> very early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115616" y="1412776"/>
            <a:ext cx="6752279" cy="4392488"/>
            <a:chOff x="1115616" y="1412776"/>
            <a:chExt cx="6752279" cy="439248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46" t="19145" r="40113" b="43907"/>
            <a:stretch/>
          </p:blipFill>
          <p:spPr>
            <a:xfrm>
              <a:off x="1115616" y="1412776"/>
              <a:ext cx="6752279" cy="4392488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1115616" y="5466710"/>
              <a:ext cx="25110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PTF10vgv: </a:t>
              </a:r>
              <a:r>
                <a:rPr lang="en-US" sz="1600" dirty="0" err="1" smtClean="0"/>
                <a:t>Corsi</a:t>
              </a:r>
              <a:r>
                <a:rPr lang="en-US" sz="1600" dirty="0" smtClean="0"/>
                <a:t> et al. 2012</a:t>
              </a:r>
              <a:endParaRPr lang="en-US" sz="1600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268760"/>
            <a:ext cx="3560817" cy="4919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1475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648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  PTF found some </a:t>
            </a:r>
            <a:r>
              <a:rPr lang="en-US" sz="4000" dirty="0" err="1" smtClean="0">
                <a:solidFill>
                  <a:srgbClr val="FFFF00"/>
                </a:solidFill>
              </a:rPr>
              <a:t>SNe</a:t>
            </a:r>
            <a:r>
              <a:rPr lang="en-US" sz="4000" dirty="0" smtClean="0">
                <a:solidFill>
                  <a:srgbClr val="FFFF00"/>
                </a:solidFill>
              </a:rPr>
              <a:t> very early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27584" y="1340768"/>
            <a:ext cx="7110980" cy="4659034"/>
            <a:chOff x="827584" y="1340768"/>
            <a:chExt cx="7110980" cy="465903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387" t="19538" r="40000" b="43907"/>
            <a:stretch/>
          </p:blipFill>
          <p:spPr>
            <a:xfrm>
              <a:off x="827584" y="1340768"/>
              <a:ext cx="7110980" cy="4608512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827584" y="5661248"/>
              <a:ext cx="37108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PTF11kly = SN 2011fe; Nugent et al. 2011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7408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  PTF found some </a:t>
            </a:r>
            <a:r>
              <a:rPr lang="en-US" sz="4000" dirty="0" err="1" smtClean="0">
                <a:solidFill>
                  <a:srgbClr val="FFFF00"/>
                </a:solidFill>
              </a:rPr>
              <a:t>SNe</a:t>
            </a:r>
            <a:r>
              <a:rPr lang="en-US" sz="4000" dirty="0" smtClean="0">
                <a:solidFill>
                  <a:srgbClr val="FFFF00"/>
                </a:solidFill>
              </a:rPr>
              <a:t> very early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1124744"/>
            <a:ext cx="7660915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599" y="6165304"/>
            <a:ext cx="2826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PTF12gzk; Ben-Ami et al. 2012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3238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4624"/>
            <a:ext cx="8027988" cy="1052513"/>
          </a:xfrm>
        </p:spPr>
        <p:txBody>
          <a:bodyPr/>
          <a:lstStyle/>
          <a:p>
            <a:pPr rtl="0"/>
            <a:r>
              <a:rPr lang="en-US" sz="4000" dirty="0" smtClean="0">
                <a:solidFill>
                  <a:srgbClr val="FFFF00"/>
                </a:solidFill>
              </a:rPr>
              <a:t>  </a:t>
            </a:r>
            <a:r>
              <a:rPr lang="en-US" sz="4000" dirty="0" err="1" smtClean="0">
                <a:solidFill>
                  <a:srgbClr val="FFFF00"/>
                </a:solidFill>
              </a:rPr>
              <a:t>iPTF</a:t>
            </a:r>
            <a:r>
              <a:rPr lang="en-US" sz="4000" dirty="0" smtClean="0">
                <a:solidFill>
                  <a:srgbClr val="FFFF00"/>
                </a:solidFill>
              </a:rPr>
              <a:t> is even better!</a:t>
            </a:r>
            <a:endParaRPr lang="en-US" dirty="0" smtClean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73" t="19145" r="40000" b="43907"/>
          <a:stretch/>
        </p:blipFill>
        <p:spPr>
          <a:xfrm>
            <a:off x="899591" y="1196752"/>
            <a:ext cx="7611395" cy="49685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21248" y="5718447"/>
            <a:ext cx="902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13asv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7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7150" cap="flat" cmpd="sng" algn="ctr">
          <a:noFill/>
          <a:prstDash val="sysDot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he-IL" altLang="en-US" sz="2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7150" cap="flat" cmpd="sng" algn="ctr">
          <a:noFill/>
          <a:prstDash val="sysDot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he-IL" altLang="en-US" sz="24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35677</TotalTime>
  <Words>529</Words>
  <Application>Microsoft Office PowerPoint</Application>
  <PresentationFormat>On-screen Show (4:3)</PresentationFormat>
  <Paragraphs>90</Paragraphs>
  <Slides>34</Slides>
  <Notes>1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Default Design</vt:lpstr>
      <vt:lpstr>Supernova Flash Spectroscopy: A New Window into Massive Stellar Death</vt:lpstr>
      <vt:lpstr>Realtime supernova science: iPTF</vt:lpstr>
      <vt:lpstr>Flash spectroscopy</vt:lpstr>
      <vt:lpstr>Flash spectroscopy (2)</vt:lpstr>
      <vt:lpstr>Timescales</vt:lpstr>
      <vt:lpstr>  PTF found some SNe very early</vt:lpstr>
      <vt:lpstr>  PTF found some SNe very early</vt:lpstr>
      <vt:lpstr>  PTF found some SNe very early</vt:lpstr>
      <vt:lpstr>  iPTF is even better!</vt:lpstr>
      <vt:lpstr>  iPTF is even better!</vt:lpstr>
      <vt:lpstr>  iPTF is even better!</vt:lpstr>
      <vt:lpstr>  iPTF is even better!</vt:lpstr>
      <vt:lpstr>  iPTF is even better!</vt:lpstr>
      <vt:lpstr>Now</vt:lpstr>
      <vt:lpstr>Example: iPTF13ast</vt:lpstr>
      <vt:lpstr>iPTF13ast: WN(h) wind</vt:lpstr>
      <vt:lpstr>iPTF13ast: wind properties</vt:lpstr>
      <vt:lpstr>iPTF13ast: WN(h) progenitor of a SN IIb</vt:lpstr>
      <vt:lpstr>iPTF13dqy: a second nearby event</vt:lpstr>
      <vt:lpstr>Redefining “good coverage”</vt:lpstr>
      <vt:lpstr>iPTF13dqy: early spectral evolution</vt:lpstr>
      <vt:lpstr>iPTF13dqy: later spectral evolution</vt:lpstr>
      <vt:lpstr>iPTF13dqy: SN II-P</vt:lpstr>
      <vt:lpstr>iPTF13dqy: multicolor photometry</vt:lpstr>
      <vt:lpstr>iPTF13dqy: starting hot</vt:lpstr>
      <vt:lpstr>iPTF13dqy: starting hot</vt:lpstr>
      <vt:lpstr>iPTF13dqy: bolometrics</vt:lpstr>
      <vt:lpstr>Not all SNe show flash spectra</vt:lpstr>
      <vt:lpstr>SEDM: flash spectroscopy machine: getting the smaller W-R stars</vt:lpstr>
      <vt:lpstr>Implications</vt:lpstr>
      <vt:lpstr>The UV is a very attractive place to go to</vt:lpstr>
      <vt:lpstr>PowerPoint Presentation</vt:lpstr>
      <vt:lpstr>Take home message</vt:lpstr>
      <vt:lpstr>Thanks </vt:lpstr>
    </vt:vector>
  </TitlesOfParts>
  <Company>Tau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Avishay</dc:creator>
  <cp:lastModifiedBy>Gal-Yam</cp:lastModifiedBy>
  <cp:revision>258</cp:revision>
  <dcterms:created xsi:type="dcterms:W3CDTF">2000-04-06T16:11:30Z</dcterms:created>
  <dcterms:modified xsi:type="dcterms:W3CDTF">2014-06-01T14:49:57Z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2</vt:i4>
  </property>
  <property fmtid="{D5CDD505-2E9C-101B-9397-08002B2CF9AE}" pid="4" name="Compression">
    <vt:i4>100</vt:i4>
  </property>
  <property fmtid="{D5CDD505-2E9C-101B-9397-08002B2CF9AE}" pid="5" name="ScreenSize">
    <vt:i4>4</vt:i4>
  </property>
  <property fmtid="{D5CDD505-2E9C-101B-9397-08002B2CF9AE}" pid="6" name="ScreenUsage">
    <vt:i4>3</vt:i4>
  </property>
  <property fmtid="{D5CDD505-2E9C-101B-9397-08002B2CF9AE}" pid="7" name="MailAddress">
    <vt:lpwstr>avishay@wise.tau.ac.il</vt:lpwstr>
  </property>
  <property fmtid="{D5CDD505-2E9C-101B-9397-08002B2CF9AE}" pid="8" name="HomePage">
    <vt:lpwstr>http://wise-obs.tau.ac.il/~avishay</vt:lpwstr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C:\dani</vt:lpwstr>
  </property>
</Properties>
</file>