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trictFirstAndLastChars="0" saveSubsetFonts="1" autoCompressPictures="0">
  <p:sldMasterIdLst>
    <p:sldMasterId id="2147483648" r:id="rId1"/>
    <p:sldMasterId id="2147483660" r:id="rId2"/>
  </p:sldMasterIdLst>
  <p:notesMasterIdLst>
    <p:notesMasterId r:id="rId22"/>
  </p:notesMasterIdLst>
  <p:sldIdLst>
    <p:sldId id="614" r:id="rId3"/>
    <p:sldId id="889" r:id="rId4"/>
    <p:sldId id="890" r:id="rId5"/>
    <p:sldId id="891" r:id="rId6"/>
    <p:sldId id="878" r:id="rId7"/>
    <p:sldId id="904" r:id="rId8"/>
    <p:sldId id="894" r:id="rId9"/>
    <p:sldId id="896" r:id="rId10"/>
    <p:sldId id="898" r:id="rId11"/>
    <p:sldId id="879" r:id="rId12"/>
    <p:sldId id="899" r:id="rId13"/>
    <p:sldId id="881" r:id="rId14"/>
    <p:sldId id="901" r:id="rId15"/>
    <p:sldId id="892" r:id="rId16"/>
    <p:sldId id="884" r:id="rId17"/>
    <p:sldId id="903" r:id="rId18"/>
    <p:sldId id="888" r:id="rId19"/>
    <p:sldId id="905" r:id="rId20"/>
    <p:sldId id="870" r:id="rId21"/>
  </p:sldIdLst>
  <p:sldSz cx="9906000" cy="6858000" type="A4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000" u="sng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clrMru>
    <a:srgbClr val="FFFF66"/>
    <a:srgbClr val="FFFF00"/>
    <a:srgbClr val="0705FF"/>
    <a:srgbClr val="050499"/>
    <a:srgbClr val="FFFFD8"/>
    <a:srgbClr val="019909"/>
    <a:srgbClr val="66CCFF"/>
    <a:srgbClr val="FC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48" y="-80"/>
      </p:cViewPr>
      <p:guideLst>
        <p:guide orient="horz" pos="2160"/>
        <p:guide pos="54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2296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u="none"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u="none"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u="none">
                <a:latin typeface="Arial"/>
              </a:defRPr>
            </a:lvl1pPr>
          </a:lstStyle>
          <a:p>
            <a:pPr>
              <a:defRPr/>
            </a:pPr>
            <a:fld id="{DEB4172B-1284-3A40-AE4F-0051C46409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5714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349C87E4-2046-9644-8B19-E18BF427324E}" type="slidenum">
              <a:rPr lang="de-DE" sz="1200" u="none">
                <a:latin typeface="Arial" charset="0"/>
              </a:rPr>
              <a:pPr/>
              <a:t>2</a:t>
            </a:fld>
            <a:endParaRPr lang="de-DE" sz="1200" u="none">
              <a:latin typeface="Arial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62025" y="690563"/>
            <a:ext cx="4932363" cy="3416300"/>
          </a:xfrm>
          <a:solidFill>
            <a:srgbClr val="FFFFFF"/>
          </a:solidFill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7975"/>
          </a:xfr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0557" tIns="45279" rIns="90557" bIns="45279"/>
          <a:lstStyle/>
          <a:p>
            <a:pPr eaLnBrk="1" hangingPunct="1"/>
            <a:endParaRPr lang="de-DE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6D3252-C089-8C46-9356-FE35EE6BF877}" type="slidenum">
              <a:rPr lang="en-US"/>
              <a:pPr/>
              <a:t>11</a:t>
            </a:fld>
            <a:endParaRPr lang="en-US"/>
          </a:p>
        </p:txBody>
      </p:sp>
      <p:sp>
        <p:nvSpPr>
          <p:cNvPr id="1024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024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6D3252-C089-8C46-9356-FE35EE6BF877}" type="slidenum">
              <a:rPr lang="en-US"/>
              <a:pPr/>
              <a:t>12</a:t>
            </a:fld>
            <a:endParaRPr lang="en-US"/>
          </a:p>
        </p:txBody>
      </p:sp>
      <p:sp>
        <p:nvSpPr>
          <p:cNvPr id="1024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024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E185315-CF47-CA47-8AA2-84684D189EED}" type="slidenum">
              <a:rPr lang="en-US"/>
              <a:pPr/>
              <a:t>13</a:t>
            </a:fld>
            <a:endParaRPr lang="en-US"/>
          </a:p>
        </p:txBody>
      </p:sp>
      <p:sp>
        <p:nvSpPr>
          <p:cNvPr id="1126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26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E185315-CF47-CA47-8AA2-84684D189EED}" type="slidenum">
              <a:rPr lang="en-US"/>
              <a:pPr/>
              <a:t>14</a:t>
            </a:fld>
            <a:endParaRPr lang="en-US"/>
          </a:p>
        </p:txBody>
      </p:sp>
      <p:sp>
        <p:nvSpPr>
          <p:cNvPr id="1126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26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365E0FF-C825-7C46-8E9C-3557FDD66598}" type="slidenum">
              <a:rPr lang="en-US"/>
              <a:pPr/>
              <a:t>16</a:t>
            </a:fld>
            <a:endParaRPr lang="en-US"/>
          </a:p>
        </p:txBody>
      </p:sp>
      <p:sp>
        <p:nvSpPr>
          <p:cNvPr id="1433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433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032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2AED8FB-5F27-BD41-BD02-D50A70C1068F}" type="slidenum">
              <a:rPr lang="en-US"/>
              <a:pPr/>
              <a:t>17</a:t>
            </a:fld>
            <a:endParaRPr lang="en-US"/>
          </a:p>
        </p:txBody>
      </p:sp>
      <p:sp>
        <p:nvSpPr>
          <p:cNvPr id="1126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126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B8DCB2C-11E7-9E43-A705-F9A4DB20AC10}" type="slidenum">
              <a:rPr lang="en-US"/>
              <a:pPr/>
              <a:t>18</a:t>
            </a:fld>
            <a:endParaRPr lang="en-US"/>
          </a:p>
        </p:txBody>
      </p:sp>
      <p:sp>
        <p:nvSpPr>
          <p:cNvPr id="1228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93738"/>
            <a:ext cx="4953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34"/>
            <a:ext cx="8420100" cy="1470025"/>
          </a:xfrm>
        </p:spPr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Master-Untertitelformat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764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1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058025" y="533400"/>
            <a:ext cx="2105025" cy="5486400"/>
          </a:xfrm>
        </p:spPr>
        <p:txBody>
          <a:bodyPr vert="eaVert"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42950" y="533400"/>
            <a:ext cx="6149975" cy="5486400"/>
          </a:xfrm>
        </p:spPr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175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34"/>
            <a:ext cx="8420100" cy="1470025"/>
          </a:xfrm>
        </p:spPr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F19EF-D063-2A49-9BC4-54A2941C6858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C259B-091C-054C-861D-16651B0D888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11131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282D0-8242-F341-BF6F-8B40D3AA4BF5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BDB6F-92D6-0147-BB8B-E8E29E7352B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811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B624A-1029-614F-9CDC-A108B1A3F1F9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92ABB-1444-554B-8D69-979BA08DE95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8044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A0803-4E17-004F-B78B-1DE9DC816E78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F09DA-935D-814E-B616-676A6E9DC34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06424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29BE8-8ECF-FE4D-9C9B-7B1066FD5992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88071-67C4-0243-A46A-DC53CD620D0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4127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1D5D7-46F3-3C47-85FE-ADB5B5E4EC48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C0F12-AB4F-BA43-B353-648E775E431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5079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14334-7682-0F4A-B15C-709B6B0F34D1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EBCAB-C9A7-CA4B-85BF-31FBFF81944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1879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2972" y="2730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1087C-68F7-AF46-8DC5-6851C25CAFB5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FAECF-8D02-F54E-8375-1797D436597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579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79680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8F0F-752E-6F4C-9C68-8EEE92DDDBE0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AADC8-B6A9-7D49-8E92-73649E0FC0B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3375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337D1-D58F-9B4D-8899-6661D586C4BC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112C5-7BCA-0043-850F-3FCA547D0DC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3506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181850" y="274647"/>
            <a:ext cx="2228850" cy="5851525"/>
          </a:xfrm>
        </p:spPr>
        <p:txBody>
          <a:bodyPr vert="eaVert"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95300" y="274647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DCAEC-F17A-2A47-9709-78C624212A70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12DE0-DF06-6C4B-8807-50B372E5C41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2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8599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42950" y="1905000"/>
            <a:ext cx="4127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35550" y="1905000"/>
            <a:ext cx="4127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00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536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42950" y="1905000"/>
            <a:ext cx="8420100" cy="4114800"/>
          </a:xfrm>
        </p:spPr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76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53340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77381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2972" y="273059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8472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09476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53340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05000"/>
            <a:ext cx="84201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028" name="Group 20"/>
          <p:cNvGrpSpPr>
            <a:grpSpLocks/>
          </p:cNvGrpSpPr>
          <p:nvPr userDrawn="1"/>
        </p:nvGrpSpPr>
        <p:grpSpPr bwMode="auto">
          <a:xfrm>
            <a:off x="5" y="6591309"/>
            <a:ext cx="9986830" cy="307975"/>
            <a:chOff x="0" y="4156"/>
            <a:chExt cx="5760" cy="216"/>
          </a:xfrm>
        </p:grpSpPr>
        <p:sp>
          <p:nvSpPr>
            <p:cNvPr id="1029" name="Line 16"/>
            <p:cNvSpPr>
              <a:spLocks noChangeShapeType="1"/>
            </p:cNvSpPr>
            <p:nvPr userDrawn="1"/>
          </p:nvSpPr>
          <p:spPr bwMode="auto">
            <a:xfrm>
              <a:off x="0" y="4176"/>
              <a:ext cx="57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sm"/>
              <a:tailEnd type="non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30" name="Rectangle 18"/>
            <p:cNvSpPr>
              <a:spLocks noChangeArrowheads="1"/>
            </p:cNvSpPr>
            <p:nvPr userDrawn="1"/>
          </p:nvSpPr>
          <p:spPr bwMode="auto">
            <a:xfrm>
              <a:off x="1464" y="4156"/>
              <a:ext cx="280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med" len="sm"/>
                  <a:tailEnd type="none" w="med" len="sm"/>
                </a14:hiddenLine>
              </a:ext>
            </a:extLst>
          </p:spPr>
          <p:txBody>
            <a:bodyPr>
              <a:spAutoFit/>
            </a:bodyPr>
            <a:lstStyle/>
            <a:p>
              <a:endParaRPr lang="de-DE" sz="1400" u="none">
                <a:latin typeface="Arial" charset="0"/>
              </a:endParaRPr>
            </a:p>
          </p:txBody>
        </p:sp>
        <p:sp>
          <p:nvSpPr>
            <p:cNvPr id="1031" name="Rectangle 19"/>
            <p:cNvSpPr>
              <a:spLocks noChangeArrowheads="1"/>
            </p:cNvSpPr>
            <p:nvPr userDrawn="1"/>
          </p:nvSpPr>
          <p:spPr bwMode="auto">
            <a:xfrm>
              <a:off x="0" y="4160"/>
              <a:ext cx="533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med" len="sm"/>
                  <a:tailEnd type="none" w="med" len="sm"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1200" u="none" dirty="0" err="1" smtClean="0">
                  <a:latin typeface="Arial" charset="0"/>
                </a:rPr>
                <a:t>iPTF</a:t>
              </a:r>
              <a:r>
                <a:rPr lang="en-US" sz="1200" u="none" dirty="0" smtClean="0">
                  <a:latin typeface="Arial" charset="0"/>
                </a:rPr>
                <a:t>/ZTF workshop    </a:t>
              </a:r>
              <a:r>
                <a:rPr lang="en-US" sz="1200" u="none" baseline="0" dirty="0" smtClean="0">
                  <a:latin typeface="Arial" charset="0"/>
                </a:rPr>
                <a:t>   </a:t>
              </a:r>
              <a:r>
                <a:rPr lang="en-US" sz="1200" u="none" dirty="0" smtClean="0">
                  <a:latin typeface="Arial" charset="0"/>
                </a:rPr>
                <a:t>                          </a:t>
              </a:r>
              <a:r>
                <a:rPr lang="en-US" sz="1200" u="none" dirty="0" smtClean="0">
                  <a:latin typeface="Arial" charset="0"/>
                </a:rPr>
                <a:t> Neutrino</a:t>
              </a:r>
              <a:r>
                <a:rPr lang="en-US" sz="1200" u="none" baseline="0" dirty="0" smtClean="0">
                  <a:latin typeface="Arial" charset="0"/>
                </a:rPr>
                <a:t> astronomy with </a:t>
              </a:r>
              <a:r>
                <a:rPr lang="en-US" sz="1200" u="none" baseline="0" dirty="0" err="1" smtClean="0">
                  <a:latin typeface="Arial" charset="0"/>
                </a:rPr>
                <a:t>IceCube</a:t>
              </a:r>
              <a:r>
                <a:rPr lang="en-US" sz="1200" u="none" baseline="0" dirty="0" smtClean="0">
                  <a:latin typeface="Arial" charset="0"/>
                </a:rPr>
                <a:t> and </a:t>
              </a:r>
              <a:r>
                <a:rPr lang="en-US" sz="1200" u="none" baseline="0" dirty="0" err="1" smtClean="0">
                  <a:latin typeface="Arial" charset="0"/>
                </a:rPr>
                <a:t>iPTF</a:t>
              </a:r>
              <a:r>
                <a:rPr lang="en-US" sz="1200" u="none" baseline="0" dirty="0" smtClean="0">
                  <a:latin typeface="Arial" charset="0"/>
                </a:rPr>
                <a:t>/ZTF</a:t>
              </a:r>
              <a:r>
                <a:rPr lang="en-US" sz="1200" u="none" dirty="0" smtClean="0">
                  <a:latin typeface="Arial" charset="0"/>
                </a:rPr>
                <a:t>                                              </a:t>
              </a:r>
              <a:r>
                <a:rPr lang="en-US" sz="1200" u="none" dirty="0" smtClean="0">
                  <a:latin typeface="Arial" charset="0"/>
                </a:rPr>
                <a:t>OKC, </a:t>
              </a:r>
              <a:r>
                <a:rPr lang="en-US" sz="1200" u="none" dirty="0" smtClean="0">
                  <a:latin typeface="Arial" charset="0"/>
                </a:rPr>
                <a:t>5.6.2014</a:t>
              </a:r>
              <a:endParaRPr lang="en-US" sz="1200" u="none" dirty="0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/>
          <a:ea typeface="Arial" pitchFamily="-106" charset="0"/>
          <a:cs typeface="Arial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/>
          <a:ea typeface="Arial" pitchFamily="-106" charset="0"/>
          <a:cs typeface="Arial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Times" charset="0"/>
          <a:ea typeface="ＭＳ Ｐゴシック" charset="-128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Mastertitelformat bearbeiten</a:t>
            </a:r>
            <a:endParaRPr lang="de-DE"/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95300" y="6356359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  <a:latin typeface="Arial"/>
              </a:defRPr>
            </a:lvl1pPr>
          </a:lstStyle>
          <a:p>
            <a:pPr>
              <a:defRPr/>
            </a:pPr>
            <a:fld id="{597EE3A1-1FCB-AA4B-948C-B1DA3D3296BD}" type="datetime1">
              <a:rPr lang="de-DE"/>
              <a:pPr>
                <a:defRPr/>
              </a:pPr>
              <a:t>04/06/14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384550" y="6356359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099300" y="6356359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/>
              </a:defRPr>
            </a:lvl1pPr>
          </a:lstStyle>
          <a:p>
            <a:pPr>
              <a:defRPr/>
            </a:pPr>
            <a:fld id="{9FFF153B-1F4F-4841-8A79-66BFD052185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%23http:%5Carxiv.org%5Cabs%5C1012.2834" TargetMode="External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gif"/><Relationship Id="rId1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8" Type="http://schemas.openxmlformats.org/officeDocument/2006/relationships/image" Target="../media/image16.gif"/><Relationship Id="rId9" Type="http://schemas.openxmlformats.org/officeDocument/2006/relationships/image" Target="../media/image17.png"/><Relationship Id="rId10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-39555" y="1"/>
            <a:ext cx="10453161" cy="6924675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de-DE" dirty="0" err="1">
                <a:solidFill>
                  <a:schemeClr val="tx1"/>
                </a:solidFill>
              </a:rPr>
              <a:t>Temper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0" name="Inhaltsplatzhalter 4"/>
          <p:cNvPicPr>
            <a:picLocks noChangeAspect="1"/>
          </p:cNvPicPr>
          <p:nvPr/>
        </p:nvPicPr>
        <p:blipFill rotWithShape="1">
          <a:blip r:embed="rId3"/>
          <a:srcRect l="-4428" t="9070" r="-11613" b="-10181"/>
          <a:stretch/>
        </p:blipFill>
        <p:spPr bwMode="auto">
          <a:xfrm>
            <a:off x="-741633" y="-387424"/>
            <a:ext cx="17278235" cy="850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117563" y="-27384"/>
            <a:ext cx="10019506" cy="2895600"/>
          </a:xfrm>
        </p:spPr>
        <p:txBody>
          <a:bodyPr/>
          <a:lstStyle/>
          <a:p>
            <a:pPr marL="163513" eaLnBrk="1" hangingPunct="1">
              <a:lnSpc>
                <a:spcPct val="115000"/>
              </a:lnSpc>
              <a:defRPr/>
            </a:pPr>
            <a:r>
              <a:rPr lang="de-DE" sz="40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Neutrino </a:t>
            </a:r>
            <a:r>
              <a:rPr lang="de-DE" sz="40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Astronomy</a:t>
            </a:r>
            <a:r>
              <a:rPr lang="de-DE" sz="40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de-DE" sz="40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with</a:t>
            </a:r>
            <a:r>
              <a:rPr lang="de-DE" sz="40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de-DE" sz="40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IceCube</a:t>
            </a:r>
            <a:r>
              <a:rPr lang="de-DE" sz="40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br>
              <a:rPr lang="de-DE" sz="40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de-DE" sz="40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and</a:t>
            </a:r>
            <a:r>
              <a:rPr lang="de-DE" sz="4000" b="1" dirty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de-DE" sz="4000" b="1" dirty="0" err="1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iPTF</a:t>
            </a:r>
            <a:r>
              <a:rPr lang="de-DE" sz="4000" b="1" dirty="0" smtClean="0">
                <a:solidFill>
                  <a:schemeClr val="bg1">
                    <a:lumMod val="9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rPr>
              <a:t>/ZTF</a:t>
            </a:r>
            <a:endParaRPr lang="de-DE" sz="4000" b="1" dirty="0">
              <a:solidFill>
                <a:schemeClr val="bg1">
                  <a:lumMod val="95000"/>
                </a:schemeClr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6979786" y="5181056"/>
            <a:ext cx="2791038" cy="120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85" tIns="45692" rIns="91385" bIns="45692">
            <a:spAutoFit/>
          </a:bodyPr>
          <a:lstStyle>
            <a:lvl1pPr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 defTabSz="915988"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/>
            <a:r>
              <a:rPr lang="de-DE" sz="2400" u="none" dirty="0">
                <a:solidFill>
                  <a:srgbClr val="FFFFFF"/>
                </a:solidFill>
                <a:latin typeface="Arial" charset="0"/>
              </a:rPr>
              <a:t>ZTF Workshop</a:t>
            </a:r>
          </a:p>
          <a:p>
            <a:pPr algn="r"/>
            <a:r>
              <a:rPr lang="de-DE" sz="2400" u="none" dirty="0" smtClean="0">
                <a:solidFill>
                  <a:srgbClr val="FFFFFF"/>
                </a:solidFill>
                <a:latin typeface="Arial" charset="0"/>
              </a:rPr>
              <a:t>Oscar </a:t>
            </a:r>
            <a:r>
              <a:rPr lang="de-DE" sz="2400" u="none" dirty="0" smtClean="0">
                <a:solidFill>
                  <a:srgbClr val="FFFFFF"/>
                </a:solidFill>
                <a:latin typeface="Arial" charset="0"/>
              </a:rPr>
              <a:t>Klein Center</a:t>
            </a:r>
            <a:endParaRPr lang="de-DE" sz="2400" u="none" dirty="0">
              <a:solidFill>
                <a:srgbClr val="FFFFFF"/>
              </a:solidFill>
              <a:latin typeface="Arial" charset="0"/>
            </a:endParaRPr>
          </a:p>
          <a:p>
            <a:pPr algn="r"/>
            <a:r>
              <a:rPr lang="de-DE" sz="2400" u="none" dirty="0">
                <a:solidFill>
                  <a:srgbClr val="FFFFFF"/>
                </a:solidFill>
                <a:latin typeface="Arial" charset="0"/>
              </a:rPr>
              <a:t>5</a:t>
            </a:r>
            <a:r>
              <a:rPr lang="de-DE" sz="2400" u="none" dirty="0" smtClean="0">
                <a:solidFill>
                  <a:srgbClr val="FFFFFF"/>
                </a:solidFill>
                <a:latin typeface="Arial" charset="0"/>
              </a:rPr>
              <a:t>.6.2014</a:t>
            </a:r>
            <a:endParaRPr lang="de-DE" sz="2400" u="none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365" name="Rechteck 5"/>
          <p:cNvSpPr>
            <a:spLocks noChangeArrowheads="1"/>
          </p:cNvSpPr>
          <p:nvPr/>
        </p:nvSpPr>
        <p:spPr bwMode="auto">
          <a:xfrm>
            <a:off x="428497" y="4797161"/>
            <a:ext cx="495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915988"/>
            <a:r>
              <a:rPr lang="de-DE" sz="2400" b="1" u="none" dirty="0">
                <a:solidFill>
                  <a:schemeClr val="bg1"/>
                </a:solidFill>
                <a:latin typeface="Arial" charset="0"/>
              </a:rPr>
              <a:t>Marek </a:t>
            </a:r>
            <a:r>
              <a:rPr lang="de-DE" sz="2400" b="1" u="none" dirty="0" smtClean="0">
                <a:solidFill>
                  <a:schemeClr val="bg1"/>
                </a:solidFill>
                <a:latin typeface="Arial" charset="0"/>
              </a:rPr>
              <a:t>Kowalski</a:t>
            </a:r>
          </a:p>
          <a:p>
            <a:pPr algn="l" defTabSz="915988"/>
            <a:r>
              <a:rPr lang="de-DE" sz="2400" b="1" u="none" dirty="0" smtClean="0">
                <a:solidFill>
                  <a:schemeClr val="bg1"/>
                </a:solidFill>
                <a:latin typeface="Arial" charset="0"/>
              </a:rPr>
              <a:t>DESY &amp; HU Berlin</a:t>
            </a:r>
            <a:endParaRPr lang="de-DE" sz="2400" b="1" u="none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97" y="5640720"/>
            <a:ext cx="1082168" cy="1175205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636" y="5661248"/>
            <a:ext cx="1170130" cy="108012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2883784" y="-79223"/>
            <a:ext cx="9126000" cy="1059951"/>
          </a:xfrm>
          <a:ln/>
        </p:spPr>
        <p:txBody>
          <a:bodyPr/>
          <a:lstStyle/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dirty="0" err="1" smtClean="0">
                <a:solidFill>
                  <a:srgbClr val="000000"/>
                </a:solidFill>
              </a:rPr>
              <a:t>IceCubes</a:t>
            </a:r>
            <a:r>
              <a:rPr lang="en-US" sz="2800" dirty="0" smtClean="0">
                <a:solidFill>
                  <a:srgbClr val="000000"/>
                </a:solidFill>
              </a:rPr>
              <a:t>’ first SN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87560" y="1134852"/>
            <a:ext cx="5616624" cy="4526396"/>
          </a:xfrm>
          <a:ln/>
        </p:spPr>
        <p:txBody>
          <a:bodyPr/>
          <a:lstStyle/>
          <a:p>
            <a:pPr marL="102585" indent="0">
              <a:buSzPct val="45000"/>
              <a:buNone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smtClean="0"/>
              <a:t>Alert </a:t>
            </a:r>
            <a:r>
              <a:rPr lang="en-US" dirty="0"/>
              <a:t>from 2012-03-30:</a:t>
            </a:r>
          </a:p>
          <a:p>
            <a:pPr marL="820679" lvl="1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r>
              <a:rPr lang="en-US" dirty="0"/>
              <a:t>most significant alert so far</a:t>
            </a:r>
          </a:p>
          <a:p>
            <a:pPr marL="820679" lvl="1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r>
              <a:rPr lang="en-US" dirty="0">
                <a:cs typeface="Arial" charset="0"/>
              </a:rPr>
              <a:t>Δ</a:t>
            </a:r>
            <a:r>
              <a:rPr lang="en-US" dirty="0"/>
              <a:t>T = 1.8 s, </a:t>
            </a:r>
            <a:r>
              <a:rPr lang="en-US" dirty="0">
                <a:cs typeface="Arial" charset="0"/>
              </a:rPr>
              <a:t>ΔΨ = 1.3</a:t>
            </a:r>
            <a:r>
              <a:rPr lang="en-US" dirty="0" smtClean="0">
                <a:cs typeface="Arial" charset="0"/>
              </a:rPr>
              <a:t>°</a:t>
            </a:r>
          </a:p>
          <a:p>
            <a:pPr marL="820679" lvl="1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r>
              <a:rPr lang="en-US" dirty="0"/>
              <a:t>p</a:t>
            </a:r>
            <a:r>
              <a:rPr lang="en-US" dirty="0" smtClean="0"/>
              <a:t>robability for alert of this quality per year</a:t>
            </a:r>
            <a:r>
              <a:rPr lang="en-US" dirty="0" smtClean="0">
                <a:cs typeface="News Gothic MT" charset="0"/>
              </a:rPr>
              <a:t>: </a:t>
            </a:r>
            <a:r>
              <a:rPr lang="en-US" dirty="0" smtClean="0">
                <a:cs typeface="News Gothic MT" charset="0"/>
              </a:rPr>
              <a:t>p=14%</a:t>
            </a:r>
            <a:endParaRPr lang="en-US" dirty="0">
              <a:cs typeface="News Gothic MT" charset="0"/>
            </a:endParaRPr>
          </a:p>
          <a:p>
            <a:pPr marL="820679" lvl="1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endParaRPr lang="de-DE" dirty="0"/>
          </a:p>
          <a:p>
            <a:pPr marL="820679" lvl="1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endParaRPr lang="en-US" dirty="0" smtClean="0">
              <a:cs typeface="Arial" charset="0"/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6389760" y="1026823"/>
            <a:ext cx="70200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NEW</a:t>
            </a: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8335081" y="1026823"/>
            <a:ext cx="62712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REF</a:t>
            </a:r>
          </a:p>
        </p:txBody>
      </p:sp>
      <p:sp>
        <p:nvSpPr>
          <p:cNvPr id="14" name="Titel 1"/>
          <p:cNvSpPr txBox="1">
            <a:spLocks/>
          </p:cNvSpPr>
          <p:nvPr/>
        </p:nvSpPr>
        <p:spPr bwMode="auto">
          <a:xfrm>
            <a:off x="0" y="0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09" y="942530"/>
            <a:ext cx="4839688" cy="3350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" name="Rectangle 1"/>
          <p:cNvSpPr txBox="1">
            <a:spLocks noChangeArrowheads="1"/>
          </p:cNvSpPr>
          <p:nvPr/>
        </p:nvSpPr>
        <p:spPr bwMode="auto">
          <a:xfrm>
            <a:off x="5105400" y="43136"/>
            <a:ext cx="4968552" cy="7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u="none" dirty="0" err="1" smtClean="0">
                <a:solidFill>
                  <a:srgbClr val="000000"/>
                </a:solidFill>
              </a:rPr>
              <a:t>IceCubes</a:t>
            </a:r>
            <a:r>
              <a:rPr lang="en-US" sz="2800" u="none" dirty="0" smtClean="0">
                <a:solidFill>
                  <a:srgbClr val="000000"/>
                </a:solidFill>
              </a:rPr>
              <a:t>’ first SN</a:t>
            </a:r>
            <a:endParaRPr lang="en-US" sz="2800" u="none" dirty="0">
              <a:solidFill>
                <a:srgbClr val="000000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 bwMode="auto">
          <a:xfrm>
            <a:off x="152400" y="-1488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020320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2883784" y="-79223"/>
            <a:ext cx="9126000" cy="1059951"/>
          </a:xfrm>
          <a:ln/>
        </p:spPr>
        <p:txBody>
          <a:bodyPr/>
          <a:lstStyle/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dirty="0" err="1" smtClean="0">
                <a:solidFill>
                  <a:srgbClr val="000000"/>
                </a:solidFill>
              </a:rPr>
              <a:t>IceCubes</a:t>
            </a:r>
            <a:r>
              <a:rPr lang="en-US" sz="2800" dirty="0" smtClean="0">
                <a:solidFill>
                  <a:srgbClr val="000000"/>
                </a:solidFill>
              </a:rPr>
              <a:t>’ first SN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" name="Titel 1"/>
          <p:cNvSpPr txBox="1">
            <a:spLocks/>
          </p:cNvSpPr>
          <p:nvPr/>
        </p:nvSpPr>
        <p:spPr bwMode="auto">
          <a:xfrm>
            <a:off x="0" y="0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  <p:sp>
        <p:nvSpPr>
          <p:cNvPr id="9" name="Rectangle 1"/>
          <p:cNvSpPr txBox="1">
            <a:spLocks noChangeArrowheads="1"/>
          </p:cNvSpPr>
          <p:nvPr/>
        </p:nvSpPr>
        <p:spPr bwMode="auto">
          <a:xfrm>
            <a:off x="5105400" y="43136"/>
            <a:ext cx="4968552" cy="7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u="none" dirty="0" err="1" smtClean="0">
                <a:solidFill>
                  <a:srgbClr val="000000"/>
                </a:solidFill>
              </a:rPr>
              <a:t>IceCubes</a:t>
            </a:r>
            <a:r>
              <a:rPr lang="en-US" sz="2800" u="none" dirty="0" smtClean="0">
                <a:solidFill>
                  <a:srgbClr val="000000"/>
                </a:solidFill>
              </a:rPr>
              <a:t>’ first SN</a:t>
            </a:r>
            <a:endParaRPr lang="en-US" sz="2800" u="none" dirty="0">
              <a:solidFill>
                <a:srgbClr val="000000"/>
              </a:solidFill>
            </a:endParaRPr>
          </a:p>
        </p:txBody>
      </p:sp>
      <p:sp>
        <p:nvSpPr>
          <p:cNvPr id="10" name="Titel 1"/>
          <p:cNvSpPr txBox="1">
            <a:spLocks/>
          </p:cNvSpPr>
          <p:nvPr/>
        </p:nvSpPr>
        <p:spPr bwMode="auto">
          <a:xfrm>
            <a:off x="152400" y="-1488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6809" y="5085184"/>
            <a:ext cx="8420100" cy="411480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        PTF12csy</a:t>
            </a:r>
            <a:endParaRPr lang="de-DE" dirty="0"/>
          </a:p>
        </p:txBody>
      </p:sp>
      <p:pic>
        <p:nvPicPr>
          <p:cNvPr id="12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216" y="1368152"/>
            <a:ext cx="1872000" cy="172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3629016" y="1026823"/>
            <a:ext cx="70200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NEW</a:t>
            </a:r>
          </a:p>
        </p:txBody>
      </p:sp>
      <p:pic>
        <p:nvPicPr>
          <p:cNvPr id="15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936" y="1368152"/>
            <a:ext cx="1872000" cy="172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5574337" y="1026823"/>
            <a:ext cx="62712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REF</a:t>
            </a:r>
          </a:p>
        </p:txBody>
      </p:sp>
      <p:pic>
        <p:nvPicPr>
          <p:cNvPr id="18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976" y="3385804"/>
            <a:ext cx="1872000" cy="172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3629016" y="3043047"/>
            <a:ext cx="65208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SUB</a:t>
            </a:r>
          </a:p>
        </p:txBody>
      </p:sp>
      <p:pic>
        <p:nvPicPr>
          <p:cNvPr id="20" name="Picture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16" y="3381483"/>
            <a:ext cx="1872000" cy="172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5574337" y="3043047"/>
            <a:ext cx="78780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b="1" dirty="0"/>
              <a:t>SDSS</a:t>
            </a:r>
          </a:p>
        </p:txBody>
      </p:sp>
    </p:spTree>
    <p:extLst>
      <p:ext uri="{BB962C8B-B14F-4D97-AF65-F5344CB8AC3E}">
        <p14:creationId xmlns:p14="http://schemas.microsoft.com/office/powerpoint/2010/main" val="157391078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672" y="1052736"/>
            <a:ext cx="595155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48744" y="5599348"/>
            <a:ext cx="5040560" cy="4526396"/>
          </a:xfrm>
          <a:ln/>
        </p:spPr>
        <p:txBody>
          <a:bodyPr/>
          <a:lstStyle/>
          <a:p>
            <a:pPr marL="0" indent="0" algn="ctr">
              <a:buSzPct val="45000"/>
              <a:buNone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</a:tabLst>
            </a:pPr>
            <a:r>
              <a:rPr lang="en-US" dirty="0" smtClean="0"/>
              <a:t>PTF12csy found very </a:t>
            </a:r>
            <a:r>
              <a:rPr lang="en-US" dirty="0"/>
              <a:t>close to </a:t>
            </a:r>
            <a:r>
              <a:rPr lang="en-US" dirty="0" smtClean="0"/>
              <a:t>neutrino </a:t>
            </a:r>
            <a:r>
              <a:rPr lang="en-US" dirty="0"/>
              <a:t>direction (0.14</a:t>
            </a:r>
            <a:r>
              <a:rPr lang="en-US" dirty="0">
                <a:cs typeface="Arial" charset="0"/>
              </a:rPr>
              <a:t>°</a:t>
            </a:r>
            <a:r>
              <a:rPr lang="en-US" dirty="0" smtClean="0">
                <a:cs typeface="Arial" charset="0"/>
              </a:rPr>
              <a:t>)</a:t>
            </a:r>
            <a:endParaRPr lang="en-US" dirty="0">
              <a:cs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153888"/>
            <a:ext cx="5200650" cy="8382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105400" y="43136"/>
            <a:ext cx="4968552" cy="7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u="none" dirty="0" err="1" smtClean="0">
                <a:solidFill>
                  <a:srgbClr val="000000"/>
                </a:solidFill>
              </a:rPr>
              <a:t>IceCubes</a:t>
            </a:r>
            <a:r>
              <a:rPr lang="en-US" sz="2800" u="none" dirty="0" smtClean="0">
                <a:solidFill>
                  <a:srgbClr val="000000"/>
                </a:solidFill>
              </a:rPr>
              <a:t>’ first SN</a:t>
            </a:r>
            <a:endParaRPr lang="en-US" sz="2800" u="none" dirty="0">
              <a:solidFill>
                <a:srgbClr val="000000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 bwMode="auto">
          <a:xfrm>
            <a:off x="152400" y="-1488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921100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153888"/>
            <a:ext cx="5200650" cy="8382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105400" y="43136"/>
            <a:ext cx="4968552" cy="7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u="none" dirty="0" err="1" smtClean="0">
                <a:solidFill>
                  <a:srgbClr val="000000"/>
                </a:solidFill>
              </a:rPr>
              <a:t>IceCubes</a:t>
            </a:r>
            <a:r>
              <a:rPr lang="en-US" sz="2800" u="none" dirty="0" smtClean="0">
                <a:solidFill>
                  <a:srgbClr val="000000"/>
                </a:solidFill>
              </a:rPr>
              <a:t>’ first SN</a:t>
            </a:r>
            <a:endParaRPr lang="en-US" sz="2800" u="none" dirty="0">
              <a:solidFill>
                <a:srgbClr val="000000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 bwMode="auto">
          <a:xfrm>
            <a:off x="152400" y="-1488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57403" y="1905000"/>
            <a:ext cx="8420100" cy="4114800"/>
          </a:xfrm>
        </p:spPr>
        <p:txBody>
          <a:bodyPr/>
          <a:lstStyle/>
          <a:p>
            <a:endParaRPr lang="de-DE"/>
          </a:p>
        </p:txBody>
      </p:sp>
      <p:sp>
        <p:nvSpPr>
          <p:cNvPr id="8" name="Titel 1"/>
          <p:cNvSpPr txBox="1">
            <a:spLocks/>
          </p:cNvSpPr>
          <p:nvPr/>
        </p:nvSpPr>
        <p:spPr bwMode="auto">
          <a:xfrm>
            <a:off x="662523" y="533400"/>
            <a:ext cx="889057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de-DE" sz="2800" u="none" dirty="0" err="1">
                <a:solidFill>
                  <a:schemeClr val="tx1"/>
                </a:solidFill>
              </a:rPr>
              <a:t>i</a:t>
            </a:r>
            <a:r>
              <a:rPr lang="de-DE" sz="2800" u="none" dirty="0" err="1" smtClean="0">
                <a:solidFill>
                  <a:schemeClr val="tx1"/>
                </a:solidFill>
              </a:rPr>
              <a:t>ts</a:t>
            </a:r>
            <a:r>
              <a:rPr lang="de-DE" sz="2800" u="none" dirty="0" smtClean="0">
                <a:solidFill>
                  <a:schemeClr val="tx1"/>
                </a:solidFill>
              </a:rPr>
              <a:t> a Type </a:t>
            </a:r>
            <a:r>
              <a:rPr lang="de-DE" sz="2800" u="none" dirty="0" err="1" smtClean="0">
                <a:solidFill>
                  <a:schemeClr val="tx1"/>
                </a:solidFill>
              </a:rPr>
              <a:t>IIn</a:t>
            </a:r>
            <a:r>
              <a:rPr lang="de-DE" sz="2800" u="none" dirty="0" smtClean="0">
                <a:solidFill>
                  <a:schemeClr val="tx1"/>
                </a:solidFill>
              </a:rPr>
              <a:t> SN...but </a:t>
            </a:r>
            <a:r>
              <a:rPr lang="de-DE" sz="2800" u="none" dirty="0" err="1" smtClean="0">
                <a:solidFill>
                  <a:schemeClr val="tx1"/>
                </a:solidFill>
              </a:rPr>
              <a:t>it</a:t>
            </a:r>
            <a:r>
              <a:rPr lang="de-DE" sz="2800" u="none" dirty="0" smtClean="0">
                <a:solidFill>
                  <a:schemeClr val="tx1"/>
                </a:solidFill>
              </a:rPr>
              <a:t> was </a:t>
            </a:r>
            <a:r>
              <a:rPr lang="de-DE" sz="2800" u="none" dirty="0" err="1" smtClean="0">
                <a:solidFill>
                  <a:schemeClr val="tx1"/>
                </a:solidFill>
              </a:rPr>
              <a:t>already</a:t>
            </a:r>
            <a:r>
              <a:rPr lang="de-DE" sz="2800" u="none" dirty="0" smtClean="0">
                <a:solidFill>
                  <a:schemeClr val="tx1"/>
                </a:solidFill>
              </a:rPr>
              <a:t> </a:t>
            </a:r>
            <a:r>
              <a:rPr lang="de-DE" sz="2800" u="none" dirty="0" err="1" smtClean="0">
                <a:solidFill>
                  <a:schemeClr val="tx1"/>
                </a:solidFill>
              </a:rPr>
              <a:t>old</a:t>
            </a:r>
            <a:endParaRPr lang="de-DE" sz="2800" u="none" dirty="0">
              <a:solidFill>
                <a:schemeClr val="tx1"/>
              </a:solidFill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019" y="1583944"/>
            <a:ext cx="6806445" cy="49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0" name="Rechteck 9"/>
          <p:cNvSpPr/>
          <p:nvPr/>
        </p:nvSpPr>
        <p:spPr>
          <a:xfrm>
            <a:off x="2435133" y="2204867"/>
            <a:ext cx="1814219" cy="1024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1000"/>
              </a:lnSpc>
            </a:pPr>
            <a:r>
              <a:rPr lang="en-US" u="none" dirty="0" smtClean="0">
                <a:latin typeface="News Gothic MT" charset="0"/>
              </a:rPr>
              <a:t>@ </a:t>
            </a:r>
            <a:r>
              <a:rPr lang="en-US" u="none" dirty="0" smtClean="0">
                <a:latin typeface="News Gothic MT" charset="0"/>
              </a:rPr>
              <a:t>~2</a:t>
            </a:r>
            <a:r>
              <a:rPr lang="en-US" u="none" dirty="0" smtClean="0">
                <a:latin typeface="News Gothic MT" charset="0"/>
              </a:rPr>
              <a:t>00 days</a:t>
            </a:r>
          </a:p>
          <a:p>
            <a:pPr algn="l">
              <a:lnSpc>
                <a:spcPct val="101000"/>
              </a:lnSpc>
            </a:pPr>
            <a:r>
              <a:rPr lang="en-US" u="none" dirty="0" smtClean="0">
                <a:latin typeface="News Gothic MT" charset="0"/>
              </a:rPr>
              <a:t>z </a:t>
            </a:r>
            <a:r>
              <a:rPr lang="en-US" u="none" dirty="0">
                <a:latin typeface="News Gothic MT" charset="0"/>
              </a:rPr>
              <a:t>= </a:t>
            </a:r>
            <a:r>
              <a:rPr lang="en-US" u="none" dirty="0" smtClean="0">
                <a:latin typeface="News Gothic MT" charset="0"/>
              </a:rPr>
              <a:t>0.067</a:t>
            </a:r>
          </a:p>
          <a:p>
            <a:pPr algn="l">
              <a:lnSpc>
                <a:spcPct val="101000"/>
              </a:lnSpc>
            </a:pPr>
            <a:endParaRPr lang="en-US" u="none" dirty="0">
              <a:latin typeface="News Gothic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6197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 bwMode="auto">
          <a:xfrm>
            <a:off x="0" y="0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105400" y="43136"/>
            <a:ext cx="4968552" cy="792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u="none" dirty="0" err="1" smtClean="0">
                <a:solidFill>
                  <a:srgbClr val="000000"/>
                </a:solidFill>
              </a:rPr>
              <a:t>IceCubes</a:t>
            </a:r>
            <a:r>
              <a:rPr lang="en-US" sz="2800" u="none" dirty="0" smtClean="0">
                <a:solidFill>
                  <a:srgbClr val="000000"/>
                </a:solidFill>
              </a:rPr>
              <a:t>’ first SN</a:t>
            </a:r>
            <a:endParaRPr lang="en-US" sz="2800" u="none" dirty="0">
              <a:solidFill>
                <a:srgbClr val="000000"/>
              </a:solidFill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 bwMode="auto">
          <a:xfrm>
            <a:off x="152400" y="-1488"/>
            <a:ext cx="520065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Optical Neutrino follow-up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3629016" y="1026823"/>
            <a:ext cx="70200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NEW</a:t>
            </a:r>
          </a:p>
        </p:txBody>
      </p:sp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5574337" y="1026823"/>
            <a:ext cx="62712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5527" tIns="57850" rIns="85527" bIns="42764"/>
          <a:lstStyle/>
          <a:p>
            <a:r>
              <a:rPr lang="en-US" b="1" dirty="0">
                <a:solidFill>
                  <a:srgbClr val="000000"/>
                </a:solidFill>
                <a:latin typeface="Arial"/>
                <a:cs typeface="Arial"/>
              </a:rPr>
              <a:t>REF</a:t>
            </a:r>
          </a:p>
        </p:txBody>
      </p:sp>
      <p:pic>
        <p:nvPicPr>
          <p:cNvPr id="11" name="Bild 10" descr="ptf12csy_simplifi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32" y="800002"/>
            <a:ext cx="8112901" cy="565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63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390000" y="84969"/>
            <a:ext cx="9126000" cy="977862"/>
          </a:xfrm>
          <a:ln/>
        </p:spPr>
        <p:txBody>
          <a:bodyPr/>
          <a:lstStyle/>
          <a:p>
            <a:pPr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2800" dirty="0" smtClean="0"/>
              <a:t>An a-posteriori p-value calculation for PTF12csy</a:t>
            </a:r>
            <a:endParaRPr lang="en-US" sz="2800" dirty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87556" y="1385436"/>
            <a:ext cx="4564063" cy="3627740"/>
          </a:xfrm>
          <a:ln/>
        </p:spPr>
        <p:txBody>
          <a:bodyPr/>
          <a:lstStyle/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</a:tabLst>
            </a:pPr>
            <a:r>
              <a:rPr lang="en-US" sz="2400" b="1" dirty="0" err="1"/>
              <a:t>P</a:t>
            </a:r>
            <a:r>
              <a:rPr lang="en-US" sz="2400" b="1" baseline="-33000" dirty="0" err="1"/>
              <a:t>alert</a:t>
            </a:r>
            <a:r>
              <a:rPr lang="en-US" sz="2400" b="1" dirty="0"/>
              <a:t>: </a:t>
            </a:r>
            <a:r>
              <a:rPr lang="en-US" sz="2400" dirty="0"/>
              <a:t>Probability for an alert with </a:t>
            </a:r>
            <a:r>
              <a:rPr lang="en-US" sz="2400" dirty="0" err="1"/>
              <a:t>logLlh</a:t>
            </a:r>
            <a:r>
              <a:rPr lang="en-US" sz="2400" dirty="0"/>
              <a:t> </a:t>
            </a:r>
            <a:r>
              <a:rPr lang="en-US" sz="2400" dirty="0">
                <a:cs typeface="News Gothic MT" charset="0"/>
              </a:rPr>
              <a:t>≤ –18.1</a:t>
            </a:r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</a:tabLst>
            </a:pPr>
            <a:r>
              <a:rPr lang="en-US" sz="2400" b="1" dirty="0"/>
              <a:t>P</a:t>
            </a:r>
            <a:r>
              <a:rPr lang="en-US" sz="2400" b="1" baseline="-33000" dirty="0"/>
              <a:t>SN</a:t>
            </a:r>
            <a:r>
              <a:rPr lang="en-US" sz="2400" b="1" dirty="0"/>
              <a:t>:</a:t>
            </a:r>
            <a:r>
              <a:rPr lang="en-US" sz="2400" baseline="-33000" dirty="0"/>
              <a:t> </a:t>
            </a:r>
            <a:r>
              <a:rPr lang="en-US" sz="2400" dirty="0"/>
              <a:t>Prob. to find any </a:t>
            </a:r>
            <a:r>
              <a:rPr lang="en-US" sz="2400" i="1" dirty="0"/>
              <a:t>CCSN</a:t>
            </a:r>
            <a:r>
              <a:rPr lang="en-US" sz="2400" dirty="0"/>
              <a:t> by chance, within error radius of the alert, within </a:t>
            </a:r>
            <a:r>
              <a:rPr lang="en-US" sz="2400" dirty="0" smtClean="0"/>
              <a:t>300 </a:t>
            </a:r>
            <a:r>
              <a:rPr lang="en-US" sz="2400" dirty="0" err="1"/>
              <a:t>Mpc</a:t>
            </a:r>
            <a:endParaRPr lang="en-US" sz="2400" dirty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</a:tabLst>
            </a:pPr>
            <a:r>
              <a:rPr lang="en-US" sz="2400" b="1" dirty="0" err="1"/>
              <a:t>P</a:t>
            </a:r>
            <a:r>
              <a:rPr lang="en-US" sz="2400" b="1" baseline="-33000" dirty="0" err="1"/>
              <a:t>comb</a:t>
            </a:r>
            <a:r>
              <a:rPr lang="en-US" sz="2400" b="1" dirty="0"/>
              <a:t>:</a:t>
            </a:r>
            <a:r>
              <a:rPr lang="en-US" sz="2400" b="1" baseline="-33000" dirty="0"/>
              <a:t> </a:t>
            </a:r>
            <a:r>
              <a:rPr lang="en-US" sz="2400" dirty="0"/>
              <a:t>Using Fisher's method: Prob. for getting the alert </a:t>
            </a:r>
            <a:r>
              <a:rPr lang="en-US" sz="2400" i="1" dirty="0"/>
              <a:t>and</a:t>
            </a:r>
            <a:r>
              <a:rPr lang="en-US" sz="2400" dirty="0"/>
              <a:t> finding the SN in this alert</a:t>
            </a:r>
          </a:p>
        </p:txBody>
      </p:sp>
      <p:graphicFrame>
        <p:nvGraphicFramePr>
          <p:cNvPr id="7175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283943"/>
              </p:ext>
            </p:extLst>
          </p:nvPr>
        </p:nvGraphicFramePr>
        <p:xfrm>
          <a:off x="4328931" y="1772819"/>
          <a:ext cx="5585825" cy="2496627"/>
        </p:xfrm>
        <a:graphic>
          <a:graphicData uri="http://schemas.openxmlformats.org/drawingml/2006/table">
            <a:tbl>
              <a:tblPr/>
              <a:tblGrid>
                <a:gridCol w="956841"/>
                <a:gridCol w="1436582"/>
                <a:gridCol w="1356772"/>
                <a:gridCol w="1835630"/>
              </a:tblGrid>
              <a:tr h="70700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-33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alert</a:t>
                      </a:r>
                      <a:endParaRPr kumimoji="0" lang="en-US" sz="2000" b="0" i="0" u="none" strike="noStrike" cap="none" normalizeH="0" baseline="-330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-33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SN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-3300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comb</a:t>
                      </a:r>
                      <a:endParaRPr kumimoji="0" lang="en-US" sz="2000" b="0" i="0" u="none" strike="noStrike" cap="none" normalizeH="0" baseline="-330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</a:tr>
              <a:tr h="84177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single</a:t>
                      </a: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year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13.9%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1.6%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     1.6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%  =  2.4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FreeSerif" charset="0"/>
                        </a:rPr>
                        <a:t>σ</a:t>
                      </a:r>
                    </a:p>
                  </a:txBody>
                  <a:tcPr marL="0" marR="0" marT="1440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765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3 </a:t>
                      </a:r>
                    </a:p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years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News Gothic MT" charset="0"/>
                        <a:ea typeface="ＭＳ Ｐゴシック" charset="0"/>
                        <a:cs typeface="DejaVu Sans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~46%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DejaVu Sans" charset="0"/>
                        </a:rPr>
                        <a:t>1.6%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  <a:tab pos="7239000" algn="l"/>
                          <a:tab pos="7962900" algn="l"/>
                          <a:tab pos="8686800" algn="l"/>
                          <a:tab pos="9410700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 ~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DejaVu Sans" charset="0"/>
                        </a:rPr>
                        <a:t>4.3%  =  2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News Gothic MT" charset="0"/>
                          <a:ea typeface="ＭＳ Ｐゴシック" charset="0"/>
                          <a:cs typeface="FreeSerif" charset="0"/>
                        </a:rPr>
                        <a:t>σ</a:t>
                      </a:r>
                    </a:p>
                  </a:txBody>
                  <a:tcPr marL="0" marR="0" marT="14402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7F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7030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5552" y="1412776"/>
            <a:ext cx="3817320" cy="5031888"/>
          </a:xfrm>
          <a:ln/>
        </p:spPr>
        <p:txBody>
          <a:bodyPr/>
          <a:lstStyle/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400" dirty="0"/>
              <a:t>Peak is </a:t>
            </a:r>
            <a:r>
              <a:rPr lang="en-US" sz="2400" dirty="0" err="1"/>
              <a:t>blueshifted</a:t>
            </a:r>
            <a:r>
              <a:rPr lang="en-US" sz="2400" dirty="0"/>
              <a:t>: optical thick even ~500 days after </a:t>
            </a:r>
            <a:r>
              <a:rPr lang="en-US" sz="2400" dirty="0" smtClean="0"/>
              <a:t>explosion</a:t>
            </a:r>
            <a:endParaRPr lang="en-US" sz="2400" dirty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400" dirty="0"/>
              <a:t>Complex structure </a:t>
            </a:r>
            <a:r>
              <a:rPr lang="en-US" sz="2400" dirty="0" smtClean="0"/>
              <a:t>interpreted as </a:t>
            </a:r>
            <a:r>
              <a:rPr lang="en-US" sz="2400" dirty="0"/>
              <a:t>asymmetric </a:t>
            </a:r>
            <a:r>
              <a:rPr lang="en-US" sz="2400" dirty="0" err="1"/>
              <a:t>circumstellar</a:t>
            </a:r>
            <a:r>
              <a:rPr lang="en-US" sz="2400" dirty="0"/>
              <a:t> medium</a:t>
            </a:r>
          </a:p>
          <a:p>
            <a:pPr marL="410340" indent="-307755">
              <a:buSzPct val="45000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endParaRPr lang="en-US" sz="2400" dirty="0"/>
          </a:p>
        </p:txBody>
      </p:sp>
      <p:pic>
        <p:nvPicPr>
          <p:cNvPr id="2" name="Bild 1" descr="spec_H-alpha_keck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879" y="1268765"/>
            <a:ext cx="6130671" cy="4951223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1496616" y="44632"/>
            <a:ext cx="8409384" cy="9951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36879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pPr algn="l"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  <a:tab pos="8255066" algn="l"/>
              </a:tabLst>
            </a:pPr>
            <a:r>
              <a:rPr lang="en-US" sz="3200" u="none" dirty="0" smtClean="0"/>
              <a:t>PTF12csy: </a:t>
            </a:r>
            <a:r>
              <a:rPr lang="en-US" sz="3200" u="none" dirty="0" smtClean="0">
                <a:solidFill>
                  <a:srgbClr val="000000"/>
                </a:solidFill>
              </a:rPr>
              <a:t>close-up of </a:t>
            </a:r>
            <a:r>
              <a:rPr lang="en-US" sz="3200" u="none" dirty="0" err="1" smtClean="0">
                <a:solidFill>
                  <a:schemeClr val="tx1"/>
                </a:solidFill>
              </a:rPr>
              <a:t>H</a:t>
            </a:r>
            <a:r>
              <a:rPr lang="en-US" sz="3200" u="none" baseline="-25000" dirty="0" err="1" smtClean="0">
                <a:solidFill>
                  <a:schemeClr val="tx1"/>
                </a:solidFill>
              </a:rPr>
              <a:t>alpha</a:t>
            </a:r>
            <a:r>
              <a:rPr lang="en-US" sz="3200" u="none" dirty="0" smtClean="0">
                <a:solidFill>
                  <a:schemeClr val="tx1"/>
                </a:solidFill>
              </a:rPr>
              <a:t> line </a:t>
            </a:r>
            <a:endParaRPr lang="en-US" sz="3200" u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19244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117564" y="963470"/>
            <a:ext cx="5460607" cy="3977698"/>
          </a:xfrm>
          <a:ln/>
        </p:spPr>
        <p:txBody>
          <a:bodyPr tIns="20116"/>
          <a:lstStyle/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endParaRPr lang="en-US" sz="2300" dirty="0" smtClean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endParaRPr lang="en-US" sz="2300" dirty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000" dirty="0" smtClean="0"/>
              <a:t>Fit </a:t>
            </a:r>
            <a:r>
              <a:rPr lang="en-US" sz="2000" dirty="0"/>
              <a:t>black body </a:t>
            </a:r>
            <a:r>
              <a:rPr lang="en-US" sz="2000" dirty="0" smtClean="0"/>
              <a:t>spectrum (after </a:t>
            </a:r>
            <a:r>
              <a:rPr lang="en-US" sz="2000" dirty="0" err="1" smtClean="0"/>
              <a:t>H</a:t>
            </a:r>
            <a:r>
              <a:rPr lang="en-US" sz="2000" baseline="-25000" dirty="0" err="1" smtClean="0"/>
              <a:t>alpha</a:t>
            </a:r>
            <a:r>
              <a:rPr lang="en-US" sz="2000" dirty="0" smtClean="0"/>
              <a:t> line correction)</a:t>
            </a:r>
            <a:endParaRPr lang="en-US" sz="2000" dirty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000" dirty="0"/>
              <a:t>Temperature of photosphere </a:t>
            </a:r>
            <a:r>
              <a:rPr lang="en-US" sz="2000" dirty="0" smtClean="0"/>
              <a:t>~</a:t>
            </a:r>
            <a:r>
              <a:rPr lang="en-US" sz="2000" dirty="0" smtClean="0"/>
              <a:t>72</a:t>
            </a:r>
            <a:r>
              <a:rPr lang="en-US" sz="2000" dirty="0" smtClean="0"/>
              <a:t>00 </a:t>
            </a:r>
            <a:r>
              <a:rPr lang="en-US" sz="2000" dirty="0"/>
              <a:t>K</a:t>
            </a:r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000" dirty="0"/>
              <a:t>Bolometric </a:t>
            </a:r>
            <a:r>
              <a:rPr lang="en-US" sz="2000" dirty="0" err="1" smtClean="0"/>
              <a:t>lumi</a:t>
            </a:r>
            <a:r>
              <a:rPr lang="en-US" sz="2000" dirty="0" smtClean="0"/>
              <a:t>.</a:t>
            </a:r>
            <a:r>
              <a:rPr lang="en-US" sz="2000" dirty="0"/>
              <a:t>: </a:t>
            </a:r>
            <a:r>
              <a:rPr lang="en-US" sz="2000" dirty="0" smtClean="0"/>
              <a:t>∼2 10</a:t>
            </a:r>
            <a:r>
              <a:rPr lang="en-US" sz="2000" baseline="30000" dirty="0" smtClean="0"/>
              <a:t>50</a:t>
            </a:r>
            <a:r>
              <a:rPr lang="en-US" sz="2000" dirty="0" smtClean="0"/>
              <a:t> </a:t>
            </a:r>
            <a:r>
              <a:rPr lang="en-US" sz="2000" dirty="0"/>
              <a:t>erg </a:t>
            </a:r>
            <a:endParaRPr lang="en-US" sz="2000" dirty="0" smtClean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000" dirty="0" smtClean="0"/>
              <a:t>Radius: </a:t>
            </a:r>
            <a:r>
              <a:rPr lang="en-US" sz="2000" dirty="0"/>
              <a:t>∼2</a:t>
            </a:r>
            <a:r>
              <a:rPr lang="en-US" sz="2000" dirty="0" smtClean="0"/>
              <a:t>⋅10</a:t>
            </a:r>
            <a:r>
              <a:rPr lang="en-US" sz="2000" baseline="30000" dirty="0" smtClean="0"/>
              <a:t>15</a:t>
            </a:r>
            <a:r>
              <a:rPr lang="en-US" sz="2000" dirty="0" smtClean="0"/>
              <a:t> cm </a:t>
            </a:r>
            <a:r>
              <a:rPr lang="en-US" sz="2000" dirty="0" smtClean="0"/>
              <a:t>200 </a:t>
            </a:r>
            <a:r>
              <a:rPr lang="en-US" sz="2000" dirty="0" smtClean="0"/>
              <a:t>days </a:t>
            </a:r>
            <a:r>
              <a:rPr lang="en-US" sz="2000" dirty="0"/>
              <a:t>after explosion </a:t>
            </a:r>
            <a:r>
              <a:rPr lang="en-US" sz="2000" dirty="0" smtClean="0"/>
              <a:t>→ </a:t>
            </a:r>
            <a:r>
              <a:rPr lang="en-US" sz="2000" dirty="0" err="1" smtClean="0"/>
              <a:t>v</a:t>
            </a:r>
            <a:r>
              <a:rPr lang="en-US" sz="2000" baseline="-25000" dirty="0" err="1" smtClean="0"/>
              <a:t>shock</a:t>
            </a:r>
            <a:r>
              <a:rPr lang="en-US" sz="2000" dirty="0"/>
              <a:t>&lt;1200 km/s </a:t>
            </a:r>
            <a:endParaRPr lang="en-US" sz="2000" dirty="0" smtClean="0"/>
          </a:p>
          <a:p>
            <a:pPr marL="102585" indent="0">
              <a:buSzPct val="45000"/>
              <a:buNone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endParaRPr lang="en-US" sz="2000" dirty="0" smtClean="0"/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000" dirty="0">
                <a:solidFill>
                  <a:srgbClr val="FF0000"/>
                </a:solidFill>
              </a:rPr>
              <a:t>At most 0.01 neutrinos expected in </a:t>
            </a:r>
            <a:r>
              <a:rPr lang="en-US" sz="2000" dirty="0" err="1">
                <a:solidFill>
                  <a:srgbClr val="FF0000"/>
                </a:solidFill>
              </a:rPr>
              <a:t>IceCube</a:t>
            </a:r>
            <a:r>
              <a:rPr lang="en-US" sz="2000" dirty="0">
                <a:solidFill>
                  <a:srgbClr val="FF0000"/>
                </a:solidFill>
              </a:rPr>
              <a:t> within ~1yr (according </a:t>
            </a:r>
            <a:r>
              <a:rPr lang="en-US" sz="2000" dirty="0" smtClean="0">
                <a:solidFill>
                  <a:srgbClr val="FF0000"/>
                </a:solidFill>
              </a:rPr>
              <a:t>SN </a:t>
            </a:r>
            <a:r>
              <a:rPr lang="en-US" sz="2000" dirty="0" err="1" smtClean="0">
                <a:solidFill>
                  <a:srgbClr val="FF0000"/>
                </a:solidFill>
              </a:rPr>
              <a:t>IIn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model by </a:t>
            </a:r>
            <a:r>
              <a:rPr lang="en-US" sz="2000" dirty="0" err="1">
                <a:solidFill>
                  <a:srgbClr val="FF0000"/>
                </a:solidFill>
              </a:rPr>
              <a:t>Murase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  <a:hlinkClick r:id="rId3" action="ppaction://hlinkfile"/>
              </a:rPr>
              <a:t>arXiv:1012.2834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r>
              <a:rPr lang="en-US" sz="2000" dirty="0" smtClean="0">
                <a:solidFill>
                  <a:srgbClr val="FF0000"/>
                </a:solidFill>
              </a:rPr>
              <a:t>Something else (</a:t>
            </a:r>
            <a:r>
              <a:rPr lang="en-US" sz="2000" dirty="0" err="1" smtClean="0">
                <a:solidFill>
                  <a:srgbClr val="FF0000"/>
                </a:solidFill>
              </a:rPr>
              <a:t>Blitzar</a:t>
            </a:r>
            <a:r>
              <a:rPr lang="en-US" sz="2000" dirty="0" smtClean="0">
                <a:solidFill>
                  <a:srgbClr val="FF0000"/>
                </a:solidFill>
              </a:rPr>
              <a:t>, </a:t>
            </a:r>
            <a:r>
              <a:rPr lang="en-US" sz="2000" dirty="0" err="1" smtClean="0">
                <a:solidFill>
                  <a:srgbClr val="FF0000"/>
                </a:solidFill>
              </a:rPr>
              <a:t>Magnetar</a:t>
            </a:r>
            <a:r>
              <a:rPr lang="en-US" sz="2000" dirty="0" smtClean="0">
                <a:solidFill>
                  <a:srgbClr val="FF0000"/>
                </a:solidFill>
              </a:rPr>
              <a:t>)?</a:t>
            </a:r>
          </a:p>
          <a:p>
            <a:pPr marL="410340" indent="-307755">
              <a:buSzPct val="45000"/>
              <a:buFont typeface="Wingdings" charset="0"/>
              <a:buChar char=""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</a:tabLst>
            </a:pPr>
            <a:endParaRPr lang="en-US" sz="2000" dirty="0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72480" y="5517232"/>
            <a:ext cx="9165000" cy="131485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62879" rIns="85527" bIns="42764"/>
          <a:lstStyle>
            <a:lvl1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roid Sans Fallback" charset="0"/>
              </a:defRPr>
            </a:lvl9pPr>
          </a:lstStyle>
          <a:p>
            <a:pPr marL="0" indent="0">
              <a:buSzPct val="45000"/>
            </a:pPr>
            <a:endParaRPr lang="en-US" sz="2300" u="none" dirty="0">
              <a:solidFill>
                <a:srgbClr val="FF0000"/>
              </a:solidFill>
            </a:endParaRPr>
          </a:p>
          <a:p>
            <a:pPr>
              <a:buSzPct val="45000"/>
              <a:buFont typeface="Wingdings" charset="0"/>
              <a:buNone/>
            </a:pPr>
            <a:endParaRPr lang="en-US" sz="2300" u="none" dirty="0">
              <a:solidFill>
                <a:srgbClr val="FF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2950" y="260648"/>
            <a:ext cx="8420100" cy="1143000"/>
          </a:xfrm>
        </p:spPr>
        <p:txBody>
          <a:bodyPr/>
          <a:lstStyle/>
          <a:p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</a:rPr>
              <a:t>nterpretations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Bild 4" descr="ptf12csy_simplified_se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234" y="1772816"/>
            <a:ext cx="495933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7471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Bild 2" descr="tm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537" y="-171400"/>
            <a:ext cx="9471023" cy="622770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981226" y="4586352"/>
            <a:ext cx="2765125" cy="193899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l"/>
            <a:r>
              <a:rPr lang="de-DE" u="none" dirty="0" smtClean="0">
                <a:latin typeface="Arial"/>
                <a:cs typeface="Arial"/>
              </a:rPr>
              <a:t>MREFC </a:t>
            </a:r>
            <a:r>
              <a:rPr lang="de-DE" u="none" dirty="0" err="1" smtClean="0">
                <a:latin typeface="Arial"/>
                <a:cs typeface="Arial"/>
              </a:rPr>
              <a:t>proposal</a:t>
            </a:r>
            <a:r>
              <a:rPr lang="de-DE" u="none" dirty="0" smtClean="0">
                <a:latin typeface="Arial"/>
                <a:cs typeface="Arial"/>
              </a:rPr>
              <a:t> </a:t>
            </a:r>
          </a:p>
          <a:p>
            <a:pPr algn="l"/>
            <a:r>
              <a:rPr lang="de-DE" u="none" dirty="0" err="1" smtClean="0">
                <a:latin typeface="Arial"/>
                <a:cs typeface="Arial"/>
              </a:rPr>
              <a:t>For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IceCube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extension</a:t>
            </a:r>
            <a:endParaRPr lang="de-DE" u="none" dirty="0" smtClean="0">
              <a:latin typeface="Arial"/>
              <a:cs typeface="Arial"/>
            </a:endParaRPr>
          </a:p>
          <a:p>
            <a:pPr algn="l"/>
            <a:r>
              <a:rPr lang="de-DE" u="none" dirty="0" err="1">
                <a:latin typeface="Arial"/>
                <a:cs typeface="Arial"/>
              </a:rPr>
              <a:t>planned</a:t>
            </a:r>
            <a:r>
              <a:rPr lang="de-DE" u="none" dirty="0">
                <a:latin typeface="Arial"/>
                <a:cs typeface="Arial"/>
              </a:rPr>
              <a:t> </a:t>
            </a:r>
            <a:r>
              <a:rPr lang="de-DE" u="none" dirty="0" err="1">
                <a:latin typeface="Arial"/>
                <a:cs typeface="Arial"/>
              </a:rPr>
              <a:t>for</a:t>
            </a:r>
            <a:r>
              <a:rPr lang="de-DE" u="none" dirty="0">
                <a:latin typeface="Arial"/>
                <a:cs typeface="Arial"/>
              </a:rPr>
              <a:t> 2015</a:t>
            </a:r>
          </a:p>
          <a:p>
            <a:pPr algn="l"/>
            <a:endParaRPr lang="de-DE" u="none" dirty="0" smtClean="0">
              <a:latin typeface="Arial"/>
              <a:cs typeface="Arial"/>
            </a:endParaRPr>
          </a:p>
          <a:p>
            <a:pPr algn="l"/>
            <a:r>
              <a:rPr lang="de-DE" u="none" dirty="0" err="1" smtClean="0">
                <a:latin typeface="Arial"/>
                <a:cs typeface="Arial"/>
              </a:rPr>
              <a:t>Roughly</a:t>
            </a:r>
            <a:r>
              <a:rPr lang="de-DE" u="none" dirty="0" smtClean="0">
                <a:latin typeface="Arial"/>
                <a:cs typeface="Arial"/>
              </a:rPr>
              <a:t> 10 </a:t>
            </a:r>
            <a:r>
              <a:rPr lang="de-DE" u="none" dirty="0" err="1" smtClean="0">
                <a:latin typeface="Arial"/>
                <a:cs typeface="Arial"/>
              </a:rPr>
              <a:t>times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the</a:t>
            </a:r>
            <a:r>
              <a:rPr lang="de-DE" u="none" dirty="0" smtClean="0">
                <a:latin typeface="Arial"/>
                <a:cs typeface="Arial"/>
              </a:rPr>
              <a:t> </a:t>
            </a:r>
          </a:p>
          <a:p>
            <a:pPr algn="l"/>
            <a:r>
              <a:rPr lang="de-DE" u="none" dirty="0" err="1">
                <a:latin typeface="Arial"/>
                <a:cs typeface="Arial"/>
              </a:rPr>
              <a:t>s</a:t>
            </a:r>
            <a:r>
              <a:rPr lang="de-DE" u="none" dirty="0" err="1" smtClean="0">
                <a:latin typeface="Arial"/>
                <a:cs typeface="Arial"/>
              </a:rPr>
              <a:t>ize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for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similar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costs</a:t>
            </a:r>
            <a:endParaRPr lang="de-DE" u="none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5990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Arial" charset="0"/>
                <a:ea typeface="ＭＳ Ｐゴシック" charset="0"/>
                <a:cs typeface="ＭＳ Ｐゴシック" charset="0"/>
              </a:rPr>
              <a:t>Conclusion</a:t>
            </a:r>
            <a:endParaRPr lang="de-DE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09019" y="1700213"/>
            <a:ext cx="7487973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360">
                <a:solidFill>
                  <a:srgbClr val="FF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60876" rIns="90000" bIns="4500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5pPr>
            <a:lvl6pPr marL="25146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6pPr>
            <a:lvl7pPr marL="29718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7pPr>
            <a:lvl8pPr marL="34290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8pPr>
            <a:lvl9pPr marL="3886200" indent="-228600" algn="l" rtl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rgbClr val="000000"/>
                </a:solidFill>
                <a:latin typeface="Arial" charset="0"/>
                <a:ea typeface="ＭＳ Ｐゴシック" charset="0"/>
                <a:cs typeface="Droid Sans" charset="0"/>
              </a:defRPr>
            </a:lvl9pPr>
          </a:lstStyle>
          <a:p>
            <a:pPr>
              <a:defRPr/>
            </a:pPr>
            <a:r>
              <a:rPr lang="en-US" sz="2200" u="none" dirty="0" err="1" smtClean="0"/>
              <a:t>iPTF</a:t>
            </a:r>
            <a:r>
              <a:rPr lang="en-US" sz="2200" u="none" dirty="0" smtClean="0"/>
              <a:t> &amp; ZTF can play a crucial role in resolving the sources of our high-energ</a:t>
            </a:r>
            <a:r>
              <a:rPr lang="en-US" sz="2200" u="none" dirty="0" smtClean="0"/>
              <a:t>y neutrinos</a:t>
            </a:r>
          </a:p>
          <a:p>
            <a:pPr>
              <a:defRPr/>
            </a:pPr>
            <a:r>
              <a:rPr lang="en-US" sz="2200" u="none" dirty="0" smtClean="0"/>
              <a:t>With PTF12csy, first interestin</a:t>
            </a:r>
            <a:r>
              <a:rPr lang="en-US" sz="2200" u="none" dirty="0" smtClean="0"/>
              <a:t>g object found</a:t>
            </a:r>
          </a:p>
          <a:p>
            <a:pPr>
              <a:defRPr/>
            </a:pPr>
            <a:r>
              <a:rPr lang="de-DE" sz="2200" u="none" dirty="0" err="1"/>
              <a:t>Currently</a:t>
            </a:r>
            <a:r>
              <a:rPr lang="de-DE" sz="2200" u="none" dirty="0"/>
              <a:t> </a:t>
            </a:r>
            <a:r>
              <a:rPr lang="de-DE" sz="2200" u="none" dirty="0" err="1"/>
              <a:t>two</a:t>
            </a:r>
            <a:r>
              <a:rPr lang="de-DE" sz="2200" u="none" dirty="0"/>
              <a:t> </a:t>
            </a:r>
            <a:r>
              <a:rPr lang="de-DE" sz="2200" u="none" dirty="0" err="1"/>
              <a:t>papers</a:t>
            </a:r>
            <a:r>
              <a:rPr lang="de-DE" sz="2200" u="none" dirty="0"/>
              <a:t> in </a:t>
            </a:r>
            <a:r>
              <a:rPr lang="de-DE" sz="2200" u="none" dirty="0" err="1"/>
              <a:t>the</a:t>
            </a:r>
            <a:r>
              <a:rPr lang="de-DE" sz="2200" u="none" dirty="0"/>
              <a:t> </a:t>
            </a:r>
            <a:r>
              <a:rPr lang="de-DE" sz="2200" u="none" dirty="0" err="1"/>
              <a:t>pipeline</a:t>
            </a:r>
            <a:r>
              <a:rPr lang="de-DE" sz="2200" u="none" dirty="0"/>
              <a:t> (</a:t>
            </a:r>
            <a:r>
              <a:rPr lang="de-DE" sz="2200" u="none" dirty="0" err="1"/>
              <a:t>one</a:t>
            </a:r>
            <a:r>
              <a:rPr lang="de-DE" sz="2200" u="none" dirty="0"/>
              <a:t> on PTF12csy </a:t>
            </a:r>
            <a:r>
              <a:rPr lang="de-DE" sz="2200" u="none" dirty="0" err="1"/>
              <a:t>and</a:t>
            </a:r>
            <a:r>
              <a:rPr lang="de-DE" sz="2200" u="none" dirty="0"/>
              <a:t> </a:t>
            </a:r>
            <a:r>
              <a:rPr lang="de-DE" sz="2200" u="none" dirty="0" err="1"/>
              <a:t>one</a:t>
            </a:r>
            <a:r>
              <a:rPr lang="de-DE" sz="2200" u="none" dirty="0"/>
              <a:t> </a:t>
            </a:r>
            <a:r>
              <a:rPr lang="de-DE" sz="2200" u="none" dirty="0" err="1"/>
              <a:t>providing</a:t>
            </a:r>
            <a:r>
              <a:rPr lang="de-DE" sz="2200" u="none" dirty="0"/>
              <a:t> </a:t>
            </a:r>
            <a:r>
              <a:rPr lang="de-DE" sz="2200" u="none" dirty="0" err="1"/>
              <a:t>general</a:t>
            </a:r>
            <a:r>
              <a:rPr lang="de-DE" sz="2200" u="none" dirty="0"/>
              <a:t> </a:t>
            </a:r>
            <a:r>
              <a:rPr lang="de-DE" sz="2200" u="none" dirty="0" err="1"/>
              <a:t>constraints</a:t>
            </a:r>
            <a:r>
              <a:rPr lang="de-DE" sz="2200" u="none" dirty="0" smtClean="0"/>
              <a:t>)</a:t>
            </a:r>
          </a:p>
          <a:p>
            <a:pPr>
              <a:defRPr/>
            </a:pPr>
            <a:r>
              <a:rPr lang="de-DE" sz="2200" u="none" dirty="0" smtClean="0"/>
              <a:t>ZTF all </a:t>
            </a:r>
            <a:r>
              <a:rPr lang="de-DE" sz="2200" u="none" dirty="0" err="1" smtClean="0"/>
              <a:t>sky</a:t>
            </a:r>
            <a:r>
              <a:rPr lang="de-DE" sz="2200" u="none" dirty="0" smtClean="0"/>
              <a:t> </a:t>
            </a:r>
            <a:r>
              <a:rPr lang="de-DE" sz="2200" u="none" dirty="0" err="1" smtClean="0"/>
              <a:t>survey</a:t>
            </a:r>
            <a:r>
              <a:rPr lang="de-DE" sz="2200" u="none" dirty="0" smtClean="0"/>
              <a:t> will </a:t>
            </a:r>
            <a:r>
              <a:rPr lang="de-DE" sz="2200" u="none" dirty="0" err="1" smtClean="0"/>
              <a:t>allow</a:t>
            </a:r>
            <a:r>
              <a:rPr lang="de-DE" sz="2200" u="none" dirty="0" smtClean="0"/>
              <a:t> </a:t>
            </a:r>
            <a:r>
              <a:rPr lang="de-DE" sz="2200" u="none" dirty="0" err="1" smtClean="0"/>
              <a:t>for</a:t>
            </a:r>
            <a:r>
              <a:rPr lang="de-DE" sz="2200" u="none" dirty="0" smtClean="0"/>
              <a:t> optimal </a:t>
            </a:r>
            <a:r>
              <a:rPr lang="de-DE" sz="2200" u="none" dirty="0" err="1" smtClean="0"/>
              <a:t>search</a:t>
            </a:r>
            <a:endParaRPr lang="de-DE" sz="2200" u="none" dirty="0" smtClean="0"/>
          </a:p>
          <a:p>
            <a:pPr>
              <a:defRPr/>
            </a:pPr>
            <a:r>
              <a:rPr lang="de-DE" sz="2200" u="none" dirty="0" smtClean="0"/>
              <a:t>ZTF will </a:t>
            </a:r>
            <a:r>
              <a:rPr lang="de-DE" sz="2200" u="none" dirty="0" err="1" smtClean="0"/>
              <a:t>fully</a:t>
            </a:r>
            <a:r>
              <a:rPr lang="de-DE" sz="2200" u="none" dirty="0" smtClean="0"/>
              <a:t> </a:t>
            </a:r>
            <a:r>
              <a:rPr lang="de-DE" sz="2200" u="none" dirty="0" err="1" smtClean="0"/>
              <a:t>test</a:t>
            </a:r>
            <a:r>
              <a:rPr lang="de-DE" sz="2200" u="none" dirty="0" smtClean="0"/>
              <a:t> </a:t>
            </a:r>
            <a:r>
              <a:rPr lang="de-DE" sz="2200" u="none" dirty="0" err="1" smtClean="0"/>
              <a:t>if</a:t>
            </a:r>
            <a:r>
              <a:rPr lang="de-DE" sz="2200" u="none" dirty="0" smtClean="0"/>
              <a:t> diffuse </a:t>
            </a:r>
            <a:r>
              <a:rPr lang="de-DE" sz="2200" u="none" dirty="0" err="1" smtClean="0"/>
              <a:t>flux</a:t>
            </a:r>
            <a:r>
              <a:rPr lang="de-DE" sz="2200" u="none" dirty="0" smtClean="0"/>
              <a:t> </a:t>
            </a:r>
            <a:r>
              <a:rPr lang="de-DE" sz="2200" u="none" dirty="0" err="1" smtClean="0"/>
              <a:t>is</a:t>
            </a:r>
            <a:r>
              <a:rPr lang="de-DE" sz="2200" u="none" dirty="0" smtClean="0"/>
              <a:t> due </a:t>
            </a:r>
            <a:r>
              <a:rPr lang="de-DE" sz="2200" u="none" dirty="0" err="1" smtClean="0"/>
              <a:t>to</a:t>
            </a:r>
            <a:r>
              <a:rPr lang="de-DE" sz="2200" u="none" dirty="0" smtClean="0"/>
              <a:t> </a:t>
            </a:r>
            <a:r>
              <a:rPr lang="de-DE" sz="2200" u="none" dirty="0" err="1" smtClean="0"/>
              <a:t>SNe</a:t>
            </a:r>
            <a:r>
              <a:rPr lang="de-DE" sz="2200" u="none" dirty="0" smtClean="0"/>
              <a:t>  </a:t>
            </a:r>
            <a:r>
              <a:rPr lang="de-DE" sz="2200" u="none" dirty="0" smtClean="0"/>
              <a:t> </a:t>
            </a:r>
          </a:p>
          <a:p>
            <a:pPr>
              <a:defRPr/>
            </a:pPr>
            <a:endParaRPr lang="en-US" sz="2200" u="none" dirty="0" smtClean="0"/>
          </a:p>
          <a:p>
            <a:pPr marL="0" indent="0">
              <a:buFontTx/>
              <a:buNone/>
              <a:defRPr/>
            </a:pPr>
            <a:endParaRPr lang="en-US" sz="2200" u="non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2" t="17471" r="12015" b="12935"/>
          <a:stretch>
            <a:fillRect/>
          </a:stretch>
        </p:blipFill>
        <p:spPr bwMode="auto">
          <a:xfrm>
            <a:off x="272482" y="836712"/>
            <a:ext cx="8970997" cy="57606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1"/>
          <p:cNvSpPr txBox="1">
            <a:spLocks/>
          </p:cNvSpPr>
          <p:nvPr/>
        </p:nvSpPr>
        <p:spPr bwMode="auto">
          <a:xfrm>
            <a:off x="1716191" y="-1488"/>
            <a:ext cx="6825208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80808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itchFamily="-65" charset="0"/>
              </a:defRPr>
            </a:lvl9pPr>
          </a:lstStyle>
          <a:p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The </a:t>
            </a:r>
            <a:r>
              <a:rPr lang="en-US" sz="2800" u="none" dirty="0" err="1" smtClean="0">
                <a:ea typeface="ＭＳ Ｐゴシック" pitchFamily="-83" charset="-128"/>
                <a:cs typeface="ＭＳ Ｐゴシック" pitchFamily="-83" charset="-128"/>
              </a:rPr>
              <a:t>IceCube</a:t>
            </a:r>
            <a:r>
              <a:rPr lang="en-US" sz="2800" u="none" dirty="0" smtClean="0">
                <a:ea typeface="ＭＳ Ｐゴシック" pitchFamily="-83" charset="-128"/>
                <a:cs typeface="ＭＳ Ｐゴシック" pitchFamily="-83" charset="-128"/>
              </a:rPr>
              <a:t> Neutrino Observatory</a:t>
            </a:r>
            <a:endParaRPr lang="de-DE" sz="2800" u="none" dirty="0" smtClean="0">
              <a:ea typeface="ＭＳ Ｐゴシック" pitchFamily="-83" charset="-128"/>
              <a:cs typeface="ＭＳ Ｐゴシック" pitchFamily="-8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4903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897650" y="188640"/>
            <a:ext cx="11233248" cy="1143000"/>
          </a:xfrm>
        </p:spPr>
        <p:txBody>
          <a:bodyPr/>
          <a:lstStyle/>
          <a:p>
            <a:r>
              <a:rPr lang="de-DE" dirty="0" smtClean="0"/>
              <a:t>Discovery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astrophysical</a:t>
            </a:r>
            <a:r>
              <a:rPr lang="de-DE" dirty="0" smtClean="0"/>
              <a:t> </a:t>
            </a:r>
            <a:r>
              <a:rPr lang="de-DE" dirty="0" err="1" smtClean="0"/>
              <a:t>neutrinos</a:t>
            </a:r>
            <a:endParaRPr lang="de-DE" dirty="0"/>
          </a:p>
        </p:txBody>
      </p:sp>
      <p:pic>
        <p:nvPicPr>
          <p:cNvPr id="4" name="Inhaltsplatzhalter 3" descr="tmp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7" t="-445" b="2605"/>
          <a:stretch/>
        </p:blipFill>
        <p:spPr>
          <a:xfrm>
            <a:off x="662523" y="1512080"/>
            <a:ext cx="8190910" cy="5085275"/>
          </a:xfrm>
        </p:spPr>
      </p:pic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45241">
            <a:off x="211159" y="1133304"/>
            <a:ext cx="3164417" cy="179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6774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</a:t>
            </a:r>
            <a:r>
              <a:rPr lang="de-DE" dirty="0" err="1" smtClean="0"/>
              <a:t>xtragalatic</a:t>
            </a:r>
            <a:r>
              <a:rPr lang="de-DE" dirty="0" smtClean="0"/>
              <a:t> </a:t>
            </a:r>
            <a:r>
              <a:rPr lang="de-DE" dirty="0" err="1" smtClean="0"/>
              <a:t>origin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4" y="1628800"/>
            <a:ext cx="9361039" cy="4811668"/>
          </a:xfrm>
          <a:prstGeom prst="rect">
            <a:avLst/>
          </a:prstGeom>
        </p:spPr>
      </p:pic>
      <p:grpSp>
        <p:nvGrpSpPr>
          <p:cNvPr id="9" name="Gruppierung 8"/>
          <p:cNvGrpSpPr/>
          <p:nvPr/>
        </p:nvGrpSpPr>
        <p:grpSpPr>
          <a:xfrm>
            <a:off x="1482359" y="1412776"/>
            <a:ext cx="5108935" cy="1512168"/>
            <a:chOff x="1368328" y="1412776"/>
            <a:chExt cx="4715940" cy="1512168"/>
          </a:xfrm>
        </p:grpSpPr>
        <p:sp>
          <p:nvSpPr>
            <p:cNvPr id="5" name="Oval 4"/>
            <p:cNvSpPr/>
            <p:nvPr/>
          </p:nvSpPr>
          <p:spPr bwMode="auto">
            <a:xfrm>
              <a:off x="4932040" y="2226568"/>
              <a:ext cx="576064" cy="55436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sm"/>
              <a:tailEnd type="triangle" w="med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4358470" y="1412776"/>
              <a:ext cx="172579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u="none" dirty="0" err="1">
                  <a:latin typeface="Arial"/>
                  <a:cs typeface="Arial"/>
                </a:rPr>
                <a:t>c</a:t>
              </a:r>
              <a:r>
                <a:rPr lang="de-DE" u="none" dirty="0" err="1" smtClean="0">
                  <a:latin typeface="Arial"/>
                  <a:cs typeface="Arial"/>
                </a:rPr>
                <a:t>ascades</a:t>
              </a:r>
              <a:r>
                <a:rPr lang="de-DE" u="none" dirty="0" smtClean="0">
                  <a:latin typeface="Arial"/>
                  <a:cs typeface="Arial"/>
                </a:rPr>
                <a:t> </a:t>
              </a:r>
              <a:r>
                <a:rPr lang="de-DE" u="none" dirty="0" smtClean="0">
                  <a:latin typeface="Arial"/>
                  <a:cs typeface="Arial"/>
                </a:rPr>
                <a:t>~10</a:t>
              </a:r>
              <a:r>
                <a:rPr lang="de-DE" u="none" baseline="30000" dirty="0" smtClean="0">
                  <a:latin typeface="Arial"/>
                  <a:cs typeface="Arial"/>
                </a:rPr>
                <a:t>o</a:t>
              </a:r>
            </a:p>
            <a:p>
              <a:r>
                <a:rPr lang="de-DE" u="none" dirty="0" err="1" smtClean="0">
                  <a:latin typeface="Arial"/>
                  <a:cs typeface="Arial"/>
                </a:rPr>
                <a:t>resolution</a:t>
              </a:r>
              <a:endParaRPr lang="de-DE" u="none" dirty="0">
                <a:latin typeface="Arial"/>
                <a:cs typeface="Arial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1835696" y="2636912"/>
              <a:ext cx="288032" cy="288032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triangle" w="med" len="sm"/>
              <a:tailEnd type="triangle" w="med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1368328" y="1700808"/>
              <a:ext cx="12253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u="none" dirty="0" err="1" smtClean="0">
                  <a:latin typeface="Arial"/>
                  <a:cs typeface="Arial"/>
                </a:rPr>
                <a:t>tracks</a:t>
              </a:r>
              <a:r>
                <a:rPr lang="de-DE" u="none" dirty="0" smtClean="0">
                  <a:latin typeface="Arial"/>
                  <a:cs typeface="Arial"/>
                </a:rPr>
                <a:t> </a:t>
              </a:r>
              <a:r>
                <a:rPr lang="de-DE" u="none" dirty="0" smtClean="0">
                  <a:latin typeface="Arial"/>
                  <a:cs typeface="Arial"/>
                </a:rPr>
                <a:t>~1</a:t>
              </a:r>
              <a:r>
                <a:rPr lang="de-DE" u="none" baseline="30000" dirty="0" smtClean="0">
                  <a:latin typeface="Arial"/>
                  <a:cs typeface="Arial"/>
                </a:rPr>
                <a:t>o</a:t>
              </a:r>
            </a:p>
            <a:p>
              <a:r>
                <a:rPr lang="de-DE" u="none" dirty="0" err="1" smtClean="0">
                  <a:latin typeface="Arial"/>
                  <a:cs typeface="Arial"/>
                </a:rPr>
                <a:t>resolution</a:t>
              </a:r>
              <a:endParaRPr lang="de-DE" u="none" dirty="0"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3844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2950" y="188640"/>
            <a:ext cx="8420100" cy="1143000"/>
          </a:xfrm>
        </p:spPr>
        <p:txBody>
          <a:bodyPr/>
          <a:lstStyle/>
          <a:p>
            <a:r>
              <a:rPr lang="de-DE" dirty="0" err="1" smtClean="0"/>
              <a:t>Possible</a:t>
            </a:r>
            <a:r>
              <a:rPr lang="de-DE" dirty="0" smtClean="0"/>
              <a:t> </a:t>
            </a:r>
            <a:r>
              <a:rPr lang="de-DE" dirty="0" err="1" smtClean="0"/>
              <a:t>sources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diffuse </a:t>
            </a:r>
            <a:r>
              <a:rPr lang="de-DE" dirty="0" err="1" smtClean="0"/>
              <a:t>flux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Bild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3"/>
          <a:stretch>
            <a:fillRect/>
          </a:stretch>
        </p:blipFill>
        <p:spPr bwMode="auto">
          <a:xfrm>
            <a:off x="858095" y="1268761"/>
            <a:ext cx="8307373" cy="51035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2881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464" y="0"/>
            <a:ext cx="9561512" cy="838200"/>
          </a:xfrm>
        </p:spPr>
        <p:txBody>
          <a:bodyPr/>
          <a:lstStyle/>
          <a:p>
            <a:r>
              <a:rPr lang="de-DE" sz="3200" dirty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de-DE" sz="3200" dirty="0" smtClean="0">
                <a:solidFill>
                  <a:schemeClr val="bg1">
                    <a:lumMod val="50000"/>
                  </a:schemeClr>
                </a:solidFill>
              </a:rPr>
              <a:t>igh </a:t>
            </a:r>
            <a:r>
              <a:rPr lang="de-DE" sz="3200" dirty="0" err="1" smtClean="0">
                <a:solidFill>
                  <a:schemeClr val="bg1">
                    <a:lumMod val="50000"/>
                  </a:schemeClr>
                </a:solidFill>
              </a:rPr>
              <a:t>energy</a:t>
            </a:r>
            <a:r>
              <a:rPr lang="de-DE" sz="3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3200" dirty="0" err="1" smtClean="0">
                <a:solidFill>
                  <a:schemeClr val="bg1">
                    <a:lumMod val="50000"/>
                  </a:schemeClr>
                </a:solidFill>
              </a:rPr>
              <a:t>neutrinos</a:t>
            </a:r>
            <a:r>
              <a:rPr lang="de-DE" sz="3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3200" dirty="0" err="1" smtClean="0">
                <a:solidFill>
                  <a:schemeClr val="bg1">
                    <a:lumMod val="50000"/>
                  </a:schemeClr>
                </a:solidFill>
              </a:rPr>
              <a:t>from</a:t>
            </a:r>
            <a:r>
              <a:rPr lang="de-DE" sz="3200" dirty="0" smtClean="0">
                <a:solidFill>
                  <a:schemeClr val="bg1">
                    <a:lumMod val="50000"/>
                  </a:schemeClr>
                </a:solidFill>
              </a:rPr>
              <a:t> Supernovae </a:t>
            </a:r>
            <a:endParaRPr lang="de-DE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858001" y="6477002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C99DF07-0D5C-C142-9509-90F1ECB8798A}" type="slidenum">
              <a:rPr lang="pl-PL" sz="1200">
                <a:solidFill>
                  <a:srgbClr val="898989"/>
                </a:solidFill>
                <a:latin typeface="Calibri" charset="0"/>
              </a:rPr>
              <a:pPr eaLnBrk="1" hangingPunct="1"/>
              <a:t>7</a:t>
            </a:fld>
            <a:endParaRPr lang="pl-PL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-231577" y="1205601"/>
            <a:ext cx="6048673" cy="4095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800100" lvl="1" indent="-342900" algn="l" eaLnBrk="1" hangingPunct="1">
              <a:buFont typeface="Arial"/>
              <a:buChar char="•"/>
            </a:pPr>
            <a:r>
              <a:rPr lang="en-US" sz="2000" b="0" u="none" dirty="0" smtClean="0">
                <a:latin typeface="Helvetica" pitchFamily="-83" charset="0"/>
              </a:rPr>
              <a:t>Core</a:t>
            </a:r>
            <a:r>
              <a:rPr lang="en-US" sz="2000" b="0" i="1" u="none" dirty="0">
                <a:latin typeface="Helvetica" pitchFamily="-83" charset="0"/>
              </a:rPr>
              <a:t>-</a:t>
            </a:r>
            <a:r>
              <a:rPr lang="en-US" sz="2000" b="0" u="none" dirty="0">
                <a:latin typeface="Helvetica" pitchFamily="-83" charset="0"/>
              </a:rPr>
              <a:t>collapse Supernovae with mildly-relativistic </a:t>
            </a:r>
            <a:r>
              <a:rPr lang="en-US" sz="2000" b="0" u="none" dirty="0" smtClean="0">
                <a:latin typeface="Helvetica" pitchFamily="-83" charset="0"/>
              </a:rPr>
              <a:t>jets inside </a:t>
            </a:r>
            <a:r>
              <a:rPr lang="en-US" sz="2000" b="0" u="none" dirty="0">
                <a:latin typeface="Helvetica" pitchFamily="-83" charset="0"/>
              </a:rPr>
              <a:t>that don’t reach the </a:t>
            </a:r>
            <a:r>
              <a:rPr lang="en-US" sz="2000" b="0" u="none" dirty="0" smtClean="0">
                <a:latin typeface="Helvetica" pitchFamily="-83" charset="0"/>
              </a:rPr>
              <a:t>surface </a:t>
            </a:r>
            <a:r>
              <a:rPr lang="en-US" sz="2000" b="0" u="none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000" b="0" u="none" dirty="0" smtClean="0"/>
              <a:t> neutrino factory! </a:t>
            </a:r>
            <a:r>
              <a:rPr lang="de-DE" sz="2000" b="0" i="1" u="none" dirty="0"/>
              <a:t>T</a:t>
            </a:r>
            <a:r>
              <a:rPr lang="en-US" sz="2000" b="0" i="1" u="none" dirty="0" err="1" smtClean="0"/>
              <a:t>ime</a:t>
            </a:r>
            <a:r>
              <a:rPr lang="en-US" sz="2000" b="0" i="1" u="none" dirty="0" smtClean="0"/>
              <a:t> scale~10 s </a:t>
            </a:r>
            <a:r>
              <a:rPr lang="en-US" sz="2000" b="0" u="none" dirty="0" smtClean="0">
                <a:latin typeface="Helvetica" pitchFamily="-83" charset="0"/>
              </a:rPr>
              <a:t>	</a:t>
            </a:r>
            <a:endParaRPr lang="en-US" sz="2000" b="0" u="none" dirty="0">
              <a:latin typeface="Helvetica" pitchFamily="-83" charset="0"/>
            </a:endParaRPr>
          </a:p>
          <a:p>
            <a:pPr marL="800100" lvl="1" indent="-342900" algn="l" eaLnBrk="1" hangingPunct="1">
              <a:buFont typeface="Arial"/>
              <a:buChar char="•"/>
            </a:pPr>
            <a:endParaRPr lang="en-US" sz="2000" b="0" u="none" dirty="0" smtClean="0"/>
          </a:p>
          <a:p>
            <a:pPr marL="800100" lvl="1" indent="-342900" algn="l" eaLnBrk="1" hangingPunct="1">
              <a:buFont typeface="Arial"/>
              <a:buChar char="•"/>
            </a:pPr>
            <a:r>
              <a:rPr lang="en-US" sz="2000" b="0" u="none" dirty="0" smtClean="0"/>
              <a:t>Emission of core-collapse S</a:t>
            </a:r>
            <a:r>
              <a:rPr lang="de-DE" sz="2000" b="0" u="none" dirty="0"/>
              <a:t>N</a:t>
            </a:r>
            <a:r>
              <a:rPr lang="en-US" sz="2000" b="0" u="none" dirty="0" smtClean="0"/>
              <a:t>e of type IIN only explained by </a:t>
            </a:r>
            <a:r>
              <a:rPr lang="de-DE" sz="2000" b="0" u="none" dirty="0" smtClean="0"/>
              <a:t>s</a:t>
            </a:r>
            <a:r>
              <a:rPr lang="en-US" sz="2000" b="0" u="none" dirty="0" smtClean="0"/>
              <a:t>hock interaction with progenitor wind  </a:t>
            </a:r>
            <a:r>
              <a:rPr lang="en-US" sz="2000" b="0" u="none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2000" b="0" u="none" dirty="0" smtClean="0"/>
              <a:t> significant neutrino emission. </a:t>
            </a:r>
            <a:r>
              <a:rPr lang="en-US" sz="2000" b="0" i="1" u="none" dirty="0"/>
              <a:t>T</a:t>
            </a:r>
            <a:r>
              <a:rPr lang="en-US" sz="2000" b="0" i="1" u="none" dirty="0" smtClean="0"/>
              <a:t>ime scale ~ weeks</a:t>
            </a:r>
          </a:p>
          <a:p>
            <a:pPr lvl="1" algn="l" eaLnBrk="1" hangingPunct="1"/>
            <a:endParaRPr lang="en-US" sz="2000" i="1" u="none" dirty="0"/>
          </a:p>
          <a:p>
            <a:pPr lvl="1" algn="l" eaLnBrk="1" hangingPunct="1"/>
            <a:endParaRPr lang="en-US" sz="2000" i="1" u="none" dirty="0"/>
          </a:p>
          <a:p>
            <a:pPr lvl="1" algn="l" eaLnBrk="1" hangingPunct="1"/>
            <a:endParaRPr lang="en-US" sz="2000" i="1" u="none" dirty="0"/>
          </a:p>
          <a:p>
            <a:pPr lvl="1" algn="l" eaLnBrk="1" hangingPunct="1"/>
            <a:endParaRPr lang="en-US" sz="2000" i="1" u="none" dirty="0"/>
          </a:p>
        </p:txBody>
      </p:sp>
      <p:sp>
        <p:nvSpPr>
          <p:cNvPr id="17" name="Textfeld 16"/>
          <p:cNvSpPr txBox="1"/>
          <p:nvPr/>
        </p:nvSpPr>
        <p:spPr>
          <a:xfrm>
            <a:off x="2055654" y="6197242"/>
            <a:ext cx="5886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none" dirty="0">
                <a:latin typeface="Arial"/>
                <a:cs typeface="Arial"/>
              </a:rPr>
              <a:t>R</a:t>
            </a:r>
            <a:r>
              <a:rPr lang="de-DE" u="none" dirty="0" smtClean="0">
                <a:latin typeface="Arial"/>
                <a:cs typeface="Arial"/>
              </a:rPr>
              <a:t>elevant time </a:t>
            </a:r>
            <a:r>
              <a:rPr lang="de-DE" u="none" dirty="0" err="1" smtClean="0">
                <a:latin typeface="Arial"/>
                <a:cs typeface="Arial"/>
              </a:rPr>
              <a:t>scales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for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neutrino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emission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known</a:t>
            </a:r>
            <a:r>
              <a:rPr lang="de-DE" u="none" dirty="0" smtClean="0">
                <a:latin typeface="Arial"/>
                <a:cs typeface="Arial"/>
              </a:rPr>
              <a:t>! </a:t>
            </a:r>
            <a:endParaRPr lang="de-DE" u="none" dirty="0">
              <a:latin typeface="Arial"/>
              <a:cs typeface="Arial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908228" y="5510560"/>
            <a:ext cx="37973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Arial" pitchFamily="-83" charset="0"/>
              </a:rPr>
              <a:t>Simulation: </a:t>
            </a:r>
            <a:r>
              <a:rPr lang="en-US" sz="1600" b="0" dirty="0" err="1">
                <a:latin typeface="Arial" pitchFamily="-83" charset="0"/>
              </a:rPr>
              <a:t>MacFadyen</a:t>
            </a:r>
            <a:r>
              <a:rPr lang="en-US" sz="1600" b="0" dirty="0">
                <a:latin typeface="Arial" pitchFamily="-83" charset="0"/>
              </a:rPr>
              <a:t> (2000)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1728" y="2091026"/>
            <a:ext cx="3817810" cy="3481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188375" y="4224686"/>
            <a:ext cx="14542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0" u="none" dirty="0">
                <a:latin typeface="Arial" pitchFamily="-83" charset="0"/>
              </a:rPr>
              <a:t>B~10</a:t>
            </a:r>
            <a:r>
              <a:rPr lang="en-US" b="0" u="none" baseline="30000" dirty="0">
                <a:latin typeface="Arial" pitchFamily="-83" charset="0"/>
              </a:rPr>
              <a:t>8 </a:t>
            </a:r>
            <a:r>
              <a:rPr lang="en-US" b="0" u="none" dirty="0" err="1">
                <a:latin typeface="Arial" pitchFamily="-83" charset="0"/>
              </a:rPr>
              <a:t>GeV</a:t>
            </a:r>
            <a:endParaRPr lang="en-US" b="0" u="none" dirty="0">
              <a:latin typeface="Arial" pitchFamily="-83" charset="0"/>
            </a:endParaRPr>
          </a:p>
          <a:p>
            <a:r>
              <a:rPr lang="en-US" b="0" u="none" dirty="0">
                <a:latin typeface="Arial" pitchFamily="-83" charset="0"/>
              </a:rPr>
              <a:t>T</a:t>
            </a:r>
            <a:r>
              <a:rPr lang="en-US" b="0" u="none" baseline="-25000" dirty="0">
                <a:latin typeface="Arial" pitchFamily="-83" charset="0"/>
              </a:rPr>
              <a:t>dyn</a:t>
            </a:r>
            <a:r>
              <a:rPr lang="en-US" sz="1800" b="0" u="none" dirty="0">
                <a:latin typeface="Arial" pitchFamily="-83" charset="0"/>
              </a:rPr>
              <a:t>~1 s</a:t>
            </a:r>
            <a:endParaRPr lang="en-US" b="0" u="none" dirty="0">
              <a:latin typeface="Arial" pitchFamily="-83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62523" y="4154304"/>
            <a:ext cx="4596130" cy="1938992"/>
          </a:xfrm>
          <a:prstGeom prst="rect">
            <a:avLst/>
          </a:prstGeom>
          <a:solidFill>
            <a:srgbClr val="FFFF66"/>
          </a:solidFill>
        </p:spPr>
        <p:txBody>
          <a:bodyPr wrap="none" rtlCol="0">
            <a:spAutoFit/>
          </a:bodyPr>
          <a:lstStyle/>
          <a:p>
            <a:pPr algn="l"/>
            <a:r>
              <a:rPr lang="de-DE" u="none" dirty="0" err="1" smtClean="0">
                <a:latin typeface="Arial"/>
                <a:cs typeface="Arial"/>
              </a:rPr>
              <a:t>Current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search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u="none" dirty="0" err="1" smtClean="0">
                <a:latin typeface="Arial"/>
                <a:cs typeface="Arial"/>
              </a:rPr>
              <a:t>methods</a:t>
            </a:r>
            <a:r>
              <a:rPr lang="de-DE" u="none" dirty="0" smtClean="0">
                <a:latin typeface="Arial"/>
                <a:cs typeface="Arial"/>
              </a:rPr>
              <a:t>:</a:t>
            </a:r>
          </a:p>
          <a:p>
            <a:pPr marL="342900" indent="-342900" algn="l">
              <a:buFont typeface="Arial"/>
              <a:buChar char="•"/>
            </a:pPr>
            <a:r>
              <a:rPr lang="de-DE" b="0" u="none" dirty="0">
                <a:latin typeface="Arial"/>
                <a:cs typeface="Arial"/>
              </a:rPr>
              <a:t>I</a:t>
            </a:r>
            <a:r>
              <a:rPr lang="de-DE" b="0" u="none" dirty="0" smtClean="0">
                <a:latin typeface="Arial"/>
                <a:cs typeface="Arial"/>
              </a:rPr>
              <a:t>ndividual </a:t>
            </a:r>
            <a:r>
              <a:rPr lang="de-DE" b="0" u="none" dirty="0" err="1" smtClean="0">
                <a:latin typeface="Arial"/>
                <a:cs typeface="Arial"/>
              </a:rPr>
              <a:t>interesting</a:t>
            </a:r>
            <a:r>
              <a:rPr lang="de-DE" b="0" u="none" dirty="0" smtClean="0">
                <a:latin typeface="Arial"/>
                <a:cs typeface="Arial"/>
              </a:rPr>
              <a:t> </a:t>
            </a:r>
            <a:r>
              <a:rPr lang="de-DE" b="0" u="none" dirty="0" err="1" smtClean="0">
                <a:latin typeface="Arial"/>
                <a:cs typeface="Arial"/>
              </a:rPr>
              <a:t>SNe</a:t>
            </a:r>
            <a:r>
              <a:rPr lang="de-DE" b="0" u="none" dirty="0" smtClean="0">
                <a:latin typeface="Arial"/>
                <a:cs typeface="Arial"/>
              </a:rPr>
              <a:t>,</a:t>
            </a:r>
          </a:p>
          <a:p>
            <a:pPr algn="l"/>
            <a:r>
              <a:rPr lang="de-DE" b="0" u="none" dirty="0" smtClean="0">
                <a:latin typeface="Arial"/>
                <a:cs typeface="Arial"/>
              </a:rPr>
              <a:t>     e.g. SN2008D </a:t>
            </a:r>
            <a:r>
              <a:rPr lang="de-DE" sz="1400" b="0" u="none" dirty="0" smtClean="0">
                <a:latin typeface="Arial"/>
                <a:cs typeface="Arial"/>
              </a:rPr>
              <a:t>Abbasi et al. A&amp;A, 2011</a:t>
            </a:r>
            <a:endParaRPr lang="de-DE" b="0" u="none" dirty="0" smtClean="0">
              <a:latin typeface="Arial"/>
              <a:cs typeface="Arial"/>
            </a:endParaRPr>
          </a:p>
          <a:p>
            <a:pPr marL="342900" indent="-342900" algn="l">
              <a:buFont typeface="Arial"/>
              <a:buChar char="•"/>
            </a:pPr>
            <a:r>
              <a:rPr lang="de-DE" b="0" u="none" dirty="0" err="1" smtClean="0">
                <a:latin typeface="Arial"/>
                <a:cs typeface="Arial"/>
              </a:rPr>
              <a:t>Stacking</a:t>
            </a:r>
            <a:r>
              <a:rPr lang="de-DE" b="0" u="none" dirty="0" smtClean="0">
                <a:latin typeface="Arial"/>
                <a:cs typeface="Arial"/>
              </a:rPr>
              <a:t> </a:t>
            </a:r>
            <a:r>
              <a:rPr lang="de-DE" b="0" u="none" dirty="0" err="1" smtClean="0">
                <a:latin typeface="Arial"/>
                <a:cs typeface="Arial"/>
              </a:rPr>
              <a:t>of</a:t>
            </a:r>
            <a:r>
              <a:rPr lang="de-DE" b="0" u="none" dirty="0" smtClean="0">
                <a:latin typeface="Arial"/>
                <a:cs typeface="Arial"/>
              </a:rPr>
              <a:t> </a:t>
            </a:r>
            <a:r>
              <a:rPr lang="de-DE" b="0" u="none" dirty="0" err="1" smtClean="0">
                <a:latin typeface="Arial"/>
                <a:cs typeface="Arial"/>
              </a:rPr>
              <a:t>nearby</a:t>
            </a:r>
            <a:r>
              <a:rPr lang="de-DE" b="0" u="none" dirty="0" smtClean="0">
                <a:latin typeface="Arial"/>
                <a:cs typeface="Arial"/>
              </a:rPr>
              <a:t> </a:t>
            </a:r>
            <a:r>
              <a:rPr lang="de-DE" b="0" u="none" dirty="0" err="1" smtClean="0">
                <a:latin typeface="Arial"/>
                <a:cs typeface="Arial"/>
              </a:rPr>
              <a:t>SNe</a:t>
            </a:r>
            <a:endParaRPr lang="de-DE" b="0" u="none" dirty="0" smtClean="0">
              <a:latin typeface="Arial"/>
              <a:cs typeface="Arial"/>
            </a:endParaRPr>
          </a:p>
          <a:p>
            <a:pPr marL="342900" indent="-342900" algn="l">
              <a:buFont typeface="Arial"/>
              <a:buChar char="•"/>
            </a:pPr>
            <a:r>
              <a:rPr lang="de-DE" u="none" dirty="0" smtClean="0">
                <a:latin typeface="Arial"/>
                <a:cs typeface="Arial"/>
              </a:rPr>
              <a:t>Realtime </a:t>
            </a:r>
            <a:r>
              <a:rPr lang="de-DE" u="none" dirty="0" err="1" smtClean="0">
                <a:latin typeface="Arial"/>
                <a:cs typeface="Arial"/>
              </a:rPr>
              <a:t>searches</a:t>
            </a:r>
            <a:r>
              <a:rPr lang="de-DE" u="none" dirty="0" smtClean="0">
                <a:latin typeface="Arial"/>
                <a:cs typeface="Arial"/>
              </a:rPr>
              <a:t> </a:t>
            </a:r>
            <a:r>
              <a:rPr lang="de-DE" sz="1400" u="none" dirty="0">
                <a:latin typeface="Arial"/>
                <a:cs typeface="Arial"/>
              </a:rPr>
              <a:t>Abbasi et al. A&amp;A, </a:t>
            </a:r>
            <a:r>
              <a:rPr lang="de-DE" sz="1400" u="none" dirty="0" smtClean="0">
                <a:latin typeface="Arial"/>
                <a:cs typeface="Arial"/>
              </a:rPr>
              <a:t>2012</a:t>
            </a:r>
            <a:endParaRPr lang="de-DE" sz="1400" u="none" dirty="0">
              <a:latin typeface="Arial"/>
              <a:cs typeface="Arial"/>
            </a:endParaRPr>
          </a:p>
          <a:p>
            <a:pPr marL="342900" indent="-342900" algn="l">
              <a:buFont typeface="Arial"/>
              <a:buChar char="•"/>
            </a:pPr>
            <a:endParaRPr lang="de-DE" b="0" u="none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5113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QSEhUUEhQWFBQVFBUUFBUUFxUVFBUVFBQWFhQUFBQYHCggGBolHBQUITEhJSkrLi4uFx8zODMsNygtLiwBCgoKDg0OGhAQGiwkHSQsLCwsLCwsLCwsLCwsLCwsLCwsLCwsLCwsLCwsLCwsLCwsLCwsLCwsLCwsLCwsLCwsLP/AABEIAK0BIwMBIgACEQEDEQH/xAAbAAACAwEBAQAAAAAAAAAAAAACAwEEBQAGB//EAD4QAAIBAgQDBQYFAwIFBQAAAAECAAMRBBIhMQVBUSJhcYGRBhMyobHBQlLR4fAUYvEVciQ0grLCFiMzkqL/xAAZAQEBAQEBAQAAAAAAAAAAAAABAAIDBQT/xAAmEQEAAwADAAEDAwUAAAAAAAAAAQIREiExAyJBUQQy8BNSYYGR/9oADAMBAAIRAxEAPwD56BGKsMJDVJ72PBCFhgQ1SMCSWFhYYWMCwgkmiwsICMCwgkFBYEILGhIQSJKCwgsaEk5ZErLJyxoSEFiicsnLHZZOSQIyycsflnZZInLIyx+WdkkiMsjLH5J2SSIyyLSxkkZJFXKzsssZJGSGEjJIyx+WRlhiJywSseVkZIYiCsEiPKSMskrlYBWWSsErJYrMsBllkrFssGyAsmNCSYtEqsYqQ1WMVZtwAqwwkYFhBZLABIQSMCwwsiWEhBIwLDCyRQSFkjcskLIwWEkhY0JCCSROWFljsknLJYSEkhI7JJCRWEZJISPyTssERkk5I/JOySSvknZI/JOyySvkkFJYKyMslivkkZZYKyCsjhGSRlj8sgpIkFZGWPKSMkylcrAKyzlglZLFYrIKSwVgssgrFIDLLJWAywaICTo4LOk10UFhqsILDCzblgQsMLDCwwsgELCCwwsMLIgCwws6oNPT6zb9lqSte4vYE66zFrcXSlOTGCQgs9P7R4CmlKk6oFZmYEjmAAdRtPPBY1tyjVanGcLCwgsYFhZZpnCssILDywgslheWSFhrvbuJ9LD7wwBy628wbS08Sss7JHhZISIwjJOyR+STkgsVsk7JLGSdkksVsk7JLGWQVkVfJIyyxllb+pUmwv6QmTjikErLz4RgucjQm389JXKy1TGEFYBWWCsErBYQVgFZYKwSslisRBZY9lgssQQRAZY9li2WBKAkxiiRLCACGFkqsYomnPEBYYWSqwwJLEBYarCURgEjEEV17J8vrNn2U0zW6TKxK9k+X1mr7OiwPfOPyO/w+rXtLjx7tAQQEOpsLdrpY35Tzwx9O17nnyPL/M2faPAklbsMjcioNiLbGYTcEQ9f55wrzzpu0V3sxuI0xa5Ou2h8IR4hTG7fI89ekrn2fQ829T+sg+zifmf1P6x35P8ADOUXcdilpIHa5Bta3fzmXjOOUypylrG4+EgjrHcew7+6C3BBZFG99/2mHgMBnBU3BBv1+I2/8fnKZn7s+W+lq8K4wEJYnQrZSQx5i9xY32+U3xxeiUptUPxXKsFbYMRrp3bG08HgaxqURewNOsLWH+4gH/6z02GoVGpUXSwzCqNeprOR9ZmJ66btaZnv1vtRQLmVrgnQjUHzHPaJpupZluQVbKbq1r9xtaZnBP6pWqh8oCtsDdWHh/jWbqoCHNsrPYkFgQbaXWa5TgmsEHL+bu+Fv01lTC41HvclGBIIYa6HcdRG10fOfxqGUgbMNB03sbzN4dRLNXcpq92BFr5RodeWqw5yxaIiV+piqQaxq0x4sAfMQ6NdHNkdXOp7JB0BtfT+azJwWANUM9SkHOYC7ZDlXKLC5Ou3KN9ncA9LtMth2wLEHQtcc9oxeWc3GsVglZmY7CVmqFky2JuATr8mkJg63O3kT+sv6lv7W+Eflp5ZiYH4u68uHDVRsenNj6C8aliEHQBem0JtM+xjXGI+70GKH/DD/cPoZjFZs74Y9zr9/wBplETdfGb+kFYJWOIgETTJJEArHkQCIDCWEAiOZYDCKwhhFsI9hFsJAoToYE6RCBGASFEYoizjlEMCdaGoksSBGKJAEYJGILrDT0mtwEiZWK+GW+BvOd5dvjhscfGiecxgJr8aa4Tz+0y5qngv+5AWGBOAhWmmcYntYWFAFfi94lvWJpY3D4cKDhzmNBKlRsxA7QvY673+Zlz2ma1EHe1RDYc7G8zjT99iaI0BelQUFgDla5zeek539NehUOKYOoSEoNdrMbMRsD89TtNdeL0aVOmDTKizFQT8PbIIv3kSvjPZkEofe2IY5SE1JBU/mlfEcJLU6dPMLXIzdnQ+8LbXN/i5GY7b7aA9oaJNgmr3Nr2J5k6ywmNLbUypUGw3Y6jYf9X7RPD+BhVOt2zDtsNefwgDw5+ct8QwVVlth2FNie2xF3K2Udk/h/YR7wZJVfGU6AU1GswAvTBBa5vbOb6aQcJxugELBGsCUsvbN2u9vDczBxXszXWtbN70ML3AChDe3audet+d5vcI4GKbA1GBQMGIF7/DlvqN9/Wc9t9oeZ+s+f5fiibZ1H89Uv8AX6SZwtOrqczEqOXPflCwPE0qg5Mx0O46WJ16i4m/xfDYZqVQJfNrl2+G3O3OYHBcB7q5NrZ3I3+EiwHyjTlvb4Pg/WW+fqJyd/0alazLdT2rgaaXG+vnH4bE5ywtYDY9dSD9INfGkWCZStyBdQe87jrHYYHcgAkAmwAHOw07p1p7j3qztRkTMoDtec1SJmYYa+cbtQ9RVH/Cn/cv1mKZuP8A8qfFfrMQyqb+lmLMaRFkRBbQDGGAZAtoDRjCARFkphFsI4iLYSGFgToYnS0gEYIoRgMNOGiGsWDDBlqw0QhFqYYMtawvHN2PMR3B6gFpV4g3Y8xC4a1pyvLpSG/xKpfJ4GU51Src2vsPSQJ0p4LR9QxJtIBkia1nGfx7Ce9pEAkEEG41NuekzVxjUlAG6gAG/cLEfWeiZQRrrMl6SnMbDdraajKSNDOd2qqD+29bUGkDqTfW527pYX2ncorNTW5DMARqMrW007ry3WwVL3RY01B92TsL3y738ZX4LTpvTAdFYqcqggEm4Daeszk+HsB9sHBt7vv0sfnaWaftYcmYgDtZflfe0q8dwarlIUDtHMF0OUC5156AweG4GnU7JDWADizEfEWAufBZd7iWv/Vw6C/j59It/almV+wOyQACbB819jbuMRV4eqVDYHJZRqSbHQ338vOWKGCAdcyAraoT4kpkH/fD6nO9ItHbKp+1D3/+EDWx1a4//M08NxOo+6ZOWpv5yxh8FlYmwOrEC2wOw13tylpKIFr2HS+k1WsuNf0/xx5WP+QDBIWIBW/aNjz36c76T1OH9nKxXZBfXtHtbbGwtKHC6iIwYkG22o3npKPG05kCVuVf2vprWudvP4/hdWl8a6fmGq+o2855+gNfP7z6H/r1K1i6kHcbgzy3EsHQzF6TqovfIdv+np4TMWtPsNcYjxdb/lm8V/7hMUzQGLX3DLfW66c95mtU6b+k6VkWjUNAInVanT53ihXHnz6X7iY6zgiIDCSao74lq4homEmCwgvXtyMV/VX/AAnx0lokbRbCQa4/n7RTYgdP56S0GCdFDEjpOlyWI16H5Q1v0MYSOvPqJ1hf9/vBpIv4+EelBrXK2HfpAp4gjY28LCQapJ1v9YjoR0h0yTFqxjEWRhdXBIw/9wgef6SwmDwyj49emp+0z1F+sagtDG4ky1NblQe/eT71d7GBkvGrNIHvR+VvW1/C856NxcFgehNiPlGW77ThSHWQU6WEue0zHpr95T7Ct2czD+42vr0m0KS9Lxiqv5R6COQO1GpSoMgy2N7ZlYnMp6b6jvE6jgKIGqWP5lLD1j6mCQ/hA8I9KNgB00EuMLZZ74NDpZiOhI56aSzhsMi3stibX/MQL21HjGDDb6kedpKUe/wsLfQyyFqCo3ABPj8rwreHp+840j1nKp56+Ug4jrYeUL+nG4Uemv1nAwi/jfqPvE9By9Len7zrHukuo/x+0GwgsSfKQQe7+eEFjFPVI2UmEtGlO6VcRhydmI8hEVatY8go8Tf1kJiTsbX8/qRAaacO/wCYekBkI1NvK4+hjWHePT9Is5u4+dvrMko01OvOR7sQyzdD8j9Io1TzB+f6SCWX+G8Xk6STW/mkW1bvt5GTMhqG24tFtTJ2NvIW9ZIq/wB3zP3gsx6/SQB7tuo9J0kMep/nlJii88NYpYwRRywwYpYYPhIHrGK0QrRgaTUHhu+GGiAYxTFqJNDRgaJEMNInCGB/NojOYQkjiQIupiCPhUnqdBOiK2ORNzc9BvGBMtM07i6m4PWU8QWHMiVKHG7Hbs9x1/SbDi4BtcEAg9REbE+MWriH2axF43B8SKHUZlO42t4S62HXpFf0y8hIZK571HF0PlzHjKlT3l9CuXw1+cEUrbSdoKeyq61NwxB6C1pnmrXBv2vt6bTTLGRmjomFejxCr+KnfvGh/SWhib8iO4g/UaRRqSvicTlHWBjpbNcXsSL9LiGXtymLRx4z3qC620sAbHrrNRa6N8Ljw2MJNbaHFY3JupI6i0pNxxfyHzNoeK94l7jOvduB3g7ykMVTb+3yF/lDBaTW4wTsg+Z/SB/q55qPnOSijbFvX7SXwPRj5wH1CHFVPL7Q/wCvU/iI8r/aU6nDz3Ss+APK48JLbNb39/hdT6H5SCxtqAT6fIzEbBt1HnpDZalMfExHcbr+0hyleaqDyJ7gR+s41eWUedpk1Mcx3sfG33lY4g90hrc/qD+T5idMQYgyILm1wYxTBwuHZ1LbKDa/U9BIeqEPWaKwsYokcOqqwYNqRa0cQOUkgCMEVmEs06DHZTp5fWJhCmMBnGgRvIEG4MUxgiRGKYk1RGAxaQxBDCzjgkbdQfG0lWj0bvmoWMvGcFG9M5e7UiVaWNrURb8PQ2K3+03atTSY+O1ixaudwOhxkMbMtu8a/KaCMDtrPPU1sY6ni8jC250PS0RFvy2mEURCFQEXi2qCZaQR1gMIecQSwkianpKVTCAnc+suVao5AnwlJ8Ucw0sLG9yPqNpMzgDw2+x1Owg1uEutidjseX+Ze4S3vKi9kHcWN9NOf85T0HEksi2t2gQ19bX6fOEyopEw8j/T10F1z27r29JVfHPe5y3/ANq389J6TFcYC0wFHaHLpYWnlsbiS5JJ1MBMZ5IzxJv7R4KJDY6ofxW8ABKCgjeR7y0GdlZqYlz+I+sv4fi+lqi37xv5iZSVBFs0hFp9eiTF02+FwO5tPrpGHN0B8LTypaHRxbIbqSPp5iTXP8vQM45qB5QGVDuBKVLjl9HUHvH6R64ik+xtAxMS7+iT8qzoYp94nQ1rpZxWKsuUctumnITCxT695lsHNqZWxa3vNM2nVimlhpvrrzjDWNgQTYxFOr2Tfp9oAa1MHrm9dSJARr2qKTqLg262M9ouLDKSDe88Jhu046A38prcOq3Zhy+8TW2NavUvAEFWjlIk3DgIasJxW8Ai0mjc8LNEgGMW3MyRyGPB7hKwfoI1Rdb3F9brzABAv53ik1G7/SUawj3c8gTqATpYX/hisUyhiASQDpodRyMRKlUEFad95ar0gDbMD0I2PheIKxc5g33lo13UJdrhr3/tI8ev6ymVvvGGmRa9xoCLjcct4E+lZgLEa/Lxg4lCCQGHS41EAtbp5aSM0GlYCoAdQddQQLnx7u6Z7UWvsfCaxHQmdaOsTXSMLinR1axzeB59TLuM4u9bQgry027yYkmQakGu4+6hXoHca+VjKb0De9jNdzBteDOMZqR6RLpPRinaVcQo6TOngwck7IZpmnANKWs8WcKRnNhzND3MVUEtHFQNAwDRaXSJBlpisKil+/1kS8J0NayVhntFsbwXgmLLs+nlEVKt7AbDaLdj85CrrNQzMtDArZS3XTymjgqWVe86mICbDko0lnlJqEnEFTp6GXsPXV9tDzEx22J6wsASG8d5NRZvBTOeprLGFFxBrJB0JXWOVQN4tVhASSc19oZaw21izCyxTs52EUdDfnJMBViJLcXgNpHuLRLLFmYKZAd4wtpbppItIhocZ0IjSKJkTA0B6kWXMU1UyGrBaDaKDX7vCF7k2+JvWC0zLOvIp1m0Um4G2g0hPCTBbPEubxhgMsySmkBYTCDIBaVakssIllkyrNIURjLAtIwICdAkwbx//9k="/>
          <p:cNvSpPr>
            <a:spLocks noChangeAspect="1" noChangeArrowheads="1"/>
          </p:cNvSpPr>
          <p:nvPr/>
        </p:nvSpPr>
        <p:spPr bwMode="auto">
          <a:xfrm>
            <a:off x="168540" y="-144463"/>
            <a:ext cx="3302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032" name="AutoShape 8" descr="data:image/jpeg;base64,/9j/4AAQSkZJRgABAQAAAQABAAD/2wCEAAkGBxQTEhUUExQWFRUXGBgYFxcYFx8YGBwdHR0cFxgXGh0fHyghHxwlHRcdITEhJSksLi4uGh8zODMsNygtLisBCgoKDg0OGxAQGywkICQsLCwsLCwsLCwsLCwsLCwsLCwsLCwsLCwsLCwsLCwsLCwsLCwsLCwsLCwsLCwsLCwsLP/AABEIAOIA3wMBIgACEQEDEQH/xAAcAAABBQEBAQAAAAAAAAAAAAAAAwQFBgcCAQj/xABHEAACAQMCAwUEBgcFBwQDAAABAgMABBESIQUxQQYTIlFhMnGBkQcjQlKhsRQzVGKCwdEVFlNyk0OSwtLT4fAXJIPilKKj/8QAGQEAAwEBAQAAAAAAAAAAAAAAAAECAwQF/8QAJxEAAgICAgEDBAMBAAAAAAAAAAECEQMhEjFRBCJBE0Jh8HGhsTL/2gAMAwEAAhEDEQA/ANxooooAKKKKACiiigAooooAKKjeNcftrRdVxMkYPIE+I+iqMsx9ADWfcZ+lluVtbYB2DztpJJ2XREuWbO3Mjyx1q445S6Qm0uzU6SuLlIxl3VB5swX86zFLbiFwubu+kTVn6m3VYwoPNdYGo48ySR51z/cSzfJeEu53aRnZnY9SzE5JrRYfLIeRFu4h9IXDYfbu4ickYjzKQRzyIwxHvNMv/VThX7Sf9Cf/AKdVPi/Y+wtoWmlLxovk+58lXzY9BWVXt2VUlC2mQlo9eC6p0zjbJq1ix/Nhzfg+gf8A1V4V+1H/AEJv+nUlw3t1w+fHd3cWWJAVj3b7fuvhvwr5pF0xjDjcptICBgg+y3L4U7t+IoynMSNgZKkAMPVeje6m8OP4sOb8H1VFKrDKkMNtwcjcZH4EH413Xy7wuGRj31rbSEjk9vrikweo6EEeRxVk/v8A8Rs3AmmkXOcR3cAI5jcSJhienMjflyxk8S+GUpG/UVnXBPpUjkBM8DoFwTLAf0iLBwNRCgOvU40nAHMk4q98N4jFcRiSGRZEPJkII923X0rOUJR7GnY6oooqRhRRRQAUUUUAFFFFABRRRQAUUUUAFFFV3tV2rS1IiRTNdSKTFCvXG2p25Ig8zzwcZxTjFydICV4vxaG1iMs8gjjXmT8gABuT6AE1Q7vtlPeZFqwtIM476QL3zY56EJwgxgam33OwODWcdo+KXc9wzTMjTRsVRyQsUXIMIY9zvj2jk7VEcK4WkkukMbi5c+ALGXAPMsSxAPx2FdMccY97/wAM3JvoluL2Oq4xbSyTSMfrJ2GuV35BY8/ZAHtch57UpwDhcsfF4ITEpkU95Izv3jAaCTlhsrAb4HXFWzs3f/2YWhvkEQcGRZlAbVpwrB9OTnJGPyqiHtYIbt7iCPLd9I6sxI1hiR4l/wApx6VTk2QkbjdtHBG0sh0ovtHGeuBgDcnJ5CqPxz6VrVI2Fqryy8lLoUjB+8c7kDyHOqv227aS3SW7NEIk8TCLUW1Z8IkY4GNsgDyOaib7tarwrGlpAhUY1adX51PG+xpeCcuuzfFeKJBM0qTwOO82dUWInZl0n7QH51QuLHTM6tgFDo05Bxp2A22qYsuMXPczaZTHFjSyIAqsW2wQOeR1pTs5dTXFxFAJI4xI4jD9wjAEjYcv/M0U0iiE4VJligP6xSuM9cZU/MVpv0c/Rk5cXF8mlVw0URIJY89Ug6L+71qn8avLm2uZIJGjLRPpZliUdAdS7eRrXuF9tyiJJeiKC3dWWKQOWYvH7QcadtQ3GM8jUzbrQLsecY7VrFcxWUETTzNjUiMFWFNhrfbAwN9NPO0NpLJCywmHX9kzJrTHXbz8qzHjPaM3vF4jw1gGIWLvgnibcl3wd9IBxv5VqnDLCSJSJbl7hjjxMAoH+UAbA+tTVAyhdj+w0lpM1xLPmVtQKRDTGQeYbzHUADapm54DH3hmhZrWfBHfQ4BOcZDL7LDYbEdKstytRdw1bQMpN2c2vbeW2ITiEY7vkLuEEx//ACR7snvGRv0Aq9QzK6hkYMp3DKcg+4is7MvP15jpTCzaazfvLI+AnMlqxxG/Mkxk57p8nO2xPMGlPBe4lRy+TVqKieznH4ryLXGSGHhkjbZ42HNHHn68jzFS1crTTpm4UUUUgCiiigAooooAKKKrvbPtL+iRqsSrJcynTDETjP3nbroUbn4DbOacU5OkAz7Z9qzCwtbXD3bjO+6Qr/iyf8K9fdzr3AOCLFqOppJZDqllc5Z26knoOe1ccB4R3SnUxklc6ppWOWdzzJPl5CrTY2/nXZSxxpHM5Ob/AAUHtF2Sa6umS3tzC5w0t65OhgVA0ogO52wSMcquPZDsZBYK3d5eRwBJI3M4ycKPsjJ6c+tWOKOo/tNx6KxgM8oYrqVQq41EscDGa53JvRskNe0/ZyK4jdjGHlWGRYic7EgkYHLOetfPfB+ENNMI2yoGe8yN1C7sD5HbHvNb/wBke2KcQ77uYpE7oDdyuCWzpAx7qzWd47Wyk73P6RdMxJGCwAY6/gWq8V3TFJ60UPi8weRiNlBwg6BRsoHwpjoqReGInZ3HvT+hrw2ydJR/pkfzrahWesum1A6vKSfcoAH4k1Zou2Uf6Fb2Qh7lEeJ5pxguxRg7MgAzqbHMmoO+iGmFdQGmMcxz1EnNd8LjaKRZUKMUORqjLqfQjGDRKFiUi/jgcPGrtbqO3lggJBnkkOO/xhQsYB2bbBb3Vpj8FtyiRmGNkjOUVl1BT5jPWlODzmSCJyoUsinSBgDIyQB0pwsqklQylhzAIJHvHSuRt9GojFZRpukcanllUAOPLIFD0hw/i0U5lWNstE5jkUjBDD0O+D0PWlpKESxpcDaoa7WmXGO3NtBPJBIJMxgZdV1DURnuwOeQCDnlvSHC+0kN0pKHSwJBRyNXofXPpXRjTMpncppsZ8GoHtdxyWKRYolALDVrYag3TQB0b1NOjMSATsSASPIkA11w2c87Wx5JCwlW5t2EdygwH+zIucmKUdUOOfMbEcq0Pst2jS8jJAMc0ZCzQn2kbGf4lPRhsfQggZhHc4rvvnWRLmA4njx1AEqZBaBzg+FsbHGxwelZ5sHJfk0xZq0zZ6KjOznG47yBZo8gHIZWGGRl2ZG9QfgeYqTrzmqdM7AooopAFFFFADPi/E4raF55mCRoMsx9+AAOpJIAA5kgVnXDFlnka7uARLKBojJ1CGLmsQ2AyebHG5NP+2N0bu8W0AzDbFJZ8j2pCNUMfuAIc+9fWn1pDmuvFHjHk+zDJK3xQvZ221SsSgDJ2HmdhUXxTi8FpGZJ5FQY8K58b+QQcyTyrG+0nHri+fVIzCPUTHCvsKOgOPab1PwqVGWR6BVFF57V/SUY5ZIbRUbuxhp28S6tshFGzYzjOefuqm9ou3s95bLbyRxHkXkK+IsOTIBsmOXWogWLlcLGxzzwpxXcPZ6duUTZ91bLDFB9Sxlwq6milUwSPG5OkFTjntv0POle0E5aXQDqWId2h9BzPxOTVk4N2OuhIH7vGASM45kED86k7b6M5zuxQH3024oVtmala8IrR776N5lGQU+LYqvXXZOZDg938JF/rTXF9ML8kHejxgE4wFUny9a+k+CWccVvFHFgosahWxzGOfxr5/v+EuXZsLgnbxA/lWkcA4JxY2sYF4LcAAJG0eXCdNRxkH0rHOk62XBkZ9K3bNtb2MBZQuBO42JJAYRqRuMZBJ9cVVezHEhbRSzLO0VwG+rGnWJTgFo5P3duvWtUi+jy0YargNPMxzJKXZS7dTgHArzi/ZG3SzuY7W3XvHiYJ9ptWNsFuR2qYzglQ2nZUIu16TW011IhivYERFlhbuzIHOFDKdmUNuVIO3LFWG67cCPh0N1pWZ20JKofTpkKnOR7xy8jVCsuEXlwgthkoragjYypHh9458qjOLdnprdisi4PvGPzq/pxb7J5Gh2nZKKf/wBzcuJ2n+tATKRrqGcDqdtt/I01vexFoCCgkUg52fI8/Kqrw/tXeQRLDGyBEGACgY+eM59at/AeKPPbiSQguCwbAwNuW3uqoxaeyJMZdpbATqoDFWRtSHyOMb+lQ3CeIGQANz0nHnlThlPw3+FTt7JUMkCozOowzZyffzwOldST7RzNp6Yo8tEN1g0xnlpFJMVoTRbOC8aNlP8ApA/USlVul8uizjcbrnDea+ZArY1OdxyrBbCYEFW3BBBHn5itC+jLjHgaxkYmSAaoiTu0BOE9SUJ0HyGjzrg9Vi+5HZgna4svNFFFcR0BUfx/ii2tvLO+MRqTv1PJVHqzEKB5kVIVn/0pcWCmCAhmQEzzKu+VQgQoR5NMynnt3Zq8ceUkhN0rKXH2sEHeRACS6LGSZmYhDI/iZE5khB4ee2mrVxPjclvw9ZyFE7qgVcZXW/I4PNQPER6Vmlpw9mBCKzscliBkk8yasfa3iUkphj0BEhUEbklmKhMnlgBQdvMmu6WNukcqktsrU1xIztK8heRiSWbDHfouR4V9BXgnkYgaifjSxJz5+/ehRvnlt09dq1418E8hubp1Ozt6b16b+X/Eb50tGq43GfXGM/I0FFPJfxNOhWdx3Mvcs5kfOtVXxHyyf5V3bdobheUjfE5qY4nZKllDt7bM3P3D+VV7u19fn/2qUk0NsWu+PTyDDOTTGIlnXJO5HWl+6Trn5/8Aapfsvwdbi4jjUPjOXOR4VHtHOOfQe+h1FWNbHHYDgU01zHKo+qicMzNnTsc6B5tW0M1N7OBIo1jjXSiDCj/zmfWu2avPnNzdnRFcUe6qTdq5ZqTZ6VBY24hYRS41rkjJBBKsCeZBG9NTYQqujQrD98a2PvJ3NO5Zqj7metIpktkJcdm7QFj3I8WdtR0j3DpTJUiiBiiCrtqKA777aj8udS1xPVT7SuwZJkAJQ4bJx4Sfx/711QRhJnt3LUP+mEtIreHSQV6al6n50+uJARkcjULfpqG3tDkT+IPoa6HfwZRS+Tt2pMtSEMRGSzcwDgDbPkR0+FdgEHfHwo5FUSFq9TlpemCSG7XYwOO82yTCxCzD36fEPVRUBGmDUvw5gcqdwQQR6HY0pq1QRdOzdopAwDKcggEEciDuDXVU/wCi7iBez7hvbtXMH8CgGFuecd2QM7bq3lVwryJR4to707Csp4/fHveJ3WMlTHaw7D7ICn3/AFshPuxyxWpzShFZmOFUEk+QG5NYZwyZpLCRmCiSSVZcYIAaZy8mnfopOK39PG7f8f2Z5ZUhHhKsZEjV3UMy6tLFc493xpxx7jUkqaCFKIzNkjMhA2Cg8ht8694WhD6hvpBIAGSSRhR8zTUxY5jfrmu9xTZxqVIhrK6Eozgg+opxjfHxPw5U+KUkI/E3pgfzqv5C/A3CV0Epx3NepHuKYic7XjENqg5CIf1qraKs3aWXWyDosaioPRWeNVEuT2M9FXj6L9pJ/LQv51Uu5q5dgZ0QSKThmK49QAc/jU5l7GPG/cXoyUk0lNzcUi89cCidFjp5aQeamUt0MUxk4ivmK0UGS5D6eeo26nprccRXzqKuuIg8q3hjMpTHN1c1A31znKncHakLq+OTUfJNmupJIx2xa3kJTT1XP/n86byGuUfByeXI+7z+FczyAdc+WN8+WPOjoqjzPU7Abk1xECQWwRk5APPHIZ+VeNGdjIDg4KoPaz+9548uVPjHSW2N6QnaynIU7g7e6pa12IqL0YOR0qUs5tZ5YIxn475HpTehdly+j68KcQeLI0zwd5zx44mCYA6ko+f4PfWm1hnAr7u+J2zklQZhCcDOQ6mNV/3ytbnXmepjUr8nbidxIftjd91YXUgGdMEpxnGfCay7g1gJICpOCmhkPTOkruOoxt6VefpckK8JudJIz3KnBxs00asPcVJBHUEiqNYyaNGCM4G2ob/DOa29MvY3+TLO9ombaNYwAvPqeprie1jlbLZz5g45efn76bSXGTtXC3mDXRT7OdNdHnF+DaBrQ5Q458wfXzHrUJaw7yH97b4CrNLxYBcEAjyqKldCDoj07knfIOfKlGT+RtL4Gnc16lvuKchcDFdop2rSyKGt+CSc8+Xy2pqsdWPuEzvg5yeYpvPYKTsRj3ipU0U4shzDnlUnw+Eo0ZO2dX5UvDahftD5iurg+OLr48fgaUpWhxRPi6JAPmKby3XnUVccSCHTpc/5VJHzpncTyv7EeAfvvp/AAmsVFGljXj3HSdkNVg8UcZO9WMcFlY5bulHoWJ/GoTtXZyK48JCAYDY2JrS66FFJ9jOPibsdzUlFNlc1V0kwalbS8GMGriwnEcSvTeRsUSTCmtxLVuRKiLwvmnUFyyjAO3Tbl6Coy2kp2N6cXoJLY+sizMxPJQMHrk5yPdjFPI4c1xZIUUg4wfLeuvrFYaUdlPMhSfjWfOKe2JxbWhRralYJFjYFs40kH55yfQZp5FZyEew+P8ppjxSBg2nGPACc7bat/jgVbkn8kKz27sw4MqkYSeLHr41GofHka32vnLi8+qykb2diwGd9vZPvr6HtP1af5V/KuH1a6/fB2YHplV+lyMnhNzpBOO5Y4GdlmjZj7goJJ6AE1R7W3TSHCoGwMEKM7jnnGa1Dtjad7YXUecaoJRnGceE1lnDpNVtG3moq/SP2tfkj1PwJ97jNNZLgZ50ndSYzUaJK7qONEhJcZpa2uB1qHeSvI5qmjQtUFsGBxGvwApZbOPG6KD7qheF8UKHnVqtOJq40ncEY3/8ANqylFopMQXh8OM6E+Verw2E/7NPlS8sCgqAcg5xnntv/ADrpFxU6K2NXsYh/s1+VN7m3Ve70qF+sXkMcwRUmVplxRcKh8pE/PFDBCxsY/uL8qTNsmdkX5U8C7V4EoEILaJ9xflVf7bxFYCVwAGXYDnnOc/h+NWnFR/H4NdtMo2JXYnzztSZS7MlNAalb2Bo5HRvaRipxyyDg4pCkbHes17k1wtKoKpbEK26ZNWXszwoTsWf9WvIfePmf3fKoK0tGmmit0yO8OXI5iMe0R5VpnC+ExW6COJcAdTux9WPU02/tRm/JV+0skduVVQm55Zy/y6Cou94jLG6FWdVIBwGIOKf9sOF5uldEI9kyNg4LEnG/LYLU7xDs1HPHHq1K6oAGX57jrvWbVjTSI7s7x2aQsrSOdthnO3rSHae5eSSOIMSTgHHTJ2+OPwqY4dwWK1XOoGRvDqcgZY8lUep6Ux7PcKcSSyTD6zPnnGrxH8h8K0ikQ+7Q17Q8MRbWXQni04GN2JO3xJrfLQYRAfuj8qxntCpEcYAJLzwqANySXGwHMn0ra65vVvo39OnxdnE0QdSrDKsCCPMHYisS7M25/R2g1amgkki1cgdDFc+mdOa3CsmvYu44tdxchOI548f5dLg+upWO2diPhPpZU2h5o3EqnENjUTI+Ks/aewKNrx4WJxjoeoqrXIr007jaOJLdM576vO8pozVz3lRyNVAkEmqV4feEdarayU/gkqk7JlGi68MunnlAXHdxe2epcjwoPTBJPwqd01FdjrfRbgdfaPvcBj+JqdEdcrZdDcCmXGV+qJ8njP8A+wqU0Ux44mLeU+QB+TA0NgkOWTnXhSlwtd6KLChsqU34uv1L+4D5kVJhKZcaX6rHmyj8alsaRnP0i2ix3eV+2gZh65K5+IAqr1MdrJS95cE5/WuBnoFOkD5CojFNI0R6opxEtIinVuK1ghSei2dgov8A3LesDD/+iH+dXnRvWY8O48tnNG5BYYYOo9rSRz+eNqs8vbeOSImBXDnYa1AAB5sCDufKpkvfSM/ttk1xlT3en7zIo+LD+lRvaDiNxG6rDDqDfaILDPkMcvjS9ned+LM8yWdmPn3YK6h6ajzqwGPFRdMZULTgc0somu2BK4KRqfCCPMch7qlOGeLvX+9K2PcuEH5U/wCINoikYcwrEe/G34mvOHWuiKNOqqMn15n8afIQwa372/sIsZAmMzAHGO6Usre4OFrWazjsXbd7xS4m5rbwrCuwxrc6nI6ggJj3Oa0euT1ErlR04lUQrOvpZt2ia1v0BPcOY5fLRJgAn3Nt/HWi0w47wpLq3lt5BlJFKnbODzVh6ggEeoFZ45cZJltWqKTdNCF+uZFjbmWYDY1lvEVAdtJDLk4I3BGdiDVl7I2c4Ekei3NxC+iZJly4PQq4z4TXPbW1k1LLJEseRo8DBlJXqMAY2PWvSxOpUcc1RSJRvSRpecb0jVyLj0erTqOTAyem9IQRFmCqMsxwBkDc+p2FaF2e7CaSJLmQFldWWONgU8JyA5I8W4Gwx8alzURNWPOBwXKKkemEExIx1s2RzGBgeu/lgVJtFddHtx/A5/nTu92nhY/a1x/Mav8Ahp2UrnuwIVra7/xoR/8ACx/NqYcctbgW8padGAQkqIcEjyzq2q0Y6U04tBqglHmjfln+VFgRtpaXRRT+kx7qCPqPT/NS4srrpcx/6H/2p5wXeCE+caflT0LSsZD/AKJd/tEP+gf+amfFLW60qGlgYFwBiJl8X2SfFyzzqyGo/i7YMA854x+IosDLO2lhJFdyd6VLOe8ygIU6uoB35ioLFaT9KkYIt/P6zf08O3zrPTFW8NxTHYiFp37EbN1A29/SlLeCmfHboACMHfOW/kK0ftjZF8nSIiRiSSdyT+NWSD6uPJ+yv445fOq7aOA6EnYMM/Opbit4GARPEM5YgbbcvfWWNpJyLyJtpFl7GdpBE8Iuc4WExIyj2RqyCw65xjIq/wAfH7VuU8fxOD+NZn2KjU3kTPhY0yxZ/CvhG3PbOrpWkXXG7LkXikPkqCQ/gKh0Jo84lKJDDHGysHkBbSQfAnjbl0zipC7lEUbyNsEVmJPoM1UoEt5riSRbaRk0qiCOPQARu7k5ADZ29wryfg0k93DYKZVik+tmV5e8IiU7nb2c+yMk7sKNfIJWy+/Rdw9o7LvXz3l07XLg9NYARR6aFU79SfdVvrxFAAA5DYV7XDKXJ2dS0FFFFSBnHbux/Q7xOIpkQyYivMZPQJDJjl5L03C88mmvbW2L26sNwrBifQjAPurR+KcPjuIXhlXVHIpVhyyD6jcH1rNuCBraaThl0S2Mm3kP+1iO+AcAalGx9QfSuvDk68r/AAxywszK6ipmUqycdsDFK6H7Jx8Oh+NQxjr0Wr2jmjL4DhFiZZo4xzd1H45P4ZrajweDO0QHuJH86o/Yzs+VQX5OruyxjiXnsSkhf97GcAVo6sGAI3BAIPmDuK4csrlo2XRXeNcIQR601rodWOHbdc4cc9tjzFOxwlB7LzDy+tY/nUpLCGUqeRBHz2pnwj9UFJ8UeY2967D8MVACQ4cRylm/3gfzFB4Yx27+XBGPs9dvu1JFK8Rd6AIDgtg5giPfyL4R4VCBRjIwBp2G1Pv7Pf8AaJfkn/LXfAjmN1+5LKnybP8AxVI6aVjIs8Ok/aZfkn/LUPxjh0hntFE8jBpWJJC5XSuoMmBzz55q1MtMJ1zcxfupK3z0oPzpiIDtd2eLW7SGeWUxDUA5XTjbUdlG+KztIK2+6gEkbodgylT8RiqTD2DfUdUyBc7EKWYj1GwB+ddGHLFL3Gc4tvRS55FiTU5x5DqT5AfzqsLcucnw5JyTpGd6ufbzs+ise4BY28am5dj4iZGITbkMAdOhFVKKKlKbyPRpCCigWWT72PgP6U4i1nJ1tsPP4AVpv0ddlQiC4mCs0i+BCAQqnB1HPU4+RqYtuEwXE8rtChiT6tBpwGYbvJtzI9kH1NRySY2Uv6NeG6p2Mi94ojOdfiAJIwcHbPOr7xWQQx4iVFlciOIBQPG3I7DkBkk+lP7Hh0UClYkCKTk48/PemHDT38pnG8Sgxwbc/wDEk+JGkeg9amUk3aJ38iiKlpbZY+CJCzHqSN2b/MxyfjTj6NeGuyyX84IlusFF6JAN4VHqQdXxXbIqEa3/ALUvP0Zd7O2cNcvn9ZIOVvjqvn6Z35VqCjGw5VlllSrybQjWz2iiiuc0CiiigAqudt+y630IAOi4iy1vLnBR9tjj7DYAI9AeYFWOinFtO0Bid/KbqNhMpjvrbCzxHmV596uNiNwcjoc8qqssW4ydIyNRxkgZ8RA8wK27tp2SF4FliYRXUX6qToR1ikA5o249M5HUHIZYmYujoY54/DLEeakjb3qQQQRsQa9T0+VTjRx5ocXyRq8KQWcKJqSKJBhdbDfrnJ3JJOfjVcsO09vE7wxs80ecwd1GznfLPHnAyFOSD5H0px2LsrOS3R1QSSABZDNmSQMNiDqzgZG2NiKneJWAlj0g6GUho3AwUZdwR6dCOoJFcXRsRo4vM36uynPkXKRj8Tmo8XV6k+FtoUM5J8c2r2B+6OZHT0qe4Ve96rA4EsZ0TKBgK+M7Z+yRuD1Fd8Tty8fg2dSHQn7w6e4jIPvp2KiMaPiB+1ar/C7UC1vzzuYB7oCfzNTFrMHRXAxqGcdQeoPqDXYFOxFS4ZY3izXEa3Ua4ZZDmAHV3gzqG/hHhxj0qTNle/tUX/44/rSkraOIR55S27L/ABRtqH4MamsUuQ6K69lfftcPxt/+9R0Ud8bh1WeAyRxrqYwnSVYkhQAdiCuSfdVwxURwBQzXMv3pivwjGPzJp3oVDZY+Ij7do38LikprviKAk29swAJJExXYbk7irLioLtRK7CO1i/WXBIY/dhXHfN78HSPU0WBXOETSywzyPYyOt5l2dJFPhK6UwpIOABn151VOC2FoXXvp2053QRNqb0GM862mKMKAFGFUAKOgA2A/Cq7BwK3s5Jrt8ac5jGN1zuQvmxOw9KuE6sGJ8S7T23diKKZQ0hWIZBXuw22ohgNgBU/w63RIlSIhkUYBBDZ8ySOpO9MLHhYkLT3KK0kgGEYBgi81XB+15n4VEdoOARF1S01w3LeP6pyiBQRmSUeyF8hjJ6VAyX4lJ3z/AKMh253DD7KHlGD99+XoMnyqN7QX7tKnD7HHfvgSEDIgh2VpDyGQDyznkOZFRFnxy47yXh1qonue8I/Sfs6Du9xKfvKWx8ABk4FaR2Q7MR2MWlSXlc6ppm9uR+pPPC+S529SSSSkoKyoxsd9nOCR2dukEXsqN2ONTMfadsc2JqToormbvbNQooopAFFFFABRRRQAVXO1nZCK9AfJiuFGI51GSBnOllyA6+h5ZOCM1Y6KcZOLtA1Zhf6NLYyyJMXsrhjiG5BLWs3Xu3yCFB5jkQScirhw6/uZFIR4pJUA7yKVe7dSRnIZSVdT0cbVe+I2Ec8bRTIsiMCGVhkHO3wPqKzPjP0c3NudfDZiVQlo4ZDhoyd8RSHYqeWh9jjcmt1NS70yHHwPrhLsyLMtrolXCsVlUpInVHHPrlW5g+hNOoO1ELFxom1RtokAiZireRxy9POojs927BkFrxCM2t0MDxghJD5jbC5x7vI097bMYCl0iyI6DDXCDXGqZHhmjBy6HOzDdaH3TJo4h7QwxzkZYQyDUSyMvdyctOCNw/p1HrUr/b1t/iD5EfyphwvtBb8Qj7iXAaVTiMMSsgBzrhfqAQDjZhtkVKcPuHRhbztl8fVOf9so5nHR12BHXmKGxUQ3G+JwM1tIkgLRTqT56GBV+fTcGpb+8FsOcyj5/wBKccZse+gljGAzowU4Gzc1PzAo4RP3sEcjqAzKNYwNmGzD3gg0rAY3faW2VGYSqSFJA3ySBsOVR3A+0NrHbxq0oD6dUgCknW3ibp5mpPtIEKR25AzcuI9gPZBDSH/dGPjUsyqBnAUAegAA8z5CnaoKIM9q7Qc5Tjr9W/8ASongvHI2llnmMhdzoiQQue7hByq5A5sfEfh5VIeK/dTulkjBlP7SRupHlCCP4j6U87QdpIbTCyP9aw+riB8THp6KPVsCjQUIXfaOKOMyNHOEXmxiKj0AzzJ8hvUTKLyaYStZd4i4NvG8oQITv3jjmX9OQpGbtBaxuLi9uElnUaobeL6xIc8wpAwz+bt8KY3HbWa/fuLCKXnhyuNZB+85GmJTuM+1scVST8BRLXnHrvUYx+jI64MxBLrCn2neQ4XUPuDLHyqEtOCz8RlYWc8xtnbM95J9WrkYBWJBu2x2z4Rg8uRtPBfo41qP7QZZEU/V2sRYQL+8zbPI/PxNzzvnpoUUYUBVACgAAAYAA2AA6CpeRR6/f39stRIvs32dgsYe5t00rnUxJyzHzY9T09AKlqKKwbb2ywooopAFFFFABRRRQAUUUUAFFFFABRRRQBH8b4Hb3cfd3MSyp5MNxnqpG6n1BBqnP9Hc1uzNw29eANzhmXv4ugAGrcADVz1ZyOVaDRVKbQUfOXaHsJxZZHme31HOovbldOcZLIikONtj4RuOu2a7ccVvImCyyTI64ZVl1Kw8mAbce+vq+uJoVcFXUMp5hhkeY2PrWqzeV+/2TxMX7P8A0sK0em5j+vGwYEKjbbFvun3bV3wztmY2lK90UkcyaC/skjxaTzwTvitMn7H2D41Wdu2M4zEu2SWPTzJPxpL+4/Dv2G2/0V/pQskPAnBmYw9vGkuGnKRFVXRCGfGkHeR/Mljtv0FLX3bKCZh+lOvcjBMUbbOR/iHmy/uDAPXNaT/cfh37Dbf6K/0pe17KWMZzHaW6nOdolG+CPLyJHxp/Uh4Fwfkyvi/b6e5Ai4VBIRsrSLGX052VVAGlP8x+FQvC/ou4jcOWmQQg4JeZwzHO/sqWJPnnHOvoYDFe1P1a/wCUVxM24B9DtpFg3Ltct93eKP5KdR+LYOOXStA4fYRQII4Y0iQclRQq/IU5orOU5S7ZVBRRRUgFFFFABRRRQAUUUUAFFFFABRRRQAUUUUAFFFFABRRRQAUUUUAFFFFABRRRQAUUUUAFFFFABRRRQAUUUUAFFFFABRRRQB//2Q=="/>
          <p:cNvSpPr>
            <a:spLocks noChangeAspect="1" noChangeArrowheads="1"/>
          </p:cNvSpPr>
          <p:nvPr/>
        </p:nvSpPr>
        <p:spPr bwMode="auto">
          <a:xfrm>
            <a:off x="168540" y="-144463"/>
            <a:ext cx="3302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8899950" y="428604"/>
            <a:ext cx="405600" cy="345636"/>
          </a:xfrm>
          <a:prstGeom prst="irregularSeal1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895" tIns="43448" rIns="86895" bIns="43448" anchor="ctr"/>
          <a:lstStyle/>
          <a:p>
            <a:endParaRPr lang="de-DE"/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8667776" y="500049"/>
            <a:ext cx="187590" cy="344197"/>
            <a:chOff x="4786" y="1136"/>
            <a:chExt cx="111" cy="239"/>
          </a:xfrm>
        </p:grpSpPr>
        <p:sp>
          <p:nvSpPr>
            <p:cNvPr id="11" name="Freeform 11"/>
            <p:cNvSpPr>
              <a:spLocks noChangeArrowheads="1"/>
            </p:cNvSpPr>
            <p:nvPr/>
          </p:nvSpPr>
          <p:spPr bwMode="auto">
            <a:xfrm>
              <a:off x="4842" y="1136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" name="Freeform 12"/>
            <p:cNvSpPr>
              <a:spLocks noChangeArrowheads="1"/>
            </p:cNvSpPr>
            <p:nvPr/>
          </p:nvSpPr>
          <p:spPr bwMode="auto">
            <a:xfrm>
              <a:off x="4786" y="1136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13" name="Group 19"/>
          <p:cNvGrpSpPr>
            <a:grpSpLocks/>
          </p:cNvGrpSpPr>
          <p:nvPr/>
        </p:nvGrpSpPr>
        <p:grpSpPr bwMode="auto">
          <a:xfrm>
            <a:off x="9286905" y="428611"/>
            <a:ext cx="187590" cy="344197"/>
            <a:chOff x="5167" y="1040"/>
            <a:chExt cx="111" cy="239"/>
          </a:xfrm>
        </p:grpSpPr>
        <p:sp>
          <p:nvSpPr>
            <p:cNvPr id="14" name="Freeform 20"/>
            <p:cNvSpPr>
              <a:spLocks noChangeArrowheads="1"/>
            </p:cNvSpPr>
            <p:nvPr/>
          </p:nvSpPr>
          <p:spPr bwMode="auto">
            <a:xfrm flipH="1" flipV="1">
              <a:off x="5167" y="1040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5" name="Freeform 21"/>
            <p:cNvSpPr>
              <a:spLocks noChangeArrowheads="1"/>
            </p:cNvSpPr>
            <p:nvPr/>
          </p:nvSpPr>
          <p:spPr bwMode="auto">
            <a:xfrm flipH="1" flipV="1">
              <a:off x="5223" y="1040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609" y="1428736"/>
            <a:ext cx="4917900" cy="424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30" name="Picture 6" descr="http://cdn4.sci-news.com/images/enlarge/image_1566e-IceCube-neutrinos.jpg"/>
          <p:cNvPicPr>
            <a:picLocks noChangeAspect="1" noChangeArrowheads="1"/>
          </p:cNvPicPr>
          <p:nvPr/>
        </p:nvPicPr>
        <p:blipFill>
          <a:blip r:embed="rId3" cstate="print"/>
          <a:srcRect l="13287" t="8905" r="16831" b="27703"/>
          <a:stretch>
            <a:fillRect/>
          </a:stretch>
        </p:blipFill>
        <p:spPr bwMode="auto">
          <a:xfrm>
            <a:off x="6346040" y="4964181"/>
            <a:ext cx="2696696" cy="1346384"/>
          </a:xfrm>
          <a:prstGeom prst="rect">
            <a:avLst/>
          </a:prstGeom>
          <a:noFill/>
        </p:spPr>
      </p:pic>
      <p:grpSp>
        <p:nvGrpSpPr>
          <p:cNvPr id="17" name="Group 31"/>
          <p:cNvGrpSpPr>
            <a:grpSpLocks/>
          </p:cNvGrpSpPr>
          <p:nvPr/>
        </p:nvGrpSpPr>
        <p:grpSpPr bwMode="auto">
          <a:xfrm>
            <a:off x="8899950" y="785794"/>
            <a:ext cx="403910" cy="159856"/>
            <a:chOff x="4987" y="1377"/>
            <a:chExt cx="239" cy="111"/>
          </a:xfrm>
        </p:grpSpPr>
        <p:sp>
          <p:nvSpPr>
            <p:cNvPr id="18" name="Freeform 32"/>
            <p:cNvSpPr>
              <a:spLocks noChangeArrowheads="1"/>
            </p:cNvSpPr>
            <p:nvPr/>
          </p:nvSpPr>
          <p:spPr bwMode="auto">
            <a:xfrm rot="16200000">
              <a:off x="5078" y="1284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" name="Freeform 33"/>
            <p:cNvSpPr>
              <a:spLocks noChangeArrowheads="1"/>
            </p:cNvSpPr>
            <p:nvPr/>
          </p:nvSpPr>
          <p:spPr bwMode="auto">
            <a:xfrm rot="16200000">
              <a:off x="5078" y="1340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20" name="Group 13"/>
          <p:cNvGrpSpPr>
            <a:grpSpLocks/>
          </p:cNvGrpSpPr>
          <p:nvPr/>
        </p:nvGrpSpPr>
        <p:grpSpPr bwMode="auto">
          <a:xfrm>
            <a:off x="8745167" y="285735"/>
            <a:ext cx="403910" cy="159857"/>
            <a:chOff x="4890" y="928"/>
            <a:chExt cx="239" cy="111"/>
          </a:xfrm>
        </p:grpSpPr>
        <p:sp>
          <p:nvSpPr>
            <p:cNvPr id="21" name="Freeform 14"/>
            <p:cNvSpPr>
              <a:spLocks noChangeArrowheads="1"/>
            </p:cNvSpPr>
            <p:nvPr/>
          </p:nvSpPr>
          <p:spPr bwMode="auto">
            <a:xfrm rot="5400000">
              <a:off x="4983" y="893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2" name="Freeform 15"/>
            <p:cNvSpPr>
              <a:spLocks noChangeArrowheads="1"/>
            </p:cNvSpPr>
            <p:nvPr/>
          </p:nvSpPr>
          <p:spPr bwMode="auto">
            <a:xfrm rot="5400000">
              <a:off x="4983" y="837"/>
              <a:ext cx="56" cy="240"/>
            </a:xfrm>
            <a:custGeom>
              <a:avLst/>
              <a:gdLst>
                <a:gd name="T0" fmla="*/ 8 w 56"/>
                <a:gd name="T1" fmla="*/ 0 h 240"/>
                <a:gd name="T2" fmla="*/ 8 w 56"/>
                <a:gd name="T3" fmla="*/ 144 h 240"/>
                <a:gd name="T4" fmla="*/ 56 w 56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40">
                  <a:moveTo>
                    <a:pt x="8" y="0"/>
                  </a:moveTo>
                  <a:cubicBezTo>
                    <a:pt x="4" y="52"/>
                    <a:pt x="0" y="104"/>
                    <a:pt x="8" y="144"/>
                  </a:cubicBezTo>
                  <a:cubicBezTo>
                    <a:pt x="16" y="184"/>
                    <a:pt x="48" y="232"/>
                    <a:pt x="56" y="240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23" name="Line 26"/>
          <p:cNvSpPr>
            <a:spLocks noChangeShapeType="1"/>
          </p:cNvSpPr>
          <p:nvPr/>
        </p:nvSpPr>
        <p:spPr bwMode="auto">
          <a:xfrm flipV="1">
            <a:off x="7893864" y="1000108"/>
            <a:ext cx="1006085" cy="4143404"/>
          </a:xfrm>
          <a:prstGeom prst="line">
            <a:avLst/>
          </a:prstGeom>
          <a:noFill/>
          <a:ln w="72000">
            <a:solidFill>
              <a:srgbClr val="DC2300"/>
            </a:solidFill>
            <a:prstDash val="sysDot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95" y="5072074"/>
            <a:ext cx="1752530" cy="1319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36" name="Picture 12" descr="http://www.iridium.com/images/IridiumEverywhereLogo.png"/>
          <p:cNvPicPr>
            <a:picLocks noChangeAspect="1" noChangeArrowheads="1"/>
          </p:cNvPicPr>
          <p:nvPr/>
        </p:nvPicPr>
        <p:blipFill>
          <a:blip r:embed="rId5"/>
          <a:srcRect l="3999" t="26724" b="34359"/>
          <a:stretch>
            <a:fillRect/>
          </a:stretch>
        </p:blipFill>
        <p:spPr bwMode="auto">
          <a:xfrm>
            <a:off x="1006054" y="6215082"/>
            <a:ext cx="1872249" cy="366974"/>
          </a:xfrm>
          <a:prstGeom prst="rect">
            <a:avLst/>
          </a:prstGeom>
          <a:noFill/>
        </p:spPr>
      </p:pic>
      <p:sp>
        <p:nvSpPr>
          <p:cNvPr id="26" name="Line 29"/>
          <p:cNvSpPr>
            <a:spLocks noChangeShapeType="1"/>
          </p:cNvSpPr>
          <p:nvPr/>
        </p:nvSpPr>
        <p:spPr bwMode="auto">
          <a:xfrm flipH="1" flipV="1">
            <a:off x="2089527" y="5929330"/>
            <a:ext cx="3946950" cy="0"/>
          </a:xfrm>
          <a:prstGeom prst="line">
            <a:avLst/>
          </a:prstGeom>
          <a:noFill/>
          <a:ln w="720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pic>
        <p:nvPicPr>
          <p:cNvPr id="1038" name="Picture 14" descr="http://www.mint-ec.de/media/filemanager/supporter/DES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6925" y="3286126"/>
            <a:ext cx="1319479" cy="1217981"/>
          </a:xfrm>
          <a:prstGeom prst="rect">
            <a:avLst/>
          </a:prstGeom>
          <a:noFill/>
        </p:spPr>
      </p:pic>
      <p:sp>
        <p:nvSpPr>
          <p:cNvPr id="28" name="Line 28"/>
          <p:cNvSpPr>
            <a:spLocks noChangeShapeType="1"/>
          </p:cNvSpPr>
          <p:nvPr/>
        </p:nvSpPr>
        <p:spPr bwMode="auto">
          <a:xfrm flipV="1">
            <a:off x="1006048" y="4643446"/>
            <a:ext cx="0" cy="1000132"/>
          </a:xfrm>
          <a:prstGeom prst="line">
            <a:avLst/>
          </a:prstGeom>
          <a:noFill/>
          <a:ln w="720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3" r="5698"/>
          <a:stretch>
            <a:fillRect/>
          </a:stretch>
        </p:blipFill>
        <p:spPr bwMode="auto">
          <a:xfrm>
            <a:off x="154749" y="1142987"/>
            <a:ext cx="1705556" cy="126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1" name="Line 28"/>
          <p:cNvSpPr>
            <a:spLocks noChangeShapeType="1"/>
          </p:cNvSpPr>
          <p:nvPr/>
        </p:nvSpPr>
        <p:spPr bwMode="auto">
          <a:xfrm flipH="1" flipV="1">
            <a:off x="1006050" y="2214554"/>
            <a:ext cx="0" cy="1025382"/>
          </a:xfrm>
          <a:prstGeom prst="line">
            <a:avLst/>
          </a:prstGeom>
          <a:noFill/>
          <a:ln w="720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6810388" y="928677"/>
            <a:ext cx="2051134" cy="43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85527" tIns="62913" rIns="85527" bIns="44474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2100" u="none" dirty="0" smtClean="0"/>
              <a:t>AGN/SN</a:t>
            </a:r>
            <a:r>
              <a:rPr lang="en-US" sz="2100" u="none" dirty="0"/>
              <a:t>/GRB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-429598" y="44624"/>
            <a:ext cx="8814979" cy="642942"/>
          </a:xfrm>
          <a:prstGeom prst="rect">
            <a:avLst/>
          </a:prstGeom>
          <a:ln/>
        </p:spPr>
        <p:txBody>
          <a:bodyPr vert="horz" lIns="91440" tIns="36878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7922" algn="l"/>
                <a:tab pos="1375844" algn="l"/>
                <a:tab pos="2063767" algn="l"/>
                <a:tab pos="2751689" algn="l"/>
                <a:tab pos="3439611" algn="l"/>
                <a:tab pos="4127533" algn="l"/>
                <a:tab pos="4815455" algn="l"/>
                <a:tab pos="5503377" algn="l"/>
                <a:tab pos="6191300" algn="l"/>
                <a:tab pos="6879222" algn="l"/>
                <a:tab pos="7567144" algn="l"/>
              </a:tabLst>
              <a:defRPr/>
            </a:pP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IceCube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follow-up programs: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0" y="785795"/>
            <a:ext cx="851268" cy="33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900" b="1" u="none" dirty="0" smtClean="0"/>
              <a:t>Swift</a:t>
            </a:r>
            <a:endParaRPr lang="en-US" sz="1900" b="1" u="none" dirty="0"/>
          </a:p>
        </p:txBody>
      </p:sp>
      <p:pic>
        <p:nvPicPr>
          <p:cNvPr id="2" name="Picture 2" descr="rotselogo.gif (2788 bytes)"/>
          <p:cNvPicPr>
            <a:picLocks noChangeAspect="1" noChangeArrowheads="1"/>
          </p:cNvPicPr>
          <p:nvPr/>
        </p:nvPicPr>
        <p:blipFill>
          <a:blip r:embed="rId8"/>
          <a:srcRect t="18898"/>
          <a:stretch>
            <a:fillRect/>
          </a:stretch>
        </p:blipFill>
        <p:spPr bwMode="auto">
          <a:xfrm>
            <a:off x="2089527" y="1500174"/>
            <a:ext cx="1386840" cy="908460"/>
          </a:xfrm>
          <a:prstGeom prst="rect">
            <a:avLst/>
          </a:prstGeom>
          <a:noFill/>
        </p:spPr>
      </p:pic>
      <p:sp>
        <p:nvSpPr>
          <p:cNvPr id="35" name="Line 28"/>
          <p:cNvSpPr>
            <a:spLocks noChangeShapeType="1"/>
          </p:cNvSpPr>
          <p:nvPr/>
        </p:nvSpPr>
        <p:spPr bwMode="auto">
          <a:xfrm flipV="1">
            <a:off x="1779963" y="2357430"/>
            <a:ext cx="696521" cy="1428760"/>
          </a:xfrm>
          <a:prstGeom prst="line">
            <a:avLst/>
          </a:prstGeom>
          <a:noFill/>
          <a:ln w="72000">
            <a:solidFill>
              <a:srgbClr val="FF0000"/>
            </a:solidFill>
            <a:round/>
            <a:headEnd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pic>
        <p:nvPicPr>
          <p:cNvPr id="3" name="Picture 4" descr="http://www.di.utoronto.ca/%7Elaw/PTF_logo_nick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11262" y="1643050"/>
            <a:ext cx="1495806" cy="873252"/>
          </a:xfrm>
          <a:prstGeom prst="rect">
            <a:avLst/>
          </a:prstGeom>
          <a:noFill/>
        </p:spPr>
      </p:pic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3946915" y="1571615"/>
            <a:ext cx="1941476" cy="34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900" b="1" u="none" dirty="0" smtClean="0"/>
              <a:t>PTF </a:t>
            </a:r>
            <a:r>
              <a:rPr lang="en-US" sz="1600" u="none" dirty="0" smtClean="0"/>
              <a:t>(optical)</a:t>
            </a:r>
            <a:r>
              <a:rPr lang="en-US" sz="1600" b="1" u="none" dirty="0" smtClean="0"/>
              <a:t> </a:t>
            </a:r>
            <a:endParaRPr lang="en-US" sz="1600" b="1" u="none" dirty="0"/>
          </a:p>
        </p:txBody>
      </p:sp>
      <p:sp>
        <p:nvSpPr>
          <p:cNvPr id="39" name="Text Box 44"/>
          <p:cNvSpPr txBox="1">
            <a:spLocks noChangeArrowheads="1"/>
          </p:cNvSpPr>
          <p:nvPr/>
        </p:nvSpPr>
        <p:spPr bwMode="auto">
          <a:xfrm>
            <a:off x="741000" y="828000"/>
            <a:ext cx="1006085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600" u="none" dirty="0" smtClean="0"/>
              <a:t>(X-Ray)</a:t>
            </a:r>
            <a:endParaRPr lang="en-US" sz="1600" u="none" dirty="0"/>
          </a:p>
        </p:txBody>
      </p:sp>
      <p:pic>
        <p:nvPicPr>
          <p:cNvPr id="4" name="Picture 6" descr="MAGIC"/>
          <p:cNvPicPr>
            <a:picLocks noChangeAspect="1" noChangeArrowheads="1"/>
          </p:cNvPicPr>
          <p:nvPr/>
        </p:nvPicPr>
        <p:blipFill>
          <a:blip r:embed="rId10"/>
          <a:srcRect t="12250"/>
          <a:stretch>
            <a:fillRect/>
          </a:stretch>
        </p:blipFill>
        <p:spPr bwMode="auto">
          <a:xfrm>
            <a:off x="5107782" y="2786058"/>
            <a:ext cx="1035450" cy="1065034"/>
          </a:xfrm>
          <a:prstGeom prst="rect">
            <a:avLst/>
          </a:prstGeom>
          <a:noFill/>
        </p:spPr>
      </p:pic>
      <p:sp>
        <p:nvSpPr>
          <p:cNvPr id="42" name="Line 28"/>
          <p:cNvSpPr>
            <a:spLocks noChangeShapeType="1"/>
          </p:cNvSpPr>
          <p:nvPr/>
        </p:nvSpPr>
        <p:spPr bwMode="auto">
          <a:xfrm flipV="1">
            <a:off x="1857357" y="1928802"/>
            <a:ext cx="2476517" cy="1857388"/>
          </a:xfrm>
          <a:prstGeom prst="line">
            <a:avLst/>
          </a:prstGeom>
          <a:noFill/>
          <a:ln w="72000">
            <a:solidFill>
              <a:srgbClr val="FF0000"/>
            </a:solidFill>
            <a:round/>
            <a:headEnd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sp>
        <p:nvSpPr>
          <p:cNvPr id="43" name="Line 28"/>
          <p:cNvSpPr>
            <a:spLocks noChangeShapeType="1"/>
          </p:cNvSpPr>
          <p:nvPr/>
        </p:nvSpPr>
        <p:spPr bwMode="auto">
          <a:xfrm>
            <a:off x="1779962" y="3786190"/>
            <a:ext cx="1470432" cy="785818"/>
          </a:xfrm>
          <a:prstGeom prst="line">
            <a:avLst/>
          </a:prstGeom>
          <a:noFill/>
          <a:ln w="72000">
            <a:solidFill>
              <a:srgbClr val="FF0000"/>
            </a:solidFill>
            <a:round/>
            <a:headEnd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sp>
        <p:nvSpPr>
          <p:cNvPr id="44" name="Line 28"/>
          <p:cNvSpPr>
            <a:spLocks noChangeShapeType="1"/>
          </p:cNvSpPr>
          <p:nvPr/>
        </p:nvSpPr>
        <p:spPr bwMode="auto">
          <a:xfrm flipV="1">
            <a:off x="1857353" y="3071810"/>
            <a:ext cx="1934779" cy="714380"/>
          </a:xfrm>
          <a:prstGeom prst="line">
            <a:avLst/>
          </a:prstGeom>
          <a:noFill/>
          <a:ln w="72000">
            <a:solidFill>
              <a:srgbClr val="FF0000"/>
            </a:solidFill>
            <a:round/>
            <a:headEnd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6895" tIns="43448" rIns="86895" bIns="43448"/>
          <a:lstStyle/>
          <a:p>
            <a:endParaRPr lang="de-DE"/>
          </a:p>
        </p:txBody>
      </p: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3250394" y="4357701"/>
            <a:ext cx="1238259" cy="34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900" b="1" u="none" dirty="0" err="1" smtClean="0"/>
              <a:t>Veritas</a:t>
            </a:r>
            <a:r>
              <a:rPr lang="en-US" sz="1900" b="1" u="none" dirty="0" smtClean="0"/>
              <a:t> </a:t>
            </a:r>
            <a:endParaRPr lang="en-US" sz="1600" u="none" dirty="0"/>
          </a:p>
        </p:txBody>
      </p:sp>
      <p:sp>
        <p:nvSpPr>
          <p:cNvPr id="46" name="Text Box 44"/>
          <p:cNvSpPr txBox="1">
            <a:spLocks noChangeArrowheads="1"/>
          </p:cNvSpPr>
          <p:nvPr/>
        </p:nvSpPr>
        <p:spPr bwMode="auto">
          <a:xfrm>
            <a:off x="3714741" y="2857503"/>
            <a:ext cx="928694" cy="41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900" b="1" u="none" dirty="0" smtClean="0"/>
              <a:t>Magic</a:t>
            </a:r>
            <a:r>
              <a:rPr lang="en-US" sz="1600" b="1" u="none" dirty="0" smtClean="0"/>
              <a:t> </a:t>
            </a:r>
            <a:endParaRPr lang="en-US" sz="1600" b="1" u="none" dirty="0"/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2089527" y="1142991"/>
            <a:ext cx="2089562" cy="34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900" b="1" u="none" dirty="0" smtClean="0"/>
              <a:t>ROTSE </a:t>
            </a:r>
            <a:r>
              <a:rPr lang="en-US" sz="1600" u="none" dirty="0" smtClean="0"/>
              <a:t>(optical)</a:t>
            </a:r>
            <a:r>
              <a:rPr lang="en-US" sz="1600" b="1" u="none" dirty="0" smtClean="0"/>
              <a:t> </a:t>
            </a:r>
            <a:endParaRPr lang="en-US" sz="1600" b="1" u="none" dirty="0"/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3095615" y="4643453"/>
            <a:ext cx="1625215" cy="33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600" u="none" dirty="0" smtClean="0"/>
              <a:t>(Gamma-Ray)</a:t>
            </a:r>
            <a:endParaRPr lang="en-US" sz="1600" u="none" dirty="0"/>
          </a:p>
        </p:txBody>
      </p: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3559962" y="3214693"/>
            <a:ext cx="1625215" cy="33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5527" tIns="59527" rIns="85527" bIns="42764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5pPr>
            <a:lvl6pPr marL="25146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6pPr>
            <a:lvl7pPr marL="29718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7pPr>
            <a:lvl8pPr marL="34290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8pPr>
            <a:lvl9pPr marL="3886200" indent="-2286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DejaVu Sans" charset="0"/>
              </a:defRPr>
            </a:lvl9pPr>
          </a:lstStyle>
          <a:p>
            <a:r>
              <a:rPr lang="en-US" sz="1600" u="none" dirty="0" smtClean="0"/>
              <a:t>(Gamma-Ray)</a:t>
            </a:r>
            <a:endParaRPr lang="en-US" sz="1600" u="none" dirty="0"/>
          </a:p>
        </p:txBody>
      </p:sp>
      <p:pic>
        <p:nvPicPr>
          <p:cNvPr id="5" name="Picture 8" descr="Logo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43435" y="4071949"/>
            <a:ext cx="1179434" cy="1037273"/>
          </a:xfrm>
          <a:prstGeom prst="rect">
            <a:avLst/>
          </a:prstGeom>
          <a:noFill/>
        </p:spPr>
      </p:pic>
      <p:sp>
        <p:nvSpPr>
          <p:cNvPr id="6" name="Rechteck 5"/>
          <p:cNvSpPr/>
          <p:nvPr/>
        </p:nvSpPr>
        <p:spPr bwMode="auto">
          <a:xfrm>
            <a:off x="-429596" y="6597352"/>
            <a:ext cx="11077231" cy="50405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triangle" w="med" len="sm"/>
            <a:tailEnd type="triangle" w="med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0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pic>
        <p:nvPicPr>
          <p:cNvPr id="1026" name="Picture 2" descr="Ice Cube - South Pole Neutrino Detector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13868" y="6321504"/>
            <a:ext cx="3004820" cy="563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720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070403 0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6800" y="-77788"/>
            <a:ext cx="112268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191250" y="1524000"/>
            <a:ext cx="2806700" cy="4572000"/>
            <a:chOff x="3792" y="960"/>
            <a:chExt cx="1392" cy="2880"/>
          </a:xfrm>
        </p:grpSpPr>
        <p:sp>
          <p:nvSpPr>
            <p:cNvPr id="53257" name="AutoShape 4"/>
            <p:cNvSpPr>
              <a:spLocks noChangeArrowheads="1"/>
            </p:cNvSpPr>
            <p:nvPr/>
          </p:nvSpPr>
          <p:spPr bwMode="auto">
            <a:xfrm>
              <a:off x="3792" y="960"/>
              <a:ext cx="1392" cy="72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 type="none" w="med" len="sm"/>
              <a:tailEnd type="none" w="med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258" name="Rectangle 5"/>
            <p:cNvSpPr>
              <a:spLocks noChangeArrowheads="1"/>
            </p:cNvSpPr>
            <p:nvPr/>
          </p:nvSpPr>
          <p:spPr bwMode="auto">
            <a:xfrm>
              <a:off x="4174" y="996"/>
              <a:ext cx="565" cy="446"/>
            </a:xfrm>
            <a:prstGeom prst="rect">
              <a:avLst/>
            </a:prstGeom>
            <a:noFill/>
            <a:ln w="25400">
              <a:noFill/>
              <a:miter lim="800000"/>
              <a:headEnd type="none" w="med" len="sm"/>
              <a:tailEnd type="none" w="med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0" u="none" dirty="0">
                  <a:latin typeface="Arial" pitchFamily="-83" charset="0"/>
                </a:rPr>
                <a:t>Trigger</a:t>
              </a:r>
            </a:p>
            <a:p>
              <a:pPr algn="ctr"/>
              <a:r>
                <a:rPr lang="en-US" b="0" u="none" dirty="0">
                  <a:latin typeface="Arial" pitchFamily="-83" charset="0"/>
                </a:rPr>
                <a:t>2000 Hz</a:t>
              </a:r>
              <a:endParaRPr lang="en-US" b="0" u="none" dirty="0"/>
            </a:p>
          </p:txBody>
        </p:sp>
        <p:sp>
          <p:nvSpPr>
            <p:cNvPr id="53259" name="AutoShape 6"/>
            <p:cNvSpPr>
              <a:spLocks noChangeArrowheads="1"/>
            </p:cNvSpPr>
            <p:nvPr/>
          </p:nvSpPr>
          <p:spPr bwMode="auto">
            <a:xfrm>
              <a:off x="3792" y="1680"/>
              <a:ext cx="1392" cy="72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 type="none" w="med" len="sm"/>
              <a:tailEnd type="none" w="med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260" name="Rectangle 7"/>
            <p:cNvSpPr>
              <a:spLocks noChangeArrowheads="1"/>
            </p:cNvSpPr>
            <p:nvPr/>
          </p:nvSpPr>
          <p:spPr bwMode="auto">
            <a:xfrm>
              <a:off x="4230" y="1716"/>
              <a:ext cx="502" cy="446"/>
            </a:xfrm>
            <a:prstGeom prst="rect">
              <a:avLst/>
            </a:prstGeom>
            <a:noFill/>
            <a:ln w="25400">
              <a:noFill/>
              <a:miter lim="800000"/>
              <a:headEnd type="none" w="med" len="sm"/>
              <a:tailEnd type="none" w="med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0" u="none" dirty="0">
                  <a:latin typeface="Arial" pitchFamily="-83" charset="0"/>
                </a:rPr>
                <a:t>Level 1</a:t>
              </a:r>
            </a:p>
            <a:p>
              <a:pPr algn="ctr"/>
              <a:r>
                <a:rPr lang="en-US" b="0" u="none" dirty="0">
                  <a:latin typeface="Arial" pitchFamily="-83" charset="0"/>
                </a:rPr>
                <a:t>30 Hz</a:t>
              </a:r>
              <a:endParaRPr lang="en-US" b="0" u="none" dirty="0"/>
            </a:p>
          </p:txBody>
        </p:sp>
        <p:sp>
          <p:nvSpPr>
            <p:cNvPr id="53261" name="AutoShape 8"/>
            <p:cNvSpPr>
              <a:spLocks noChangeArrowheads="1"/>
            </p:cNvSpPr>
            <p:nvPr/>
          </p:nvSpPr>
          <p:spPr bwMode="auto">
            <a:xfrm>
              <a:off x="3792" y="2400"/>
              <a:ext cx="1392" cy="72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 type="none" w="med" len="sm"/>
              <a:tailEnd type="none" w="med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262" name="Rectangle 9"/>
            <p:cNvSpPr>
              <a:spLocks noChangeArrowheads="1"/>
            </p:cNvSpPr>
            <p:nvPr/>
          </p:nvSpPr>
          <p:spPr bwMode="auto">
            <a:xfrm>
              <a:off x="4181" y="2436"/>
              <a:ext cx="615" cy="640"/>
            </a:xfrm>
            <a:prstGeom prst="rect">
              <a:avLst/>
            </a:prstGeom>
            <a:noFill/>
            <a:ln w="25400">
              <a:noFill/>
              <a:miter lim="800000"/>
              <a:headEnd type="none" w="med" len="sm"/>
              <a:tailEnd type="none" w="med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0" u="none" dirty="0">
                  <a:latin typeface="Arial" pitchFamily="-83" charset="0"/>
                </a:rPr>
                <a:t>Neutrino-</a:t>
              </a:r>
            </a:p>
            <a:p>
              <a:pPr algn="ctr"/>
              <a:r>
                <a:rPr lang="en-US" b="0" u="none" dirty="0">
                  <a:latin typeface="Arial" pitchFamily="-83" charset="0"/>
                </a:rPr>
                <a:t>Level</a:t>
              </a:r>
            </a:p>
            <a:p>
              <a:pPr algn="ctr"/>
              <a:r>
                <a:rPr lang="en-US" b="0" u="none" dirty="0">
                  <a:latin typeface="Arial" pitchFamily="-83" charset="0"/>
                </a:rPr>
                <a:t>0.002 Hz</a:t>
              </a:r>
              <a:endParaRPr lang="en-US" b="0" u="none" dirty="0"/>
            </a:p>
          </p:txBody>
        </p:sp>
        <p:sp>
          <p:nvSpPr>
            <p:cNvPr id="53263" name="AutoShape 10"/>
            <p:cNvSpPr>
              <a:spLocks noChangeArrowheads="1"/>
            </p:cNvSpPr>
            <p:nvPr/>
          </p:nvSpPr>
          <p:spPr bwMode="auto">
            <a:xfrm>
              <a:off x="3792" y="3120"/>
              <a:ext cx="1392" cy="72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 type="none" w="med" len="sm"/>
              <a:tailEnd type="none" w="med" len="sm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264" name="Rectangle 11"/>
            <p:cNvSpPr>
              <a:spLocks noChangeArrowheads="1"/>
            </p:cNvSpPr>
            <p:nvPr/>
          </p:nvSpPr>
          <p:spPr bwMode="auto">
            <a:xfrm>
              <a:off x="4113" y="3156"/>
              <a:ext cx="685" cy="446"/>
            </a:xfrm>
            <a:prstGeom prst="rect">
              <a:avLst/>
            </a:prstGeom>
            <a:noFill/>
            <a:ln w="25400">
              <a:noFill/>
              <a:miter lim="800000"/>
              <a:headEnd type="none" w="med" len="sm"/>
              <a:tailEnd type="none" w="med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0" u="none" dirty="0">
                  <a:latin typeface="Arial" pitchFamily="-83" charset="0"/>
                </a:rPr>
                <a:t>  Neutrino- </a:t>
              </a:r>
            </a:p>
            <a:p>
              <a:pPr algn="ctr"/>
              <a:r>
                <a:rPr lang="en-US" b="0" u="none" dirty="0">
                  <a:latin typeface="Arial" pitchFamily="-83" charset="0"/>
                </a:rPr>
                <a:t> </a:t>
              </a:r>
              <a:r>
                <a:rPr lang="en-US" b="0" u="none" dirty="0" err="1" smtClean="0">
                  <a:latin typeface="Arial" pitchFamily="-83" charset="0"/>
                </a:rPr>
                <a:t>Multiplets</a:t>
              </a:r>
              <a:endParaRPr lang="en-US" b="0" u="none" dirty="0">
                <a:latin typeface="Arial" pitchFamily="-83" charset="0"/>
              </a:endParaRPr>
            </a:p>
          </p:txBody>
        </p:sp>
      </p:grpSp>
      <p:sp>
        <p:nvSpPr>
          <p:cNvPr id="53252" name="Rectangle 12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8420100" cy="1143000"/>
          </a:xfrm>
          <a:noFill/>
        </p:spPr>
        <p:txBody>
          <a:bodyPr/>
          <a:lstStyle/>
          <a:p>
            <a:pPr eaLnBrk="1" hangingPunct="1"/>
            <a:r>
              <a:rPr lang="en-US" sz="3200" dirty="0" err="1">
                <a:solidFill>
                  <a:schemeClr val="bg1"/>
                </a:solidFill>
                <a:ea typeface="ＭＳ Ｐゴシック" pitchFamily="-83" charset="-128"/>
                <a:cs typeface="ＭＳ Ｐゴシック" pitchFamily="-83" charset="-128"/>
              </a:rPr>
              <a:t>IceCube</a:t>
            </a:r>
            <a:r>
              <a:rPr lang="en-US" sz="3200" dirty="0">
                <a:solidFill>
                  <a:schemeClr val="bg1"/>
                </a:solidFill>
                <a:ea typeface="ＭＳ Ｐゴシック" pitchFamily="-83" charset="-128"/>
                <a:cs typeface="ＭＳ Ｐゴシック" pitchFamily="-83" charset="-128"/>
              </a:rPr>
              <a:t> online data processing pipeline</a:t>
            </a:r>
            <a:endParaRPr lang="en-US" dirty="0">
              <a:solidFill>
                <a:schemeClr val="bg1"/>
              </a:solidFill>
              <a:ea typeface="ＭＳ Ｐゴシック" pitchFamily="-83" charset="-128"/>
              <a:cs typeface="ＭＳ Ｐゴシック" pitchFamily="-83" charset="-128"/>
            </a:endParaRP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48052" y="1556797"/>
            <a:ext cx="4295503" cy="3205163"/>
            <a:chOff x="144" y="1824"/>
            <a:chExt cx="2497" cy="2019"/>
          </a:xfrm>
        </p:grpSpPr>
        <p:pic>
          <p:nvPicPr>
            <p:cNvPr id="53255" name="Picture 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1824"/>
              <a:ext cx="2448" cy="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6" name="Text Box 15"/>
            <p:cNvSpPr txBox="1">
              <a:spLocks noChangeArrowheads="1"/>
            </p:cNvSpPr>
            <p:nvPr/>
          </p:nvSpPr>
          <p:spPr bwMode="auto">
            <a:xfrm>
              <a:off x="157" y="3552"/>
              <a:ext cx="2484" cy="291"/>
            </a:xfrm>
            <a:prstGeom prst="rect">
              <a:avLst/>
            </a:prstGeom>
            <a:noFill/>
            <a:ln w="25400">
              <a:noFill/>
              <a:miter lim="800000"/>
              <a:headEnd type="none" w="med" len="sm"/>
              <a:tailEnd type="none" w="med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400" b="0" u="none" dirty="0">
                  <a:solidFill>
                    <a:schemeClr val="bg1"/>
                  </a:solidFill>
                  <a:latin typeface="Arial" pitchFamily="-83" charset="0"/>
                </a:rPr>
                <a:t>Farm for online reconstruction </a:t>
              </a:r>
            </a:p>
          </p:txBody>
        </p:sp>
      </p:grpSp>
      <p:sp>
        <p:nvSpPr>
          <p:cNvPr id="18" name="Textfeld 17"/>
          <p:cNvSpPr txBox="1">
            <a:spLocks noChangeArrowheads="1"/>
          </p:cNvSpPr>
          <p:nvPr/>
        </p:nvSpPr>
        <p:spPr bwMode="auto">
          <a:xfrm>
            <a:off x="788790" y="5301210"/>
            <a:ext cx="3114529" cy="70788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u="none" dirty="0" err="1">
                <a:latin typeface="Arial" pitchFamily="-83" charset="0"/>
              </a:rPr>
              <a:t>Latency</a:t>
            </a:r>
            <a:r>
              <a:rPr lang="de-DE" u="none" dirty="0">
                <a:latin typeface="Arial" pitchFamily="-83" charset="0"/>
              </a:rPr>
              <a:t> 2009: 4-8 </a:t>
            </a:r>
            <a:r>
              <a:rPr lang="de-DE" u="none" dirty="0" err="1">
                <a:latin typeface="Arial" pitchFamily="-83" charset="0"/>
              </a:rPr>
              <a:t>hours</a:t>
            </a:r>
            <a:endParaRPr lang="de-DE" u="none" dirty="0">
              <a:latin typeface="Arial" pitchFamily="-83" charset="0"/>
            </a:endParaRPr>
          </a:p>
          <a:p>
            <a:r>
              <a:rPr lang="de-DE" u="none" dirty="0">
                <a:latin typeface="Arial" pitchFamily="-83" charset="0"/>
              </a:rPr>
              <a:t>    </a:t>
            </a:r>
            <a:r>
              <a:rPr lang="de-DE" u="none" dirty="0" err="1">
                <a:latin typeface="Arial" pitchFamily="-83" charset="0"/>
              </a:rPr>
              <a:t>since</a:t>
            </a:r>
            <a:r>
              <a:rPr lang="de-DE" u="none" dirty="0">
                <a:latin typeface="Arial" pitchFamily="-83" charset="0"/>
              </a:rPr>
              <a:t> 2010: ~5 </a:t>
            </a:r>
            <a:r>
              <a:rPr lang="de-DE" u="none" dirty="0" err="1">
                <a:latin typeface="Arial" pitchFamily="-83" charset="0"/>
              </a:rPr>
              <a:t>minutes</a:t>
            </a:r>
            <a:endParaRPr lang="de-DE" u="none" dirty="0">
              <a:latin typeface="Arial" pitchFamily="-8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967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48894" y="214536"/>
            <a:ext cx="5200650" cy="838200"/>
          </a:xfrm>
        </p:spPr>
        <p:txBody>
          <a:bodyPr/>
          <a:lstStyle/>
          <a:p>
            <a:r>
              <a:rPr lang="de-DE" sz="2800" dirty="0" err="1" smtClean="0"/>
              <a:t>Triggering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follow-up</a:t>
            </a:r>
            <a:endParaRPr lang="de-DE" sz="2800" dirty="0"/>
          </a:p>
        </p:txBody>
      </p:sp>
      <p:grpSp>
        <p:nvGrpSpPr>
          <p:cNvPr id="35" name="Gruppierung 34"/>
          <p:cNvGrpSpPr/>
          <p:nvPr/>
        </p:nvGrpSpPr>
        <p:grpSpPr>
          <a:xfrm>
            <a:off x="75294" y="332656"/>
            <a:ext cx="4877706" cy="2880320"/>
            <a:chOff x="3729608" y="541472"/>
            <a:chExt cx="5815080" cy="3657599"/>
          </a:xfrm>
        </p:grpSpPr>
        <p:pic>
          <p:nvPicPr>
            <p:cNvPr id="6" name="Bild 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326568" y="541472"/>
              <a:ext cx="3886200" cy="1371600"/>
            </a:xfrm>
            <a:prstGeom prst="rect">
              <a:avLst/>
            </a:prstGeom>
          </p:spPr>
        </p:pic>
        <p:sp>
          <p:nvSpPr>
            <p:cNvPr id="7" name="Ellipse 12"/>
            <p:cNvSpPr/>
            <p:nvPr/>
          </p:nvSpPr>
          <p:spPr>
            <a:xfrm>
              <a:off x="6966008" y="1257872"/>
              <a:ext cx="182880" cy="182880"/>
            </a:xfrm>
            <a:prstGeom prst="ellipse">
              <a:avLst/>
            </a:prstGeom>
            <a:solidFill>
              <a:srgbClr val="FFFFFF"/>
            </a:solidFill>
            <a:ln w="36720">
              <a:solidFill>
                <a:srgbClr val="FF0000"/>
              </a:solidFill>
              <a:round/>
            </a:ln>
          </p:spPr>
        </p:sp>
        <p:sp>
          <p:nvSpPr>
            <p:cNvPr id="8" name="Line 13"/>
            <p:cNvSpPr/>
            <p:nvPr/>
          </p:nvSpPr>
          <p:spPr>
            <a:xfrm>
              <a:off x="5688008" y="3250832"/>
              <a:ext cx="3200400" cy="0"/>
            </a:xfrm>
            <a:prstGeom prst="line">
              <a:avLst/>
            </a:prstGeom>
            <a:ln>
              <a:solidFill>
                <a:srgbClr val="808080"/>
              </a:solidFill>
              <a:tailEnd type="triangle" w="med" len="med"/>
            </a:ln>
          </p:spPr>
        </p:sp>
        <p:sp>
          <p:nvSpPr>
            <p:cNvPr id="9" name="TextShape 14"/>
            <p:cNvSpPr txBox="1"/>
            <p:nvPr/>
          </p:nvSpPr>
          <p:spPr>
            <a:xfrm>
              <a:off x="8789408" y="2939432"/>
              <a:ext cx="755280" cy="596520"/>
            </a:xfrm>
            <a:prstGeom prst="rect">
              <a:avLst/>
            </a:prstGeom>
          </p:spPr>
          <p:txBody>
            <a:bodyPr wrap="none" lIns="90000" tIns="45000" rIns="90000" bIns="45000"/>
            <a:lstStyle/>
            <a:p>
              <a:endParaRPr dirty="0"/>
            </a:p>
          </p:txBody>
        </p:sp>
        <p:sp>
          <p:nvSpPr>
            <p:cNvPr id="10" name="Line 15"/>
            <p:cNvSpPr/>
            <p:nvPr/>
          </p:nvSpPr>
          <p:spPr>
            <a:xfrm flipV="1">
              <a:off x="5880608" y="2349032"/>
              <a:ext cx="0" cy="914400"/>
            </a:xfrm>
            <a:prstGeom prst="line">
              <a:avLst/>
            </a:prstGeom>
            <a:ln w="36720">
              <a:solidFill>
                <a:srgbClr val="FF0000"/>
              </a:solidFill>
              <a:round/>
            </a:ln>
          </p:spPr>
        </p:sp>
        <p:sp>
          <p:nvSpPr>
            <p:cNvPr id="11" name="Line 16"/>
            <p:cNvSpPr/>
            <p:nvPr/>
          </p:nvSpPr>
          <p:spPr>
            <a:xfrm flipV="1">
              <a:off x="6672608" y="2349032"/>
              <a:ext cx="0" cy="914400"/>
            </a:xfrm>
            <a:prstGeom prst="line">
              <a:avLst/>
            </a:prstGeom>
            <a:ln w="36720">
              <a:solidFill>
                <a:srgbClr val="FF0000"/>
              </a:solidFill>
              <a:round/>
            </a:ln>
          </p:spPr>
        </p:sp>
        <p:sp>
          <p:nvSpPr>
            <p:cNvPr id="12" name="Line 17"/>
            <p:cNvSpPr/>
            <p:nvPr/>
          </p:nvSpPr>
          <p:spPr>
            <a:xfrm flipV="1">
              <a:off x="7680608" y="2349032"/>
              <a:ext cx="0" cy="914400"/>
            </a:xfrm>
            <a:prstGeom prst="line">
              <a:avLst/>
            </a:prstGeom>
            <a:ln w="36720">
              <a:solidFill>
                <a:srgbClr val="FF0000"/>
              </a:solidFill>
              <a:round/>
            </a:ln>
          </p:spPr>
        </p:sp>
        <p:sp>
          <p:nvSpPr>
            <p:cNvPr id="13" name="Line 18"/>
            <p:cNvSpPr/>
            <p:nvPr/>
          </p:nvSpPr>
          <p:spPr>
            <a:xfrm flipV="1">
              <a:off x="7464608" y="2349032"/>
              <a:ext cx="0" cy="914400"/>
            </a:xfrm>
            <a:prstGeom prst="line">
              <a:avLst/>
            </a:prstGeom>
            <a:ln w="36720">
              <a:solidFill>
                <a:srgbClr val="FF0000"/>
              </a:solidFill>
              <a:round/>
            </a:ln>
          </p:spPr>
        </p:sp>
        <p:sp>
          <p:nvSpPr>
            <p:cNvPr id="14" name="Line 19"/>
            <p:cNvSpPr/>
            <p:nvPr/>
          </p:nvSpPr>
          <p:spPr>
            <a:xfrm flipV="1">
              <a:off x="8040608" y="2349032"/>
              <a:ext cx="0" cy="914400"/>
            </a:xfrm>
            <a:prstGeom prst="line">
              <a:avLst/>
            </a:prstGeom>
            <a:ln w="36720">
              <a:solidFill>
                <a:srgbClr val="FF0000"/>
              </a:solidFill>
              <a:round/>
            </a:ln>
          </p:spPr>
        </p:sp>
        <p:sp>
          <p:nvSpPr>
            <p:cNvPr id="15" name="Line 20"/>
            <p:cNvSpPr/>
            <p:nvPr/>
          </p:nvSpPr>
          <p:spPr>
            <a:xfrm>
              <a:off x="8431208" y="3155432"/>
              <a:ext cx="0" cy="22860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</p:sp>
        <p:sp>
          <p:nvSpPr>
            <p:cNvPr id="16" name="Line 21"/>
            <p:cNvSpPr/>
            <p:nvPr/>
          </p:nvSpPr>
          <p:spPr>
            <a:xfrm>
              <a:off x="7783208" y="3155792"/>
              <a:ext cx="0" cy="22860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</p:sp>
        <p:sp>
          <p:nvSpPr>
            <p:cNvPr id="17" name="Line 22"/>
            <p:cNvSpPr/>
            <p:nvPr/>
          </p:nvSpPr>
          <p:spPr>
            <a:xfrm>
              <a:off x="7063208" y="3155792"/>
              <a:ext cx="0" cy="22860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</p:sp>
        <p:sp>
          <p:nvSpPr>
            <p:cNvPr id="18" name="Line 23"/>
            <p:cNvSpPr/>
            <p:nvPr/>
          </p:nvSpPr>
          <p:spPr>
            <a:xfrm>
              <a:off x="6307208" y="3155792"/>
              <a:ext cx="0" cy="22860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</p:sp>
        <p:sp>
          <p:nvSpPr>
            <p:cNvPr id="19" name="TextShape 24"/>
            <p:cNvSpPr txBox="1"/>
            <p:nvPr/>
          </p:nvSpPr>
          <p:spPr>
            <a:xfrm>
              <a:off x="7589168" y="3360632"/>
              <a:ext cx="324000" cy="299160"/>
            </a:xfrm>
            <a:prstGeom prst="rect">
              <a:avLst/>
            </a:prstGeom>
          </p:spPr>
          <p:txBody>
            <a:bodyPr wrap="none" lIns="90000" tIns="45000" rIns="90000" bIns="45000"/>
            <a:lstStyle/>
            <a:p>
              <a:r>
                <a:rPr lang="de-DE" sz="1500" u="none" dirty="0">
                  <a:latin typeface="Delicious"/>
                </a:rPr>
                <a:t>-1</a:t>
              </a:r>
              <a:endParaRPr u="none" dirty="0"/>
            </a:p>
          </p:txBody>
        </p:sp>
        <p:sp>
          <p:nvSpPr>
            <p:cNvPr id="20" name="TextShape 25"/>
            <p:cNvSpPr txBox="1"/>
            <p:nvPr/>
          </p:nvSpPr>
          <p:spPr>
            <a:xfrm>
              <a:off x="8237168" y="3360992"/>
              <a:ext cx="563400" cy="302040"/>
            </a:xfrm>
            <a:prstGeom prst="rect">
              <a:avLst/>
            </a:prstGeom>
          </p:spPr>
          <p:txBody>
            <a:bodyPr wrap="none" lIns="90000" tIns="45000" rIns="90000" bIns="45000"/>
            <a:lstStyle/>
            <a:p>
              <a:r>
                <a:rPr lang="de-DE" sz="1500" u="none" dirty="0" err="1">
                  <a:latin typeface="Arial"/>
                  <a:cs typeface="Arial"/>
                </a:rPr>
                <a:t>Now</a:t>
              </a:r>
              <a:endParaRPr u="none" dirty="0">
                <a:latin typeface="Arial"/>
                <a:cs typeface="Arial"/>
              </a:endParaRPr>
            </a:p>
          </p:txBody>
        </p:sp>
        <p:sp>
          <p:nvSpPr>
            <p:cNvPr id="21" name="TextShape 26"/>
            <p:cNvSpPr txBox="1"/>
            <p:nvPr/>
          </p:nvSpPr>
          <p:spPr>
            <a:xfrm>
              <a:off x="6869168" y="3360992"/>
              <a:ext cx="324000" cy="299160"/>
            </a:xfrm>
            <a:prstGeom prst="rect">
              <a:avLst/>
            </a:prstGeom>
          </p:spPr>
          <p:txBody>
            <a:bodyPr wrap="none" lIns="90000" tIns="45000" rIns="90000" bIns="45000"/>
            <a:lstStyle/>
            <a:p>
              <a:r>
                <a:rPr lang="de-DE" sz="1500" u="none" dirty="0">
                  <a:latin typeface="Delicious"/>
                </a:rPr>
                <a:t>-2</a:t>
              </a:r>
              <a:endParaRPr u="none" dirty="0"/>
            </a:p>
          </p:txBody>
        </p:sp>
        <p:sp>
          <p:nvSpPr>
            <p:cNvPr id="22" name="TextShape 27"/>
            <p:cNvSpPr txBox="1"/>
            <p:nvPr/>
          </p:nvSpPr>
          <p:spPr>
            <a:xfrm>
              <a:off x="6113168" y="3360992"/>
              <a:ext cx="324000" cy="299160"/>
            </a:xfrm>
            <a:prstGeom prst="rect">
              <a:avLst/>
            </a:prstGeom>
          </p:spPr>
          <p:txBody>
            <a:bodyPr wrap="none" lIns="90000" tIns="45000" rIns="90000" bIns="45000"/>
            <a:lstStyle/>
            <a:p>
              <a:r>
                <a:rPr lang="de-DE" sz="1500">
                  <a:latin typeface="Delicious"/>
                </a:rPr>
                <a:t>-3</a:t>
              </a:r>
              <a:endParaRPr/>
            </a:p>
          </p:txBody>
        </p:sp>
        <p:sp>
          <p:nvSpPr>
            <p:cNvPr id="23" name="Line 28"/>
            <p:cNvSpPr/>
            <p:nvPr/>
          </p:nvSpPr>
          <p:spPr>
            <a:xfrm flipV="1">
              <a:off x="8436608" y="2349032"/>
              <a:ext cx="0" cy="914400"/>
            </a:xfrm>
            <a:prstGeom prst="line">
              <a:avLst/>
            </a:prstGeom>
            <a:ln w="36720">
              <a:solidFill>
                <a:srgbClr val="FF0000"/>
              </a:solidFill>
              <a:round/>
            </a:ln>
          </p:spPr>
        </p:sp>
        <p:sp>
          <p:nvSpPr>
            <p:cNvPr id="24" name="Line 29"/>
            <p:cNvSpPr/>
            <p:nvPr/>
          </p:nvSpPr>
          <p:spPr>
            <a:xfrm>
              <a:off x="8010008" y="3805232"/>
              <a:ext cx="457200" cy="0"/>
            </a:xfrm>
            <a:prstGeom prst="line">
              <a:avLst/>
            </a:prstGeom>
            <a:ln>
              <a:solidFill>
                <a:srgbClr val="808080"/>
              </a:solidFill>
              <a:headEnd type="triangle" w="med" len="med"/>
              <a:tailEnd type="triangle" w="med" len="med"/>
            </a:ln>
          </p:spPr>
        </p:sp>
        <p:sp>
          <p:nvSpPr>
            <p:cNvPr id="25" name="Line 30"/>
            <p:cNvSpPr/>
            <p:nvPr/>
          </p:nvSpPr>
          <p:spPr>
            <a:xfrm>
              <a:off x="7650008" y="3913232"/>
              <a:ext cx="822960" cy="0"/>
            </a:xfrm>
            <a:prstGeom prst="line">
              <a:avLst/>
            </a:prstGeom>
            <a:ln>
              <a:solidFill>
                <a:srgbClr val="808080"/>
              </a:solidFill>
              <a:headEnd type="triangle" w="med" len="med"/>
              <a:tailEnd type="triangle" w="med" len="med"/>
            </a:ln>
          </p:spPr>
        </p:sp>
        <p:sp>
          <p:nvSpPr>
            <p:cNvPr id="26" name="Line 31"/>
            <p:cNvSpPr/>
            <p:nvPr/>
          </p:nvSpPr>
          <p:spPr>
            <a:xfrm>
              <a:off x="7470008" y="4021232"/>
              <a:ext cx="978480" cy="0"/>
            </a:xfrm>
            <a:prstGeom prst="line">
              <a:avLst/>
            </a:prstGeom>
            <a:ln>
              <a:solidFill>
                <a:srgbClr val="808080"/>
              </a:solidFill>
              <a:headEnd type="triangle" w="med" len="med"/>
              <a:tailEnd type="triangle" w="med" len="med"/>
            </a:ln>
          </p:spPr>
        </p:sp>
        <p:sp>
          <p:nvSpPr>
            <p:cNvPr id="27" name="Line 32"/>
            <p:cNvSpPr/>
            <p:nvPr/>
          </p:nvSpPr>
          <p:spPr>
            <a:xfrm>
              <a:off x="6642368" y="4129232"/>
              <a:ext cx="1783080" cy="0"/>
            </a:xfrm>
            <a:prstGeom prst="line">
              <a:avLst/>
            </a:prstGeom>
            <a:ln>
              <a:solidFill>
                <a:srgbClr val="808080"/>
              </a:solidFill>
              <a:headEnd type="triangle" w="med" len="med"/>
              <a:tailEnd type="triangle" w="med" len="med"/>
            </a:ln>
          </p:spPr>
        </p:sp>
        <p:sp>
          <p:nvSpPr>
            <p:cNvPr id="29" name="Line 34"/>
            <p:cNvSpPr/>
            <p:nvPr/>
          </p:nvSpPr>
          <p:spPr>
            <a:xfrm flipH="1">
              <a:off x="5925608" y="1304672"/>
              <a:ext cx="1044000" cy="100800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</p:sp>
        <p:sp>
          <p:nvSpPr>
            <p:cNvPr id="30" name="Line 35"/>
            <p:cNvSpPr/>
            <p:nvPr/>
          </p:nvSpPr>
          <p:spPr>
            <a:xfrm>
              <a:off x="7149608" y="1304672"/>
              <a:ext cx="1224000" cy="108000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</p:sp>
        <p:sp>
          <p:nvSpPr>
            <p:cNvPr id="31" name="TextShape 40"/>
            <p:cNvSpPr txBox="1"/>
            <p:nvPr/>
          </p:nvSpPr>
          <p:spPr>
            <a:xfrm>
              <a:off x="3729608" y="3349471"/>
              <a:ext cx="2140200" cy="849600"/>
            </a:xfrm>
            <a:prstGeom prst="rect">
              <a:avLst/>
            </a:prstGeom>
          </p:spPr>
          <p:txBody>
            <a:bodyPr wrap="none" lIns="90000" tIns="45000" rIns="90000" bIns="45000"/>
            <a:lstStyle/>
            <a:p>
              <a:pPr algn="l"/>
              <a:r>
                <a:rPr lang="de-DE" sz="1600" u="none" dirty="0">
                  <a:solidFill>
                    <a:srgbClr val="4C4C4C"/>
                  </a:solidFill>
                  <a:latin typeface="Delicious"/>
                </a:rPr>
                <a:t>C</a:t>
              </a:r>
              <a:r>
                <a:rPr lang="de-DE" sz="1600" u="none" dirty="0" smtClean="0">
                  <a:solidFill>
                    <a:srgbClr val="4C4C4C"/>
                  </a:solidFill>
                  <a:latin typeface="Delicious"/>
                </a:rPr>
                <a:t>luster </a:t>
              </a:r>
              <a:r>
                <a:rPr lang="de-DE" sz="1600" u="none" dirty="0" err="1" smtClean="0">
                  <a:solidFill>
                    <a:srgbClr val="4C4C4C"/>
                  </a:solidFill>
                  <a:latin typeface="Delicious"/>
                </a:rPr>
                <a:t>search</a:t>
              </a:r>
              <a:endParaRPr lang="de-DE" sz="1600" u="none" dirty="0" smtClean="0">
                <a:solidFill>
                  <a:srgbClr val="4C4C4C"/>
                </a:solidFill>
                <a:latin typeface="Delicious"/>
              </a:endParaRPr>
            </a:p>
            <a:p>
              <a:pPr algn="l"/>
              <a:r>
                <a:rPr lang="de-DE" sz="1600" u="none" dirty="0">
                  <a:solidFill>
                    <a:srgbClr val="4C4C4C"/>
                  </a:solidFill>
                  <a:latin typeface="Delicious"/>
                </a:rPr>
                <a:t>o</a:t>
              </a:r>
              <a:r>
                <a:rPr lang="de-DE" sz="1600" u="none" dirty="0" smtClean="0">
                  <a:solidFill>
                    <a:srgbClr val="4C4C4C"/>
                  </a:solidFill>
                  <a:latin typeface="Delicious"/>
                </a:rPr>
                <a:t>n </a:t>
              </a:r>
              <a:r>
                <a:rPr lang="de-DE" sz="1600" u="none" dirty="0" err="1" smtClean="0">
                  <a:solidFill>
                    <a:srgbClr val="4C4C4C"/>
                  </a:solidFill>
                  <a:latin typeface="Delicious"/>
                </a:rPr>
                <a:t>pre-defined</a:t>
              </a:r>
              <a:r>
                <a:rPr lang="de-DE" sz="1600" u="none" dirty="0" smtClean="0">
                  <a:solidFill>
                    <a:srgbClr val="4C4C4C"/>
                  </a:solidFill>
                  <a:latin typeface="Delicious"/>
                </a:rPr>
                <a:t> </a:t>
              </a:r>
              <a:r>
                <a:rPr lang="de-DE" sz="1600" u="none" dirty="0" err="1" smtClean="0">
                  <a:solidFill>
                    <a:srgbClr val="4C4C4C"/>
                  </a:solidFill>
                  <a:latin typeface="Delicious"/>
                </a:rPr>
                <a:t>targets</a:t>
              </a:r>
              <a:r>
                <a:rPr lang="de-DE" sz="1600" u="none" dirty="0" smtClean="0">
                  <a:solidFill>
                    <a:srgbClr val="4C4C4C"/>
                  </a:solidFill>
                  <a:latin typeface="Delicious"/>
                </a:rPr>
                <a:t>:</a:t>
              </a:r>
              <a:r>
                <a:rPr lang="de-DE" sz="1600" u="none" dirty="0">
                  <a:solidFill>
                    <a:srgbClr val="4C4C4C"/>
                  </a:solidFill>
                  <a:latin typeface="Delicious"/>
                </a:rPr>
                <a:t>
</a:t>
              </a:r>
              <a:r>
                <a:rPr lang="de-DE" sz="1600" u="none" dirty="0" err="1">
                  <a:solidFill>
                    <a:srgbClr val="4C4C4C"/>
                  </a:solidFill>
                  <a:latin typeface="Delicious"/>
                </a:rPr>
                <a:t>seconds</a:t>
              </a:r>
              <a:r>
                <a:rPr lang="de-DE" sz="1600" u="none" dirty="0">
                  <a:solidFill>
                    <a:srgbClr val="4C4C4C"/>
                  </a:solidFill>
                  <a:latin typeface="Delicious"/>
                </a:rPr>
                <a:t> </a:t>
              </a:r>
              <a:r>
                <a:rPr lang="de-DE" sz="1600" u="none" dirty="0" err="1">
                  <a:solidFill>
                    <a:srgbClr val="4C4C4C"/>
                  </a:solidFill>
                  <a:latin typeface="Delicious"/>
                </a:rPr>
                <a:t>to</a:t>
              </a:r>
              <a:r>
                <a:rPr lang="de-DE" sz="1600" u="none" dirty="0">
                  <a:solidFill>
                    <a:srgbClr val="4C4C4C"/>
                  </a:solidFill>
                  <a:latin typeface="Delicious"/>
                </a:rPr>
                <a:t> </a:t>
              </a:r>
              <a:r>
                <a:rPr lang="de-DE" sz="1600" u="none" dirty="0">
                  <a:solidFill>
                    <a:srgbClr val="4C4C4C"/>
                  </a:solidFill>
                  <a:latin typeface="Delicious"/>
                  <a:ea typeface="Delicious"/>
                </a:rPr>
                <a:t>~</a:t>
              </a:r>
              <a:r>
                <a:rPr lang="de-DE" sz="1600" u="none" dirty="0">
                  <a:solidFill>
                    <a:srgbClr val="4C4C4C"/>
                  </a:solidFill>
                  <a:latin typeface="Delicious"/>
                </a:rPr>
                <a:t>3 </a:t>
              </a:r>
              <a:r>
                <a:rPr lang="de-DE" sz="1600" u="none" dirty="0" err="1">
                  <a:solidFill>
                    <a:srgbClr val="4C4C4C"/>
                  </a:solidFill>
                  <a:latin typeface="Delicious"/>
                </a:rPr>
                <a:t>weeks</a:t>
              </a:r>
              <a:endParaRPr sz="1600" u="none" dirty="0"/>
            </a:p>
          </p:txBody>
        </p:sp>
      </p:grpSp>
      <p:sp>
        <p:nvSpPr>
          <p:cNvPr id="38" name="Rechteck 37"/>
          <p:cNvSpPr/>
          <p:nvPr/>
        </p:nvSpPr>
        <p:spPr bwMode="auto">
          <a:xfrm>
            <a:off x="5457056" y="2060848"/>
            <a:ext cx="2232248" cy="1008112"/>
          </a:xfrm>
          <a:prstGeom prst="rect">
            <a:avLst/>
          </a:prstGeom>
          <a:solidFill>
            <a:srgbClr val="FFFF66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b="0" u="none" dirty="0">
                <a:latin typeface="Arial" pitchFamily="-83" charset="0"/>
              </a:rPr>
              <a:t>Neutrino-</a:t>
            </a:r>
          </a:p>
          <a:p>
            <a:pPr algn="ctr"/>
            <a:r>
              <a:rPr lang="en-US" b="0" u="none" dirty="0">
                <a:latin typeface="Arial" pitchFamily="-83" charset="0"/>
              </a:rPr>
              <a:t>Level</a:t>
            </a:r>
          </a:p>
          <a:p>
            <a:pPr algn="ctr"/>
            <a:r>
              <a:rPr lang="en-US" b="0" u="none" dirty="0">
                <a:latin typeface="Arial" pitchFamily="-83" charset="0"/>
              </a:rPr>
              <a:t>0.002 Hz</a:t>
            </a:r>
            <a:endParaRPr lang="en-US" b="0" u="none" dirty="0"/>
          </a:p>
        </p:txBody>
      </p:sp>
      <p:cxnSp>
        <p:nvCxnSpPr>
          <p:cNvPr id="40" name="Gerade Verbindung 39"/>
          <p:cNvCxnSpPr/>
          <p:nvPr/>
        </p:nvCxnSpPr>
        <p:spPr bwMode="auto">
          <a:xfrm>
            <a:off x="2000673" y="3861048"/>
            <a:ext cx="6300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Gerade Verbindung 42"/>
          <p:cNvCxnSpPr/>
          <p:nvPr/>
        </p:nvCxnSpPr>
        <p:spPr bwMode="auto">
          <a:xfrm flipV="1">
            <a:off x="2000672" y="3861048"/>
            <a:ext cx="0" cy="7920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Textfeld 47"/>
          <p:cNvSpPr txBox="1"/>
          <p:nvPr/>
        </p:nvSpPr>
        <p:spPr>
          <a:xfrm>
            <a:off x="2648746" y="3491716"/>
            <a:ext cx="3457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b="0" u="none" dirty="0" err="1" smtClean="0">
                <a:latin typeface="Arial"/>
                <a:cs typeface="Arial"/>
              </a:rPr>
              <a:t>Likelihood</a:t>
            </a:r>
            <a:r>
              <a:rPr lang="de-DE" sz="1800" b="0" u="none" dirty="0" smtClean="0">
                <a:latin typeface="Arial"/>
                <a:cs typeface="Arial"/>
              </a:rPr>
              <a:t> </a:t>
            </a:r>
            <a:r>
              <a:rPr lang="de-DE" sz="1800" b="0" u="none" dirty="0" err="1" smtClean="0">
                <a:latin typeface="Arial"/>
                <a:cs typeface="Arial"/>
              </a:rPr>
              <a:t>based</a:t>
            </a:r>
            <a:r>
              <a:rPr lang="de-DE" sz="1800" b="0" u="none" dirty="0" smtClean="0">
                <a:latin typeface="Arial"/>
                <a:cs typeface="Arial"/>
              </a:rPr>
              <a:t> </a:t>
            </a:r>
            <a:r>
              <a:rPr lang="de-DE" sz="1800" b="0" u="none" dirty="0" err="1" smtClean="0">
                <a:latin typeface="Arial"/>
                <a:cs typeface="Arial"/>
              </a:rPr>
              <a:t>doublet</a:t>
            </a:r>
            <a:r>
              <a:rPr lang="de-DE" sz="1800" b="0" u="none" dirty="0" smtClean="0">
                <a:latin typeface="Arial"/>
                <a:cs typeface="Arial"/>
              </a:rPr>
              <a:t> </a:t>
            </a:r>
            <a:r>
              <a:rPr lang="de-DE" sz="1800" b="0" u="none" dirty="0" err="1" smtClean="0">
                <a:latin typeface="Arial"/>
                <a:cs typeface="Arial"/>
              </a:rPr>
              <a:t>trigger</a:t>
            </a:r>
            <a:endParaRPr lang="de-DE" sz="1800" b="0" u="none" dirty="0">
              <a:latin typeface="Arial"/>
              <a:cs typeface="Arial"/>
            </a:endParaRPr>
          </a:p>
        </p:txBody>
      </p:sp>
      <p:cxnSp>
        <p:nvCxnSpPr>
          <p:cNvPr id="50" name="Gerade Verbindung 49"/>
          <p:cNvCxnSpPr/>
          <p:nvPr/>
        </p:nvCxnSpPr>
        <p:spPr bwMode="auto">
          <a:xfrm flipV="1">
            <a:off x="6609184" y="3068960"/>
            <a:ext cx="0" cy="7920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Rechteck 50"/>
          <p:cNvSpPr/>
          <p:nvPr/>
        </p:nvSpPr>
        <p:spPr bwMode="auto">
          <a:xfrm>
            <a:off x="7185248" y="4653136"/>
            <a:ext cx="2232248" cy="1008112"/>
          </a:xfrm>
          <a:prstGeom prst="rect">
            <a:avLst/>
          </a:prstGeom>
          <a:solidFill>
            <a:srgbClr val="66CC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0" u="none" dirty="0" smtClean="0">
                <a:latin typeface="Arial" pitchFamily="-83" charset="0"/>
              </a:rPr>
              <a:t>Gamma-ray follow-up</a:t>
            </a:r>
          </a:p>
          <a:p>
            <a:pPr algn="ctr"/>
            <a:r>
              <a:rPr lang="en-US" sz="1800" b="0" u="none" dirty="0" smtClean="0">
                <a:latin typeface="Arial" pitchFamily="-83" charset="0"/>
              </a:rPr>
              <a:t>~ 3 per year</a:t>
            </a:r>
            <a:endParaRPr lang="en-US" sz="1800" b="0" u="none" dirty="0"/>
          </a:p>
        </p:txBody>
      </p:sp>
      <p:sp>
        <p:nvSpPr>
          <p:cNvPr id="52" name="Rechteck 51"/>
          <p:cNvSpPr/>
          <p:nvPr/>
        </p:nvSpPr>
        <p:spPr bwMode="auto">
          <a:xfrm>
            <a:off x="920552" y="4653136"/>
            <a:ext cx="2232248" cy="1008112"/>
          </a:xfrm>
          <a:prstGeom prst="rect">
            <a:avLst/>
          </a:prstGeom>
          <a:solidFill>
            <a:srgbClr val="66CC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0" u="none" dirty="0" smtClean="0">
                <a:latin typeface="Arial" pitchFamily="-83" charset="0"/>
              </a:rPr>
              <a:t>Optical follow-up:</a:t>
            </a:r>
          </a:p>
          <a:p>
            <a:pPr algn="ctr"/>
            <a:r>
              <a:rPr lang="en-US" sz="1800" b="0" u="none" dirty="0" smtClean="0">
                <a:latin typeface="Arial" pitchFamily="-83" charset="0"/>
              </a:rPr>
              <a:t>ROTSE/PTF</a:t>
            </a:r>
          </a:p>
          <a:p>
            <a:pPr algn="ctr"/>
            <a:r>
              <a:rPr lang="en-US" sz="1800" b="0" u="none" dirty="0" smtClean="0">
                <a:latin typeface="Arial" pitchFamily="-83" charset="0"/>
              </a:rPr>
              <a:t>~ 25 few per year</a:t>
            </a:r>
          </a:p>
          <a:p>
            <a:pPr algn="ctr"/>
            <a:endParaRPr lang="en-US" sz="1800" b="0" u="none" dirty="0"/>
          </a:p>
        </p:txBody>
      </p:sp>
      <p:cxnSp>
        <p:nvCxnSpPr>
          <p:cNvPr id="53" name="Gerade Verbindung 52"/>
          <p:cNvCxnSpPr/>
          <p:nvPr/>
        </p:nvCxnSpPr>
        <p:spPr bwMode="auto">
          <a:xfrm flipV="1">
            <a:off x="5169024" y="3861048"/>
            <a:ext cx="0" cy="7920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Rechteck 53"/>
          <p:cNvSpPr/>
          <p:nvPr/>
        </p:nvSpPr>
        <p:spPr bwMode="auto">
          <a:xfrm>
            <a:off x="4088906" y="4653136"/>
            <a:ext cx="2232248" cy="1008112"/>
          </a:xfrm>
          <a:prstGeom prst="rect">
            <a:avLst/>
          </a:prstGeom>
          <a:solidFill>
            <a:srgbClr val="66CC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0" u="none" dirty="0">
                <a:latin typeface="Arial" pitchFamily="-83" charset="0"/>
              </a:rPr>
              <a:t>X</a:t>
            </a:r>
            <a:r>
              <a:rPr lang="en-US" sz="1800" b="0" u="none" dirty="0" smtClean="0">
                <a:latin typeface="Arial" pitchFamily="-83" charset="0"/>
              </a:rPr>
              <a:t>-ray follow-up</a:t>
            </a:r>
          </a:p>
          <a:p>
            <a:pPr algn="ctr"/>
            <a:r>
              <a:rPr lang="en-US" sz="1800" b="0" u="none" dirty="0" smtClean="0">
                <a:latin typeface="Arial" pitchFamily="-83" charset="0"/>
              </a:rPr>
              <a:t>~ 7 per year</a:t>
            </a:r>
          </a:p>
          <a:p>
            <a:pPr algn="ctr"/>
            <a:endParaRPr lang="en-US" sz="1800" b="0" u="none" dirty="0"/>
          </a:p>
        </p:txBody>
      </p:sp>
      <p:cxnSp>
        <p:nvCxnSpPr>
          <p:cNvPr id="55" name="Gerade Verbindung 54"/>
          <p:cNvCxnSpPr/>
          <p:nvPr/>
        </p:nvCxnSpPr>
        <p:spPr bwMode="auto">
          <a:xfrm flipV="1">
            <a:off x="8265368" y="3861048"/>
            <a:ext cx="0" cy="7920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Textfeld 55"/>
          <p:cNvSpPr txBox="1"/>
          <p:nvPr/>
        </p:nvSpPr>
        <p:spPr>
          <a:xfrm>
            <a:off x="6703132" y="3501008"/>
            <a:ext cx="163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b="0" u="none" dirty="0" smtClean="0">
                <a:latin typeface="Arial"/>
                <a:cs typeface="Arial"/>
              </a:rPr>
              <a:t>Cluster </a:t>
            </a:r>
            <a:r>
              <a:rPr lang="de-DE" sz="1800" b="0" u="none" dirty="0" err="1" smtClean="0">
                <a:latin typeface="Arial"/>
                <a:cs typeface="Arial"/>
              </a:rPr>
              <a:t>trigger</a:t>
            </a:r>
            <a:endParaRPr lang="de-DE" sz="1800" b="0" u="none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4626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triangle" w="med" len="sm"/>
          <a:tailEnd type="triangle" w="med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sng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triangle" w="med" len="sm"/>
          <a:tailEnd type="triangle" w="med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sng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Microsoft Macintosh PowerPoint</Application>
  <PresentationFormat>A4-Papier (210x297 mm)</PresentationFormat>
  <Paragraphs>157</Paragraphs>
  <Slides>19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1" baseType="lpstr">
      <vt:lpstr>Blank Presentation</vt:lpstr>
      <vt:lpstr>Office-Design</vt:lpstr>
      <vt:lpstr>Neutrino Astronomy with IceCube  and iPTF/ZTF</vt:lpstr>
      <vt:lpstr>PowerPoint-Präsentation</vt:lpstr>
      <vt:lpstr>Discovery of astrophysical neutrinos</vt:lpstr>
      <vt:lpstr>Extragalatic origin?</vt:lpstr>
      <vt:lpstr>Possible sources of the diffuse flux</vt:lpstr>
      <vt:lpstr>High energy neutrinos from Supernovae </vt:lpstr>
      <vt:lpstr>PowerPoint-Präsentation</vt:lpstr>
      <vt:lpstr>IceCube online data processing pipeline</vt:lpstr>
      <vt:lpstr>Triggering the follow-up</vt:lpstr>
      <vt:lpstr>IceCubes’ first SN</vt:lpstr>
      <vt:lpstr>IceCubes’ first SN</vt:lpstr>
      <vt:lpstr>PowerPoint-Präsentation</vt:lpstr>
      <vt:lpstr>PowerPoint-Präsentation</vt:lpstr>
      <vt:lpstr>PowerPoint-Präsentation</vt:lpstr>
      <vt:lpstr>An a-posteriori p-value calculation for PTF12csy</vt:lpstr>
      <vt:lpstr>PowerPoint-Präsentation</vt:lpstr>
      <vt:lpstr>Some interpretations</vt:lpstr>
      <vt:lpstr>PowerPoint-Präsentation</vt:lpstr>
      <vt:lpstr>Conclusion</vt:lpstr>
    </vt:vector>
  </TitlesOfParts>
  <Company>뿿쓰뿿쑐뿿헄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Supernovae: from Cosmology to Neutrino Physics   </dc:title>
  <dc:creator>Marek Kowalski</dc:creator>
  <cp:lastModifiedBy>Marek Kowalski</cp:lastModifiedBy>
  <cp:revision>1143</cp:revision>
  <cp:lastPrinted>2014-06-05T06:39:10Z</cp:lastPrinted>
  <dcterms:created xsi:type="dcterms:W3CDTF">2012-02-28T13:26:02Z</dcterms:created>
  <dcterms:modified xsi:type="dcterms:W3CDTF">2014-06-05T06:41:04Z</dcterms:modified>
</cp:coreProperties>
</file>