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292" r:id="rId3"/>
    <p:sldId id="279" r:id="rId4"/>
    <p:sldId id="283" r:id="rId5"/>
    <p:sldId id="287" r:id="rId6"/>
    <p:sldId id="288" r:id="rId7"/>
    <p:sldId id="284" r:id="rId8"/>
    <p:sldId id="291" r:id="rId9"/>
    <p:sldId id="285" r:id="rId10"/>
    <p:sldId id="289" r:id="rId11"/>
    <p:sldId id="290" r:id="rId12"/>
    <p:sldId id="299" r:id="rId13"/>
    <p:sldId id="286" r:id="rId14"/>
    <p:sldId id="294" r:id="rId15"/>
    <p:sldId id="295" r:id="rId16"/>
    <p:sldId id="296" r:id="rId17"/>
    <p:sldId id="297" r:id="rId18"/>
    <p:sldId id="298" r:id="rId19"/>
    <p:sldId id="263" r:id="rId20"/>
    <p:sldId id="281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C5F70"/>
    <a:srgbClr val="7D93A7"/>
    <a:srgbClr val="3CB484"/>
    <a:srgbClr val="2B3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0" autoAdjust="0"/>
    <p:restoredTop sz="94660"/>
  </p:normalViewPr>
  <p:slideViewPr>
    <p:cSldViewPr>
      <p:cViewPr>
        <p:scale>
          <a:sx n="99" d="100"/>
          <a:sy n="99" d="100"/>
        </p:scale>
        <p:origin x="-1312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admin:weizmann:meetings:2014_PTF_Stockholm:wiserep_statist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admin:weizmann:meetings:2014_PTF_Stockholm:wiserep_statist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General!$A$69:$A$85</c:f>
              <c:strCache>
                <c:ptCount val="17"/>
                <c:pt idx="0">
                  <c:v>PTF</c:v>
                </c:pt>
                <c:pt idx="1">
                  <c:v>CfA-Ia</c:v>
                </c:pt>
                <c:pt idx="2">
                  <c:v>PESSTO</c:v>
                </c:pt>
                <c:pt idx="3">
                  <c:v>SUSPECT</c:v>
                </c:pt>
                <c:pt idx="4">
                  <c:v>BSNIP</c:v>
                </c:pt>
                <c:pt idx="5">
                  <c:v>iPTF</c:v>
                </c:pt>
                <c:pt idx="6">
                  <c:v>Other</c:v>
                </c:pt>
                <c:pt idx="7">
                  <c:v>CfA-Stripped</c:v>
                </c:pt>
                <c:pt idx="8">
                  <c:v>TS3</c:v>
                </c:pt>
                <c:pt idx="9">
                  <c:v>SNLS</c:v>
                </c:pt>
                <c:pt idx="10">
                  <c:v>UCB-SNDB</c:v>
                </c:pt>
                <c:pt idx="11">
                  <c:v>NTT-NOT</c:v>
                </c:pt>
                <c:pt idx="12">
                  <c:v>CCCP</c:v>
                </c:pt>
                <c:pt idx="13">
                  <c:v>HST-Ia</c:v>
                </c:pt>
                <c:pt idx="14">
                  <c:v>SNfactory</c:v>
                </c:pt>
                <c:pt idx="15">
                  <c:v>CSP</c:v>
                </c:pt>
                <c:pt idx="16">
                  <c:v>HIRES</c:v>
                </c:pt>
              </c:strCache>
            </c:strRef>
          </c:cat>
          <c:val>
            <c:numRef>
              <c:f>General!$B$69:$B$85</c:f>
              <c:numCache>
                <c:formatCode>General</c:formatCode>
                <c:ptCount val="17"/>
                <c:pt idx="0">
                  <c:v>3654.0</c:v>
                </c:pt>
                <c:pt idx="1">
                  <c:v>2602.0</c:v>
                </c:pt>
                <c:pt idx="2">
                  <c:v>1452.0</c:v>
                </c:pt>
                <c:pt idx="3">
                  <c:v>1243.0</c:v>
                </c:pt>
                <c:pt idx="4">
                  <c:v>1129.0</c:v>
                </c:pt>
                <c:pt idx="5">
                  <c:v>920.0</c:v>
                </c:pt>
                <c:pt idx="6">
                  <c:v>668.0</c:v>
                </c:pt>
                <c:pt idx="7">
                  <c:v>632.0</c:v>
                </c:pt>
                <c:pt idx="8">
                  <c:v>524.0</c:v>
                </c:pt>
                <c:pt idx="9">
                  <c:v>463.0</c:v>
                </c:pt>
                <c:pt idx="10">
                  <c:v>311.0</c:v>
                </c:pt>
                <c:pt idx="11">
                  <c:v>218.0</c:v>
                </c:pt>
                <c:pt idx="12">
                  <c:v>178.0</c:v>
                </c:pt>
                <c:pt idx="13">
                  <c:v>115.0</c:v>
                </c:pt>
                <c:pt idx="14">
                  <c:v>69.0</c:v>
                </c:pt>
                <c:pt idx="15">
                  <c:v>62.0</c:v>
                </c:pt>
                <c:pt idx="16">
                  <c:v>60.0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20192088"/>
        <c:axId val="2119364200"/>
      </c:barChart>
      <c:catAx>
        <c:axId val="21201920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rgbClr val="FFFFFF"/>
                </a:solidFill>
              </a:defRPr>
            </a:pPr>
            <a:endParaRPr lang="en-US"/>
          </a:p>
        </c:txPr>
        <c:crossAx val="2119364200"/>
        <c:crosses val="autoZero"/>
        <c:auto val="1"/>
        <c:lblAlgn val="ctr"/>
        <c:lblOffset val="100"/>
        <c:noMultiLvlLbl val="0"/>
      </c:catAx>
      <c:valAx>
        <c:axId val="2119364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20192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General!$A$100:$A$114</c:f>
              <c:strCache>
                <c:ptCount val="15"/>
                <c:pt idx="0">
                  <c:v>CfA-Ia</c:v>
                </c:pt>
                <c:pt idx="1">
                  <c:v>SUSPECT</c:v>
                </c:pt>
                <c:pt idx="2">
                  <c:v>BSNIP</c:v>
                </c:pt>
                <c:pt idx="3">
                  <c:v>Other</c:v>
                </c:pt>
                <c:pt idx="4">
                  <c:v>PESSTO</c:v>
                </c:pt>
                <c:pt idx="5">
                  <c:v>CfA-Stripped</c:v>
                </c:pt>
                <c:pt idx="6">
                  <c:v>SNLS</c:v>
                </c:pt>
                <c:pt idx="7">
                  <c:v>UCB-SNDB</c:v>
                </c:pt>
                <c:pt idx="8">
                  <c:v>NTT-NOT</c:v>
                </c:pt>
                <c:pt idx="9">
                  <c:v>PTF</c:v>
                </c:pt>
                <c:pt idx="10">
                  <c:v>iPTF</c:v>
                </c:pt>
                <c:pt idx="11">
                  <c:v>CCCP</c:v>
                </c:pt>
                <c:pt idx="12">
                  <c:v>SNfactory</c:v>
                </c:pt>
                <c:pt idx="13">
                  <c:v>CSP</c:v>
                </c:pt>
                <c:pt idx="14">
                  <c:v>HIRES</c:v>
                </c:pt>
              </c:strCache>
            </c:strRef>
          </c:cat>
          <c:val>
            <c:numRef>
              <c:f>General!$B$100:$B$114</c:f>
              <c:numCache>
                <c:formatCode>General</c:formatCode>
                <c:ptCount val="15"/>
                <c:pt idx="0">
                  <c:v>2602.0</c:v>
                </c:pt>
                <c:pt idx="1">
                  <c:v>1243.0</c:v>
                </c:pt>
                <c:pt idx="2">
                  <c:v>1129.0</c:v>
                </c:pt>
                <c:pt idx="3">
                  <c:v>660.0</c:v>
                </c:pt>
                <c:pt idx="4">
                  <c:v>567.0</c:v>
                </c:pt>
                <c:pt idx="5">
                  <c:v>559.0</c:v>
                </c:pt>
                <c:pt idx="6">
                  <c:v>463.0</c:v>
                </c:pt>
                <c:pt idx="7">
                  <c:v>311.0</c:v>
                </c:pt>
                <c:pt idx="8">
                  <c:v>218.0</c:v>
                </c:pt>
                <c:pt idx="9">
                  <c:v>212.0</c:v>
                </c:pt>
                <c:pt idx="10">
                  <c:v>139.0</c:v>
                </c:pt>
                <c:pt idx="11">
                  <c:v>103.0</c:v>
                </c:pt>
                <c:pt idx="12">
                  <c:v>69.0</c:v>
                </c:pt>
                <c:pt idx="13">
                  <c:v>62.0</c:v>
                </c:pt>
                <c:pt idx="14">
                  <c:v>60.0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19456728"/>
        <c:axId val="2119465176"/>
      </c:barChart>
      <c:catAx>
        <c:axId val="21194567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rgbClr val="FFFFFF"/>
                </a:solidFill>
              </a:defRPr>
            </a:pPr>
            <a:endParaRPr lang="en-US"/>
          </a:p>
        </c:txPr>
        <c:crossAx val="2119465176"/>
        <c:crosses val="autoZero"/>
        <c:auto val="1"/>
        <c:lblAlgn val="ctr"/>
        <c:lblOffset val="100"/>
        <c:noMultiLvlLbl val="0"/>
      </c:catAx>
      <c:valAx>
        <c:axId val="2119465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194567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89D3F-9B11-4364-ADCE-E9B2FBB22B06}" type="datetimeFigureOut">
              <a:rPr lang="en-US" smtClean="0"/>
              <a:t>5/30/14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25DD7-533B-4A46-92CD-355B75FCD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2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43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2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8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7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96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9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3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1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9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5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5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B12CF-9D90-41FD-8A8E-D727351B4A6D}" type="datetimeFigureOut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2C5-E1CE-43B6-BD66-6BEBD191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3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21159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3CB484"/>
                </a:solidFill>
                <a:latin typeface="Lato Bold"/>
                <a:cs typeface="Lato Bold"/>
              </a:rPr>
              <a:t>PTF Flash-Spectroscopy </a:t>
            </a:r>
            <a:r>
              <a:rPr lang="en-US" sz="4400" dirty="0" smtClean="0">
                <a:solidFill>
                  <a:srgbClr val="3CB484"/>
                </a:solidFill>
                <a:latin typeface="Lato Bold"/>
                <a:cs typeface="Lato Bold"/>
              </a:rPr>
              <a:t>Sample</a:t>
            </a:r>
          </a:p>
          <a:p>
            <a:pPr algn="ctr"/>
            <a:r>
              <a:rPr lang="en-US" sz="3600" dirty="0" smtClean="0">
                <a:solidFill>
                  <a:srgbClr val="3CB484"/>
                </a:solidFill>
                <a:latin typeface="Lato Bold"/>
                <a:cs typeface="Lato Bold"/>
              </a:rPr>
              <a:t>2009-2014</a:t>
            </a:r>
            <a:endParaRPr lang="en-US" sz="3600" dirty="0" smtClean="0">
              <a:solidFill>
                <a:srgbClr val="3CB484"/>
              </a:solidFill>
              <a:latin typeface="Lato Bold"/>
              <a:cs typeface="Lato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7714" y="2386786"/>
            <a:ext cx="561499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/>
                </a:solidFill>
                <a:latin typeface="Lato Regular"/>
                <a:cs typeface="Lato Regular"/>
              </a:rPr>
              <a:t>Offer Yaron</a:t>
            </a:r>
            <a:endParaRPr lang="he-IL" sz="3600" dirty="0">
              <a:solidFill>
                <a:schemeClr val="accent6"/>
              </a:solidFill>
              <a:latin typeface="Lato Regular"/>
              <a:cs typeface="Lato Regular"/>
            </a:endParaRPr>
          </a:p>
          <a:p>
            <a:pPr algn="ctr"/>
            <a:endParaRPr lang="he-IL" sz="3600" dirty="0" smtClean="0">
              <a:solidFill>
                <a:schemeClr val="accent5">
                  <a:lumMod val="60000"/>
                  <a:lumOff val="40000"/>
                </a:schemeClr>
              </a:solidFill>
              <a:latin typeface="Lato Regular"/>
              <a:cs typeface="Lato Regular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Lato Regular"/>
                <a:cs typeface="Lato Regular"/>
              </a:rPr>
              <a:t>Weizmann </a:t>
            </a:r>
            <a:r>
              <a:rPr lang="en-US" sz="3200" dirty="0">
                <a:solidFill>
                  <a:schemeClr val="bg1"/>
                </a:solidFill>
                <a:latin typeface="Lato Regular"/>
                <a:cs typeface="Lato Regular"/>
              </a:rPr>
              <a:t>Institute of </a:t>
            </a:r>
            <a:r>
              <a:rPr lang="en-US" sz="3200" dirty="0" smtClean="0">
                <a:solidFill>
                  <a:schemeClr val="bg1"/>
                </a:solidFill>
                <a:latin typeface="Lato Regular"/>
                <a:cs typeface="Lato Regular"/>
              </a:rPr>
              <a:t>Science</a:t>
            </a:r>
            <a:endParaRPr lang="he-IL" sz="3200" dirty="0" smtClean="0">
              <a:solidFill>
                <a:schemeClr val="bg1"/>
              </a:solidFill>
              <a:latin typeface="Lato Regular"/>
              <a:cs typeface="Lato Regular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Lato Regular"/>
                <a:cs typeface="Lato Regular"/>
              </a:rPr>
              <a:t>Israel</a:t>
            </a:r>
            <a:endParaRPr lang="en-US" sz="320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785116" y="2464056"/>
            <a:ext cx="304800" cy="533400"/>
          </a:xfrm>
          <a:prstGeom prst="line">
            <a:avLst/>
          </a:prstGeom>
          <a:ln w="2857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827" y="5568364"/>
            <a:ext cx="1524773" cy="1047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258" y="5562600"/>
            <a:ext cx="4944641" cy="104644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Apple Chancery"/>
                <a:cs typeface="Apple Chancery"/>
              </a:rPr>
              <a:t>Sponsored by </a:t>
            </a:r>
            <a:r>
              <a:rPr lang="en-US" sz="3600" dirty="0" smtClean="0">
                <a:latin typeface="Lato Bold"/>
                <a:cs typeface="Lato Bold"/>
              </a:rPr>
              <a:t>WISeREP</a:t>
            </a:r>
          </a:p>
          <a:p>
            <a:pPr algn="ctr"/>
            <a:r>
              <a:rPr lang="en-US" sz="2400" dirty="0" smtClean="0">
                <a:solidFill>
                  <a:srgbClr val="3CB484"/>
                </a:solidFill>
                <a:latin typeface="Apple Chancery"/>
                <a:cs typeface="Apple Chancery"/>
              </a:rPr>
              <a:t>The Universe’s leading SN archive</a:t>
            </a:r>
            <a:endParaRPr lang="en-US" sz="2400" dirty="0">
              <a:solidFill>
                <a:srgbClr val="3CB484"/>
              </a:solidFill>
              <a:latin typeface="Lato Bold"/>
              <a:cs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354352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156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CB484"/>
                </a:solidFill>
                <a:latin typeface="Lato Bold"/>
                <a:cs typeface="Lato Bold"/>
              </a:rPr>
              <a:t>A recent flash-spec event – 14bag </a:t>
            </a:r>
            <a:r>
              <a:rPr lang="en-US" sz="3600" dirty="0" smtClean="0">
                <a:solidFill>
                  <a:srgbClr val="3CB484"/>
                </a:solidFill>
                <a:latin typeface="Lato Bold"/>
                <a:cs typeface="Lato Bold"/>
              </a:rPr>
              <a:t>?</a:t>
            </a:r>
            <a:endParaRPr lang="en-US" sz="3600" dirty="0" smtClean="0">
              <a:solidFill>
                <a:srgbClr val="3CB484"/>
              </a:solidFill>
              <a:latin typeface="Lato Bold"/>
              <a:cs typeface="Lato Bold"/>
            </a:endParaRPr>
          </a:p>
        </p:txBody>
      </p:sp>
      <p:pic>
        <p:nvPicPr>
          <p:cNvPr id="7" name="Picture 6" descr="14ba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7023100" cy="46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6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CB484"/>
                </a:solidFill>
                <a:latin typeface="Lato Bold"/>
                <a:cs typeface="Lato Bold"/>
              </a:rPr>
              <a:t>F</a:t>
            </a:r>
            <a:r>
              <a:rPr lang="en-US" sz="3600" dirty="0" smtClean="0">
                <a:solidFill>
                  <a:srgbClr val="3CB484"/>
                </a:solidFill>
                <a:latin typeface="Lato Bold"/>
                <a:cs typeface="Lato Bold"/>
              </a:rPr>
              <a:t>lash-Spec Sample Key Points / Discussion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077755"/>
            <a:ext cx="868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F-S events, indicating the existence of a </a:t>
            </a:r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nearby CSM 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are </a:t>
            </a:r>
            <a:r>
              <a:rPr lang="en-US" sz="2200" dirty="0" smtClean="0">
                <a:solidFill>
                  <a:srgbClr val="FFFF00"/>
                </a:solidFill>
                <a:latin typeface="Lato Regular"/>
                <a:cs typeface="Lato Regular"/>
              </a:rPr>
              <a:t>common among Type II CC-SNe 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(&gt;&gt;10% ?).</a:t>
            </a:r>
          </a:p>
          <a:p>
            <a:pPr marL="457200" indent="-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  <a:sym typeface="Wingdings"/>
              </a:rPr>
              <a:t>Indeed, potentially an efficient channel to identify the progenitor star (and link progenitors to explosions). </a:t>
            </a:r>
            <a:endParaRPr lang="en-US" sz="2200" dirty="0" smtClean="0">
              <a:solidFill>
                <a:schemeClr val="bg1"/>
              </a:solidFill>
              <a:latin typeface="Lato Regular"/>
              <a:cs typeface="Lato Regular"/>
            </a:endParaRPr>
          </a:p>
          <a:p>
            <a:pPr marL="457200" indent="-4572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latin typeface="Lato Regular"/>
              <a:cs typeface="Lato Regular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solidFill>
                  <a:schemeClr val="accent6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S</a:t>
            </a:r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tripped (Type I) CC-SNe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 do not show neither F-S signatures nor B/F early spectra.</a:t>
            </a:r>
          </a:p>
          <a:p>
            <a:endParaRPr lang="en-US" sz="2200" dirty="0">
              <a:solidFill>
                <a:schemeClr val="bg1"/>
              </a:solidFill>
              <a:latin typeface="Lato Regular"/>
              <a:cs typeface="Lato Regular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Examining the evolution of very early (prompt) spectral 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sequences 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provides a good handle for trying to identify the general distribution of CSM properties &amp; extents.</a:t>
            </a:r>
          </a:p>
          <a:p>
            <a:pPr marL="457200" indent="-4572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latin typeface="Lato Regular"/>
              <a:cs typeface="Lato Regular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Lato Regular"/>
                <a:cs typeface="Lato Regular"/>
              </a:rPr>
              <a:t>Caution in </a:t>
            </a:r>
            <a:r>
              <a:rPr lang="en-US" sz="2200" dirty="0" err="1">
                <a:solidFill>
                  <a:srgbClr val="FFFF00"/>
                </a:solidFill>
                <a:latin typeface="Lato Regular"/>
                <a:cs typeface="Lato Regular"/>
              </a:rPr>
              <a:t>IIn</a:t>
            </a:r>
            <a:r>
              <a:rPr lang="en-US" sz="2200" dirty="0">
                <a:solidFill>
                  <a:srgbClr val="FFFF00"/>
                </a:solidFill>
                <a:latin typeface="Lato Regular"/>
                <a:cs typeface="Lato Regular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classification. </a:t>
            </a:r>
            <a:r>
              <a:rPr lang="en-US" sz="2200" dirty="0" smtClean="0">
                <a:solidFill>
                  <a:srgbClr val="FAC090"/>
                </a:solidFill>
                <a:latin typeface="Lato Regular"/>
                <a:cs typeface="Lato Regular"/>
              </a:rPr>
              <a:t>Avoid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 when </a:t>
            </a:r>
            <a:r>
              <a:rPr lang="en-US" sz="2200" dirty="0">
                <a:solidFill>
                  <a:schemeClr val="bg1"/>
                </a:solidFill>
                <a:latin typeface="Lato Regular"/>
                <a:cs typeface="Lato Regular"/>
              </a:rPr>
              <a:t>on basis of a single early spectrum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.</a:t>
            </a:r>
            <a:endParaRPr lang="en-US" sz="220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7316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27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3800" y="228600"/>
            <a:ext cx="3981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2DCDB"/>
                </a:solidFill>
                <a:latin typeface="Lato Light"/>
                <a:cs typeface="Lato Light"/>
              </a:rPr>
              <a:t>http://</a:t>
            </a:r>
            <a:r>
              <a:rPr lang="en-US" sz="2400" dirty="0" err="1" smtClean="0">
                <a:solidFill>
                  <a:srgbClr val="F2DCDB"/>
                </a:solidFill>
                <a:latin typeface="Lato Light"/>
                <a:cs typeface="Lato Light"/>
              </a:rPr>
              <a:t>wiserep.weizmann.ac.il</a:t>
            </a:r>
            <a:endParaRPr lang="en-US" sz="2400" dirty="0">
              <a:solidFill>
                <a:srgbClr val="F2DCDB"/>
              </a:solidFill>
              <a:latin typeface="Lato Light"/>
              <a:cs typeface="Lato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5711" y="68759"/>
            <a:ext cx="2563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3CB484"/>
                </a:solidFill>
                <a:latin typeface="Lato Bold"/>
                <a:cs typeface="Lato Bold"/>
              </a:rPr>
              <a:t>WISeREP</a:t>
            </a:r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Lato Bold"/>
              <a:cs typeface="Lato Bold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38111" y="838200"/>
            <a:ext cx="6324600" cy="0"/>
          </a:xfrm>
          <a:prstGeom prst="line">
            <a:avLst/>
          </a:prstGeom>
          <a:ln>
            <a:solidFill>
              <a:srgbClr val="3CB48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61911" y="833735"/>
            <a:ext cx="659208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 smtClean="0">
                <a:solidFill>
                  <a:srgbClr val="3CB484"/>
                </a:solidFill>
                <a:latin typeface="Lato Light"/>
                <a:cs typeface="Lato Light"/>
              </a:rPr>
              <a:t>W</a:t>
            </a:r>
            <a:r>
              <a:rPr lang="en-US" sz="2300" dirty="0" smtClean="0">
                <a:solidFill>
                  <a:srgbClr val="F2DCDB"/>
                </a:solidFill>
                <a:latin typeface="Lato Light"/>
                <a:cs typeface="Lato Light"/>
              </a:rPr>
              <a:t>eizmann </a:t>
            </a:r>
            <a:r>
              <a:rPr lang="en-US" sz="2300" dirty="0" smtClean="0">
                <a:solidFill>
                  <a:srgbClr val="3CB484"/>
                </a:solidFill>
                <a:latin typeface="Lato Light"/>
                <a:cs typeface="Lato Light"/>
              </a:rPr>
              <a:t>I</a:t>
            </a:r>
            <a:r>
              <a:rPr lang="en-US" sz="2300" dirty="0" smtClean="0">
                <a:solidFill>
                  <a:srgbClr val="F2DCDB"/>
                </a:solidFill>
                <a:latin typeface="Lato Light"/>
                <a:cs typeface="Lato Light"/>
              </a:rPr>
              <a:t>nteractive </a:t>
            </a:r>
            <a:r>
              <a:rPr lang="en-US" sz="2300" dirty="0" smtClean="0">
                <a:solidFill>
                  <a:srgbClr val="3CB484"/>
                </a:solidFill>
                <a:latin typeface="Lato Light"/>
                <a:cs typeface="Lato Light"/>
              </a:rPr>
              <a:t>S</a:t>
            </a:r>
            <a:r>
              <a:rPr lang="en-US" sz="2300" dirty="0" smtClean="0">
                <a:solidFill>
                  <a:srgbClr val="F2DCDB"/>
                </a:solidFill>
                <a:latin typeface="Lato Light"/>
                <a:cs typeface="Lato Light"/>
              </a:rPr>
              <a:t>upernova (data) </a:t>
            </a:r>
            <a:r>
              <a:rPr lang="en-US" sz="2300" dirty="0" err="1" smtClean="0">
                <a:solidFill>
                  <a:srgbClr val="3CB484"/>
                </a:solidFill>
                <a:latin typeface="Lato Light"/>
                <a:cs typeface="Lato Light"/>
              </a:rPr>
              <a:t>REP</a:t>
            </a:r>
            <a:r>
              <a:rPr lang="en-US" sz="2300" dirty="0" err="1" smtClean="0">
                <a:solidFill>
                  <a:srgbClr val="F2DCDB"/>
                </a:solidFill>
                <a:latin typeface="Lato Light"/>
                <a:cs typeface="Lato Light"/>
              </a:rPr>
              <a:t>ository</a:t>
            </a:r>
            <a:endParaRPr lang="en-US" sz="2300" dirty="0">
              <a:solidFill>
                <a:srgbClr val="F2DCDB"/>
              </a:solidFill>
              <a:latin typeface="Lato Light"/>
              <a:cs typeface="Lato Light"/>
            </a:endParaRPr>
          </a:p>
        </p:txBody>
      </p:sp>
      <p:pic>
        <p:nvPicPr>
          <p:cNvPr id="6" name="Picture 5" descr="wiserep hom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7924800" cy="49486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</p:spTree>
    <p:extLst>
      <p:ext uri="{BB962C8B-B14F-4D97-AF65-F5344CB8AC3E}">
        <p14:creationId xmlns:p14="http://schemas.microsoft.com/office/powerpoint/2010/main" val="303202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_sn2012dy_IIb_examp.p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90800"/>
            <a:ext cx="7467600" cy="3801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52401"/>
            <a:ext cx="1905000" cy="13092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76689" y="243989"/>
            <a:ext cx="3981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2DCDB"/>
                </a:solidFill>
                <a:latin typeface="Lato Light"/>
                <a:cs typeface="Lato Light"/>
              </a:rPr>
              <a:t>http://</a:t>
            </a:r>
            <a:r>
              <a:rPr lang="en-US" sz="2400" dirty="0" err="1" smtClean="0">
                <a:solidFill>
                  <a:srgbClr val="F2DCDB"/>
                </a:solidFill>
                <a:latin typeface="Lato Light"/>
                <a:cs typeface="Lato Light"/>
              </a:rPr>
              <a:t>wiserep.weizmann.ac.il</a:t>
            </a:r>
            <a:endParaRPr lang="en-US" sz="2400" dirty="0">
              <a:solidFill>
                <a:srgbClr val="F2DCDB"/>
              </a:solidFill>
              <a:latin typeface="Lato Light"/>
              <a:cs typeface="Lato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84148"/>
            <a:ext cx="2563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3CB484"/>
                </a:solidFill>
                <a:latin typeface="Lato Bold"/>
                <a:cs typeface="Lato Bold"/>
              </a:rPr>
              <a:t>WISeREP</a:t>
            </a:r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Lato Bold"/>
              <a:cs typeface="Lato Bold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81000" y="853589"/>
            <a:ext cx="6324600" cy="0"/>
          </a:xfrm>
          <a:prstGeom prst="line">
            <a:avLst/>
          </a:prstGeom>
          <a:ln>
            <a:solidFill>
              <a:srgbClr val="3CB48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114300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Archive of SN spectra, hosting data from many programs &amp; surveys.</a:t>
            </a:r>
          </a:p>
          <a:p>
            <a:r>
              <a:rPr lang="en-US" dirty="0">
                <a:solidFill>
                  <a:srgbClr val="FFFFFF"/>
                </a:solidFill>
                <a:latin typeface="Lato Light"/>
                <a:cs typeface="Lato Light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      </a:t>
            </a:r>
            <a:r>
              <a:rPr lang="en-US" dirty="0" smtClean="0">
                <a:solidFill>
                  <a:schemeClr val="accent6"/>
                </a:solidFill>
                <a:latin typeface="Lato Bold"/>
                <a:cs typeface="Lato Bold"/>
              </a:rPr>
              <a:t>&gt;15,000 </a:t>
            </a: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spectra, </a:t>
            </a:r>
            <a:r>
              <a:rPr lang="en-US" dirty="0" smtClean="0">
                <a:solidFill>
                  <a:srgbClr val="F79646"/>
                </a:solidFill>
                <a:latin typeface="Lato Bold"/>
                <a:cs typeface="Lato Bold"/>
              </a:rPr>
              <a:t>~9,000 </a:t>
            </a: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on </a:t>
            </a:r>
            <a:r>
              <a:rPr lang="en-US" dirty="0" smtClean="0">
                <a:solidFill>
                  <a:srgbClr val="F79646"/>
                </a:solidFill>
                <a:latin typeface="Lato Light"/>
                <a:cs typeface="Lato Light"/>
              </a:rPr>
              <a:t>public</a:t>
            </a: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 domain.</a:t>
            </a:r>
            <a:endParaRPr lang="en-US" dirty="0">
              <a:solidFill>
                <a:srgbClr val="FFFFFF"/>
              </a:solidFill>
              <a:latin typeface="Lato Light"/>
              <a:cs typeface="Lato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 Interactive plots -&gt; basic analysis: line identifications, redshifts, expansion velocities…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Various cross-ref. utils: ATels, IAU-SNe…</a:t>
            </a:r>
            <a:endParaRPr lang="en-US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118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52401"/>
            <a:ext cx="1905000" cy="13092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924490"/>
            <a:ext cx="7430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2DCDB"/>
                </a:solidFill>
                <a:latin typeface="Lato Light"/>
                <a:cs typeface="Lato Light"/>
              </a:rPr>
              <a:t>Over-plotting </a:t>
            </a:r>
            <a:r>
              <a:rPr lang="en-US" i="1" dirty="0" smtClean="0">
                <a:solidFill>
                  <a:srgbClr val="F2DCDB"/>
                </a:solidFill>
                <a:latin typeface="Lato Light"/>
                <a:cs typeface="Lato Light"/>
              </a:rPr>
              <a:t>flash spectroscopy</a:t>
            </a:r>
            <a:r>
              <a:rPr lang="en-US" i="1" dirty="0">
                <a:solidFill>
                  <a:srgbClr val="F2DCDB"/>
                </a:solidFill>
                <a:latin typeface="Lato Light"/>
                <a:cs typeface="Lato Light"/>
              </a:rPr>
              <a:t> </a:t>
            </a:r>
            <a:r>
              <a:rPr lang="en-US" dirty="0" smtClean="0">
                <a:solidFill>
                  <a:srgbClr val="F2DCDB"/>
                </a:solidFill>
                <a:latin typeface="Lato Light"/>
                <a:cs typeface="Lato Light"/>
              </a:rPr>
              <a:t>features; 1</a:t>
            </a:r>
            <a:r>
              <a:rPr lang="en-US" baseline="30000" dirty="0" smtClean="0">
                <a:solidFill>
                  <a:srgbClr val="F2DCDB"/>
                </a:solidFill>
                <a:latin typeface="Lato Light"/>
                <a:cs typeface="Lato Light"/>
              </a:rPr>
              <a:t>st</a:t>
            </a:r>
            <a:r>
              <a:rPr lang="en-US" dirty="0" smtClean="0">
                <a:solidFill>
                  <a:srgbClr val="F2DCDB"/>
                </a:solidFill>
                <a:latin typeface="Lato Light"/>
                <a:cs typeface="Lato Light"/>
              </a:rPr>
              <a:t> Keck Spectrum of iPTF 13dqy</a:t>
            </a:r>
            <a:endParaRPr lang="en-US" dirty="0">
              <a:solidFill>
                <a:srgbClr val="F2DCDB"/>
              </a:solidFill>
              <a:latin typeface="Lato Light"/>
              <a:cs typeface="Lato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76689" y="243989"/>
            <a:ext cx="3981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2DCDB"/>
                </a:solidFill>
                <a:latin typeface="Lato Light"/>
                <a:cs typeface="Lato Light"/>
              </a:rPr>
              <a:t>http://</a:t>
            </a:r>
            <a:r>
              <a:rPr lang="en-US" sz="2400" dirty="0" err="1" smtClean="0">
                <a:solidFill>
                  <a:srgbClr val="F2DCDB"/>
                </a:solidFill>
                <a:latin typeface="Lato Light"/>
                <a:cs typeface="Lato Light"/>
              </a:rPr>
              <a:t>wiserep.weizmann.ac.il</a:t>
            </a:r>
            <a:endParaRPr lang="en-US" sz="2400" dirty="0">
              <a:solidFill>
                <a:srgbClr val="F2DCDB"/>
              </a:solidFill>
              <a:latin typeface="Lato Light"/>
              <a:cs typeface="Lato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600" y="84148"/>
            <a:ext cx="2563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3CB484"/>
                </a:solidFill>
                <a:latin typeface="Lato Bold"/>
                <a:cs typeface="Lato Bold"/>
              </a:rPr>
              <a:t>WISeREP</a:t>
            </a:r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Lato Bold"/>
              <a:cs typeface="Lato Bold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81000" y="853589"/>
            <a:ext cx="6324600" cy="0"/>
          </a:xfrm>
          <a:prstGeom prst="line">
            <a:avLst/>
          </a:prstGeom>
          <a:ln>
            <a:solidFill>
              <a:srgbClr val="3CB48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iserep 13dqy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4600"/>
            <a:ext cx="8991600" cy="342537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114300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Archive of SN spectra, hosting data from many programs &amp; surveys.</a:t>
            </a:r>
          </a:p>
          <a:p>
            <a:r>
              <a:rPr lang="en-US" dirty="0">
                <a:solidFill>
                  <a:srgbClr val="FFFFFF"/>
                </a:solidFill>
                <a:latin typeface="Lato Light"/>
                <a:cs typeface="Lato Light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      </a:t>
            </a:r>
            <a:r>
              <a:rPr lang="en-US" dirty="0" smtClean="0">
                <a:solidFill>
                  <a:schemeClr val="accent6"/>
                </a:solidFill>
                <a:latin typeface="Lato Bold"/>
                <a:cs typeface="Lato Bold"/>
              </a:rPr>
              <a:t>&gt;15,000 </a:t>
            </a: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spectra, </a:t>
            </a:r>
            <a:r>
              <a:rPr lang="en-US" dirty="0" smtClean="0">
                <a:solidFill>
                  <a:srgbClr val="F79646"/>
                </a:solidFill>
                <a:latin typeface="Lato Bold"/>
                <a:cs typeface="Lato Bold"/>
              </a:rPr>
              <a:t>~9,000 </a:t>
            </a: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on </a:t>
            </a:r>
            <a:r>
              <a:rPr lang="en-US" dirty="0" smtClean="0">
                <a:solidFill>
                  <a:srgbClr val="F79646"/>
                </a:solidFill>
                <a:latin typeface="Lato Light"/>
                <a:cs typeface="Lato Light"/>
              </a:rPr>
              <a:t>public</a:t>
            </a: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 domain.</a:t>
            </a:r>
            <a:endParaRPr lang="en-US" dirty="0">
              <a:solidFill>
                <a:srgbClr val="FFFFFF"/>
              </a:solidFill>
              <a:latin typeface="Lato Light"/>
              <a:cs typeface="Lato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 Interactive plots -&gt; basic analysis: line identifications, redshifts, expansion velocities…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Lato Light"/>
                <a:cs typeface="Lato Light"/>
              </a:rPr>
              <a:t>Various cross-ref. utils: ATels, IAU-SNe…</a:t>
            </a:r>
            <a:endParaRPr lang="en-US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87351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909935"/>
            <a:ext cx="4986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2DCDB"/>
                </a:solidFill>
                <a:latin typeface="Lato Light"/>
                <a:cs typeface="Lato Light"/>
              </a:rPr>
              <a:t>All </a:t>
            </a:r>
            <a:r>
              <a:rPr lang="en-US" sz="2400" dirty="0" smtClean="0">
                <a:solidFill>
                  <a:schemeClr val="accent6"/>
                </a:solidFill>
                <a:latin typeface="Lato Bold"/>
                <a:cs typeface="Lato Bold"/>
              </a:rPr>
              <a:t>SN</a:t>
            </a:r>
            <a:r>
              <a:rPr lang="en-US" sz="2400" dirty="0" smtClean="0">
                <a:solidFill>
                  <a:schemeClr val="accent6"/>
                </a:solidFill>
                <a:latin typeface="Lato Light"/>
                <a:cs typeface="Lato Light"/>
              </a:rPr>
              <a:t> </a:t>
            </a:r>
            <a:r>
              <a:rPr lang="en-US" sz="2400" dirty="0" smtClean="0">
                <a:solidFill>
                  <a:srgbClr val="F2DCDB"/>
                </a:solidFill>
                <a:latin typeface="Lato Light"/>
                <a:cs typeface="Lato Light"/>
              </a:rPr>
              <a:t>spectra by program </a:t>
            </a:r>
            <a:r>
              <a:rPr lang="en-US" dirty="0" smtClean="0">
                <a:solidFill>
                  <a:srgbClr val="F2DCDB"/>
                </a:solidFill>
                <a:latin typeface="Lato Light"/>
                <a:cs typeface="Lato Light"/>
              </a:rPr>
              <a:t>(2014-05-28)</a:t>
            </a:r>
            <a:endParaRPr lang="en-US" dirty="0">
              <a:solidFill>
                <a:srgbClr val="F2DCDB"/>
              </a:solidFill>
              <a:latin typeface="Lato Light"/>
              <a:cs typeface="Lato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4800" y="2514600"/>
            <a:ext cx="488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2DCDB"/>
                </a:solidFill>
                <a:latin typeface="Lato Light"/>
                <a:cs typeface="Lato Light"/>
              </a:rPr>
              <a:t>Histogram displays programs having &gt;50 spectra</a:t>
            </a:r>
            <a:endParaRPr lang="en-US" dirty="0">
              <a:solidFill>
                <a:srgbClr val="F2DCDB"/>
              </a:solidFill>
              <a:latin typeface="Lato Light"/>
              <a:cs typeface="Lato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76689" y="243989"/>
            <a:ext cx="3981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2DCDB"/>
                </a:solidFill>
                <a:latin typeface="Lato Light"/>
                <a:cs typeface="Lato Light"/>
              </a:rPr>
              <a:t>http://</a:t>
            </a:r>
            <a:r>
              <a:rPr lang="en-US" sz="2400" dirty="0" err="1" smtClean="0">
                <a:solidFill>
                  <a:srgbClr val="F2DCDB"/>
                </a:solidFill>
                <a:latin typeface="Lato Light"/>
                <a:cs typeface="Lato Light"/>
              </a:rPr>
              <a:t>wiserep.weizmann.ac.il</a:t>
            </a:r>
            <a:endParaRPr lang="en-US" sz="2400" dirty="0">
              <a:solidFill>
                <a:srgbClr val="F2DCDB"/>
              </a:solidFill>
              <a:latin typeface="Lato Light"/>
              <a:cs typeface="Lato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84148"/>
            <a:ext cx="2563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3CB484"/>
                </a:solidFill>
                <a:latin typeface="Lato Bold"/>
                <a:cs typeface="Lato Bold"/>
              </a:rPr>
              <a:t>WISeREP</a:t>
            </a:r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Lato Bold"/>
              <a:cs typeface="Lato Bold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1000" y="853589"/>
            <a:ext cx="6324600" cy="0"/>
          </a:xfrm>
          <a:prstGeom prst="line">
            <a:avLst/>
          </a:prstGeom>
          <a:ln>
            <a:solidFill>
              <a:srgbClr val="3CB48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823158"/>
              </p:ext>
            </p:extLst>
          </p:nvPr>
        </p:nvGraphicFramePr>
        <p:xfrm>
          <a:off x="231061" y="1981200"/>
          <a:ext cx="1826339" cy="4284751"/>
        </p:xfrm>
        <a:graphic>
          <a:graphicData uri="http://schemas.openxmlformats.org/drawingml/2006/table">
            <a:tbl>
              <a:tblPr/>
              <a:tblGrid>
                <a:gridCol w="1144086"/>
                <a:gridCol w="682253"/>
              </a:tblGrid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Lato Regular"/>
                          <a:cs typeface="Lato Regular"/>
                        </a:rPr>
                        <a:t>program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Lato Regular"/>
                          <a:cs typeface="Lato Regular"/>
                        </a:rPr>
                        <a:t>spectra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Lato Regular"/>
                        <a:cs typeface="Lato Regular"/>
                      </a:endParaRP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Lato Regular"/>
                        <a:cs typeface="Lato Regular"/>
                      </a:endParaRP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PTF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3654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CfA-Ia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Lato Regular"/>
                        <a:cs typeface="Lato Regular"/>
                      </a:endParaRP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2602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PESSTO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1452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SUSPECT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1243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BSNIP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1129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iPTF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920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Other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668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CfA-Stripped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632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TS3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524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SNLS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463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UCB-SNDB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311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NTT-NOT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218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CCCP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178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HST-</a:t>
                      </a:r>
                      <a:r>
                        <a:rPr lang="en-US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Ia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Lato Regular"/>
                        <a:cs typeface="Lato Regular"/>
                      </a:endParaRP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115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SNfactory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Lato Regular"/>
                        <a:cs typeface="Lato Regular"/>
                      </a:endParaRP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69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CSP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62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HIRES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60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ESO-NTT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13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…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Lato Regular"/>
                        <a:cs typeface="Lato Regular"/>
                      </a:endParaRP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Lato Regular"/>
                        <a:cs typeface="Lato Regular"/>
                      </a:endParaRP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Total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14343</a:t>
                      </a:r>
                    </a:p>
                  </a:txBody>
                  <a:tcPr marL="10496" marR="10496" marT="104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7270806"/>
              </p:ext>
            </p:extLst>
          </p:nvPr>
        </p:nvGraphicFramePr>
        <p:xfrm>
          <a:off x="2362200" y="2286000"/>
          <a:ext cx="6502400" cy="380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52401"/>
            <a:ext cx="1905000" cy="130926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18805978">
            <a:off x="2189600" y="5121612"/>
            <a:ext cx="838200" cy="3810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2700" cmpd="sng">
                <a:solidFill>
                  <a:schemeClr val="tx1"/>
                </a:solidFill>
              </a:ln>
            </a:endParaRPr>
          </a:p>
        </p:txBody>
      </p:sp>
      <p:sp>
        <p:nvSpPr>
          <p:cNvPr id="21" name="Oval 20"/>
          <p:cNvSpPr/>
          <p:nvPr/>
        </p:nvSpPr>
        <p:spPr>
          <a:xfrm rot="18805978">
            <a:off x="3969770" y="5121612"/>
            <a:ext cx="838200" cy="3810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27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9466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909935"/>
            <a:ext cx="6120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2DCDB"/>
                </a:solidFill>
                <a:latin typeface="Lato Light"/>
                <a:cs typeface="Lato Light"/>
              </a:rPr>
              <a:t>All </a:t>
            </a:r>
            <a:r>
              <a:rPr lang="en-US" sz="2400" u="sng" dirty="0" smtClean="0">
                <a:solidFill>
                  <a:srgbClr val="F79646"/>
                </a:solidFill>
                <a:latin typeface="Lato Bold Italic"/>
                <a:cs typeface="Lato Bold Italic"/>
              </a:rPr>
              <a:t>PUBLIC</a:t>
            </a:r>
            <a:r>
              <a:rPr lang="en-US" sz="2400" dirty="0" smtClean="0">
                <a:solidFill>
                  <a:srgbClr val="F79646"/>
                </a:solidFill>
                <a:latin typeface="Lato Bold Italic"/>
                <a:cs typeface="Lato Bold Italic"/>
              </a:rPr>
              <a:t> </a:t>
            </a:r>
            <a:r>
              <a:rPr lang="en-US" sz="2400" dirty="0" smtClean="0">
                <a:solidFill>
                  <a:srgbClr val="F79646"/>
                </a:solidFill>
                <a:latin typeface="Lato Light"/>
                <a:cs typeface="Lato Light"/>
              </a:rPr>
              <a:t> </a:t>
            </a:r>
            <a:r>
              <a:rPr lang="en-US" sz="2400" dirty="0" smtClean="0">
                <a:solidFill>
                  <a:srgbClr val="F79646"/>
                </a:solidFill>
                <a:latin typeface="Lato Bold"/>
                <a:cs typeface="Lato Bold"/>
              </a:rPr>
              <a:t>SN</a:t>
            </a:r>
            <a:r>
              <a:rPr lang="en-US" sz="2400" dirty="0" smtClean="0">
                <a:solidFill>
                  <a:srgbClr val="F79646"/>
                </a:solidFill>
                <a:latin typeface="Lato Light"/>
                <a:cs typeface="Lato Light"/>
              </a:rPr>
              <a:t> </a:t>
            </a:r>
            <a:r>
              <a:rPr lang="en-US" sz="2400" dirty="0" smtClean="0">
                <a:solidFill>
                  <a:srgbClr val="F2DCDB"/>
                </a:solidFill>
                <a:latin typeface="Lato Light"/>
                <a:cs typeface="Lato Light"/>
              </a:rPr>
              <a:t>spectra by program </a:t>
            </a:r>
            <a:r>
              <a:rPr lang="en-US" dirty="0" smtClean="0">
                <a:solidFill>
                  <a:srgbClr val="F2DCDB"/>
                </a:solidFill>
                <a:latin typeface="Lato Light"/>
                <a:cs typeface="Lato Light"/>
              </a:rPr>
              <a:t>(2014-05-28)</a:t>
            </a:r>
            <a:endParaRPr lang="en-US" dirty="0">
              <a:solidFill>
                <a:srgbClr val="F2DCDB"/>
              </a:solidFill>
              <a:latin typeface="Lato Light"/>
              <a:cs typeface="Lato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6689" y="243989"/>
            <a:ext cx="3981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2DCDB"/>
                </a:solidFill>
                <a:latin typeface="Lato Light"/>
                <a:cs typeface="Lato Light"/>
              </a:rPr>
              <a:t>http://</a:t>
            </a:r>
            <a:r>
              <a:rPr lang="en-US" sz="2400" dirty="0" err="1" smtClean="0">
                <a:solidFill>
                  <a:srgbClr val="F2DCDB"/>
                </a:solidFill>
                <a:latin typeface="Lato Light"/>
                <a:cs typeface="Lato Light"/>
              </a:rPr>
              <a:t>wiserep.weizmann.ac.il</a:t>
            </a:r>
            <a:endParaRPr lang="en-US" sz="2400" dirty="0">
              <a:solidFill>
                <a:srgbClr val="F2DCDB"/>
              </a:solidFill>
              <a:latin typeface="Lato Light"/>
              <a:cs typeface="Lato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84148"/>
            <a:ext cx="2563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3CB484"/>
                </a:solidFill>
                <a:latin typeface="Lato Bold"/>
                <a:cs typeface="Lato Bold"/>
              </a:rPr>
              <a:t>WISeREP</a:t>
            </a:r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Lato Bold"/>
              <a:cs typeface="Lato Bold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1000" y="853589"/>
            <a:ext cx="6324600" cy="0"/>
          </a:xfrm>
          <a:prstGeom prst="line">
            <a:avLst/>
          </a:prstGeom>
          <a:ln>
            <a:solidFill>
              <a:srgbClr val="3CB48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62247"/>
              </p:ext>
            </p:extLst>
          </p:nvPr>
        </p:nvGraphicFramePr>
        <p:xfrm>
          <a:off x="2590800" y="1905000"/>
          <a:ext cx="6286500" cy="418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473805"/>
              </p:ext>
            </p:extLst>
          </p:nvPr>
        </p:nvGraphicFramePr>
        <p:xfrm>
          <a:off x="228600" y="1961621"/>
          <a:ext cx="1893982" cy="3905779"/>
        </p:xfrm>
        <a:graphic>
          <a:graphicData uri="http://schemas.openxmlformats.org/drawingml/2006/table">
            <a:tbl>
              <a:tblPr/>
              <a:tblGrid>
                <a:gridCol w="1186460"/>
                <a:gridCol w="707522"/>
              </a:tblGrid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Lato Regular"/>
                          <a:cs typeface="Lato Regular"/>
                        </a:rPr>
                        <a:t>program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Lato Regular"/>
                          <a:cs typeface="Lato Regular"/>
                        </a:rPr>
                        <a:t>spectra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Lato Regular"/>
                        <a:cs typeface="Lato Regular"/>
                      </a:endParaRP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Lato Regular"/>
                        <a:cs typeface="Lato Regular"/>
                      </a:endParaRP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CfA-Ia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2602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SUSPECT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1243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BSNIP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1129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Other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660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PESSTO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567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CfA-Stripped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559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SNLS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463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UCB-SNDB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311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NTT-NOT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218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PTF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212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iPTF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139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CCCP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103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SNfactory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69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CSP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62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HIRES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60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HST-Ia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40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…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Lato Regular"/>
                        <a:cs typeface="Lato Regular"/>
                      </a:endParaRP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Lato Regular"/>
                        <a:cs typeface="Lato Regular"/>
                      </a:endParaRP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Total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ato Regular"/>
                          <a:cs typeface="Lato Regular"/>
                        </a:rPr>
                        <a:t>8471</a:t>
                      </a:r>
                    </a:p>
                  </a:txBody>
                  <a:tcPr marL="10885" marR="10885" marT="10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4114800" y="2514600"/>
            <a:ext cx="488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2DCDB"/>
                </a:solidFill>
                <a:latin typeface="Lato Light"/>
                <a:cs typeface="Lato Light"/>
              </a:rPr>
              <a:t>Histogram displays programs having &gt;50 spectra</a:t>
            </a:r>
            <a:endParaRPr lang="en-US" dirty="0">
              <a:solidFill>
                <a:srgbClr val="F2DCDB"/>
              </a:solidFill>
              <a:latin typeface="Lato Light"/>
              <a:cs typeface="Lato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52401"/>
            <a:ext cx="1905000" cy="1309266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 rot="18805978">
            <a:off x="6235726" y="4918556"/>
            <a:ext cx="859495" cy="75469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27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24672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15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5023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3CB484"/>
                </a:solidFill>
                <a:latin typeface="Lato Light" panose="020F0302020204030203" pitchFamily="34" charset="0"/>
              </a:rPr>
              <a:t>PTF/iPTF Highlights</a:t>
            </a:r>
            <a:endParaRPr lang="en-US" sz="4400" dirty="0">
              <a:solidFill>
                <a:srgbClr val="3CB484"/>
              </a:solidFill>
              <a:latin typeface="Lato Light" panose="020F03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228600"/>
            <a:ext cx="226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Lato Bold"/>
                <a:cs typeface="Lato Bold"/>
              </a:rPr>
              <a:t>13ast </a:t>
            </a:r>
            <a:r>
              <a:rPr lang="en-US" sz="2000" dirty="0" smtClean="0">
                <a:solidFill>
                  <a:srgbClr val="7D93A7"/>
                </a:solidFill>
                <a:latin typeface="Lato Regular"/>
                <a:cs typeface="Lato Regular"/>
              </a:rPr>
              <a:t>type IIb</a:t>
            </a:r>
            <a:endParaRPr lang="en-US" sz="2000" dirty="0">
              <a:solidFill>
                <a:srgbClr val="7D93A7"/>
              </a:solidFill>
              <a:latin typeface="Lato Regular"/>
              <a:cs typeface="Lato Regula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2209800"/>
            <a:ext cx="4455649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1430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Lato Light"/>
                <a:cs typeface="Lato Light"/>
              </a:rPr>
              <a:t>Rapid spectroscopic follow-up – </a:t>
            </a:r>
            <a:r>
              <a:rPr lang="en-US" sz="1600" dirty="0" smtClean="0">
                <a:solidFill>
                  <a:srgbClr val="FFFFFF"/>
                </a:solidFill>
                <a:latin typeface="Lato Bold"/>
                <a:cs typeface="Lato Bold"/>
              </a:rPr>
              <a:t>“flash spectroscopy”</a:t>
            </a:r>
            <a:r>
              <a:rPr lang="en-US" sz="1600" dirty="0" smtClean="0">
                <a:solidFill>
                  <a:srgbClr val="FFFFFF"/>
                </a:solidFill>
                <a:latin typeface="Lato Light"/>
                <a:cs typeface="Lato Light"/>
              </a:rPr>
              <a:t> - to directly detect Wolf-Rayet wind features from an exploding </a:t>
            </a:r>
            <a:r>
              <a:rPr lang="en-US" sz="1600" dirty="0" err="1" smtClean="0">
                <a:solidFill>
                  <a:srgbClr val="FFFFFF"/>
                </a:solidFill>
                <a:latin typeface="Lato Light"/>
                <a:cs typeface="Lato Light"/>
              </a:rPr>
              <a:t>WNh</a:t>
            </a:r>
            <a:r>
              <a:rPr lang="en-US" sz="1600" dirty="0" smtClean="0">
                <a:solidFill>
                  <a:srgbClr val="FFFFFF"/>
                </a:solidFill>
                <a:latin typeface="Lato Light"/>
                <a:cs typeface="Lato Light"/>
              </a:rPr>
              <a:t> star with low H mass fraction.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Lato Light"/>
                <a:cs typeface="Lato Light"/>
              </a:rPr>
              <a:t>Keck spectrum obtained </a:t>
            </a:r>
            <a:r>
              <a:rPr lang="en-US" sz="1600" dirty="0" smtClean="0">
                <a:solidFill>
                  <a:srgbClr val="FFFFFF"/>
                </a:solidFill>
                <a:latin typeface="Lato Bold"/>
                <a:cs typeface="Lato Bold"/>
              </a:rPr>
              <a:t>4 hrs after photometric confirmation</a:t>
            </a:r>
            <a:r>
              <a:rPr lang="en-US" sz="1600" dirty="0" smtClean="0">
                <a:solidFill>
                  <a:srgbClr val="FFFFFF"/>
                </a:solidFill>
                <a:latin typeface="Lato Light"/>
                <a:cs typeface="Lato Light"/>
              </a:rPr>
              <a:t>, ~</a:t>
            </a:r>
            <a:r>
              <a:rPr lang="en-US" sz="1600" dirty="0" smtClean="0">
                <a:solidFill>
                  <a:srgbClr val="FFFFFF"/>
                </a:solidFill>
                <a:latin typeface="Lato Bold"/>
                <a:cs typeface="Lato Bold"/>
              </a:rPr>
              <a:t>15 hrs after explosion</a:t>
            </a:r>
            <a:r>
              <a:rPr lang="en-US" sz="1600" dirty="0" smtClean="0">
                <a:solidFill>
                  <a:srgbClr val="FFFFFF"/>
                </a:solidFill>
                <a:latin typeface="Lato Light"/>
                <a:cs typeface="Lato Light"/>
              </a:rPr>
              <a:t>. </a:t>
            </a:r>
            <a:endParaRPr lang="en-US" sz="1600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43246"/>
            <a:ext cx="191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Lato Light"/>
                <a:cs typeface="Lato Light"/>
              </a:rPr>
              <a:t>Gal-Yam et al. 2014</a:t>
            </a:r>
            <a:endParaRPr lang="en-US" sz="16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276" y="2743199"/>
            <a:ext cx="4516285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3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990600"/>
            <a:ext cx="8915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Within a total of </a:t>
            </a:r>
            <a:r>
              <a:rPr lang="en-US" sz="2800" dirty="0" smtClean="0">
                <a:solidFill>
                  <a:srgbClr val="D99694"/>
                </a:solidFill>
                <a:latin typeface="Lato Regular"/>
                <a:cs typeface="Lato Regular"/>
              </a:rPr>
              <a:t>302</a:t>
            </a:r>
            <a:r>
              <a:rPr lang="en-US" sz="2400" dirty="0" smtClean="0">
                <a:solidFill>
                  <a:srgbClr val="D99694"/>
                </a:solidFill>
                <a:latin typeface="Lato Regular"/>
                <a:cs typeface="Lato Regular"/>
              </a:rPr>
              <a:t> Core-Collapse SNe</a:t>
            </a: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 (2009 – Feb 2014), having a 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spectrum within </a:t>
            </a:r>
            <a:r>
              <a:rPr lang="en-US" sz="2400" dirty="0" smtClean="0">
                <a:solidFill>
                  <a:srgbClr val="D99694"/>
                </a:solidFill>
                <a:latin typeface="Lato Regular"/>
                <a:cs typeface="Lato Regular"/>
              </a:rPr>
              <a:t>6 days from </a:t>
            </a:r>
            <a:r>
              <a:rPr lang="en-US" sz="2400" u="sng" dirty="0" smtClean="0">
                <a:solidFill>
                  <a:srgbClr val="D99694"/>
                </a:solidFill>
                <a:latin typeface="Lato Regular"/>
                <a:cs typeface="Lato Regular"/>
              </a:rPr>
              <a:t>discovery</a:t>
            </a:r>
            <a:r>
              <a:rPr lang="en-US" sz="2400" dirty="0" smtClean="0">
                <a:solidFill>
                  <a:srgbClr val="D99694"/>
                </a:solidFill>
                <a:latin typeface="Lato Regular"/>
                <a:cs typeface="Lato Regular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(=1</a:t>
            </a:r>
            <a:r>
              <a:rPr lang="en-US" baseline="30000" dirty="0" smtClean="0">
                <a:solidFill>
                  <a:schemeClr val="bg1"/>
                </a:solidFill>
                <a:latin typeface="Lato Regular"/>
                <a:cs typeface="Lato Regular"/>
              </a:rPr>
              <a:t>st</a:t>
            </a: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 detection; typical </a:t>
            </a:r>
            <a:r>
              <a:rPr lang="en-US" dirty="0">
                <a:solidFill>
                  <a:schemeClr val="bg1"/>
                </a:solidFill>
                <a:latin typeface="Lato Regular"/>
                <a:cs typeface="Lato Regular"/>
              </a:rPr>
              <a:t>pre-explosion limits 1-5 days</a:t>
            </a: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, we find: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Lato Regular"/>
              <a:cs typeface="Lato Regular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D99694"/>
                </a:solidFill>
                <a:latin typeface="Lato Regular"/>
                <a:cs typeface="Lato Regular"/>
              </a:rPr>
              <a:t>39</a:t>
            </a: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 events showing </a:t>
            </a:r>
            <a:r>
              <a:rPr lang="en-US" sz="2400" dirty="0" smtClean="0">
                <a:solidFill>
                  <a:srgbClr val="FFFF00"/>
                </a:solidFill>
                <a:latin typeface="Lato Regular"/>
                <a:cs typeface="Lato Regular"/>
              </a:rPr>
              <a:t>Blue/Featureless (B/F) </a:t>
            </a: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early spectrum,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Lato Regular"/>
              <a:cs typeface="Lato Regular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D99694"/>
                </a:solidFill>
                <a:latin typeface="Lato Regular"/>
                <a:cs typeface="Lato Regular"/>
              </a:rPr>
              <a:t>9</a:t>
            </a: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 events showing </a:t>
            </a:r>
            <a:r>
              <a:rPr lang="en-US" sz="2400" dirty="0" smtClean="0">
                <a:solidFill>
                  <a:srgbClr val="FFFF00"/>
                </a:solidFill>
                <a:latin typeface="Lato Regular"/>
                <a:cs typeface="Lato Regular"/>
              </a:rPr>
              <a:t>F-S</a:t>
            </a: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 signatures </a:t>
            </a:r>
            <a:r>
              <a:rPr lang="en-US" sz="24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All 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Type II’s </a:t>
            </a: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(II/IIb/IIP)!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Lato Regular"/>
              <a:cs typeface="Lato Regular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These (9) account for:</a:t>
            </a:r>
          </a:p>
          <a:p>
            <a:pPr marL="914400" lvl="1" indent="-457200">
              <a:buFont typeface="Arial"/>
              <a:buChar char="•"/>
            </a:pPr>
            <a:r>
              <a:rPr lang="en-US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~3%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 of all CC-SNe in our sample,</a:t>
            </a:r>
          </a:p>
          <a:p>
            <a:pPr marL="914400" lvl="1" indent="-457200">
              <a:buFont typeface="Arial"/>
              <a:buChar char="•"/>
            </a:pPr>
            <a:r>
              <a:rPr lang="en-US" sz="2200" dirty="0" smtClean="0">
                <a:solidFill>
                  <a:srgbClr val="D99694"/>
                </a:solidFill>
                <a:latin typeface="Lato Regular"/>
                <a:cs typeface="Lato Regular"/>
              </a:rPr>
              <a:t>~6%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 of all CC-SNe having a </a:t>
            </a:r>
            <a:r>
              <a:rPr lang="en-US" sz="2200" dirty="0" smtClean="0">
                <a:solidFill>
                  <a:srgbClr val="E6B9B8"/>
                </a:solidFill>
                <a:latin typeface="Lato Regular"/>
                <a:cs typeface="Lato Regular"/>
              </a:rPr>
              <a:t>spectrum within 3 d 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from disc.</a:t>
            </a:r>
          </a:p>
          <a:p>
            <a:pPr marL="914400" lvl="1" indent="-457200">
              <a:buFont typeface="Arial"/>
              <a:buChar char="•"/>
            </a:pPr>
            <a:r>
              <a:rPr lang="en-US" sz="2200" dirty="0" smtClean="0">
                <a:solidFill>
                  <a:srgbClr val="FFFF00"/>
                </a:solidFill>
                <a:latin typeface="Lato Regular"/>
                <a:cs typeface="Lato Regular"/>
              </a:rPr>
              <a:t>~8%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 of all </a:t>
            </a:r>
            <a:r>
              <a:rPr lang="en-US" sz="2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Lato Regular"/>
                <a:cs typeface="Lato Regular"/>
              </a:rPr>
              <a:t>Type II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 SNe </a:t>
            </a:r>
            <a:r>
              <a:rPr lang="en-US" sz="2200" dirty="0">
                <a:solidFill>
                  <a:schemeClr val="bg1"/>
                </a:solidFill>
                <a:latin typeface="Lato Regular"/>
                <a:cs typeface="Lato Regular"/>
              </a:rPr>
              <a:t>having a spectrum within 3 d from </a:t>
            </a:r>
            <a:r>
              <a:rPr lang="en-US" sz="2200" dirty="0" smtClean="0">
                <a:solidFill>
                  <a:schemeClr val="bg1"/>
                </a:solidFill>
                <a:latin typeface="Lato Regular"/>
                <a:cs typeface="Lato Regular"/>
              </a:rPr>
              <a:t>disc.</a:t>
            </a:r>
          </a:p>
          <a:p>
            <a:pPr lvl="1"/>
            <a:endParaRPr lang="en-US" sz="2200" dirty="0" smtClean="0">
              <a:solidFill>
                <a:schemeClr val="bg1"/>
              </a:solidFill>
              <a:latin typeface="Lato Regular"/>
              <a:cs typeface="Lato Regular"/>
            </a:endParaRPr>
          </a:p>
          <a:p>
            <a:pPr lvl="1"/>
            <a:r>
              <a:rPr lang="en-US" dirty="0" smtClean="0">
                <a:solidFill>
                  <a:srgbClr val="3CB484"/>
                </a:solidFill>
                <a:latin typeface="Lato Regular"/>
                <a:cs typeface="Lato Regular"/>
              </a:rPr>
              <a:t>(</a:t>
            </a:r>
            <a:r>
              <a:rPr lang="en-US" dirty="0" smtClean="0">
                <a:solidFill>
                  <a:srgbClr val="3CB484"/>
                </a:solidFill>
                <a:latin typeface="Lato Regular"/>
                <a:cs typeface="Lato Regular"/>
              </a:rPr>
              <a:t>…</a:t>
            </a:r>
            <a:r>
              <a:rPr lang="en-US" dirty="0" smtClean="0">
                <a:solidFill>
                  <a:srgbClr val="3CB484"/>
                </a:solidFill>
                <a:latin typeface="Lato Regular"/>
                <a:cs typeface="Lato Regular"/>
              </a:rPr>
              <a:t>all </a:t>
            </a:r>
            <a:r>
              <a:rPr lang="en-US" dirty="0" smtClean="0">
                <a:solidFill>
                  <a:srgbClr val="3CB484"/>
                </a:solidFill>
                <a:latin typeface="Lato Regular"/>
                <a:cs typeface="Lato Regular"/>
              </a:rPr>
              <a:t>these are likely strong undershoots if trying to assess the</a:t>
            </a:r>
            <a:r>
              <a:rPr lang="he-IL" dirty="0" smtClean="0">
                <a:solidFill>
                  <a:srgbClr val="3CB484"/>
                </a:solidFill>
                <a:latin typeface="Lato Regular"/>
                <a:cs typeface="Lato Regular"/>
              </a:rPr>
              <a:t> </a:t>
            </a:r>
            <a:r>
              <a:rPr lang="en-US" dirty="0" smtClean="0">
                <a:solidFill>
                  <a:srgbClr val="3CB484"/>
                </a:solidFill>
                <a:latin typeface="Lato Regular"/>
                <a:cs typeface="Lato Regular"/>
              </a:rPr>
              <a:t>true frequency of the </a:t>
            </a:r>
            <a:r>
              <a:rPr lang="en-US" dirty="0" smtClean="0">
                <a:solidFill>
                  <a:srgbClr val="3CB484"/>
                </a:solidFill>
                <a:latin typeface="Lato Regular"/>
                <a:cs typeface="Lato Regular"/>
              </a:rPr>
              <a:t>phenomenon.)</a:t>
            </a:r>
            <a:endParaRPr lang="en-US" dirty="0" smtClean="0">
              <a:solidFill>
                <a:srgbClr val="3CB484"/>
              </a:solidFill>
              <a:latin typeface="Lato Regular"/>
              <a:cs typeface="Lato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3CB484"/>
                </a:solidFill>
                <a:latin typeface="Lato Bold"/>
                <a:cs typeface="Lato Bold"/>
              </a:rPr>
              <a:t>PTF Flash-Spectroscopy Sample</a:t>
            </a:r>
          </a:p>
        </p:txBody>
      </p:sp>
    </p:spTree>
    <p:extLst>
      <p:ext uri="{BB962C8B-B14F-4D97-AF65-F5344CB8AC3E}">
        <p14:creationId xmlns:p14="http://schemas.microsoft.com/office/powerpoint/2010/main" val="204695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5023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3CB484"/>
                </a:solidFill>
                <a:latin typeface="Lato Light" panose="020F0302020204030203" pitchFamily="34" charset="0"/>
              </a:rPr>
              <a:t>PTF/iPTF Highlights</a:t>
            </a:r>
            <a:endParaRPr lang="en-US" sz="4400" dirty="0">
              <a:solidFill>
                <a:srgbClr val="3CB484"/>
              </a:solidFill>
              <a:latin typeface="Lato Light" panose="020F03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228600"/>
            <a:ext cx="2428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Lato Bold"/>
                <a:cs typeface="Lato Bold"/>
              </a:rPr>
              <a:t>13dqy </a:t>
            </a:r>
            <a:r>
              <a:rPr lang="en-US" sz="2000" dirty="0" smtClean="0">
                <a:solidFill>
                  <a:srgbClr val="7D93A7"/>
                </a:solidFill>
                <a:latin typeface="Lato Regular"/>
                <a:cs typeface="Lato Regular"/>
              </a:rPr>
              <a:t>type IIP</a:t>
            </a:r>
          </a:p>
          <a:p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Lato Light"/>
                <a:cs typeface="Lato Light"/>
              </a:rPr>
              <a:t>NGC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Lato Light"/>
                <a:cs typeface="Lato Light"/>
              </a:rPr>
              <a:t>7610    50 </a:t>
            </a:r>
            <a:r>
              <a:rPr lang="en-US" sz="20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Lato Light"/>
                <a:cs typeface="Lato Light"/>
              </a:rPr>
              <a:t>Mpc</a:t>
            </a:r>
            <a:endParaRPr lang="he-IL" sz="2000" dirty="0">
              <a:solidFill>
                <a:schemeClr val="accent2">
                  <a:lumMod val="40000"/>
                  <a:lumOff val="60000"/>
                </a:schemeClr>
              </a:solidFill>
              <a:latin typeface="Lato Light"/>
              <a:cs typeface="Lato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1430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Lato Light"/>
                <a:cs typeface="Lato Light"/>
              </a:rPr>
              <a:t>Another extraordinary </a:t>
            </a:r>
            <a:r>
              <a:rPr lang="en-US" sz="1600" dirty="0" smtClean="0">
                <a:solidFill>
                  <a:srgbClr val="FFFFFF"/>
                </a:solidFill>
                <a:latin typeface="Lato Bold"/>
                <a:cs typeface="Lato Bold"/>
              </a:rPr>
              <a:t>Flash-Spectroscopy event</a:t>
            </a:r>
            <a:r>
              <a:rPr lang="en-US" sz="1600" dirty="0" smtClean="0">
                <a:solidFill>
                  <a:srgbClr val="FFFFFF"/>
                </a:solidFill>
                <a:latin typeface="Lato Light"/>
                <a:cs typeface="Lato Light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Lato Light"/>
                <a:cs typeface="Lato Light"/>
              </a:rPr>
              <a:t>Detection within ~3 hrs from explosion. A sequence of Keck spectra obtained between </a:t>
            </a:r>
            <a:r>
              <a:rPr lang="en-US" sz="1600" dirty="0" smtClean="0">
                <a:solidFill>
                  <a:srgbClr val="FFFFFF"/>
                </a:solidFill>
                <a:latin typeface="Lato Bold"/>
                <a:cs typeface="Lato Bold"/>
              </a:rPr>
              <a:t>6 and 10 hrs after explosion</a:t>
            </a:r>
            <a:r>
              <a:rPr lang="en-US" sz="1600" dirty="0" smtClean="0">
                <a:solidFill>
                  <a:srgbClr val="FFFFFF"/>
                </a:solidFill>
                <a:latin typeface="Lato Light"/>
                <a:cs typeface="Lato Light"/>
              </a:rPr>
              <a:t>, to show emission lines of highly ionized species; He II, O IV / V / VI. </a:t>
            </a:r>
            <a:endParaRPr lang="en-US" sz="1600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443246"/>
            <a:ext cx="1844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Lato Light"/>
                <a:cs typeface="Lato Light"/>
              </a:rPr>
              <a:t>Yaron et al., in prep</a:t>
            </a:r>
            <a:endParaRPr lang="en-US" sz="16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pic>
        <p:nvPicPr>
          <p:cNvPr id="2" name="Picture 1" descr="13dqy_PTF_Rband_Ab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33600"/>
            <a:ext cx="5040811" cy="3505200"/>
          </a:xfrm>
          <a:prstGeom prst="rect">
            <a:avLst/>
          </a:prstGeom>
        </p:spPr>
      </p:pic>
      <p:pic>
        <p:nvPicPr>
          <p:cNvPr id="8" name="Picture 7" descr="13dqy_discover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33600"/>
            <a:ext cx="345875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4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5023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3CB484"/>
                </a:solidFill>
                <a:latin typeface="Lato Light" panose="020F0302020204030203" pitchFamily="34" charset="0"/>
              </a:rPr>
              <a:t>PTF/iPTF Highlights</a:t>
            </a:r>
            <a:endParaRPr lang="en-US" sz="4400" dirty="0">
              <a:solidFill>
                <a:srgbClr val="3CB484"/>
              </a:solidFill>
              <a:latin typeface="Lato Light" panose="020F03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228600"/>
            <a:ext cx="2428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Lato Bold"/>
                <a:cs typeface="Lato Bold"/>
              </a:rPr>
              <a:t>13dqy </a:t>
            </a:r>
            <a:r>
              <a:rPr lang="en-US" sz="2000" dirty="0" smtClean="0">
                <a:solidFill>
                  <a:srgbClr val="7D93A7"/>
                </a:solidFill>
                <a:latin typeface="Lato Regular"/>
                <a:cs typeface="Lato Regular"/>
              </a:rPr>
              <a:t>type IIP</a:t>
            </a:r>
          </a:p>
          <a:p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Lato Light"/>
                <a:cs typeface="Lato Light"/>
              </a:rPr>
              <a:t>NGC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Lato Light"/>
                <a:cs typeface="Lato Light"/>
              </a:rPr>
              <a:t>7610    50 </a:t>
            </a:r>
            <a:r>
              <a:rPr lang="en-US" sz="20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Lato Light"/>
                <a:cs typeface="Lato Light"/>
              </a:rPr>
              <a:t>Mpc</a:t>
            </a:r>
            <a:endParaRPr lang="he-IL" sz="2000" dirty="0">
              <a:solidFill>
                <a:schemeClr val="accent2">
                  <a:lumMod val="40000"/>
                  <a:lumOff val="60000"/>
                </a:schemeClr>
              </a:solidFill>
              <a:latin typeface="Lato Light"/>
              <a:cs typeface="Lato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143000"/>
            <a:ext cx="868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Lato Light"/>
                <a:cs typeface="Lato Light"/>
              </a:rPr>
              <a:t>Flash-spectroscopy shows </a:t>
            </a:r>
            <a:r>
              <a:rPr lang="en-US" sz="1600" dirty="0">
                <a:solidFill>
                  <a:schemeClr val="bg1"/>
                </a:solidFill>
                <a:latin typeface="Lato Light"/>
                <a:cs typeface="Lato Light"/>
              </a:rPr>
              <a:t>evidence for a nearby </a:t>
            </a:r>
            <a:r>
              <a:rPr lang="en-US" sz="1600" dirty="0" smtClean="0">
                <a:solidFill>
                  <a:schemeClr val="bg1"/>
                </a:solidFill>
                <a:latin typeface="Lato Light"/>
                <a:cs typeface="Lato Light"/>
              </a:rPr>
              <a:t>cutoff shell of CSM, </a:t>
            </a:r>
            <a:r>
              <a:rPr lang="en-US" sz="1600" dirty="0">
                <a:solidFill>
                  <a:schemeClr val="bg1"/>
                </a:solidFill>
                <a:latin typeface="Lato Light"/>
                <a:cs typeface="Lato Light"/>
              </a:rPr>
              <a:t>likely a </a:t>
            </a:r>
            <a:r>
              <a:rPr lang="en-US" sz="1600" dirty="0" smtClean="0">
                <a:solidFill>
                  <a:schemeClr val="bg1"/>
                </a:solidFill>
                <a:latin typeface="Lato Light"/>
                <a:cs typeface="Lato Light"/>
              </a:rPr>
              <a:t>result of </a:t>
            </a:r>
            <a:r>
              <a:rPr lang="en-US" sz="1600" dirty="0">
                <a:solidFill>
                  <a:schemeClr val="bg1"/>
                </a:solidFill>
                <a:latin typeface="Lato Light"/>
                <a:cs typeface="Lato Light"/>
              </a:rPr>
              <a:t>an episode of enhanced mass-loss shortly before the </a:t>
            </a:r>
            <a:r>
              <a:rPr lang="en-US" sz="1600" dirty="0" smtClean="0">
                <a:solidFill>
                  <a:schemeClr val="bg1"/>
                </a:solidFill>
                <a:latin typeface="Lato Light"/>
                <a:cs typeface="Lato Light"/>
              </a:rPr>
              <a:t>explosion.</a:t>
            </a:r>
            <a:endParaRPr lang="en-US" sz="16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443246"/>
            <a:ext cx="1844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Lato Light"/>
                <a:cs typeface="Lato Light"/>
              </a:rPr>
              <a:t>Yaron et al., in prep</a:t>
            </a:r>
            <a:endParaRPr lang="en-US" sz="16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pic>
        <p:nvPicPr>
          <p:cNvPr id="3" name="Picture 2" descr="spec_13dqy_1st_wee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4648199" cy="4380593"/>
          </a:xfrm>
          <a:prstGeom prst="rect">
            <a:avLst/>
          </a:prstGeom>
        </p:spPr>
      </p:pic>
      <p:pic>
        <p:nvPicPr>
          <p:cNvPr id="8" name="Picture 7" descr="spec_13dqy_P-Cy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95700"/>
            <a:ext cx="4013200" cy="3009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5943600"/>
            <a:ext cx="15209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Lato Bold"/>
                <a:cs typeface="Lato Bold"/>
              </a:rPr>
              <a:t>Early Spectra</a:t>
            </a:r>
            <a:endParaRPr lang="en-US" dirty="0">
              <a:solidFill>
                <a:schemeClr val="accent2"/>
              </a:solidFill>
              <a:latin typeface="Lato Bold"/>
              <a:cs typeface="Lato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2014" y="6324600"/>
            <a:ext cx="29289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Lato Bold"/>
                <a:cs typeface="Lato Bold"/>
              </a:rPr>
              <a:t>Later Spectra (“normal” IIP)</a:t>
            </a:r>
            <a:endParaRPr lang="en-US" dirty="0">
              <a:solidFill>
                <a:schemeClr val="accent2"/>
              </a:solidFill>
              <a:latin typeface="Lato Bold"/>
              <a:cs typeface="Lato Bold"/>
            </a:endParaRPr>
          </a:p>
        </p:txBody>
      </p:sp>
      <p:pic>
        <p:nvPicPr>
          <p:cNvPr id="12" name="Picture 11" descr="BBTempRa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02" y="1981200"/>
            <a:ext cx="3475798" cy="16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3CB484"/>
                </a:solidFill>
                <a:latin typeface="Lato Bold"/>
                <a:cs typeface="Lato Bold"/>
              </a:rPr>
              <a:t>PTF Flash-Spectroscopy Sample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pic>
        <p:nvPicPr>
          <p:cNvPr id="6" name="Picture 5" descr="Screen Shot 2014-05-27 at 12.47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7" y="5435856"/>
            <a:ext cx="3390513" cy="1001925"/>
          </a:xfrm>
          <a:prstGeom prst="rect">
            <a:avLst/>
          </a:prstGeom>
        </p:spPr>
      </p:pic>
      <p:pic>
        <p:nvPicPr>
          <p:cNvPr id="8" name="Picture 7" descr="Screen Shot 2014-05-27 at 12.47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87" y="4267200"/>
            <a:ext cx="3390513" cy="1001925"/>
          </a:xfrm>
          <a:prstGeom prst="rect">
            <a:avLst/>
          </a:prstGeom>
        </p:spPr>
      </p:pic>
      <p:pic>
        <p:nvPicPr>
          <p:cNvPr id="9" name="Picture 8" descr="Screen Shot 2014-05-27 at 12.46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7" y="4279089"/>
            <a:ext cx="3390513" cy="1001925"/>
          </a:xfrm>
          <a:prstGeom prst="rect">
            <a:avLst/>
          </a:prstGeom>
        </p:spPr>
      </p:pic>
      <p:pic>
        <p:nvPicPr>
          <p:cNvPr id="10" name="Picture 9" descr="Screen Shot 2014-05-27 at 12.46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87" y="3124200"/>
            <a:ext cx="3390513" cy="1001925"/>
          </a:xfrm>
          <a:prstGeom prst="rect">
            <a:avLst/>
          </a:prstGeom>
        </p:spPr>
      </p:pic>
      <p:pic>
        <p:nvPicPr>
          <p:cNvPr id="11" name="Picture 10" descr="Screen Shot 2014-05-27 at 12.43.4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7" y="3124200"/>
            <a:ext cx="3390513" cy="1001925"/>
          </a:xfrm>
          <a:prstGeom prst="rect">
            <a:avLst/>
          </a:prstGeom>
        </p:spPr>
      </p:pic>
      <p:pic>
        <p:nvPicPr>
          <p:cNvPr id="12" name="Picture 11" descr="Screen Shot 2014-05-27 at 12.43.1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87" y="1981200"/>
            <a:ext cx="3390513" cy="1001925"/>
          </a:xfrm>
          <a:prstGeom prst="rect">
            <a:avLst/>
          </a:prstGeom>
        </p:spPr>
      </p:pic>
      <p:pic>
        <p:nvPicPr>
          <p:cNvPr id="13" name="Picture 12" descr="Screen Shot 2014-05-27 at 12.42.58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7" y="1981200"/>
            <a:ext cx="3390513" cy="1001925"/>
          </a:xfrm>
          <a:prstGeom prst="rect">
            <a:avLst/>
          </a:prstGeom>
        </p:spPr>
      </p:pic>
      <p:pic>
        <p:nvPicPr>
          <p:cNvPr id="14" name="Picture 13" descr="Screen Shot 2014-05-27 at 12.42.3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87" y="838200"/>
            <a:ext cx="3390513" cy="1001925"/>
          </a:xfrm>
          <a:prstGeom prst="rect">
            <a:avLst/>
          </a:prstGeom>
        </p:spPr>
      </p:pic>
      <p:pic>
        <p:nvPicPr>
          <p:cNvPr id="15" name="Picture 14" descr="Screen Shot 2014-05-27 at 12.41.57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7" y="838200"/>
            <a:ext cx="3390513" cy="10019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" y="838200"/>
            <a:ext cx="951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Lato Bold"/>
                <a:cs typeface="Lato Bold"/>
              </a:rPr>
              <a:t>13ast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Type </a:t>
            </a:r>
            <a:r>
              <a:rPr lang="en-US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ato Bold"/>
                <a:cs typeface="Lato Bold"/>
              </a:rPr>
              <a:t>IIb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Z=0.026</a:t>
            </a:r>
            <a:endParaRPr lang="en-US" sz="1600" dirty="0">
              <a:solidFill>
                <a:schemeClr val="bg1"/>
              </a:solidFill>
              <a:latin typeface="Lato Bold"/>
              <a:cs typeface="Lato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8200" y="838200"/>
            <a:ext cx="951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Lato Bold"/>
                <a:cs typeface="Lato Bold"/>
              </a:rPr>
              <a:t>13dqy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Type </a:t>
            </a:r>
            <a:r>
              <a:rPr lang="en-US" sz="1600" dirty="0" smtClean="0">
                <a:solidFill>
                  <a:srgbClr val="FAC090"/>
                </a:solidFill>
                <a:latin typeface="Lato Bold"/>
                <a:cs typeface="Lato Bold"/>
              </a:rPr>
              <a:t>IIP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Z=0.012</a:t>
            </a:r>
            <a:endParaRPr lang="en-US" sz="1600" dirty="0">
              <a:solidFill>
                <a:schemeClr val="bg1"/>
              </a:solidFill>
              <a:latin typeface="Lato Bold"/>
              <a:cs typeface="Lato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1981200"/>
            <a:ext cx="951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Lato Bold"/>
                <a:cs typeface="Lato Bold"/>
              </a:rPr>
              <a:t>09ij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Type II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Z=0.124</a:t>
            </a:r>
            <a:endParaRPr lang="en-US" sz="1600" dirty="0">
              <a:solidFill>
                <a:schemeClr val="bg1"/>
              </a:solidFill>
              <a:latin typeface="Lato Bold"/>
              <a:cs typeface="Lato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3124200"/>
            <a:ext cx="951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Lato Bold"/>
                <a:cs typeface="Lato Bold"/>
              </a:rPr>
              <a:t>10gva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Type II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Z=0.025</a:t>
            </a:r>
            <a:endParaRPr lang="en-US" sz="1600" dirty="0">
              <a:solidFill>
                <a:schemeClr val="bg1"/>
              </a:solidFill>
              <a:latin typeface="Lato Bold"/>
              <a:cs typeface="Lato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4267200"/>
            <a:ext cx="951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Lato Bold"/>
                <a:cs typeface="Lato Bold"/>
              </a:rPr>
              <a:t>11iqb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Type II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Z=0.013</a:t>
            </a:r>
            <a:endParaRPr lang="en-US" sz="1600" dirty="0">
              <a:solidFill>
                <a:schemeClr val="bg1"/>
              </a:solidFill>
              <a:latin typeface="Lato Bold"/>
              <a:cs typeface="Lato Bol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5410200"/>
            <a:ext cx="951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Lato Bold"/>
                <a:cs typeface="Lato Bold"/>
              </a:rPr>
              <a:t>12krf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Type II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Z=0.063</a:t>
            </a:r>
            <a:endParaRPr lang="en-US" sz="1600" dirty="0">
              <a:solidFill>
                <a:schemeClr val="bg1"/>
              </a:solidFill>
              <a:latin typeface="Lato Bold"/>
              <a:cs typeface="Lato Bol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8200" y="1981200"/>
            <a:ext cx="951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Lato Bold"/>
                <a:cs typeface="Lato Bold"/>
              </a:rPr>
              <a:t>10abyy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Type II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Z=0.030</a:t>
            </a:r>
            <a:endParaRPr lang="en-US" sz="1600" dirty="0">
              <a:solidFill>
                <a:schemeClr val="bg1"/>
              </a:solidFill>
              <a:latin typeface="Lato Bold"/>
              <a:cs typeface="Lato 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3124200"/>
            <a:ext cx="951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Lato Bold"/>
                <a:cs typeface="Lato Bold"/>
              </a:rPr>
              <a:t>10uls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Type II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Z=0.044</a:t>
            </a:r>
            <a:endParaRPr lang="en-US" sz="1600" dirty="0">
              <a:solidFill>
                <a:schemeClr val="bg1"/>
              </a:solidFill>
              <a:latin typeface="Lato Bold"/>
              <a:cs typeface="Lato 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8200" y="4267200"/>
            <a:ext cx="951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Lato Bold"/>
                <a:cs typeface="Lato Bold"/>
              </a:rPr>
              <a:t>12gnn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Type II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Lato Bold"/>
                <a:cs typeface="Lato Bold"/>
              </a:rPr>
              <a:t>Z=0.031</a:t>
            </a:r>
            <a:endParaRPr lang="en-US" sz="1600" dirty="0">
              <a:solidFill>
                <a:schemeClr val="bg1"/>
              </a:solidFill>
              <a:latin typeface="Lato Bold"/>
              <a:cs typeface="Lato 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81800" y="5638800"/>
            <a:ext cx="1000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Lato Bold"/>
                <a:cs typeface="Lato Bold"/>
              </a:rPr>
              <a:t>14…???</a:t>
            </a:r>
          </a:p>
        </p:txBody>
      </p:sp>
    </p:spTree>
    <p:extLst>
      <p:ext uri="{BB962C8B-B14F-4D97-AF65-F5344CB8AC3E}">
        <p14:creationId xmlns:p14="http://schemas.microsoft.com/office/powerpoint/2010/main" val="65701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pic>
        <p:nvPicPr>
          <p:cNvPr id="6" name="Picture 5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8600"/>
            <a:ext cx="6261100" cy="6116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228600"/>
            <a:ext cx="2514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CB484"/>
                </a:solidFill>
                <a:latin typeface="Lato Regular"/>
                <a:cs typeface="Lato Regular"/>
              </a:rPr>
              <a:t>Early spectra showing F-S signatures</a:t>
            </a:r>
            <a:endParaRPr lang="en-US" sz="2400" dirty="0">
              <a:solidFill>
                <a:srgbClr val="3CB484"/>
              </a:solidFill>
              <a:latin typeface="Lato Regular"/>
              <a:cs typeface="Lato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2057400"/>
            <a:ext cx="2514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H</a:t>
            </a:r>
            <a:r>
              <a:rPr lang="en-US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α, Hβ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He II </a:t>
            </a:r>
            <a:r>
              <a:rPr lang="en-US" sz="16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λ4686 </a:t>
            </a:r>
            <a:r>
              <a:rPr lang="en-US" sz="1600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(5411)</a:t>
            </a:r>
          </a:p>
          <a:p>
            <a:endParaRPr lang="en-US" dirty="0" smtClean="0">
              <a:solidFill>
                <a:schemeClr val="bg1"/>
              </a:solidFill>
              <a:latin typeface="Lato Regular"/>
              <a:cs typeface="Lato Regular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In cases:</a:t>
            </a:r>
          </a:p>
          <a:p>
            <a:endParaRPr lang="en-US" dirty="0" smtClean="0">
              <a:solidFill>
                <a:schemeClr val="bg1"/>
              </a:solidFill>
              <a:latin typeface="Lato Regular"/>
              <a:cs typeface="Lato Regular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Lato Regular"/>
                <a:ea typeface="Lucida Grande"/>
                <a:cs typeface="Lato Regular"/>
              </a:rPr>
              <a:t>N III blends </a:t>
            </a:r>
            <a:r>
              <a:rPr lang="en-US" sz="1600" dirty="0" smtClean="0">
                <a:solidFill>
                  <a:schemeClr val="bg1"/>
                </a:solidFill>
                <a:latin typeface="Lato Regular"/>
                <a:ea typeface="Lucida Grande"/>
                <a:cs typeface="Lato Regular"/>
              </a:rPr>
              <a:t>(</a:t>
            </a:r>
            <a:r>
              <a:rPr lang="en-US" sz="1600" dirty="0" smtClean="0">
                <a:solidFill>
                  <a:schemeClr val="bg1"/>
                </a:solidFill>
                <a:latin typeface="Lato Regular"/>
                <a:ea typeface="Lucida Grande"/>
                <a:cs typeface="Lato Regular"/>
              </a:rPr>
              <a:t>~4640</a:t>
            </a:r>
            <a:r>
              <a:rPr lang="en-US" sz="1600" dirty="0" smtClean="0">
                <a:solidFill>
                  <a:schemeClr val="bg1"/>
                </a:solidFill>
                <a:latin typeface="Lato Regular"/>
                <a:ea typeface="Lucida Grande"/>
                <a:cs typeface="Lato Regular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Lato Regular"/>
                <a:ea typeface="Lucida Grande"/>
                <a:cs typeface="Lato Regular"/>
              </a:rPr>
              <a:t>Highly ionized O…</a:t>
            </a:r>
            <a:endParaRPr lang="en-US" dirty="0" smtClean="0">
              <a:solidFill>
                <a:schemeClr val="bg1"/>
              </a:solidFill>
              <a:latin typeface="Lucida Grande"/>
              <a:ea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620563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pic>
        <p:nvPicPr>
          <p:cNvPr id="6" name="Picture 5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8600"/>
            <a:ext cx="6261100" cy="6116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28600"/>
            <a:ext cx="2590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Lato Regular"/>
                <a:cs typeface="Lato Regular"/>
              </a:rPr>
              <a:t>3 SNe originally classified as a </a:t>
            </a:r>
            <a:r>
              <a:rPr lang="en-US" sz="2000" dirty="0" err="1" smtClean="0">
                <a:solidFill>
                  <a:srgbClr val="3CB484"/>
                </a:solidFill>
                <a:latin typeface="Lato Regular"/>
                <a:cs typeface="Lato Regular"/>
              </a:rPr>
              <a:t>IIn</a:t>
            </a:r>
            <a:endParaRPr lang="en-US" sz="2000" dirty="0" smtClean="0">
              <a:solidFill>
                <a:srgbClr val="3CB484"/>
              </a:solidFill>
              <a:latin typeface="Lato Regular"/>
              <a:cs typeface="Lato Regular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FFFF00"/>
              </a:solidFill>
              <a:latin typeface="Lato Regular"/>
              <a:cs typeface="Lato Regular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Lato Regular"/>
                <a:cs typeface="Lato Regular"/>
              </a:rPr>
              <a:t>11iqb</a:t>
            </a:r>
            <a:r>
              <a:rPr lang="en-US" sz="2000" dirty="0" smtClean="0">
                <a:solidFill>
                  <a:schemeClr val="bg1"/>
                </a:solidFill>
                <a:latin typeface="Lato Regular"/>
                <a:cs typeface="Lato Regular"/>
              </a:rPr>
              <a:t>: Changed to a </a:t>
            </a:r>
            <a:r>
              <a:rPr lang="en-US" sz="2000" dirty="0" smtClean="0">
                <a:solidFill>
                  <a:srgbClr val="3CB484"/>
                </a:solidFill>
                <a:latin typeface="Lato Regular"/>
                <a:cs typeface="Lato Regular"/>
              </a:rPr>
              <a:t>Type II.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latin typeface="Lato Regular"/>
              <a:cs typeface="Lato Regular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Lato Regular"/>
                <a:cs typeface="Lato Regular"/>
              </a:rPr>
              <a:t>09ij </a:t>
            </a: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(1 spec)</a:t>
            </a:r>
            <a:r>
              <a:rPr lang="en-US" sz="2000" dirty="0" smtClean="0">
                <a:solidFill>
                  <a:srgbClr val="FFFF00"/>
                </a:solidFill>
                <a:latin typeface="Lato Regular"/>
                <a:cs typeface="Lato Regular"/>
              </a:rPr>
              <a:t>, 10uls</a:t>
            </a:r>
            <a:r>
              <a:rPr lang="en-US" sz="2000" dirty="0" smtClean="0">
                <a:solidFill>
                  <a:schemeClr val="bg1"/>
                </a:solidFill>
                <a:latin typeface="Lato Regular"/>
                <a:cs typeface="Lato Regular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(2</a:t>
            </a:r>
            <a:r>
              <a:rPr lang="en-US" baseline="30000" dirty="0" smtClean="0">
                <a:solidFill>
                  <a:schemeClr val="bg1"/>
                </a:solidFill>
                <a:latin typeface="Lato Regular"/>
                <a:cs typeface="Lato Regular"/>
              </a:rPr>
              <a:t>nd</a:t>
            </a: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 spec shows broad P-</a:t>
            </a:r>
            <a:r>
              <a:rPr lang="en-US" dirty="0" err="1" smtClean="0">
                <a:solidFill>
                  <a:schemeClr val="bg1"/>
                </a:solidFill>
                <a:latin typeface="Lato Regular"/>
                <a:cs typeface="Lato Regular"/>
              </a:rPr>
              <a:t>Cyg</a:t>
            </a: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)</a:t>
            </a:r>
            <a:r>
              <a:rPr lang="en-US" sz="2000" dirty="0" smtClean="0">
                <a:solidFill>
                  <a:schemeClr val="bg1"/>
                </a:solidFill>
                <a:latin typeface="Lato Regular"/>
                <a:cs typeface="Lato Regular"/>
              </a:rPr>
              <a:t>: Likely not a </a:t>
            </a:r>
            <a:r>
              <a:rPr lang="en-US" sz="2000" dirty="0" err="1" smtClean="0">
                <a:solidFill>
                  <a:schemeClr val="bg1"/>
                </a:solidFill>
                <a:latin typeface="Lato Regular"/>
                <a:cs typeface="Lato Regular"/>
              </a:rPr>
              <a:t>IIn</a:t>
            </a:r>
            <a:r>
              <a:rPr lang="en-US" sz="2000" dirty="0" smtClean="0">
                <a:solidFill>
                  <a:schemeClr val="bg1"/>
                </a:solidFill>
                <a:latin typeface="Lato Regular"/>
                <a:cs typeface="Lato Regular"/>
              </a:rPr>
              <a:t>; changed to a </a:t>
            </a:r>
            <a:r>
              <a:rPr lang="en-US" sz="2000" dirty="0">
                <a:solidFill>
                  <a:srgbClr val="3CB484"/>
                </a:solidFill>
                <a:latin typeface="Lato Regular"/>
                <a:cs typeface="Lato Regular"/>
              </a:rPr>
              <a:t>Type II</a:t>
            </a:r>
            <a:r>
              <a:rPr lang="en-US" sz="2000" dirty="0" smtClean="0">
                <a:solidFill>
                  <a:srgbClr val="3CB484"/>
                </a:solidFill>
                <a:latin typeface="Lato Regular"/>
                <a:cs typeface="Lato Regula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991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0" y="22860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Lato Regular"/>
                <a:cs typeface="Lato Regular"/>
              </a:rPr>
              <a:t>11iqb</a:t>
            </a:r>
            <a:r>
              <a:rPr lang="en-US" sz="2000" dirty="0">
                <a:solidFill>
                  <a:schemeClr val="bg1"/>
                </a:solidFill>
                <a:latin typeface="Lato Regular"/>
                <a:cs typeface="Lato Regular"/>
              </a:rPr>
              <a:t> </a:t>
            </a:r>
            <a:r>
              <a:rPr lang="en-US" sz="2000" b="1" dirty="0" smtClean="0">
                <a:solidFill>
                  <a:srgbClr val="3CB484"/>
                </a:solidFill>
                <a:latin typeface="Lato Regular"/>
                <a:cs typeface="Lato Regular"/>
              </a:rPr>
              <a:t>(Type II)</a:t>
            </a:r>
            <a:r>
              <a:rPr lang="en-US" sz="2000" dirty="0" smtClean="0">
                <a:solidFill>
                  <a:schemeClr val="bg1"/>
                </a:solidFill>
                <a:latin typeface="Lato Regular"/>
                <a:cs typeface="Lato Regular"/>
              </a:rPr>
              <a:t> - Similar to </a:t>
            </a:r>
            <a:r>
              <a:rPr lang="en-US" sz="2000" b="1" dirty="0" smtClean="0">
                <a:solidFill>
                  <a:srgbClr val="FFFF00"/>
                </a:solidFill>
                <a:latin typeface="Lato Regular"/>
                <a:cs typeface="Lato Regular"/>
              </a:rPr>
              <a:t>13ast</a:t>
            </a:r>
            <a:r>
              <a:rPr lang="en-US" sz="2000" dirty="0" smtClean="0">
                <a:solidFill>
                  <a:schemeClr val="bg1"/>
                </a:solidFill>
                <a:latin typeface="Lato Regular"/>
                <a:cs typeface="Lato Regular"/>
              </a:rPr>
              <a:t> </a:t>
            </a:r>
            <a:r>
              <a:rPr lang="en-US" sz="2000" b="1" dirty="0">
                <a:solidFill>
                  <a:srgbClr val="3CB484"/>
                </a:solidFill>
                <a:latin typeface="Lato Regular"/>
                <a:cs typeface="Lato Regular"/>
              </a:rPr>
              <a:t>(Type IIb)</a:t>
            </a:r>
            <a:r>
              <a:rPr lang="en-US" sz="2000" dirty="0" smtClean="0">
                <a:solidFill>
                  <a:schemeClr val="bg1"/>
                </a:solidFill>
                <a:latin typeface="Lato Regular"/>
                <a:cs typeface="Lato Regular"/>
              </a:rPr>
              <a:t> in both early spectral features &amp; peak mag.</a:t>
            </a:r>
          </a:p>
          <a:p>
            <a:endParaRPr lang="en-US" sz="2000" dirty="0">
              <a:solidFill>
                <a:schemeClr val="bg1"/>
              </a:solidFill>
              <a:latin typeface="Lato Regular"/>
              <a:cs typeface="Lato Regular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Lato Regular"/>
                <a:cs typeface="Lato Regular"/>
              </a:rPr>
              <a:t>Both are highly luminous, showing WN Wolf-Rayet spectral lines…</a:t>
            </a:r>
            <a:endParaRPr lang="en-US" sz="200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pic>
        <p:nvPicPr>
          <p:cNvPr id="4" name="Picture 3" descr="flashspec_13ast_11iq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45" y="2819400"/>
            <a:ext cx="5593455" cy="3642054"/>
          </a:xfrm>
          <a:prstGeom prst="rect">
            <a:avLst/>
          </a:prstGeom>
        </p:spPr>
      </p:pic>
      <p:pic>
        <p:nvPicPr>
          <p:cNvPr id="5" name="Picture 4" descr="flashspec_13ast_11iq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1"/>
            <a:ext cx="4706110" cy="2895599"/>
          </a:xfrm>
          <a:prstGeom prst="rect">
            <a:avLst/>
          </a:prstGeom>
        </p:spPr>
      </p:pic>
      <p:pic>
        <p:nvPicPr>
          <p:cNvPr id="7" name="Picture 6" descr="11iqb_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0"/>
            <a:ext cx="2540000" cy="25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096000"/>
            <a:ext cx="1870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NGC 0151, z=0.0125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 descr="11iqb_ATe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224038"/>
            <a:ext cx="3060700" cy="8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2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pic>
        <p:nvPicPr>
          <p:cNvPr id="5" name="Picture 4" descr="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09600"/>
            <a:ext cx="5795360" cy="57704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76200"/>
            <a:ext cx="479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First spectrum epoch</a:t>
            </a: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Lato Regular"/>
                <a:cs typeface="Lato Regular"/>
              </a:rPr>
              <a:t>d</a:t>
            </a: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istributions</a:t>
            </a:r>
            <a:endParaRPr lang="en-US" sz="2400" dirty="0" smtClean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4125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pic>
        <p:nvPicPr>
          <p:cNvPr id="3" name="Picture 2" descr="flashspec_hist_limits_topaxi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5943600" cy="5244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304800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Lato Regular"/>
                <a:cs typeface="Lato Regular"/>
              </a:rPr>
              <a:t>… and </a:t>
            </a:r>
            <a:r>
              <a:rPr lang="en-US" sz="2000" i="1" dirty="0" smtClean="0">
                <a:solidFill>
                  <a:schemeClr val="bg1"/>
                </a:solidFill>
                <a:latin typeface="Lato Italic"/>
                <a:cs typeface="Lato Italic"/>
              </a:rPr>
              <a:t>wrt</a:t>
            </a:r>
            <a:r>
              <a:rPr lang="en-US" sz="2000" dirty="0" smtClean="0">
                <a:solidFill>
                  <a:schemeClr val="bg1"/>
                </a:solidFill>
                <a:latin typeface="Lato Regular"/>
                <a:cs typeface="Lato Regular"/>
              </a:rPr>
              <a:t> the pre-explosion limits </a:t>
            </a: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(B/F+F-</a:t>
            </a: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S, </a:t>
            </a: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cut </a:t>
            </a:r>
            <a:r>
              <a:rPr lang="en-US" dirty="0" smtClean="0">
                <a:solidFill>
                  <a:schemeClr val="bg1"/>
                </a:solidFill>
                <a:latin typeface="Lato Regular"/>
                <a:cs typeface="Lato Regular"/>
              </a:rPr>
              <a:t>off at 10 days) </a:t>
            </a:r>
            <a:endParaRPr lang="en-US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4342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836" y="6519446"/>
            <a:ext cx="678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PTF Meeting Stockholm 2014  |  Ofer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 Regular"/>
                <a:cs typeface="Lato Regular"/>
              </a:rPr>
              <a:t>Yaron, Weizmann Institute of Science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9803" y="71735"/>
            <a:ext cx="3017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SN </a:t>
            </a:r>
            <a:r>
              <a:rPr lang="en-US" sz="2400" dirty="0">
                <a:solidFill>
                  <a:schemeClr val="bg1"/>
                </a:solidFill>
                <a:latin typeface="Lato Regular"/>
                <a:cs typeface="Lato Regular"/>
              </a:rPr>
              <a:t>t</a:t>
            </a:r>
            <a:r>
              <a:rPr lang="en-US" sz="2400" dirty="0" smtClean="0">
                <a:solidFill>
                  <a:schemeClr val="bg1"/>
                </a:solidFill>
                <a:latin typeface="Lato Regular"/>
                <a:cs typeface="Lato Regular"/>
              </a:rPr>
              <a:t>ype distributions</a:t>
            </a:r>
            <a:endParaRPr lang="en-US" sz="2400" dirty="0" smtClean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609600"/>
            <a:ext cx="2268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Lato Regular"/>
                <a:cs typeface="Lato Regular"/>
              </a:rPr>
              <a:t>ALL CC-SNe - 302</a:t>
            </a:r>
            <a:endParaRPr lang="en-US" sz="2000" dirty="0">
              <a:solidFill>
                <a:srgbClr val="FF6600"/>
              </a:solidFill>
              <a:latin typeface="Lato Regular"/>
              <a:cs typeface="Lato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377" y="3124200"/>
            <a:ext cx="177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Lato Regular"/>
                <a:cs typeface="Lato Regular"/>
              </a:rPr>
              <a:t>B/F - 39 </a:t>
            </a:r>
            <a:r>
              <a:rPr lang="en-US" sz="2000" dirty="0" smtClean="0">
                <a:solidFill>
                  <a:srgbClr val="3CB484"/>
                </a:solidFill>
                <a:latin typeface="Lato Regular"/>
                <a:cs typeface="Lato Regular"/>
              </a:rPr>
              <a:t>(13%)</a:t>
            </a:r>
            <a:endParaRPr lang="en-US" sz="2000" dirty="0">
              <a:solidFill>
                <a:srgbClr val="3CB484"/>
              </a:solidFill>
              <a:latin typeface="Lato Regular"/>
              <a:cs typeface="Lato Regula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3087" y="3124200"/>
            <a:ext cx="166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Lato Regular"/>
                <a:cs typeface="Lato Regular"/>
              </a:rPr>
              <a:t>Flash - 9 </a:t>
            </a:r>
            <a:r>
              <a:rPr lang="en-US" sz="2000" dirty="0" smtClean="0">
                <a:solidFill>
                  <a:srgbClr val="3CB484"/>
                </a:solidFill>
                <a:latin typeface="Lato Regular"/>
                <a:cs typeface="Lato Regular"/>
              </a:rPr>
              <a:t>(3%)</a:t>
            </a:r>
            <a:endParaRPr lang="en-US" sz="2000" dirty="0">
              <a:solidFill>
                <a:srgbClr val="3CB484"/>
              </a:solidFill>
              <a:latin typeface="Lato Regular"/>
              <a:cs typeface="Lato Regular"/>
            </a:endParaRPr>
          </a:p>
        </p:txBody>
      </p:sp>
      <p:pic>
        <p:nvPicPr>
          <p:cNvPr id="17" name="Picture 16" descr="pie-al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09600"/>
            <a:ext cx="3429000" cy="2857500"/>
          </a:xfrm>
          <a:prstGeom prst="rect">
            <a:avLst/>
          </a:prstGeom>
        </p:spPr>
      </p:pic>
      <p:pic>
        <p:nvPicPr>
          <p:cNvPr id="19" name="Picture 18" descr="pie-fla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81400"/>
            <a:ext cx="3429000" cy="2857500"/>
          </a:xfrm>
          <a:prstGeom prst="rect">
            <a:avLst/>
          </a:prstGeom>
        </p:spPr>
      </p:pic>
      <p:pic>
        <p:nvPicPr>
          <p:cNvPr id="20" name="Picture 19" descr="pie-blu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3413760" cy="284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30208" y="4971872"/>
            <a:ext cx="1856483" cy="1200328"/>
          </a:xfrm>
          <a:prstGeom prst="rect">
            <a:avLst/>
          </a:prstGeom>
          <a:solidFill>
            <a:schemeClr val="tx1">
              <a:lumMod val="65000"/>
              <a:lumOff val="35000"/>
              <a:alpha val="84000"/>
            </a:schemeClr>
          </a:solidFill>
          <a:ln w="1270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Lato Bold"/>
                <a:cs typeface="Lato Bold"/>
              </a:rPr>
              <a:t>No B/F | F-S</a:t>
            </a:r>
            <a:endParaRPr lang="en-US" sz="2400" dirty="0">
              <a:solidFill>
                <a:srgbClr val="FFFF00"/>
              </a:solidFill>
              <a:latin typeface="Lato Bold"/>
              <a:cs typeface="Lato Bold"/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Lato Bold"/>
                <a:cs typeface="Lato Bold"/>
              </a:rPr>
              <a:t>For Stripped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Lato Bold"/>
                <a:cs typeface="Lato Bold"/>
              </a:rPr>
              <a:t>CC-SNe</a:t>
            </a:r>
            <a:endParaRPr lang="en-US" sz="2400" dirty="0">
              <a:solidFill>
                <a:srgbClr val="FFFF00"/>
              </a:solidFill>
              <a:latin typeface="Lato Bold"/>
              <a:cs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2868888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43194</TotalTime>
  <Words>1208</Words>
  <Application>Microsoft Macintosh PowerPoint</Application>
  <PresentationFormat>On-screen Show (4:3)</PresentationFormat>
  <Paragraphs>221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Weizmann Instiute of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Arcavi</dc:creator>
  <cp:lastModifiedBy>admin</cp:lastModifiedBy>
  <cp:revision>183</cp:revision>
  <cp:lastPrinted>2014-01-06T07:41:20Z</cp:lastPrinted>
  <dcterms:created xsi:type="dcterms:W3CDTF">2013-08-12T02:13:42Z</dcterms:created>
  <dcterms:modified xsi:type="dcterms:W3CDTF">2014-06-02T05:55:14Z</dcterms:modified>
</cp:coreProperties>
</file>