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5" r:id="rId1"/>
  </p:sldMasterIdLst>
  <p:notesMasterIdLst>
    <p:notesMasterId r:id="rId64"/>
  </p:notesMasterIdLst>
  <p:handoutMasterIdLst>
    <p:handoutMasterId r:id="rId65"/>
  </p:handoutMasterIdLst>
  <p:sldIdLst>
    <p:sldId id="424" r:id="rId2"/>
    <p:sldId id="644" r:id="rId3"/>
    <p:sldId id="729" r:id="rId4"/>
    <p:sldId id="763" r:id="rId5"/>
    <p:sldId id="649" r:id="rId6"/>
    <p:sldId id="745" r:id="rId7"/>
    <p:sldId id="764" r:id="rId8"/>
    <p:sldId id="746" r:id="rId9"/>
    <p:sldId id="797" r:id="rId10"/>
    <p:sldId id="747" r:id="rId11"/>
    <p:sldId id="748" r:id="rId12"/>
    <p:sldId id="749" r:id="rId13"/>
    <p:sldId id="765" r:id="rId14"/>
    <p:sldId id="759" r:id="rId15"/>
    <p:sldId id="777" r:id="rId16"/>
    <p:sldId id="787" r:id="rId17"/>
    <p:sldId id="754" r:id="rId18"/>
    <p:sldId id="731" r:id="rId19"/>
    <p:sldId id="750" r:id="rId20"/>
    <p:sldId id="751" r:id="rId21"/>
    <p:sldId id="776" r:id="rId22"/>
    <p:sldId id="753" r:id="rId23"/>
    <p:sldId id="796" r:id="rId24"/>
    <p:sldId id="788" r:id="rId25"/>
    <p:sldId id="752" r:id="rId26"/>
    <p:sldId id="761" r:id="rId27"/>
    <p:sldId id="794" r:id="rId28"/>
    <p:sldId id="732" r:id="rId29"/>
    <p:sldId id="779" r:id="rId30"/>
    <p:sldId id="786" r:id="rId31"/>
    <p:sldId id="778" r:id="rId32"/>
    <p:sldId id="755" r:id="rId33"/>
    <p:sldId id="783" r:id="rId34"/>
    <p:sldId id="757" r:id="rId35"/>
    <p:sldId id="756" r:id="rId36"/>
    <p:sldId id="784" r:id="rId37"/>
    <p:sldId id="785" r:id="rId38"/>
    <p:sldId id="790" r:id="rId39"/>
    <p:sldId id="789" r:id="rId40"/>
    <p:sldId id="758" r:id="rId41"/>
    <p:sldId id="767" r:id="rId42"/>
    <p:sldId id="768" r:id="rId43"/>
    <p:sldId id="769" r:id="rId44"/>
    <p:sldId id="770" r:id="rId45"/>
    <p:sldId id="771" r:id="rId46"/>
    <p:sldId id="772" r:id="rId47"/>
    <p:sldId id="773" r:id="rId48"/>
    <p:sldId id="744" r:id="rId49"/>
    <p:sldId id="734" r:id="rId50"/>
    <p:sldId id="738" r:id="rId51"/>
    <p:sldId id="739" r:id="rId52"/>
    <p:sldId id="740" r:id="rId53"/>
    <p:sldId id="728" r:id="rId54"/>
    <p:sldId id="780" r:id="rId55"/>
    <p:sldId id="781" r:id="rId56"/>
    <p:sldId id="782" r:id="rId57"/>
    <p:sldId id="792" r:id="rId58"/>
    <p:sldId id="793" r:id="rId59"/>
    <p:sldId id="795" r:id="rId60"/>
    <p:sldId id="798" r:id="rId61"/>
    <p:sldId id="799" r:id="rId62"/>
    <p:sldId id="774" r:id="rId63"/>
  </p:sldIdLst>
  <p:sldSz cx="9144000" cy="6858000" type="screen4x3"/>
  <p:notesSz cx="6851650" cy="922655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3399"/>
    <a:srgbClr val="CCFFCC"/>
    <a:srgbClr val="1C0802"/>
    <a:srgbClr val="000099"/>
    <a:srgbClr val="00008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4" autoAdjust="0"/>
    <p:restoredTop sz="95779" autoAdjust="0"/>
  </p:normalViewPr>
  <p:slideViewPr>
    <p:cSldViewPr snapToObjects="1">
      <p:cViewPr varScale="1">
        <p:scale>
          <a:sx n="127" d="100"/>
          <a:sy n="127" d="100"/>
        </p:scale>
        <p:origin x="-1080" y="-96"/>
      </p:cViewPr>
      <p:guideLst>
        <p:guide orient="horz" pos="1056"/>
        <p:guide pos="1008"/>
      </p:guideLst>
    </p:cSldViewPr>
  </p:slideViewPr>
  <p:outlineViewPr>
    <p:cViewPr>
      <p:scale>
        <a:sx n="33" d="100"/>
        <a:sy n="33" d="100"/>
      </p:scale>
      <p:origin x="0" y="28206"/>
    </p:cViewPr>
  </p:outlineViewPr>
  <p:notesTextViewPr>
    <p:cViewPr>
      <p:scale>
        <a:sx n="100" d="100"/>
        <a:sy n="100" d="100"/>
      </p:scale>
      <p:origin x="0" y="0"/>
    </p:cViewPr>
  </p:notesTextViewPr>
  <p:sorterViewPr>
    <p:cViewPr>
      <p:scale>
        <a:sx n="190" d="100"/>
        <a:sy n="190" d="100"/>
      </p:scale>
      <p:origin x="0" y="28176"/>
    </p:cViewPr>
  </p:sorterViewPr>
  <p:notesViewPr>
    <p:cSldViewPr snapToObjects="1">
      <p:cViewPr varScale="1">
        <p:scale>
          <a:sx n="91" d="100"/>
          <a:sy n="91" d="100"/>
        </p:scale>
        <p:origin x="-1494" y="-120"/>
      </p:cViewPr>
      <p:guideLst>
        <p:guide orient="horz" pos="2906"/>
        <p:guide pos="2158"/>
      </p:guideLst>
    </p:cSldViewPr>
  </p:notesViewPr>
  <p:gridSpacing cx="58989913" cy="589899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6" charset="-128"/>
                <a:cs typeface="+mn-cs"/>
              </a:defRPr>
            </a:lvl1pPr>
          </a:lstStyle>
          <a:p>
            <a:pPr>
              <a:defRPr/>
            </a:pPr>
            <a:endParaRPr lang="en-US" dirty="0"/>
          </a:p>
        </p:txBody>
      </p:sp>
      <p:sp>
        <p:nvSpPr>
          <p:cNvPr id="3215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6" charset="-128"/>
                <a:cs typeface="+mn-cs"/>
              </a:defRPr>
            </a:lvl1pPr>
          </a:lstStyle>
          <a:p>
            <a:pPr>
              <a:defRPr/>
            </a:pPr>
            <a:endParaRPr lang="en-US" dirty="0"/>
          </a:p>
        </p:txBody>
      </p:sp>
      <p:sp>
        <p:nvSpPr>
          <p:cNvPr id="32154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6" charset="-128"/>
                <a:cs typeface="+mn-cs"/>
              </a:defRPr>
            </a:lvl1pPr>
          </a:lstStyle>
          <a:p>
            <a:pPr>
              <a:defRPr/>
            </a:pPr>
            <a:endParaRPr lang="en-US" dirty="0"/>
          </a:p>
        </p:txBody>
      </p:sp>
      <p:sp>
        <p:nvSpPr>
          <p:cNvPr id="32154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6" charset="-128"/>
                <a:cs typeface="+mn-cs"/>
              </a:defRPr>
            </a:lvl1pPr>
          </a:lstStyle>
          <a:p>
            <a:pPr>
              <a:defRPr/>
            </a:pPr>
            <a:fld id="{C4D535CA-445D-4E36-974F-797CA819E3FA}" type="slidenum">
              <a:rPr lang="en-US"/>
              <a:pPr>
                <a:defRPr/>
              </a:pPr>
              <a:t>‹#›</a:t>
            </a:fld>
            <a:endParaRPr lang="en-US" dirty="0"/>
          </a:p>
        </p:txBody>
      </p:sp>
    </p:spTree>
    <p:extLst>
      <p:ext uri="{BB962C8B-B14F-4D97-AF65-F5344CB8AC3E}">
        <p14:creationId xmlns:p14="http://schemas.microsoft.com/office/powerpoint/2010/main" xmlns="" val="425306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6862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6" charset="-128"/>
                <a:cs typeface="+mn-cs"/>
              </a:defRPr>
            </a:lvl1pPr>
          </a:lstStyle>
          <a:p>
            <a:pPr>
              <a:defRPr/>
            </a:pPr>
            <a:endParaRPr lang="en-US" dirty="0"/>
          </a:p>
        </p:txBody>
      </p:sp>
      <p:sp>
        <p:nvSpPr>
          <p:cNvPr id="115715" name="Rectangle 3"/>
          <p:cNvSpPr>
            <a:spLocks noGrp="1" noChangeArrowheads="1"/>
          </p:cNvSpPr>
          <p:nvPr>
            <p:ph type="dt" idx="1"/>
          </p:nvPr>
        </p:nvSpPr>
        <p:spPr bwMode="auto">
          <a:xfrm>
            <a:off x="3881438" y="0"/>
            <a:ext cx="296862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6" charset="-128"/>
                <a:cs typeface="+mn-cs"/>
              </a:defRPr>
            </a:lvl1pPr>
          </a:lstStyle>
          <a:p>
            <a:pPr>
              <a:defRPr/>
            </a:pPr>
            <a:endParaRPr lang="en-US" dirty="0"/>
          </a:p>
        </p:txBody>
      </p:sp>
      <p:sp>
        <p:nvSpPr>
          <p:cNvPr id="97284" name="Rectangle 4"/>
          <p:cNvSpPr>
            <a:spLocks noGrp="1" noRot="1" noChangeAspect="1" noChangeArrowheads="1" noTextEdit="1"/>
          </p:cNvSpPr>
          <p:nvPr>
            <p:ph type="sldImg" idx="2"/>
          </p:nvPr>
        </p:nvSpPr>
        <p:spPr bwMode="auto">
          <a:xfrm>
            <a:off x="1119188" y="692150"/>
            <a:ext cx="4613275" cy="3459163"/>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685800" y="4383088"/>
            <a:ext cx="5480050" cy="4151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8763000"/>
            <a:ext cx="296862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6" charset="-128"/>
                <a:cs typeface="+mn-cs"/>
              </a:defRPr>
            </a:lvl1pPr>
          </a:lstStyle>
          <a:p>
            <a:pPr>
              <a:defRPr/>
            </a:pPr>
            <a:endParaRPr lang="en-US" dirty="0"/>
          </a:p>
        </p:txBody>
      </p:sp>
      <p:sp>
        <p:nvSpPr>
          <p:cNvPr id="115719" name="Rectangle 7"/>
          <p:cNvSpPr>
            <a:spLocks noGrp="1" noChangeArrowheads="1"/>
          </p:cNvSpPr>
          <p:nvPr>
            <p:ph type="sldNum" sz="quarter" idx="5"/>
          </p:nvPr>
        </p:nvSpPr>
        <p:spPr bwMode="auto">
          <a:xfrm>
            <a:off x="3881438" y="8763000"/>
            <a:ext cx="296862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6" charset="-128"/>
                <a:cs typeface="+mn-cs"/>
              </a:defRPr>
            </a:lvl1pPr>
          </a:lstStyle>
          <a:p>
            <a:pPr>
              <a:defRPr/>
            </a:pPr>
            <a:fld id="{FE306D56-0FD6-498D-B0FE-171E81C149D5}" type="slidenum">
              <a:rPr lang="en-US"/>
              <a:pPr>
                <a:defRPr/>
              </a:pPr>
              <a:t>‹#›</a:t>
            </a:fld>
            <a:endParaRPr lang="en-US" dirty="0"/>
          </a:p>
        </p:txBody>
      </p:sp>
    </p:spTree>
    <p:extLst>
      <p:ext uri="{BB962C8B-B14F-4D97-AF65-F5344CB8AC3E}">
        <p14:creationId xmlns:p14="http://schemas.microsoft.com/office/powerpoint/2010/main" xmlns="" val="3497771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altech"/>
          <p:cNvPicPr>
            <a:picLocks noChangeAspect="1" noChangeArrowheads="1"/>
          </p:cNvPicPr>
          <p:nvPr userDrawn="1"/>
        </p:nvPicPr>
        <p:blipFill>
          <a:blip r:embed="rId2" cstate="print"/>
          <a:srcRect/>
          <a:stretch>
            <a:fillRect/>
          </a:stretch>
        </p:blipFill>
        <p:spPr bwMode="auto">
          <a:xfrm>
            <a:off x="1568548" y="6018213"/>
            <a:ext cx="685800" cy="685800"/>
          </a:xfrm>
          <a:prstGeom prst="rect">
            <a:avLst/>
          </a:prstGeom>
          <a:noFill/>
          <a:ln w="9525">
            <a:noFill/>
            <a:miter lim="800000"/>
            <a:headEnd/>
            <a:tailEnd/>
          </a:ln>
        </p:spPr>
      </p:pic>
      <p:pic>
        <p:nvPicPr>
          <p:cNvPr id="6" name="Picture 9" descr="jpllogo2"/>
          <p:cNvPicPr>
            <a:picLocks noChangeAspect="1" noChangeArrowheads="1"/>
          </p:cNvPicPr>
          <p:nvPr userDrawn="1"/>
        </p:nvPicPr>
        <p:blipFill>
          <a:blip r:embed="rId3" cstate="print"/>
          <a:srcRect/>
          <a:stretch>
            <a:fillRect/>
          </a:stretch>
        </p:blipFill>
        <p:spPr bwMode="auto">
          <a:xfrm>
            <a:off x="381000" y="6018213"/>
            <a:ext cx="1066800" cy="687387"/>
          </a:xfrm>
          <a:prstGeom prst="rect">
            <a:avLst/>
          </a:prstGeom>
          <a:noFill/>
          <a:ln w="9525">
            <a:noFill/>
            <a:miter lim="800000"/>
            <a:headEnd/>
            <a:tailEnd/>
          </a:ln>
        </p:spPr>
      </p:pic>
      <p:sp>
        <p:nvSpPr>
          <p:cNvPr id="3584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843" name="Rectangle 3"/>
          <p:cNvSpPr>
            <a:spLocks noGrp="1" noChangeArrowheads="1"/>
          </p:cNvSpPr>
          <p:nvPr>
            <p:ph type="subTitle" idx="1"/>
          </p:nvPr>
        </p:nvSpPr>
        <p:spPr>
          <a:xfrm>
            <a:off x="1371600" y="3886200"/>
            <a:ext cx="6400800" cy="6858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38188"/>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914400"/>
            <a:ext cx="77724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F3C76B1-CFAD-459A-8D64-3127642CC7DF}" type="slidenum">
              <a:rPr lang="en-US"/>
              <a:pPr>
                <a:defRPr/>
              </a:pPr>
              <a:t>‹#›</a:t>
            </a:fld>
            <a:r>
              <a:rPr lang="en-US" sz="1400" dirty="0"/>
              <a:t> </a:t>
            </a:r>
            <a:endParaRPr lang="en-US" dirty="0"/>
          </a:p>
        </p:txBody>
      </p:sp>
      <p:sp>
        <p:nvSpPr>
          <p:cNvPr id="5" name="Rectangle 17"/>
          <p:cNvSpPr>
            <a:spLocks noGrp="1" noChangeArrowheads="1"/>
          </p:cNvSpPr>
          <p:nvPr>
            <p:ph type="dt" sz="half" idx="11"/>
          </p:nvPr>
        </p:nvSpPr>
        <p:spPr>
          <a:ln/>
        </p:spPr>
        <p:txBody>
          <a:bodyPr/>
          <a:lstStyle>
            <a:lvl1pPr>
              <a:defRPr/>
            </a:lvl1pPr>
          </a:lstStyle>
          <a:p>
            <a:pPr>
              <a:defRPr/>
            </a:pPr>
            <a:r>
              <a:rPr lang="en-US" smtClean="0"/>
              <a:t>December 17, 2012</a:t>
            </a:r>
            <a:endParaRPr lang="en-US" dirty="0"/>
          </a:p>
        </p:txBody>
      </p:sp>
      <p:sp>
        <p:nvSpPr>
          <p:cNvPr id="6" name="Rectangle 18"/>
          <p:cNvSpPr>
            <a:spLocks noGrp="1" noChangeArrowheads="1"/>
          </p:cNvSpPr>
          <p:nvPr>
            <p:ph type="ftr" sz="quarter" idx="12"/>
          </p:nvPr>
        </p:nvSpPr>
        <p:spPr>
          <a:ln/>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38188"/>
          </a:xfr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7BA6119-CCFE-4E9D-B99C-EAD0B81AC7D8}" type="slidenum">
              <a:rPr lang="en-US"/>
              <a:pPr>
                <a:defRPr/>
              </a:pPr>
              <a:t>‹#›</a:t>
            </a:fld>
            <a:r>
              <a:rPr lang="en-US" sz="1400" dirty="0"/>
              <a:t> </a:t>
            </a:r>
            <a:endParaRPr lang="en-US" dirty="0"/>
          </a:p>
        </p:txBody>
      </p:sp>
      <p:sp>
        <p:nvSpPr>
          <p:cNvPr id="4" name="Rectangle 17"/>
          <p:cNvSpPr>
            <a:spLocks noGrp="1" noChangeArrowheads="1"/>
          </p:cNvSpPr>
          <p:nvPr>
            <p:ph type="dt" sz="half" idx="11"/>
          </p:nvPr>
        </p:nvSpPr>
        <p:spPr>
          <a:ln/>
        </p:spPr>
        <p:txBody>
          <a:bodyPr/>
          <a:lstStyle>
            <a:lvl1pPr>
              <a:defRPr/>
            </a:lvl1pPr>
          </a:lstStyle>
          <a:p>
            <a:pPr>
              <a:defRPr/>
            </a:pPr>
            <a:r>
              <a:rPr lang="en-US" smtClean="0"/>
              <a:t>December 17, 2012</a:t>
            </a:r>
            <a:endParaRPr lang="en-US" dirty="0"/>
          </a:p>
        </p:txBody>
      </p:sp>
      <p:sp>
        <p:nvSpPr>
          <p:cNvPr id="5" name="Rectangle 18"/>
          <p:cNvSpPr>
            <a:spLocks noGrp="1" noChangeArrowheads="1"/>
          </p:cNvSpPr>
          <p:nvPr>
            <p:ph type="ftr" sz="quarter" idx="12"/>
          </p:nvPr>
        </p:nvSpPr>
        <p:spPr>
          <a:ln/>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381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A2814A24-E1EC-4EF9-9B29-6ABAD796C71B}" type="slidenum">
              <a:rPr lang="en-US"/>
              <a:pPr>
                <a:defRPr/>
              </a:pPr>
              <a:t>‹#›</a:t>
            </a:fld>
            <a:r>
              <a:rPr lang="en-US" sz="1400" dirty="0"/>
              <a:t> </a:t>
            </a:r>
            <a:endParaRPr lang="en-US" dirty="0"/>
          </a:p>
        </p:txBody>
      </p:sp>
      <p:sp>
        <p:nvSpPr>
          <p:cNvPr id="7" name="Rectangle 17"/>
          <p:cNvSpPr>
            <a:spLocks noGrp="1" noChangeArrowheads="1"/>
          </p:cNvSpPr>
          <p:nvPr>
            <p:ph type="dt" sz="half" idx="11"/>
          </p:nvPr>
        </p:nvSpPr>
        <p:spPr/>
        <p:txBody>
          <a:bodyPr/>
          <a:lstStyle>
            <a:lvl1pPr>
              <a:defRPr/>
            </a:lvl1pPr>
          </a:lstStyle>
          <a:p>
            <a:pPr>
              <a:defRPr/>
            </a:pPr>
            <a:r>
              <a:rPr lang="en-US" smtClean="0"/>
              <a:t>December 17, 2012</a:t>
            </a:r>
            <a:endParaRPr lang="en-US" dirty="0"/>
          </a:p>
        </p:txBody>
      </p:sp>
      <p:sp>
        <p:nvSpPr>
          <p:cNvPr id="8" name="Rectangle 18"/>
          <p:cNvSpPr>
            <a:spLocks noGrp="1" noChangeArrowheads="1"/>
          </p:cNvSpPr>
          <p:nvPr>
            <p:ph type="ftr" sz="quarter" idx="12"/>
          </p:nvPr>
        </p:nvSpPr>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381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D6DDB69E-293E-41BB-8E5B-ECC8A15F5A92}" type="slidenum">
              <a:rPr lang="en-US"/>
              <a:pPr>
                <a:defRPr/>
              </a:pPr>
              <a:t>‹#›</a:t>
            </a:fld>
            <a:r>
              <a:rPr lang="en-US" sz="1400" dirty="0"/>
              <a:t> </a:t>
            </a:r>
            <a:endParaRPr lang="en-US" dirty="0"/>
          </a:p>
        </p:txBody>
      </p:sp>
      <p:sp>
        <p:nvSpPr>
          <p:cNvPr id="6" name="Rectangle 17"/>
          <p:cNvSpPr>
            <a:spLocks noGrp="1" noChangeArrowheads="1"/>
          </p:cNvSpPr>
          <p:nvPr>
            <p:ph type="dt" sz="half" idx="11"/>
          </p:nvPr>
        </p:nvSpPr>
        <p:spPr/>
        <p:txBody>
          <a:bodyPr/>
          <a:lstStyle>
            <a:lvl1pPr>
              <a:defRPr/>
            </a:lvl1pPr>
          </a:lstStyle>
          <a:p>
            <a:pPr>
              <a:defRPr/>
            </a:pPr>
            <a:r>
              <a:rPr lang="en-US" smtClean="0"/>
              <a:t>December 17, 2012</a:t>
            </a:r>
            <a:endParaRPr lang="en-US" dirty="0"/>
          </a:p>
        </p:txBody>
      </p:sp>
      <p:sp>
        <p:nvSpPr>
          <p:cNvPr id="7" name="Rectangle 18"/>
          <p:cNvSpPr>
            <a:spLocks noGrp="1" noChangeArrowheads="1"/>
          </p:cNvSpPr>
          <p:nvPr>
            <p:ph type="ftr" sz="quarter" idx="12"/>
          </p:nvPr>
        </p:nvSpPr>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381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1C1B30D5-97A1-45E2-A081-E3CF4581F32F}" type="slidenum">
              <a:rPr lang="en-US"/>
              <a:pPr>
                <a:defRPr/>
              </a:pPr>
              <a:t>‹#›</a:t>
            </a:fld>
            <a:r>
              <a:rPr lang="en-US" sz="1400" dirty="0"/>
              <a:t> </a:t>
            </a:r>
            <a:endParaRPr lang="en-US" dirty="0"/>
          </a:p>
        </p:txBody>
      </p:sp>
      <p:sp>
        <p:nvSpPr>
          <p:cNvPr id="7" name="Rectangle 17"/>
          <p:cNvSpPr>
            <a:spLocks noGrp="1" noChangeArrowheads="1"/>
          </p:cNvSpPr>
          <p:nvPr>
            <p:ph type="dt" sz="half" idx="11"/>
          </p:nvPr>
        </p:nvSpPr>
        <p:spPr/>
        <p:txBody>
          <a:bodyPr/>
          <a:lstStyle>
            <a:lvl1pPr>
              <a:defRPr/>
            </a:lvl1pPr>
          </a:lstStyle>
          <a:p>
            <a:pPr>
              <a:defRPr/>
            </a:pPr>
            <a:r>
              <a:rPr lang="en-US" smtClean="0"/>
              <a:t>December 17, 2012</a:t>
            </a:r>
            <a:endParaRPr lang="en-US" dirty="0"/>
          </a:p>
        </p:txBody>
      </p:sp>
      <p:sp>
        <p:nvSpPr>
          <p:cNvPr id="8" name="Rectangle 18"/>
          <p:cNvSpPr>
            <a:spLocks noGrp="1" noChangeArrowheads="1"/>
          </p:cNvSpPr>
          <p:nvPr>
            <p:ph type="ftr" sz="quarter" idx="12"/>
          </p:nvPr>
        </p:nvSpPr>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381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5762BE38-5B95-4CCD-9788-9BB38CDAB7D8}" type="slidenum">
              <a:rPr lang="en-US"/>
              <a:pPr>
                <a:defRPr/>
              </a:pPr>
              <a:t>‹#›</a:t>
            </a:fld>
            <a:r>
              <a:rPr lang="en-US" sz="1400" dirty="0"/>
              <a:t> </a:t>
            </a:r>
            <a:endParaRPr lang="en-US" dirty="0"/>
          </a:p>
        </p:txBody>
      </p:sp>
      <p:sp>
        <p:nvSpPr>
          <p:cNvPr id="6" name="Rectangle 17"/>
          <p:cNvSpPr>
            <a:spLocks noGrp="1" noChangeArrowheads="1"/>
          </p:cNvSpPr>
          <p:nvPr>
            <p:ph type="dt" sz="half" idx="11"/>
          </p:nvPr>
        </p:nvSpPr>
        <p:spPr/>
        <p:txBody>
          <a:bodyPr/>
          <a:lstStyle>
            <a:lvl1pPr>
              <a:defRPr/>
            </a:lvl1pPr>
          </a:lstStyle>
          <a:p>
            <a:pPr>
              <a:defRPr/>
            </a:pPr>
            <a:r>
              <a:rPr lang="en-US" smtClean="0"/>
              <a:t>December 17, 2012</a:t>
            </a:r>
            <a:endParaRPr lang="en-US" dirty="0"/>
          </a:p>
        </p:txBody>
      </p:sp>
      <p:sp>
        <p:nvSpPr>
          <p:cNvPr id="7" name="Rectangle 18"/>
          <p:cNvSpPr>
            <a:spLocks noGrp="1" noChangeArrowheads="1"/>
          </p:cNvSpPr>
          <p:nvPr>
            <p:ph type="ftr" sz="quarter" idx="12"/>
          </p:nvPr>
        </p:nvSpPr>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9842B89-7B97-4561-8BA1-2EB576C0AD58}" type="slidenum">
              <a:rPr lang="en-US"/>
              <a:pPr>
                <a:defRPr/>
              </a:pPr>
              <a:t>‹#›</a:t>
            </a:fld>
            <a:r>
              <a:rPr lang="en-US" sz="1400" dirty="0"/>
              <a:t> </a:t>
            </a:r>
            <a:endParaRPr lang="en-US" dirty="0"/>
          </a:p>
        </p:txBody>
      </p:sp>
      <p:sp>
        <p:nvSpPr>
          <p:cNvPr id="5" name="Rectangle 17"/>
          <p:cNvSpPr>
            <a:spLocks noGrp="1" noChangeArrowheads="1"/>
          </p:cNvSpPr>
          <p:nvPr>
            <p:ph type="dt" sz="half" idx="11"/>
          </p:nvPr>
        </p:nvSpPr>
        <p:spPr/>
        <p:txBody>
          <a:bodyPr/>
          <a:lstStyle>
            <a:lvl1pPr>
              <a:defRPr/>
            </a:lvl1pPr>
          </a:lstStyle>
          <a:p>
            <a:pPr>
              <a:defRPr/>
            </a:pPr>
            <a:r>
              <a:rPr lang="en-US" smtClean="0"/>
              <a:t>December 17, 2012</a:t>
            </a:r>
            <a:endParaRPr lang="en-US" dirty="0"/>
          </a:p>
        </p:txBody>
      </p:sp>
      <p:sp>
        <p:nvSpPr>
          <p:cNvPr id="6" name="Rectangle 18"/>
          <p:cNvSpPr>
            <a:spLocks noGrp="1" noChangeArrowheads="1"/>
          </p:cNvSpPr>
          <p:nvPr>
            <p:ph type="ftr" sz="quarter" idx="12"/>
          </p:nvPr>
        </p:nvSpPr>
        <p:spPr/>
        <p:txBody>
          <a:bodyPr/>
          <a:lstStyle>
            <a:lvl1pPr>
              <a:defRPr/>
            </a:lvl1pPr>
          </a:lstStyle>
          <a:p>
            <a:pPr>
              <a:defRPr/>
            </a:pPr>
            <a:r>
              <a:rPr lang="en-US" dirty="0" smtClean="0"/>
              <a:t> PFI Structure Handoff Review</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76200"/>
            <a:ext cx="7772400" cy="738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9144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4822" name="Rectangle 6"/>
          <p:cNvSpPr>
            <a:spLocks noGrp="1" noChangeArrowheads="1"/>
          </p:cNvSpPr>
          <p:nvPr>
            <p:ph type="sldNum" sz="quarter" idx="4"/>
          </p:nvPr>
        </p:nvSpPr>
        <p:spPr bwMode="auto">
          <a:xfrm>
            <a:off x="70866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Arial" charset="0"/>
                <a:ea typeface="+mn-ea"/>
                <a:cs typeface="+mn-cs"/>
              </a:defRPr>
            </a:lvl1pPr>
          </a:lstStyle>
          <a:p>
            <a:pPr>
              <a:defRPr/>
            </a:pPr>
            <a:fld id="{6B89FE16-029D-4E03-8E51-3A849F844C02}" type="slidenum">
              <a:rPr lang="en-US"/>
              <a:pPr>
                <a:defRPr/>
              </a:pPr>
              <a:t>‹#›</a:t>
            </a:fld>
            <a:r>
              <a:rPr lang="en-US" sz="1400" dirty="0"/>
              <a:t> </a:t>
            </a:r>
            <a:endParaRPr lang="en-US" dirty="0"/>
          </a:p>
        </p:txBody>
      </p:sp>
      <p:sp>
        <p:nvSpPr>
          <p:cNvPr id="34833" name="Rectangle 17"/>
          <p:cNvSpPr>
            <a:spLocks noGrp="1" noChangeArrowheads="1"/>
          </p:cNvSpPr>
          <p:nvPr>
            <p:ph type="dt" sz="half" idx="2"/>
          </p:nvPr>
        </p:nvSpPr>
        <p:spPr bwMode="auto">
          <a:xfrm>
            <a:off x="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80"/>
                </a:solidFill>
                <a:latin typeface="+mn-lt"/>
                <a:ea typeface="ＭＳ Ｐゴシック" pitchFamily="-16" charset="-128"/>
                <a:cs typeface="+mn-cs"/>
              </a:defRPr>
            </a:lvl1pPr>
          </a:lstStyle>
          <a:p>
            <a:pPr>
              <a:defRPr/>
            </a:pPr>
            <a:r>
              <a:rPr lang="en-US" smtClean="0"/>
              <a:t>December 17, 2012</a:t>
            </a:r>
            <a:endParaRPr lang="en-US" dirty="0"/>
          </a:p>
        </p:txBody>
      </p:sp>
      <p:sp>
        <p:nvSpPr>
          <p:cNvPr id="34834" name="Rectangle 18"/>
          <p:cNvSpPr>
            <a:spLocks noGrp="1" noChangeArrowheads="1"/>
          </p:cNvSpPr>
          <p:nvPr>
            <p:ph type="ftr" sz="quarter" idx="3"/>
          </p:nvPr>
        </p:nvSpPr>
        <p:spPr bwMode="auto">
          <a:xfrm>
            <a:off x="2895600" y="6537325"/>
            <a:ext cx="3200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Times New Roman" pitchFamily="18" charset="0"/>
                <a:ea typeface="ＭＳ Ｐゴシック"/>
                <a:cs typeface="ＭＳ Ｐゴシック"/>
              </a:defRPr>
            </a:lvl1pPr>
          </a:lstStyle>
          <a:p>
            <a:pPr>
              <a:defRPr/>
            </a:pPr>
            <a:r>
              <a:rPr lang="en-US" dirty="0" smtClean="0"/>
              <a:t> PFI Structure Handoff Review</a:t>
            </a:r>
            <a:endParaRPr lang="en-US" dirty="0"/>
          </a:p>
        </p:txBody>
      </p:sp>
      <p:sp>
        <p:nvSpPr>
          <p:cNvPr id="1031" name="Line 19"/>
          <p:cNvSpPr>
            <a:spLocks noChangeShapeType="1"/>
          </p:cNvSpPr>
          <p:nvPr/>
        </p:nvSpPr>
        <p:spPr bwMode="auto">
          <a:xfrm>
            <a:off x="685800" y="838200"/>
            <a:ext cx="7696200" cy="0"/>
          </a:xfrm>
          <a:prstGeom prst="line">
            <a:avLst/>
          </a:prstGeom>
          <a:noFill/>
          <a:ln w="38100" cmpd="dbl">
            <a:solidFill>
              <a:schemeClr val="tx1"/>
            </a:solidFill>
            <a:round/>
            <a:headEnd/>
            <a:tailEnd/>
          </a:ln>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87" r:id="rId1"/>
    <p:sldLayoutId id="2147483884" r:id="rId2"/>
    <p:sldLayoutId id="2147483885" r:id="rId3"/>
    <p:sldLayoutId id="2147483888" r:id="rId4"/>
    <p:sldLayoutId id="2147483889" r:id="rId5"/>
    <p:sldLayoutId id="2147483890" r:id="rId6"/>
    <p:sldLayoutId id="2147483891" r:id="rId7"/>
    <p:sldLayoutId id="2147483892" r:id="rId8"/>
  </p:sldLayoutIdLst>
  <p:hf hdr="0"/>
  <p:txStyles>
    <p:titleStyle>
      <a:lvl1pPr algn="ctr" rtl="0" eaLnBrk="0" fontAlgn="base" hangingPunct="0">
        <a:spcBef>
          <a:spcPct val="0"/>
        </a:spcBef>
        <a:spcAft>
          <a:spcPct val="0"/>
        </a:spcAft>
        <a:defRPr sz="2800">
          <a:solidFill>
            <a:srgbClr val="800000"/>
          </a:solidFill>
          <a:latin typeface="+mj-lt"/>
          <a:ea typeface="+mj-ea"/>
          <a:cs typeface="+mj-cs"/>
        </a:defRPr>
      </a:lvl1pPr>
      <a:lvl2pPr algn="ctr" rtl="0" eaLnBrk="0" fontAlgn="base" hangingPunct="0">
        <a:spcBef>
          <a:spcPct val="0"/>
        </a:spcBef>
        <a:spcAft>
          <a:spcPct val="0"/>
        </a:spcAft>
        <a:defRPr sz="2800">
          <a:solidFill>
            <a:srgbClr val="800000"/>
          </a:solidFill>
          <a:latin typeface="Times New Roman" pitchFamily="-16" charset="0"/>
          <a:ea typeface="Osaka" pitchFamily="-16" charset="-128"/>
        </a:defRPr>
      </a:lvl2pPr>
      <a:lvl3pPr algn="ctr" rtl="0" eaLnBrk="0" fontAlgn="base" hangingPunct="0">
        <a:spcBef>
          <a:spcPct val="0"/>
        </a:spcBef>
        <a:spcAft>
          <a:spcPct val="0"/>
        </a:spcAft>
        <a:defRPr sz="2800">
          <a:solidFill>
            <a:srgbClr val="800000"/>
          </a:solidFill>
          <a:latin typeface="Times New Roman" pitchFamily="-16" charset="0"/>
          <a:ea typeface="Osaka" pitchFamily="-16" charset="-128"/>
        </a:defRPr>
      </a:lvl3pPr>
      <a:lvl4pPr algn="ctr" rtl="0" eaLnBrk="0" fontAlgn="base" hangingPunct="0">
        <a:spcBef>
          <a:spcPct val="0"/>
        </a:spcBef>
        <a:spcAft>
          <a:spcPct val="0"/>
        </a:spcAft>
        <a:defRPr sz="2800">
          <a:solidFill>
            <a:srgbClr val="800000"/>
          </a:solidFill>
          <a:latin typeface="Times New Roman" pitchFamily="-16" charset="0"/>
          <a:ea typeface="Osaka" pitchFamily="-16" charset="-128"/>
        </a:defRPr>
      </a:lvl4pPr>
      <a:lvl5pPr algn="ctr" rtl="0" eaLnBrk="0" fontAlgn="base" hangingPunct="0">
        <a:spcBef>
          <a:spcPct val="0"/>
        </a:spcBef>
        <a:spcAft>
          <a:spcPct val="0"/>
        </a:spcAft>
        <a:defRPr sz="2800">
          <a:solidFill>
            <a:srgbClr val="800000"/>
          </a:solidFill>
          <a:latin typeface="Times New Roman" pitchFamily="-16" charset="0"/>
          <a:ea typeface="Osaka" pitchFamily="-16" charset="-128"/>
        </a:defRPr>
      </a:lvl5pPr>
      <a:lvl6pPr marL="457200" algn="ctr" rtl="0" fontAlgn="base">
        <a:spcBef>
          <a:spcPct val="0"/>
        </a:spcBef>
        <a:spcAft>
          <a:spcPct val="0"/>
        </a:spcAft>
        <a:defRPr sz="2800">
          <a:solidFill>
            <a:srgbClr val="800000"/>
          </a:solidFill>
          <a:latin typeface="Times New Roman" pitchFamily="-16" charset="0"/>
          <a:ea typeface="Osaka" pitchFamily="-16" charset="-128"/>
        </a:defRPr>
      </a:lvl6pPr>
      <a:lvl7pPr marL="914400" algn="ctr" rtl="0" fontAlgn="base">
        <a:spcBef>
          <a:spcPct val="0"/>
        </a:spcBef>
        <a:spcAft>
          <a:spcPct val="0"/>
        </a:spcAft>
        <a:defRPr sz="2800">
          <a:solidFill>
            <a:srgbClr val="800000"/>
          </a:solidFill>
          <a:latin typeface="Times New Roman" pitchFamily="-16" charset="0"/>
          <a:ea typeface="Osaka" pitchFamily="-16" charset="-128"/>
        </a:defRPr>
      </a:lvl7pPr>
      <a:lvl8pPr marL="1371600" algn="ctr" rtl="0" fontAlgn="base">
        <a:spcBef>
          <a:spcPct val="0"/>
        </a:spcBef>
        <a:spcAft>
          <a:spcPct val="0"/>
        </a:spcAft>
        <a:defRPr sz="2800">
          <a:solidFill>
            <a:srgbClr val="800000"/>
          </a:solidFill>
          <a:latin typeface="Times New Roman" pitchFamily="-16" charset="0"/>
          <a:ea typeface="Osaka" pitchFamily="-16" charset="-128"/>
        </a:defRPr>
      </a:lvl8pPr>
      <a:lvl9pPr marL="1828800" algn="ctr" rtl="0" fontAlgn="base">
        <a:spcBef>
          <a:spcPct val="0"/>
        </a:spcBef>
        <a:spcAft>
          <a:spcPct val="0"/>
        </a:spcAft>
        <a:defRPr sz="2800">
          <a:solidFill>
            <a:srgbClr val="800000"/>
          </a:solidFill>
          <a:latin typeface="Times New Roman" pitchFamily="-16" charset="0"/>
          <a:ea typeface="Osaka" pitchFamily="-16" charset="-128"/>
        </a:defRPr>
      </a:lvl9pPr>
    </p:titleStyle>
    <p:bodyStyle>
      <a:lvl1pPr marL="342900" indent="-342900" algn="l" rtl="0" eaLnBrk="0" fontAlgn="base" hangingPunct="0">
        <a:spcBef>
          <a:spcPct val="20000"/>
        </a:spcBef>
        <a:spcAft>
          <a:spcPct val="0"/>
        </a:spcAft>
        <a:buChar char="•"/>
        <a:defRPr sz="2400">
          <a:solidFill>
            <a:srgbClr val="00008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80"/>
          </a:solidFill>
          <a:latin typeface="+mn-lt"/>
          <a:ea typeface="+mn-ea"/>
        </a:defRPr>
      </a:lvl2pPr>
      <a:lvl3pPr marL="1143000" indent="-228600" algn="l" rtl="0" eaLnBrk="0" fontAlgn="base" hangingPunct="0">
        <a:spcBef>
          <a:spcPct val="20000"/>
        </a:spcBef>
        <a:spcAft>
          <a:spcPct val="0"/>
        </a:spcAft>
        <a:buChar char="•"/>
        <a:defRPr sz="2000">
          <a:solidFill>
            <a:srgbClr val="000080"/>
          </a:solidFill>
          <a:latin typeface="+mn-lt"/>
          <a:ea typeface="+mn-ea"/>
        </a:defRPr>
      </a:lvl3pPr>
      <a:lvl4pPr marL="1600200" indent="-228600" algn="l" rtl="0" eaLnBrk="0" fontAlgn="base" hangingPunct="0">
        <a:spcBef>
          <a:spcPct val="20000"/>
        </a:spcBef>
        <a:spcAft>
          <a:spcPct val="0"/>
        </a:spcAft>
        <a:buChar char="–"/>
        <a:defRPr sz="2000">
          <a:solidFill>
            <a:srgbClr val="000080"/>
          </a:solidFill>
          <a:latin typeface="+mn-lt"/>
          <a:ea typeface="+mn-ea"/>
        </a:defRPr>
      </a:lvl4pPr>
      <a:lvl5pPr marL="2057400" indent="-228600" algn="l" rtl="0" eaLnBrk="0" fontAlgn="base" hangingPunct="0">
        <a:spcBef>
          <a:spcPct val="20000"/>
        </a:spcBef>
        <a:spcAft>
          <a:spcPct val="0"/>
        </a:spcAft>
        <a:buChar char="»"/>
        <a:defRPr sz="2000">
          <a:solidFill>
            <a:srgbClr val="000080"/>
          </a:solidFill>
          <a:latin typeface="+mn-lt"/>
          <a:ea typeface="+mn-ea"/>
        </a:defRPr>
      </a:lvl5pPr>
      <a:lvl6pPr marL="2514600" indent="-228600" algn="l" rtl="0" fontAlgn="base">
        <a:spcBef>
          <a:spcPct val="20000"/>
        </a:spcBef>
        <a:spcAft>
          <a:spcPct val="0"/>
        </a:spcAft>
        <a:buChar char="»"/>
        <a:defRPr sz="2000">
          <a:solidFill>
            <a:srgbClr val="000080"/>
          </a:solidFill>
          <a:latin typeface="+mn-lt"/>
          <a:ea typeface="+mn-ea"/>
        </a:defRPr>
      </a:lvl6pPr>
      <a:lvl7pPr marL="2971800" indent="-228600" algn="l" rtl="0" fontAlgn="base">
        <a:spcBef>
          <a:spcPct val="20000"/>
        </a:spcBef>
        <a:spcAft>
          <a:spcPct val="0"/>
        </a:spcAft>
        <a:buChar char="»"/>
        <a:defRPr sz="2000">
          <a:solidFill>
            <a:srgbClr val="000080"/>
          </a:solidFill>
          <a:latin typeface="+mn-lt"/>
          <a:ea typeface="+mn-ea"/>
        </a:defRPr>
      </a:lvl7pPr>
      <a:lvl8pPr marL="3429000" indent="-228600" algn="l" rtl="0" fontAlgn="base">
        <a:spcBef>
          <a:spcPct val="20000"/>
        </a:spcBef>
        <a:spcAft>
          <a:spcPct val="0"/>
        </a:spcAft>
        <a:buChar char="»"/>
        <a:defRPr sz="2000">
          <a:solidFill>
            <a:srgbClr val="000080"/>
          </a:solidFill>
          <a:latin typeface="+mn-lt"/>
          <a:ea typeface="+mn-ea"/>
        </a:defRPr>
      </a:lvl8pPr>
      <a:lvl9pPr marL="3886200" indent="-228600" algn="l" rtl="0" fontAlgn="base">
        <a:spcBef>
          <a:spcPct val="20000"/>
        </a:spcBef>
        <a:spcAft>
          <a:spcPct val="0"/>
        </a:spcAft>
        <a:buChar char="»"/>
        <a:defRPr sz="2000">
          <a:solidFill>
            <a:srgbClr val="00008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0794" y="1700790"/>
            <a:ext cx="7772400" cy="1497782"/>
          </a:xfrm>
        </p:spPr>
        <p:txBody>
          <a:bodyPr/>
          <a:lstStyle/>
          <a:p>
            <a:pPr eaLnBrk="1" hangingPunct="1"/>
            <a:r>
              <a:rPr lang="en-US" dirty="0" smtClean="0"/>
              <a:t>PFI Mechanical Structure Handoff Review – </a:t>
            </a:r>
            <a:br>
              <a:rPr lang="en-US" dirty="0" smtClean="0"/>
            </a:br>
            <a:r>
              <a:rPr lang="en-US" dirty="0" smtClean="0"/>
              <a:t>updates and real-time notes added</a:t>
            </a:r>
            <a:r>
              <a:rPr lang="en-US" dirty="0"/>
              <a:t/>
            </a:r>
            <a:br>
              <a:rPr lang="en-US" dirty="0"/>
            </a:br>
            <a:endParaRPr lang="en-US" dirty="0" smtClean="0"/>
          </a:p>
        </p:txBody>
      </p:sp>
      <p:sp>
        <p:nvSpPr>
          <p:cNvPr id="50179" name="Rectangle 3"/>
          <p:cNvSpPr>
            <a:spLocks noGrp="1" noChangeArrowheads="1"/>
          </p:cNvSpPr>
          <p:nvPr>
            <p:ph type="subTitle" idx="1"/>
          </p:nvPr>
        </p:nvSpPr>
        <p:spPr>
          <a:xfrm>
            <a:off x="1352842" y="3601820"/>
            <a:ext cx="6400800" cy="2189067"/>
          </a:xfrm>
        </p:spPr>
        <p:txBody>
          <a:bodyPr/>
          <a:lstStyle/>
          <a:p>
            <a:pPr eaLnBrk="1" hangingPunct="1">
              <a:lnSpc>
                <a:spcPct val="80000"/>
              </a:lnSpc>
            </a:pPr>
            <a:endParaRPr lang="en-US" sz="1800" dirty="0"/>
          </a:p>
          <a:p>
            <a:pPr eaLnBrk="1" hangingPunct="1">
              <a:lnSpc>
                <a:spcPct val="80000"/>
              </a:lnSpc>
            </a:pPr>
            <a:r>
              <a:rPr lang="en-US" dirty="0" smtClean="0"/>
              <a:t>Olivia Dawson, PFI Structure Lead</a:t>
            </a:r>
          </a:p>
          <a:p>
            <a:pPr eaLnBrk="1" hangingPunct="1">
              <a:lnSpc>
                <a:spcPct val="80000"/>
              </a:lnSpc>
            </a:pPr>
            <a:r>
              <a:rPr lang="en-US" dirty="0" smtClean="0"/>
              <a:t>Eric Ek, Design Engineer</a:t>
            </a:r>
          </a:p>
          <a:p>
            <a:pPr eaLnBrk="1" hangingPunct="1">
              <a:lnSpc>
                <a:spcPct val="80000"/>
              </a:lnSpc>
            </a:pPr>
            <a:r>
              <a:rPr lang="en-US" dirty="0" smtClean="0"/>
              <a:t>Jason Kempenaar, Thermal Analyst</a:t>
            </a:r>
          </a:p>
          <a:p>
            <a:pPr eaLnBrk="1" hangingPunct="1">
              <a:lnSpc>
                <a:spcPct val="80000"/>
              </a:lnSpc>
            </a:pPr>
            <a:endParaRPr lang="en-US" sz="1600" dirty="0" smtClean="0"/>
          </a:p>
          <a:p>
            <a:pPr eaLnBrk="1" hangingPunct="1">
              <a:lnSpc>
                <a:spcPct val="80000"/>
              </a:lnSpc>
            </a:pPr>
            <a:r>
              <a:rPr lang="en-US" sz="1600" dirty="0" smtClean="0"/>
              <a:t>December 17,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10</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7" name="Table 6"/>
          <p:cNvGraphicFramePr>
            <a:graphicFrameLocks noGrp="1"/>
          </p:cNvGraphicFramePr>
          <p:nvPr/>
        </p:nvGraphicFramePr>
        <p:xfrm>
          <a:off x="597116" y="951899"/>
          <a:ext cx="7861085" cy="1082127"/>
        </p:xfrm>
        <a:graphic>
          <a:graphicData uri="http://schemas.openxmlformats.org/drawingml/2006/table">
            <a:tbl>
              <a:tblPr/>
              <a:tblGrid>
                <a:gridCol w="864106"/>
                <a:gridCol w="1094533"/>
                <a:gridCol w="3749945"/>
                <a:gridCol w="951501"/>
                <a:gridCol w="1201000"/>
              </a:tblGrid>
              <a:tr h="121843">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87371">
                <a:tc>
                  <a:txBody>
                    <a:bodyPr/>
                    <a:lstStyle/>
                    <a:p>
                      <a:pPr algn="l" fontAlgn="t"/>
                      <a:r>
                        <a:rPr lang="en-US" sz="1400" b="0" i="0" u="none" strike="noStrike" dirty="0" smtClean="0">
                          <a:latin typeface="Calibri"/>
                        </a:rPr>
                        <a:t>L4-MS-009</a:t>
                      </a:r>
                      <a:endParaRPr lang="en-US" sz="1400" b="0" i="0" u="none" strike="noStrike" dirty="0">
                        <a:latin typeface="Calibri"/>
                      </a:endParaRP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Storage Environments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latin typeface="Calibri"/>
                        </a:rPr>
                        <a:t>The PFI mechanical structure shall meet all requirements after exposure to storage environments listed in L3-PFI-017.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Design, Analysis, Demonstration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97117" y="2392074"/>
          <a:ext cx="7861084" cy="2395293"/>
        </p:xfrm>
        <a:graphic>
          <a:graphicData uri="http://schemas.openxmlformats.org/drawingml/2006/table">
            <a:tbl>
              <a:tblPr/>
              <a:tblGrid>
                <a:gridCol w="818862"/>
                <a:gridCol w="1037226"/>
                <a:gridCol w="6004996"/>
              </a:tblGrid>
              <a:tr h="578949">
                <a:tc>
                  <a:txBody>
                    <a:bodyPr/>
                    <a:lstStyle/>
                    <a:p>
                      <a:pPr algn="l" fontAlgn="t"/>
                      <a:r>
                        <a:rPr lang="en-US" sz="1400" b="0" i="0" u="none" strike="noStrike" dirty="0" smtClean="0">
                          <a:latin typeface="Calibri"/>
                        </a:rPr>
                        <a:t>L3-PFI-017</a:t>
                      </a:r>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latin typeface="Calibri"/>
                        </a:rPr>
                        <a:t>Storage Environments</a:t>
                      </a:r>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latin typeface="Calibri"/>
                        </a:rPr>
                        <a:t>PFI shall be capable of withstanding the environmental conditions listed in the table below  during transportation.</a:t>
                      </a:r>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49">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Altitude:     4,200 m</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429">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200" b="0" i="0" u="none" strike="noStrike">
                          <a:latin typeface="Calibri"/>
                        </a:rPr>
                        <a:t>Ambient air pressure:     610 hPa</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702">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Ambient air temperature:     -2 to + 15 C</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82">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Relative humidity:     0 to 100% with condensation</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69">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Wind speed:     0 to 10 m/sec</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949">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Vibration:     [TBD] g, [TBD] Hz, in [TBD] axes</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9">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Shock:     [TBD] g in all axes [TBD]</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709">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Cleanliness:     [TBD]</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11</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8" name="Table 7"/>
          <p:cNvGraphicFramePr>
            <a:graphicFrameLocks noGrp="1"/>
          </p:cNvGraphicFramePr>
          <p:nvPr/>
        </p:nvGraphicFramePr>
        <p:xfrm>
          <a:off x="685801" y="894293"/>
          <a:ext cx="7772398" cy="4646061"/>
        </p:xfrm>
        <a:graphic>
          <a:graphicData uri="http://schemas.openxmlformats.org/drawingml/2006/table">
            <a:tbl>
              <a:tblPr/>
              <a:tblGrid>
                <a:gridCol w="833028"/>
                <a:gridCol w="933874"/>
                <a:gridCol w="3732293"/>
                <a:gridCol w="979319"/>
                <a:gridCol w="1293884"/>
              </a:tblGrid>
              <a:tr h="263347">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790039">
                <a:tc>
                  <a:txBody>
                    <a:bodyPr/>
                    <a:lstStyle/>
                    <a:p>
                      <a:pPr algn="l" fontAlgn="t"/>
                      <a:r>
                        <a:rPr lang="en-US" sz="1400" b="0" i="0" u="none" strike="noStrike">
                          <a:latin typeface="Calibri"/>
                        </a:rPr>
                        <a:t>L4-MS-010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Earthquake Survival</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be designed to withstand an earthquake with a level of vibration of 0.4 g [TBC], 0.5 to 100 Hz [TBC], in any axis.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L3-PFI-018</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Analysis</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6692">
                <a:tc>
                  <a:txBody>
                    <a:bodyPr/>
                    <a:lstStyle/>
                    <a:p>
                      <a:pPr algn="l" fontAlgn="t"/>
                      <a:r>
                        <a:rPr lang="en-US" sz="1400" b="0" i="0" u="none" strike="noStrike">
                          <a:latin typeface="Calibri"/>
                        </a:rPr>
                        <a:t>L4-MS-011</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Rotating Mass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mass supported on the rotator interface shall not exceed TBD kg.</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Inspection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6692">
                <a:tc>
                  <a:txBody>
                    <a:bodyPr/>
                    <a:lstStyle/>
                    <a:p>
                      <a:pPr algn="l" fontAlgn="t"/>
                      <a:r>
                        <a:rPr lang="en-US" sz="1400" b="0" i="0" u="none" strike="noStrike">
                          <a:latin typeface="Calibri"/>
                        </a:rPr>
                        <a:t>L4-MS-012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Fixed Mass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mass supported on the fixed interface shall not exceed TBD kg.</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 L3-PFI-020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Inspection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0039">
                <a:tc>
                  <a:txBody>
                    <a:bodyPr/>
                    <a:lstStyle/>
                    <a:p>
                      <a:pPr algn="l" fontAlgn="t"/>
                      <a:r>
                        <a:rPr lang="en-US" sz="1400" b="0" i="0" u="none" strike="noStrike">
                          <a:latin typeface="Calibri"/>
                        </a:rPr>
                        <a:t>L4-MS-013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Center of Gravity</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center of mass (CM) of the PFI mechanical structure supported on the rotating interface shall be placed at TBD location with TBD accuracy.  </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L3-PFI-021</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smtClean="0">
                          <a:latin typeface="Calibri"/>
                        </a:rPr>
                        <a:t>Analysis,</a:t>
                      </a:r>
                      <a:r>
                        <a:rPr lang="en-US" sz="1400" b="0" i="0" u="none" strike="noStrike" baseline="0" dirty="0" smtClean="0">
                          <a:latin typeface="Calibri"/>
                        </a:rPr>
                        <a:t> </a:t>
                      </a:r>
                      <a:r>
                        <a:rPr lang="en-US" sz="1400" b="0" i="0" u="none" strike="noStrike" dirty="0" smtClean="0">
                          <a:latin typeface="Calibri"/>
                        </a:rPr>
                        <a:t>Demonstration</a:t>
                      </a:r>
                      <a:r>
                        <a:rPr lang="en-US" sz="1400" b="0" i="0" u="none" strike="noStrike" dirty="0">
                          <a:latin typeface="Calibri"/>
                        </a:rPr>
                        <a: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0077">
                <a:tc>
                  <a:txBody>
                    <a:bodyPr/>
                    <a:lstStyle/>
                    <a:p>
                      <a:pPr algn="l" fontAlgn="t"/>
                      <a:r>
                        <a:rPr lang="en-US" sz="1400" b="0" i="0" u="none" strike="noStrike" dirty="0">
                          <a:latin typeface="Calibri"/>
                        </a:rPr>
                        <a:t>L4-MS-014</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Optical bench Alignment Stability</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latin typeface="Calibri"/>
                        </a:rPr>
                        <a:t>The displacement of the optical bench interface plane relative to the rotator interface shall be no larger than 3 arcsec [TBC] in tilt and 10 um [TBC] in translation when telescope elevation angle changes from 90 to 0 degrees at any rotator angle between -60 and + 60 degrees.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latin typeface="Calibri"/>
                        </a:rPr>
                        <a:t>L3-PFI-043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latin typeface="Calibri"/>
                        </a:rPr>
                        <a:t>Analysis, Test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9" name="Table 8"/>
          <p:cNvGraphicFramePr>
            <a:graphicFrameLocks noGrp="1"/>
          </p:cNvGraphicFramePr>
          <p:nvPr/>
        </p:nvGraphicFramePr>
        <p:xfrm>
          <a:off x="685801" y="5639858"/>
          <a:ext cx="2273300" cy="323850"/>
        </p:xfrm>
        <a:graphic>
          <a:graphicData uri="http://schemas.openxmlformats.org/drawingml/2006/table">
            <a:tbl>
              <a:tblPr/>
              <a:tblGrid>
                <a:gridCol w="875078"/>
                <a:gridCol w="1398222"/>
              </a:tblGrid>
              <a:tr h="323850">
                <a:tc>
                  <a:txBody>
                    <a:bodyPr/>
                    <a:lstStyle/>
                    <a:p>
                      <a:pPr algn="l" fontAlgn="t"/>
                      <a:r>
                        <a:rPr lang="en-US" sz="1000" b="0" i="0" u="none" strike="noStrike">
                          <a:latin typeface="Arial"/>
                        </a:rPr>
                        <a:t> </a:t>
                      </a:r>
                    </a:p>
                  </a:txBody>
                  <a:tcPr marL="9525" marR="9525" marT="9525" marB="0">
                    <a:lnL>
                      <a:noFill/>
                    </a:lnL>
                    <a:lnR>
                      <a:noFill/>
                    </a:lnR>
                    <a:lnT>
                      <a:noFill/>
                    </a:lnT>
                    <a:lnB>
                      <a:noFill/>
                    </a:lnB>
                    <a:solidFill>
                      <a:srgbClr val="FFFF00"/>
                    </a:solidFill>
                  </a:tcPr>
                </a:tc>
                <a:tc>
                  <a:txBody>
                    <a:bodyPr/>
                    <a:lstStyle/>
                    <a:p>
                      <a:pPr algn="l" fontAlgn="t"/>
                      <a:r>
                        <a:rPr lang="en-US" sz="1000" b="0" i="0" u="none" strike="noStrike" dirty="0">
                          <a:latin typeface="Arial"/>
                        </a:rPr>
                        <a:t>MS Driving Requirements</a:t>
                      </a: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12</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7" name="Table 6"/>
          <p:cNvGraphicFramePr>
            <a:graphicFrameLocks noGrp="1"/>
          </p:cNvGraphicFramePr>
          <p:nvPr/>
        </p:nvGraphicFramePr>
        <p:xfrm>
          <a:off x="597117" y="894292"/>
          <a:ext cx="7949766" cy="5530272"/>
        </p:xfrm>
        <a:graphic>
          <a:graphicData uri="http://schemas.openxmlformats.org/drawingml/2006/table">
            <a:tbl>
              <a:tblPr/>
              <a:tblGrid>
                <a:gridCol w="806498"/>
                <a:gridCol w="1094533"/>
                <a:gridCol w="3859669"/>
                <a:gridCol w="983498"/>
                <a:gridCol w="1205568"/>
              </a:tblGrid>
              <a:tr h="304038">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216148">
                <a:tc>
                  <a:txBody>
                    <a:bodyPr/>
                    <a:lstStyle/>
                    <a:p>
                      <a:pPr algn="l" fontAlgn="t"/>
                      <a:r>
                        <a:rPr lang="en-US" sz="1400" b="0" i="0" u="none" strike="noStrike">
                          <a:latin typeface="Calibri"/>
                        </a:rPr>
                        <a:t>L4-MS-015</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PFI to POpt2 Alignment Accuracy</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latin typeface="Calibri"/>
                        </a:rPr>
                        <a:t>PFI mechanical structure shall contribute no more than 200 um [TBC]  in radial translation, 100 um [TBC] in focus, and 15 </a:t>
                      </a:r>
                      <a:r>
                        <a:rPr lang="en-US" sz="1400" b="0" i="0" u="none" strike="noStrike" dirty="0" err="1">
                          <a:latin typeface="Calibri"/>
                        </a:rPr>
                        <a:t>arcsec</a:t>
                      </a:r>
                      <a:r>
                        <a:rPr lang="en-US" sz="1400" b="0" i="0" u="none" strike="noStrike" dirty="0">
                          <a:latin typeface="Calibri"/>
                        </a:rPr>
                        <a:t> [TBC] in tilt to the misalignment of the PFI image plane relative to the rotator interface  as defined by the ICD referenced in L4-MS-001.</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L3-PFI-042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Design, Analysis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08073">
                <a:tc>
                  <a:txBody>
                    <a:bodyPr/>
                    <a:lstStyle/>
                    <a:p>
                      <a:pPr algn="l" fontAlgn="t"/>
                      <a:r>
                        <a:rPr lang="en-US" sz="1400" b="0" i="0" u="none" strike="noStrike">
                          <a:latin typeface="Calibri"/>
                        </a:rPr>
                        <a:t>L4-MS-016</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latin typeface="Calibri"/>
                        </a:rPr>
                        <a:t>Installation</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latin typeface="Calibri"/>
                        </a:rPr>
                        <a:t>The PFI mechanical structure shall allow PFI removal from POpt2 as a single assembly.</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L3-PFI-030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Design, Demonstration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16148">
                <a:tc>
                  <a:txBody>
                    <a:bodyPr/>
                    <a:lstStyle/>
                    <a:p>
                      <a:pPr algn="l" fontAlgn="t"/>
                      <a:r>
                        <a:rPr lang="en-US" sz="1400" b="0" i="0" u="none" strike="noStrike">
                          <a:latin typeface="Calibri"/>
                        </a:rPr>
                        <a:t>L4-MS-017</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Metric Fasteners </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use metric fasteners for all screws, bolts, nuts, and tapped fixtures.  The only exception will be internal components of commercially purchased mechanisms, or fixtures to attach these (e.g. pre-tapped holes). </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L3-PFI-048</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Design, Inspection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8073">
                <a:tc>
                  <a:txBody>
                    <a:bodyPr/>
                    <a:lstStyle/>
                    <a:p>
                      <a:pPr algn="l" fontAlgn="t"/>
                      <a:r>
                        <a:rPr lang="en-US" sz="1400" b="0" i="0" u="none" strike="noStrike">
                          <a:latin typeface="Calibri"/>
                        </a:rPr>
                        <a:t>L4-MS-018</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SI Units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use metric dimensions on all drawings and documentation.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L3-PFI-049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Inspection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8073">
                <a:tc>
                  <a:txBody>
                    <a:bodyPr/>
                    <a:lstStyle/>
                    <a:p>
                      <a:pPr algn="l" fontAlgn="t"/>
                      <a:r>
                        <a:rPr lang="en-US" sz="1400" b="0" i="0" u="none" strike="noStrike">
                          <a:latin typeface="Calibri"/>
                        </a:rPr>
                        <a:t>L4-MS-019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Safety</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design and construction shall be in accordance safety standards at the Subaru observatory.</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 L3-PFI-050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Design, Analysis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3798">
                <a:tc>
                  <a:txBody>
                    <a:bodyPr/>
                    <a:lstStyle/>
                    <a:p>
                      <a:pPr algn="l" fontAlgn="t"/>
                      <a:r>
                        <a:rPr lang="en-US" sz="1400" b="0" i="0" u="none" strike="noStrike">
                          <a:latin typeface="Calibri"/>
                        </a:rPr>
                        <a:t>L4-MS-020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PFI power dissipation into the dome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latin typeface="Calibri"/>
                        </a:rPr>
                        <a:t>The mechanical structure shall accommodate TBD thermal control hardware to limit the PFI power dissipation into the telescope dome air.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L3-PFI-023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latin typeface="Calibri"/>
                        </a:rPr>
                        <a:t>Design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13</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8" name="Table 7"/>
          <p:cNvGraphicFramePr>
            <a:graphicFrameLocks noGrp="1"/>
          </p:cNvGraphicFramePr>
          <p:nvPr/>
        </p:nvGraphicFramePr>
        <p:xfrm>
          <a:off x="597117" y="951899"/>
          <a:ext cx="7861082" cy="5299410"/>
        </p:xfrm>
        <a:graphic>
          <a:graphicData uri="http://schemas.openxmlformats.org/drawingml/2006/table">
            <a:tbl>
              <a:tblPr/>
              <a:tblGrid>
                <a:gridCol w="833028"/>
                <a:gridCol w="1094533"/>
                <a:gridCol w="3802062"/>
                <a:gridCol w="979319"/>
                <a:gridCol w="1152140"/>
              </a:tblGrid>
              <a:tr h="298202">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83808">
                <a:tc>
                  <a:txBody>
                    <a:bodyPr/>
                    <a:lstStyle/>
                    <a:p>
                      <a:pPr algn="l" fontAlgn="t"/>
                      <a:r>
                        <a:rPr lang="en-US" sz="1400" b="0" i="0" u="none" strike="noStrike">
                          <a:latin typeface="Calibri"/>
                        </a:rPr>
                        <a:t>L4-MS-021</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PFI structure focus stability due to temperature effects  </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dirty="0">
                          <a:latin typeface="Calibri"/>
                        </a:rPr>
                        <a:t>The PFI Structure shall compensate for the axial displacements of POpt2, Optical Bench, Rail, and </a:t>
                      </a:r>
                      <a:r>
                        <a:rPr lang="en-US" sz="1400" b="0" i="0" u="none" strike="noStrike" dirty="0" err="1">
                          <a:latin typeface="Calibri"/>
                        </a:rPr>
                        <a:t>Positioner</a:t>
                      </a:r>
                      <a:r>
                        <a:rPr lang="en-US" sz="1400" b="0" i="0" u="none" strike="noStrike" dirty="0">
                          <a:latin typeface="Calibri"/>
                        </a:rPr>
                        <a:t> to match the displacement of the PFI </a:t>
                      </a:r>
                      <a:r>
                        <a:rPr lang="en-US" sz="1400" b="0" i="0" u="none" strike="noStrike" dirty="0" err="1">
                          <a:latin typeface="Calibri"/>
                        </a:rPr>
                        <a:t>microlens</a:t>
                      </a:r>
                      <a:r>
                        <a:rPr lang="en-US" sz="1400" b="0" i="0" u="none" strike="noStrike" dirty="0">
                          <a:latin typeface="Calibri"/>
                        </a:rPr>
                        <a:t> plane.   The compensation shall limit the relative displacements of the PFI image plane and the WFC image plane to within 0 to 12 um +/-20% (displacement in the +Z direction in the PFI Coordinate System) TBC over the operational environments, excluding the </a:t>
                      </a:r>
                      <a:r>
                        <a:rPr lang="en-US" sz="1400" b="0" i="0" u="none" strike="noStrike" dirty="0" err="1">
                          <a:latin typeface="Calibri"/>
                        </a:rPr>
                        <a:t>positioner</a:t>
                      </a:r>
                      <a:r>
                        <a:rPr lang="en-US" sz="1400" b="0" i="0" u="none" strike="noStrike" dirty="0">
                          <a:latin typeface="Calibri"/>
                        </a:rPr>
                        <a:t> power dissipation effect.  The WFC image plane Z-displacements with respect to the PFI/Instrument Rotator interface are defined in TBD Project Document.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latin typeface="Calibri"/>
                        </a:rPr>
                        <a:t>L3-PFI-053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latin typeface="Calibri"/>
                        </a:rPr>
                        <a:t>Design, Analysis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192804">
                <a:tc>
                  <a:txBody>
                    <a:bodyPr/>
                    <a:lstStyle/>
                    <a:p>
                      <a:pPr algn="l" fontAlgn="t"/>
                      <a:r>
                        <a:rPr lang="en-US" sz="1400" b="0" i="0" u="none" strike="noStrike">
                          <a:latin typeface="Calibri"/>
                        </a:rPr>
                        <a:t>L4-MS-22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Cable C handling during integration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include provision to support and protect the un-mated ends of cable C during PFI installation and removal from POpt2 that allow one person to safely stow, unstow and integrate cable C to the cable B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L3-PFI-30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Design, Demonstration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602">
                <a:tc>
                  <a:txBody>
                    <a:bodyPr/>
                    <a:lstStyle/>
                    <a:p>
                      <a:pPr algn="l" fontAlgn="t"/>
                      <a:r>
                        <a:rPr lang="en-US" sz="1400" b="0" i="0" u="none" strike="noStrike">
                          <a:latin typeface="Calibri"/>
                        </a:rPr>
                        <a:t>L4-MS-23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Fiber Positioner Removal</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latin typeface="Calibri"/>
                        </a:rPr>
                        <a:t>The PFI mechanical structure shall allow installation and removal of a single fiber positioner module and associated Cable C elements from the PFI without disturbing the other cable C fibers. </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a:latin typeface="Calibri"/>
                        </a:rPr>
                        <a:t>L3-PFI-052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latin typeface="Calibri"/>
                        </a:rPr>
                        <a:t>Design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 Requirement</a:t>
            </a:r>
            <a:endParaRPr lang="en-US" dirty="0"/>
          </a:p>
        </p:txBody>
      </p:sp>
      <p:sp>
        <p:nvSpPr>
          <p:cNvPr id="3" name="Content Placeholder 2"/>
          <p:cNvSpPr>
            <a:spLocks noGrp="1"/>
          </p:cNvSpPr>
          <p:nvPr>
            <p:ph idx="1"/>
          </p:nvPr>
        </p:nvSpPr>
        <p:spPr/>
        <p:txBody>
          <a:bodyPr/>
          <a:lstStyle/>
          <a:p>
            <a:pPr>
              <a:buNone/>
            </a:pPr>
            <a:r>
              <a:rPr lang="en-US" sz="1600" dirty="0" smtClean="0"/>
              <a:t>PFS PO provided Mitsubishi </a:t>
            </a:r>
            <a:r>
              <a:rPr lang="en-US" sz="1600" b="1" dirty="0" smtClean="0"/>
              <a:t>Doc #TM_N54491 </a:t>
            </a:r>
            <a:r>
              <a:rPr lang="en-US" sz="1600" dirty="0" smtClean="0"/>
              <a:t>to JPL, specifying maximum radial and axial stiffness values for the PFI “</a:t>
            </a:r>
            <a:r>
              <a:rPr lang="en-US" sz="1600" dirty="0" err="1" smtClean="0"/>
              <a:t>Positioner</a:t>
            </a:r>
            <a:r>
              <a:rPr lang="en-US" sz="1600" dirty="0" smtClean="0"/>
              <a:t> Frame” (Rotating Interface Frame), as well as a suggested method for stiffness analysis, in order to maintain acceptable stress levels in the Rotator/Lens Frame when PFI is installed. </a:t>
            </a:r>
          </a:p>
          <a:p>
            <a:pPr>
              <a:buNone/>
            </a:pPr>
            <a:r>
              <a:rPr lang="en-US" sz="1600" dirty="0" smtClean="0"/>
              <a:t>JPL has not analytically determined the Frame stiffness, but the structure likely meets the specifications for the following reasons: </a:t>
            </a:r>
          </a:p>
          <a:p>
            <a:pPr marL="911225">
              <a:buNone/>
            </a:pPr>
            <a:r>
              <a:rPr lang="en-US" sz="1600" dirty="0" smtClean="0"/>
              <a:t>Radial: The PFI Rotating I/F Frame structure is open across the interior, rather than closed like the HSC I/F frame shown in the analysis images, and thus can be shown by inspection to be softer than the required maximum stiffness.</a:t>
            </a:r>
          </a:p>
          <a:p>
            <a:pPr marL="911225">
              <a:buNone/>
            </a:pPr>
            <a:r>
              <a:rPr lang="en-US" sz="1600" dirty="0" smtClean="0"/>
              <a:t>Axial: The PFI Frame is adequately similar to the HSC I/F Frame as to have comparable stiffness.</a:t>
            </a:r>
          </a:p>
          <a:p>
            <a:pPr>
              <a:buNone/>
            </a:pPr>
            <a:r>
              <a:rPr lang="en-US" sz="1600" dirty="0" smtClean="0"/>
              <a:t>This stiffness specification has never been turned into an official requirement on the PFI structure. </a:t>
            </a:r>
          </a:p>
          <a:p>
            <a:pPr>
              <a:buNone/>
            </a:pPr>
            <a:r>
              <a:rPr lang="en-US" sz="1600" dirty="0" smtClean="0"/>
              <a:t>JPL has some questions:</a:t>
            </a:r>
          </a:p>
          <a:p>
            <a:pPr>
              <a:buNone/>
            </a:pPr>
            <a:r>
              <a:rPr lang="en-US" sz="1600" dirty="0" smtClean="0"/>
              <a:t>	Is there a </a:t>
            </a:r>
            <a:r>
              <a:rPr lang="en-US" sz="1600" i="1" dirty="0" smtClean="0"/>
              <a:t>minimum</a:t>
            </a:r>
            <a:r>
              <a:rPr lang="en-US" sz="1600" dirty="0" smtClean="0"/>
              <a:t> stiffness required? </a:t>
            </a:r>
          </a:p>
          <a:p>
            <a:pPr>
              <a:buNone/>
            </a:pPr>
            <a:r>
              <a:rPr lang="en-US" sz="1600" dirty="0" smtClean="0"/>
              <a:t>	Can a requirement be written differently so as to become independent of the analysis done by Mitsubishi, which we don’t entirely understand?  (Why is their axial displacement constrained only in 4 places, instead of around bolt hole pattern?  Why is force applied at outer flange?)</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14</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730795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Requirements and Work to Go</a:t>
            </a:r>
            <a:endParaRPr lang="en-US" dirty="0"/>
          </a:p>
        </p:txBody>
      </p:sp>
      <p:sp>
        <p:nvSpPr>
          <p:cNvPr id="3" name="Content Placeholder 2"/>
          <p:cNvSpPr>
            <a:spLocks noGrp="1"/>
          </p:cNvSpPr>
          <p:nvPr>
            <p:ph idx="1"/>
          </p:nvPr>
        </p:nvSpPr>
        <p:spPr/>
        <p:txBody>
          <a:bodyPr/>
          <a:lstStyle/>
          <a:p>
            <a:pPr>
              <a:buNone/>
            </a:pPr>
            <a:r>
              <a:rPr lang="en-US" sz="1800" dirty="0" smtClean="0"/>
              <a:t>Status:</a:t>
            </a:r>
          </a:p>
          <a:p>
            <a:pPr lvl="1"/>
            <a:r>
              <a:rPr lang="en-US" sz="1600" dirty="0" smtClean="0"/>
              <a:t>TBDs in 11 requirements</a:t>
            </a:r>
          </a:p>
          <a:p>
            <a:pPr lvl="1"/>
            <a:r>
              <a:rPr lang="en-US" sz="1600" dirty="0" smtClean="0"/>
              <a:t>TBCs in 4 requirements</a:t>
            </a:r>
          </a:p>
          <a:p>
            <a:pPr lvl="1"/>
            <a:r>
              <a:rPr lang="en-US" sz="1600" dirty="0" smtClean="0"/>
              <a:t>Missing stiffness requirement (tilt/</a:t>
            </a:r>
            <a:r>
              <a:rPr lang="en-US" sz="1600" dirty="0" err="1" smtClean="0"/>
              <a:t>decenter</a:t>
            </a:r>
            <a:r>
              <a:rPr lang="en-US" sz="1600" dirty="0" smtClean="0"/>
              <a:t>/focus)</a:t>
            </a:r>
          </a:p>
          <a:p>
            <a:pPr lvl="1"/>
            <a:r>
              <a:rPr lang="en-US" sz="1600" dirty="0" smtClean="0"/>
              <a:t>Some wording still to be negotiated (e.g. MS-L4-009, MS-L4-015, MS-L4-021)</a:t>
            </a:r>
          </a:p>
          <a:p>
            <a:pPr lvl="1"/>
            <a:r>
              <a:rPr lang="en-US" sz="1600" dirty="0" smtClean="0"/>
              <a:t>Verification approaches may indicate tests that have not yet been planned/discussed with I&amp;T</a:t>
            </a:r>
          </a:p>
          <a:p>
            <a:pPr lvl="1"/>
            <a:endParaRPr lang="en-US" sz="1600" dirty="0" smtClean="0"/>
          </a:p>
          <a:p>
            <a:pPr>
              <a:buNone/>
            </a:pPr>
            <a:r>
              <a:rPr lang="en-US" sz="1800" dirty="0" smtClean="0"/>
              <a:t>Work to Go to PDR:</a:t>
            </a:r>
          </a:p>
          <a:p>
            <a:pPr lvl="1"/>
            <a:r>
              <a:rPr lang="en-US" sz="1600" dirty="0" smtClean="0"/>
              <a:t>Continue negotiations to complete and ensure clarity in all L4s (JPL-Caltech SE/PO/LNA/ASIAA)</a:t>
            </a:r>
          </a:p>
          <a:p>
            <a:pPr lvl="1"/>
            <a:r>
              <a:rPr lang="en-US" sz="1600" dirty="0" smtClean="0"/>
              <a:t>Define L2 absolute stiffness requirement with respect  to PFI/POpt2 Rotator I/F (PO)</a:t>
            </a:r>
          </a:p>
          <a:p>
            <a:pPr lvl="1"/>
            <a:r>
              <a:rPr lang="en-US" sz="1600" dirty="0" smtClean="0"/>
              <a:t>Eliminate, where possible, requirements derived from HSC (PO/JPL SE)</a:t>
            </a:r>
          </a:p>
          <a:p>
            <a:pPr lvl="1"/>
            <a:r>
              <a:rPr lang="en-US" sz="1600" dirty="0" smtClean="0"/>
              <a:t>Develop MS L4 requirement verification plan (JPL-Caltech SE / ASIAA)</a:t>
            </a:r>
          </a:p>
          <a:p>
            <a:pPr lvl="1"/>
            <a:r>
              <a:rPr lang="en-US" sz="1600" dirty="0" smtClean="0"/>
              <a:t>Perform all preliminary analyses to determine performance with respect to requirements (ASIAA)</a:t>
            </a:r>
          </a:p>
          <a:p>
            <a:pPr lvl="1"/>
            <a:r>
              <a:rPr lang="en-US" sz="1600" dirty="0" smtClean="0"/>
              <a:t>Use mass CBEs presented here to sub-allocate mass requirement (JPL SE / PO)</a:t>
            </a:r>
          </a:p>
          <a:p>
            <a:pPr lvl="1"/>
            <a:r>
              <a:rPr lang="en-US" sz="1600" dirty="0" smtClean="0"/>
              <a:t>Develop verification plan for L4-MS-23 (JPL I&amp;T / LNA / ASIAA)</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15</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73079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to PFI Mechanical Structure - Summary</a:t>
            </a:r>
            <a:endParaRPr lang="en-US" dirty="0"/>
          </a:p>
        </p:txBody>
      </p:sp>
      <p:sp>
        <p:nvSpPr>
          <p:cNvPr id="3" name="Content Placeholder 2"/>
          <p:cNvSpPr>
            <a:spLocks noGrp="1"/>
          </p:cNvSpPr>
          <p:nvPr>
            <p:ph idx="1"/>
          </p:nvPr>
        </p:nvSpPr>
        <p:spPr>
          <a:xfrm>
            <a:off x="455372" y="914400"/>
            <a:ext cx="3828593" cy="5410200"/>
          </a:xfrm>
        </p:spPr>
        <p:txBody>
          <a:bodyPr/>
          <a:lstStyle/>
          <a:p>
            <a:pPr>
              <a:buFont typeface="+mj-lt"/>
              <a:buAutoNum type="arabicParenR"/>
            </a:pPr>
            <a:r>
              <a:rPr lang="en-US" sz="1400" dirty="0" smtClean="0"/>
              <a:t>Component: </a:t>
            </a:r>
            <a:r>
              <a:rPr lang="en-US" sz="1400" b="1" dirty="0" smtClean="0"/>
              <a:t>POpt2</a:t>
            </a:r>
            <a:r>
              <a:rPr lang="en-US" sz="1400" dirty="0" smtClean="0"/>
              <a:t> </a:t>
            </a:r>
            <a:br>
              <a:rPr lang="en-US" sz="1400" dirty="0" smtClean="0"/>
            </a:br>
            <a:r>
              <a:rPr lang="en-US" sz="1400" dirty="0" smtClean="0"/>
              <a:t>Interfaces to: Upper (non-rotating) and Lower (rotating) PFI Structure</a:t>
            </a:r>
            <a:br>
              <a:rPr lang="en-US" sz="1400" dirty="0" smtClean="0"/>
            </a:br>
            <a:r>
              <a:rPr lang="en-US" sz="1400" dirty="0" smtClean="0"/>
              <a:t>Responsible organization: PFS Project Office </a:t>
            </a:r>
            <a:br>
              <a:rPr lang="en-US" sz="1400" dirty="0" smtClean="0"/>
            </a:br>
            <a:r>
              <a:rPr lang="en-US" sz="1400" dirty="0" smtClean="0">
                <a:solidFill>
                  <a:srgbClr val="00B050"/>
                </a:solidFill>
              </a:rPr>
              <a:t>Status: Envelope ICD proposed Dec 10, 2012</a:t>
            </a:r>
          </a:p>
          <a:p>
            <a:pPr>
              <a:spcBef>
                <a:spcPts val="0"/>
              </a:spcBef>
              <a:buFont typeface="+mj-lt"/>
              <a:buAutoNum type="arabicParenR"/>
            </a:pPr>
            <a:endParaRPr lang="en-US" sz="1400" dirty="0" smtClean="0"/>
          </a:p>
          <a:p>
            <a:pPr>
              <a:buFont typeface="+mj-lt"/>
              <a:buAutoNum type="arabicParenR"/>
            </a:pPr>
            <a:r>
              <a:rPr lang="en-US" sz="1400" dirty="0" smtClean="0"/>
              <a:t>Component: </a:t>
            </a:r>
            <a:r>
              <a:rPr lang="en-US" sz="1400" b="1" dirty="0" smtClean="0"/>
              <a:t>Cable Wrapper</a:t>
            </a:r>
            <a:r>
              <a:rPr lang="en-US" sz="1400" dirty="0" smtClean="0"/>
              <a:t> </a:t>
            </a:r>
            <a:br>
              <a:rPr lang="en-US" sz="1400" dirty="0" smtClean="0"/>
            </a:br>
            <a:r>
              <a:rPr lang="en-US" sz="1400" dirty="0" smtClean="0"/>
              <a:t>Interfaces to: Upper (non-rotating) and Lower (rotating) PFI Structure, electrical + thermal subsystems</a:t>
            </a:r>
            <a:br>
              <a:rPr lang="en-US" sz="1400" dirty="0" smtClean="0"/>
            </a:br>
            <a:r>
              <a:rPr lang="en-US" sz="1400" dirty="0" smtClean="0"/>
              <a:t>Responsible organization: ASIAA</a:t>
            </a:r>
            <a:br>
              <a:rPr lang="en-US" sz="1400" dirty="0" smtClean="0"/>
            </a:br>
            <a:r>
              <a:rPr lang="en-US" sz="1400" dirty="0" smtClean="0">
                <a:solidFill>
                  <a:srgbClr val="FFC000"/>
                </a:solidFill>
              </a:rPr>
              <a:t>Status: design in negotiation</a:t>
            </a:r>
          </a:p>
          <a:p>
            <a:pPr>
              <a:buFont typeface="+mj-lt"/>
              <a:buAutoNum type="arabicParenR"/>
            </a:pPr>
            <a:endParaRPr lang="en-US" sz="1400" dirty="0" smtClean="0"/>
          </a:p>
          <a:p>
            <a:pPr>
              <a:spcBef>
                <a:spcPts val="0"/>
              </a:spcBef>
              <a:buFont typeface="+mj-lt"/>
              <a:buAutoNum type="arabicParenR"/>
            </a:pPr>
            <a:r>
              <a:rPr lang="en-US" sz="1400" dirty="0" smtClean="0"/>
              <a:t>Component: </a:t>
            </a:r>
            <a:r>
              <a:rPr lang="en-US" sz="1400" b="1" dirty="0" smtClean="0"/>
              <a:t>Fiber Optic Cable C</a:t>
            </a:r>
            <a:r>
              <a:rPr lang="en-US" sz="1400" dirty="0" smtClean="0"/>
              <a:t/>
            </a:r>
            <a:br>
              <a:rPr lang="en-US" sz="1400" dirty="0" smtClean="0"/>
            </a:br>
            <a:r>
              <a:rPr lang="en-US" sz="1400" dirty="0" smtClean="0"/>
              <a:t>Interfaces to: Upper (non-rotating) and Lower (rotating) PFI Structure </a:t>
            </a:r>
            <a:br>
              <a:rPr lang="en-US" sz="1400" dirty="0" smtClean="0"/>
            </a:br>
            <a:r>
              <a:rPr lang="en-US" sz="1400" dirty="0" smtClean="0"/>
              <a:t>Responsible organization: LNA</a:t>
            </a:r>
            <a:br>
              <a:rPr lang="en-US" sz="1400" dirty="0" smtClean="0"/>
            </a:br>
            <a:r>
              <a:rPr lang="en-US" sz="1400" dirty="0" smtClean="0">
                <a:solidFill>
                  <a:srgbClr val="FFC000"/>
                </a:solidFill>
              </a:rPr>
              <a:t>Status: design in negotiation</a:t>
            </a:r>
          </a:p>
          <a:p>
            <a:pPr>
              <a:spcBef>
                <a:spcPts val="0"/>
              </a:spcBef>
              <a:buFont typeface="+mj-lt"/>
              <a:buAutoNum type="arabicParenR"/>
            </a:pPr>
            <a:endParaRPr lang="en-US" sz="1400" dirty="0" smtClean="0"/>
          </a:p>
          <a:p>
            <a:pPr>
              <a:spcBef>
                <a:spcPts val="0"/>
              </a:spcBef>
              <a:buFont typeface="+mj-lt"/>
              <a:buAutoNum type="arabicParenR"/>
            </a:pPr>
            <a:r>
              <a:rPr lang="en-US" sz="1400" dirty="0" smtClean="0"/>
              <a:t>Component: </a:t>
            </a:r>
            <a:r>
              <a:rPr lang="en-US" sz="1400" b="1" dirty="0" err="1" smtClean="0"/>
              <a:t>Positioner</a:t>
            </a:r>
            <a:r>
              <a:rPr lang="en-US" sz="1400" b="1" dirty="0" smtClean="0"/>
              <a:t> Bench Assembly</a:t>
            </a:r>
            <a:r>
              <a:rPr lang="en-US" sz="1400" dirty="0" smtClean="0"/>
              <a:t/>
            </a:r>
            <a:br>
              <a:rPr lang="en-US" sz="1400" dirty="0" smtClean="0"/>
            </a:br>
            <a:r>
              <a:rPr lang="en-US" sz="1400" dirty="0" smtClean="0"/>
              <a:t>Interfaces to: Lower (rotating) PFI Structure </a:t>
            </a:r>
            <a:br>
              <a:rPr lang="en-US" sz="1400" dirty="0" smtClean="0"/>
            </a:br>
            <a:r>
              <a:rPr lang="en-US" sz="1400" dirty="0" smtClean="0"/>
              <a:t>Responsible organization: JPL</a:t>
            </a:r>
            <a:br>
              <a:rPr lang="en-US" sz="1400" dirty="0" smtClean="0"/>
            </a:br>
            <a:r>
              <a:rPr lang="en-US" sz="1400" dirty="0" smtClean="0">
                <a:solidFill>
                  <a:srgbClr val="FFC000"/>
                </a:solidFill>
              </a:rPr>
              <a:t>Status: design proposed herein; no MICD started</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16</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
        <p:nvSpPr>
          <p:cNvPr id="7" name="Content Placeholder 2"/>
          <p:cNvSpPr txBox="1">
            <a:spLocks/>
          </p:cNvSpPr>
          <p:nvPr/>
        </p:nvSpPr>
        <p:spPr bwMode="auto">
          <a:xfrm>
            <a:off x="4860035" y="894292"/>
            <a:ext cx="3828593"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 typeface="+mj-lt"/>
              <a:buAutoNum type="arabicParenR" startAt="5"/>
            </a:pPr>
            <a:r>
              <a:rPr lang="en-US" sz="1400" kern="0" dirty="0" smtClean="0">
                <a:solidFill>
                  <a:srgbClr val="000080"/>
                </a:solidFill>
                <a:latin typeface="Times New Roman"/>
              </a:rPr>
              <a:t>Component: </a:t>
            </a:r>
            <a:r>
              <a:rPr lang="en-US" sz="1400" b="1" kern="0" dirty="0" smtClean="0">
                <a:solidFill>
                  <a:srgbClr val="000080"/>
                </a:solidFill>
                <a:latin typeface="Times New Roman"/>
              </a:rPr>
              <a:t>A&amp;G Power Distribution Box</a:t>
            </a:r>
            <a:r>
              <a:rPr lang="en-US" sz="1400" kern="0" dirty="0" smtClean="0">
                <a:solidFill>
                  <a:srgbClr val="000080"/>
                </a:solidFill>
                <a:latin typeface="Times New Roman"/>
              </a:rPr>
              <a:t/>
            </a:r>
            <a:br>
              <a:rPr lang="en-US" sz="1400" kern="0" dirty="0" smtClean="0">
                <a:solidFill>
                  <a:srgbClr val="000080"/>
                </a:solidFill>
                <a:latin typeface="Times New Roman"/>
              </a:rPr>
            </a:br>
            <a:r>
              <a:rPr lang="en-US" sz="1400" kern="0" dirty="0" smtClean="0">
                <a:solidFill>
                  <a:srgbClr val="000080"/>
                </a:solidFill>
                <a:latin typeface="Times New Roman"/>
              </a:rPr>
              <a:t>Interfaces to: Lower (rotating) PFI Structure, electrical + thermal subsystems </a:t>
            </a:r>
            <a:br>
              <a:rPr lang="en-US" sz="1400" kern="0" dirty="0" smtClean="0">
                <a:solidFill>
                  <a:srgbClr val="000080"/>
                </a:solidFill>
                <a:latin typeface="Times New Roman"/>
              </a:rPr>
            </a:br>
            <a:r>
              <a:rPr lang="en-US" sz="1400" kern="0" dirty="0" smtClean="0">
                <a:solidFill>
                  <a:srgbClr val="000080"/>
                </a:solidFill>
                <a:latin typeface="Times New Roman"/>
              </a:rPr>
              <a:t>Responsible organization: ASIAA</a:t>
            </a:r>
            <a:br>
              <a:rPr lang="en-US" sz="1400" kern="0" dirty="0" smtClean="0">
                <a:solidFill>
                  <a:srgbClr val="000080"/>
                </a:solidFill>
                <a:latin typeface="Times New Roman"/>
              </a:rPr>
            </a:br>
            <a:r>
              <a:rPr lang="en-US" sz="1400" kern="0" dirty="0" smtClean="0">
                <a:solidFill>
                  <a:srgbClr val="FF0000"/>
                </a:solidFill>
                <a:latin typeface="Times New Roman"/>
              </a:rPr>
              <a:t>Status: not yet started</a:t>
            </a:r>
            <a:endParaRPr lang="en-US" sz="1400" kern="0" dirty="0" smtClean="0">
              <a:solidFill>
                <a:srgbClr val="FF0000"/>
              </a:solidFill>
              <a:latin typeface="+mn-lt"/>
              <a:ea typeface="+mn-ea"/>
            </a:endParaRPr>
          </a:p>
          <a:p>
            <a:pPr marL="342900" indent="-342900">
              <a:spcBef>
                <a:spcPts val="0"/>
              </a:spcBef>
              <a:buFont typeface="+mj-lt"/>
              <a:buAutoNum type="arabicParenR" startAt="5"/>
            </a:pPr>
            <a:endParaRPr lang="en-US" sz="1400" kern="0" dirty="0" smtClean="0">
              <a:solidFill>
                <a:srgbClr val="000080"/>
              </a:solidFill>
              <a:latin typeface="+mn-lt"/>
              <a:ea typeface="+mn-ea"/>
            </a:endParaRPr>
          </a:p>
          <a:p>
            <a:pPr marL="342900" indent="-342900">
              <a:spcBef>
                <a:spcPts val="0"/>
              </a:spcBef>
              <a:buFont typeface="+mj-lt"/>
              <a:buAutoNum type="arabicParenR" startAt="5"/>
            </a:pPr>
            <a:r>
              <a:rPr lang="en-US" sz="1400" kern="0" dirty="0" smtClean="0">
                <a:solidFill>
                  <a:srgbClr val="000080"/>
                </a:solidFill>
                <a:latin typeface="+mn-lt"/>
                <a:ea typeface="+mn-ea"/>
              </a:rPr>
              <a:t>Component: </a:t>
            </a:r>
            <a:r>
              <a:rPr lang="en-US" sz="1400" b="1" kern="0" dirty="0" err="1" smtClean="0">
                <a:solidFill>
                  <a:srgbClr val="000080"/>
                </a:solidFill>
                <a:latin typeface="+mn-lt"/>
                <a:ea typeface="+mn-ea"/>
              </a:rPr>
              <a:t>Fiducial</a:t>
            </a:r>
            <a:r>
              <a:rPr lang="en-US" sz="1400" b="1" kern="0" dirty="0" smtClean="0">
                <a:solidFill>
                  <a:srgbClr val="000080"/>
                </a:solidFill>
                <a:latin typeface="+mn-lt"/>
                <a:ea typeface="+mn-ea"/>
              </a:rPr>
              <a:t> Illuminator + Power Distribution Box</a:t>
            </a:r>
            <a:r>
              <a:rPr lang="en-US" sz="1400" kern="0" dirty="0" smtClean="0">
                <a:solidFill>
                  <a:srgbClr val="000080"/>
                </a:solidFill>
                <a:latin typeface="+mn-lt"/>
                <a:ea typeface="+mn-ea"/>
              </a:rPr>
              <a:t/>
            </a:r>
            <a:br>
              <a:rPr lang="en-US" sz="1400" kern="0" dirty="0" smtClean="0">
                <a:solidFill>
                  <a:srgbClr val="000080"/>
                </a:solidFill>
                <a:latin typeface="+mn-lt"/>
                <a:ea typeface="+mn-ea"/>
              </a:rPr>
            </a:br>
            <a:r>
              <a:rPr lang="en-US" sz="1400" kern="0" dirty="0" smtClean="0">
                <a:solidFill>
                  <a:srgbClr val="000080"/>
                </a:solidFill>
                <a:latin typeface="+mn-lt"/>
                <a:ea typeface="+mn-ea"/>
              </a:rPr>
              <a:t>Interfaces to: Lower (rotating) PFI Structure, </a:t>
            </a:r>
            <a:r>
              <a:rPr lang="en-US" sz="1400" kern="0" dirty="0" smtClean="0">
                <a:solidFill>
                  <a:srgbClr val="000080"/>
                </a:solidFill>
                <a:latin typeface="Times New Roman"/>
              </a:rPr>
              <a:t>electrical + thermal subsystems </a:t>
            </a:r>
            <a:r>
              <a:rPr lang="en-US" sz="1400" kern="0" dirty="0" smtClean="0">
                <a:solidFill>
                  <a:srgbClr val="000080"/>
                </a:solidFill>
                <a:latin typeface="+mn-lt"/>
                <a:ea typeface="+mn-ea"/>
              </a:rPr>
              <a:t/>
            </a:r>
            <a:br>
              <a:rPr lang="en-US" sz="1400" kern="0" dirty="0" smtClean="0">
                <a:solidFill>
                  <a:srgbClr val="000080"/>
                </a:solidFill>
                <a:latin typeface="+mn-lt"/>
                <a:ea typeface="+mn-ea"/>
              </a:rPr>
            </a:br>
            <a:r>
              <a:rPr lang="en-US" sz="1400" kern="0" dirty="0" smtClean="0">
                <a:solidFill>
                  <a:srgbClr val="000080"/>
                </a:solidFill>
                <a:latin typeface="+mn-lt"/>
                <a:ea typeface="+mn-ea"/>
              </a:rPr>
              <a:t>Responsible organization: ASIAA</a:t>
            </a:r>
            <a:br>
              <a:rPr lang="en-US" sz="1400" kern="0" dirty="0" smtClean="0">
                <a:solidFill>
                  <a:srgbClr val="000080"/>
                </a:solidFill>
                <a:latin typeface="+mn-lt"/>
                <a:ea typeface="+mn-ea"/>
              </a:rPr>
            </a:br>
            <a:r>
              <a:rPr lang="en-US" sz="1400" kern="0" dirty="0" smtClean="0">
                <a:solidFill>
                  <a:srgbClr val="FF0000"/>
                </a:solidFill>
                <a:latin typeface="+mn-lt"/>
                <a:ea typeface="+mn-ea"/>
              </a:rPr>
              <a:t>Status: not yet started</a:t>
            </a:r>
          </a:p>
          <a:p>
            <a:pPr marL="342900" lvl="0" indent="-342900">
              <a:spcBef>
                <a:spcPts val="0"/>
              </a:spcBef>
              <a:buFont typeface="+mj-lt"/>
              <a:buAutoNum type="arabicParenR" startAt="5"/>
            </a:pPr>
            <a:endParaRPr lang="en-US" sz="1400" kern="0" dirty="0" smtClean="0">
              <a:solidFill>
                <a:srgbClr val="000080"/>
              </a:solidFill>
              <a:latin typeface="+mn-lt"/>
              <a:ea typeface="+mn-ea"/>
            </a:endParaRPr>
          </a:p>
          <a:p>
            <a:pPr marL="342900" indent="-342900">
              <a:spcBef>
                <a:spcPts val="0"/>
              </a:spcBef>
              <a:buFont typeface="+mj-lt"/>
              <a:buAutoNum type="arabicParenR" startAt="5"/>
            </a:pPr>
            <a:r>
              <a:rPr lang="en-US" sz="1400" kern="0" dirty="0" smtClean="0">
                <a:solidFill>
                  <a:srgbClr val="000080"/>
                </a:solidFill>
                <a:latin typeface="+mn-lt"/>
                <a:ea typeface="+mn-ea"/>
              </a:rPr>
              <a:t>Component: </a:t>
            </a:r>
            <a:r>
              <a:rPr lang="en-US" sz="1400" b="1" kern="0" dirty="0" smtClean="0">
                <a:solidFill>
                  <a:srgbClr val="000080"/>
                </a:solidFill>
                <a:latin typeface="+mn-lt"/>
                <a:ea typeface="+mn-ea"/>
              </a:rPr>
              <a:t>Ethernet Hub </a:t>
            </a:r>
            <a:r>
              <a:rPr lang="en-US" sz="1400" kern="0" dirty="0" smtClean="0">
                <a:solidFill>
                  <a:srgbClr val="000080"/>
                </a:solidFill>
                <a:latin typeface="+mn-lt"/>
                <a:ea typeface="+mn-ea"/>
              </a:rPr>
              <a:t/>
            </a:r>
            <a:br>
              <a:rPr lang="en-US" sz="1400" kern="0" dirty="0" smtClean="0">
                <a:solidFill>
                  <a:srgbClr val="000080"/>
                </a:solidFill>
                <a:latin typeface="+mn-lt"/>
                <a:ea typeface="+mn-ea"/>
              </a:rPr>
            </a:br>
            <a:r>
              <a:rPr lang="en-US" sz="1400" kern="0" dirty="0" smtClean="0">
                <a:solidFill>
                  <a:srgbClr val="000080"/>
                </a:solidFill>
                <a:latin typeface="+mn-lt"/>
                <a:ea typeface="+mn-ea"/>
              </a:rPr>
              <a:t>Interfaces to: Lower (rotating) PFI Structure, </a:t>
            </a:r>
            <a:r>
              <a:rPr lang="en-US" sz="1400" kern="0" dirty="0" smtClean="0">
                <a:solidFill>
                  <a:srgbClr val="000080"/>
                </a:solidFill>
                <a:latin typeface="Times New Roman"/>
              </a:rPr>
              <a:t>electrical + thermal subsystems </a:t>
            </a:r>
            <a:r>
              <a:rPr lang="en-US" sz="1400" kern="0" dirty="0" smtClean="0">
                <a:solidFill>
                  <a:srgbClr val="000080"/>
                </a:solidFill>
                <a:latin typeface="+mn-lt"/>
                <a:ea typeface="+mn-ea"/>
              </a:rPr>
              <a:t/>
            </a:r>
            <a:br>
              <a:rPr lang="en-US" sz="1400" kern="0" dirty="0" smtClean="0">
                <a:solidFill>
                  <a:srgbClr val="000080"/>
                </a:solidFill>
                <a:latin typeface="+mn-lt"/>
                <a:ea typeface="+mn-ea"/>
              </a:rPr>
            </a:br>
            <a:r>
              <a:rPr lang="en-US" sz="1400" kern="0" dirty="0" smtClean="0">
                <a:solidFill>
                  <a:srgbClr val="000080"/>
                </a:solidFill>
                <a:latin typeface="+mn-lt"/>
                <a:ea typeface="+mn-ea"/>
              </a:rPr>
              <a:t>Responsible organization: JPL</a:t>
            </a:r>
            <a:br>
              <a:rPr lang="en-US" sz="1400" kern="0" dirty="0" smtClean="0">
                <a:solidFill>
                  <a:srgbClr val="000080"/>
                </a:solidFill>
                <a:latin typeface="+mn-lt"/>
                <a:ea typeface="+mn-ea"/>
              </a:rPr>
            </a:br>
            <a:r>
              <a:rPr lang="en-US" sz="1400" kern="0" dirty="0" smtClean="0">
                <a:solidFill>
                  <a:srgbClr val="FF0000"/>
                </a:solidFill>
                <a:latin typeface="+mn-lt"/>
                <a:ea typeface="+mn-ea"/>
              </a:rPr>
              <a:t>Status: not yet started</a:t>
            </a:r>
          </a:p>
          <a:p>
            <a:pPr marL="342900" lvl="0" indent="-342900">
              <a:spcBef>
                <a:spcPts val="0"/>
              </a:spcBef>
              <a:buFont typeface="+mj-lt"/>
              <a:buAutoNum type="arabicParenR" startAt="5"/>
            </a:pPr>
            <a:endParaRPr lang="en-US" sz="1400" kern="0" dirty="0" smtClean="0">
              <a:solidFill>
                <a:srgbClr val="000080"/>
              </a:solidFill>
              <a:latin typeface="+mn-lt"/>
              <a:ea typeface="+mn-ea"/>
            </a:endParaRPr>
          </a:p>
          <a:p>
            <a:pPr marL="342900" indent="-342900">
              <a:spcBef>
                <a:spcPts val="0"/>
              </a:spcBef>
              <a:buFont typeface="+mj-lt"/>
              <a:buAutoNum type="arabicParenR" startAt="5"/>
            </a:pPr>
            <a:r>
              <a:rPr lang="en-US" sz="1400" kern="0" dirty="0" smtClean="0">
                <a:solidFill>
                  <a:srgbClr val="000080"/>
                </a:solidFill>
                <a:latin typeface="+mn-lt"/>
                <a:ea typeface="+mn-ea"/>
              </a:rPr>
              <a:t>Component: </a:t>
            </a:r>
            <a:r>
              <a:rPr lang="en-US" sz="1400" b="1" kern="0" dirty="0" err="1" smtClean="0">
                <a:solidFill>
                  <a:srgbClr val="000080"/>
                </a:solidFill>
                <a:latin typeface="+mn-lt"/>
                <a:ea typeface="+mn-ea"/>
              </a:rPr>
              <a:t>Positioner</a:t>
            </a:r>
            <a:r>
              <a:rPr lang="en-US" sz="1400" b="1" kern="0" dirty="0" smtClean="0">
                <a:solidFill>
                  <a:srgbClr val="000080"/>
                </a:solidFill>
                <a:latin typeface="+mn-lt"/>
                <a:ea typeface="+mn-ea"/>
              </a:rPr>
              <a:t> Power Regulator / Capacitor Box</a:t>
            </a:r>
            <a:r>
              <a:rPr lang="en-US" sz="1400" kern="0" dirty="0" smtClean="0">
                <a:solidFill>
                  <a:srgbClr val="000080"/>
                </a:solidFill>
                <a:latin typeface="+mn-lt"/>
                <a:ea typeface="+mn-ea"/>
              </a:rPr>
              <a:t/>
            </a:r>
            <a:br>
              <a:rPr lang="en-US" sz="1400" kern="0" dirty="0" smtClean="0">
                <a:solidFill>
                  <a:srgbClr val="000080"/>
                </a:solidFill>
                <a:latin typeface="+mn-lt"/>
                <a:ea typeface="+mn-ea"/>
              </a:rPr>
            </a:br>
            <a:r>
              <a:rPr lang="en-US" sz="1400" kern="0" dirty="0" smtClean="0">
                <a:solidFill>
                  <a:srgbClr val="000080"/>
                </a:solidFill>
                <a:latin typeface="+mn-lt"/>
                <a:ea typeface="+mn-ea"/>
              </a:rPr>
              <a:t>Interfaces to: Lower (rotating) PFI Structure, </a:t>
            </a:r>
            <a:r>
              <a:rPr lang="en-US" sz="1400" kern="0" dirty="0" smtClean="0">
                <a:solidFill>
                  <a:srgbClr val="000080"/>
                </a:solidFill>
                <a:latin typeface="Times New Roman"/>
              </a:rPr>
              <a:t>electrical + thermal subsystems </a:t>
            </a:r>
            <a:r>
              <a:rPr lang="en-US" sz="1400" kern="0" dirty="0" smtClean="0">
                <a:solidFill>
                  <a:srgbClr val="000080"/>
                </a:solidFill>
                <a:latin typeface="+mn-lt"/>
                <a:ea typeface="+mn-ea"/>
              </a:rPr>
              <a:t/>
            </a:r>
            <a:br>
              <a:rPr lang="en-US" sz="1400" kern="0" dirty="0" smtClean="0">
                <a:solidFill>
                  <a:srgbClr val="000080"/>
                </a:solidFill>
                <a:latin typeface="+mn-lt"/>
                <a:ea typeface="+mn-ea"/>
              </a:rPr>
            </a:br>
            <a:r>
              <a:rPr lang="en-US" sz="1400" kern="0" dirty="0" smtClean="0">
                <a:solidFill>
                  <a:srgbClr val="000080"/>
                </a:solidFill>
                <a:latin typeface="+mn-lt"/>
                <a:ea typeface="+mn-ea"/>
              </a:rPr>
              <a:t>Responsible organization: JPL</a:t>
            </a:r>
            <a:br>
              <a:rPr lang="en-US" sz="1400" kern="0" dirty="0" smtClean="0">
                <a:solidFill>
                  <a:srgbClr val="000080"/>
                </a:solidFill>
                <a:latin typeface="+mn-lt"/>
                <a:ea typeface="+mn-ea"/>
              </a:rPr>
            </a:br>
            <a:r>
              <a:rPr lang="en-US" sz="1400" kern="0" dirty="0" smtClean="0">
                <a:solidFill>
                  <a:srgbClr val="FF0000"/>
                </a:solidFill>
                <a:latin typeface="+mn-lt"/>
                <a:ea typeface="+mn-ea"/>
              </a:rPr>
              <a:t>Status: not yet started</a:t>
            </a:r>
            <a:endParaRPr lang="en-US" sz="1400" kern="0" dirty="0" smtClean="0">
              <a:solidFill>
                <a:srgbClr val="000080"/>
              </a:solidFill>
              <a:latin typeface="+mn-lt"/>
              <a:ea typeface="+mn-ea"/>
            </a:endParaRPr>
          </a:p>
          <a:p>
            <a:pPr marL="342900" indent="-342900">
              <a:spcBef>
                <a:spcPts val="0"/>
              </a:spcBef>
            </a:pPr>
            <a:r>
              <a:rPr lang="en-US" sz="1400" kern="0" dirty="0" smtClean="0">
                <a:solidFill>
                  <a:srgbClr val="000080"/>
                </a:solidFill>
                <a:latin typeface="+mn-lt"/>
                <a:ea typeface="+mn-ea"/>
              </a:rPr>
              <a:t>	</a:t>
            </a:r>
          </a:p>
        </p:txBody>
      </p:sp>
    </p:spTree>
    <p:extLst>
      <p:ext uri="{BB962C8B-B14F-4D97-AF65-F5344CB8AC3E}">
        <p14:creationId xmlns:p14="http://schemas.microsoft.com/office/powerpoint/2010/main" xmlns="" val="402580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to PFI Mechanical Structure – </a:t>
            </a:r>
            <a:br>
              <a:rPr lang="en-US" dirty="0" smtClean="0"/>
            </a:br>
            <a:r>
              <a:rPr lang="en-US" dirty="0" smtClean="0"/>
              <a:t>Summary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17</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
        <p:nvSpPr>
          <p:cNvPr id="7" name="Content Placeholder 2"/>
          <p:cNvSpPr txBox="1">
            <a:spLocks/>
          </p:cNvSpPr>
          <p:nvPr/>
        </p:nvSpPr>
        <p:spPr bwMode="auto">
          <a:xfrm>
            <a:off x="481903" y="956757"/>
            <a:ext cx="3828593"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ts val="0"/>
              </a:spcBef>
              <a:buFont typeface="+mj-lt"/>
              <a:buAutoNum type="arabicParenR" startAt="9"/>
            </a:pPr>
            <a:r>
              <a:rPr lang="en-US" sz="1400" kern="0" dirty="0" smtClean="0">
                <a:solidFill>
                  <a:srgbClr val="000080"/>
                </a:solidFill>
                <a:latin typeface="Times New Roman"/>
                <a:ea typeface="+mn-ea"/>
              </a:rPr>
              <a:t>Component: </a:t>
            </a:r>
            <a:r>
              <a:rPr lang="en-US" sz="1400" b="1" kern="0" dirty="0" smtClean="0">
                <a:solidFill>
                  <a:srgbClr val="000080"/>
                </a:solidFill>
                <a:latin typeface="+mn-lt"/>
                <a:ea typeface="+mn-ea"/>
              </a:rPr>
              <a:t>Thermal Subsystem</a:t>
            </a:r>
          </a:p>
          <a:p>
            <a:pPr marL="342900" indent="-342900">
              <a:spcBef>
                <a:spcPts val="0"/>
              </a:spcBef>
            </a:pPr>
            <a:r>
              <a:rPr lang="en-US" sz="1400" kern="0" dirty="0" smtClean="0">
                <a:solidFill>
                  <a:srgbClr val="000080"/>
                </a:solidFill>
                <a:latin typeface="+mn-lt"/>
                <a:ea typeface="+mn-ea"/>
              </a:rPr>
              <a:t>	Interfaces to: Lower (rotating) PFI Structure</a:t>
            </a:r>
            <a:br>
              <a:rPr lang="en-US" sz="1400" kern="0" dirty="0" smtClean="0">
                <a:solidFill>
                  <a:srgbClr val="000080"/>
                </a:solidFill>
                <a:latin typeface="+mn-lt"/>
                <a:ea typeface="+mn-ea"/>
              </a:rPr>
            </a:br>
            <a:r>
              <a:rPr lang="en-US" sz="1400" kern="0" dirty="0" smtClean="0">
                <a:solidFill>
                  <a:srgbClr val="000080"/>
                </a:solidFill>
                <a:latin typeface="+mn-lt"/>
                <a:ea typeface="+mn-ea"/>
              </a:rPr>
              <a:t>Responsible organization: ASIAA</a:t>
            </a:r>
            <a:br>
              <a:rPr lang="en-US" sz="1400" kern="0" dirty="0" smtClean="0">
                <a:solidFill>
                  <a:srgbClr val="000080"/>
                </a:solidFill>
                <a:latin typeface="+mn-lt"/>
                <a:ea typeface="+mn-ea"/>
              </a:rPr>
            </a:br>
            <a:r>
              <a:rPr lang="en-US" sz="1400" kern="0" dirty="0" smtClean="0">
                <a:solidFill>
                  <a:srgbClr val="FF0000"/>
                </a:solidFill>
                <a:latin typeface="+mn-lt"/>
                <a:ea typeface="+mn-ea"/>
              </a:rPr>
              <a:t>Status: not yet started</a:t>
            </a:r>
          </a:p>
        </p:txBody>
      </p:sp>
    </p:spTree>
    <p:extLst>
      <p:ext uri="{BB962C8B-B14F-4D97-AF65-F5344CB8AC3E}">
        <p14:creationId xmlns:p14="http://schemas.microsoft.com/office/powerpoint/2010/main" xmlns="" val="4025809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(1) – PFI-to-POpt2</a:t>
            </a:r>
            <a:endParaRPr lang="en-US" dirty="0"/>
          </a:p>
        </p:txBody>
      </p:sp>
      <p:sp>
        <p:nvSpPr>
          <p:cNvPr id="3" name="Content Placeholder 2"/>
          <p:cNvSpPr>
            <a:spLocks noGrp="1"/>
          </p:cNvSpPr>
          <p:nvPr>
            <p:ph idx="1"/>
          </p:nvPr>
        </p:nvSpPr>
        <p:spPr/>
        <p:txBody>
          <a:bodyPr/>
          <a:lstStyle/>
          <a:p>
            <a:r>
              <a:rPr lang="en-US" sz="1800" dirty="0" smtClean="0"/>
              <a:t>Description: Envelope within POpt2 instrument allocated for use by PFI. </a:t>
            </a:r>
          </a:p>
          <a:p>
            <a:r>
              <a:rPr lang="en-US" sz="1800" dirty="0" smtClean="0"/>
              <a:t>Status: Preliminary drawing issued Dec 10, 2012.</a:t>
            </a:r>
          </a:p>
          <a:p>
            <a:pPr>
              <a:buNone/>
            </a:pPr>
            <a:r>
              <a:rPr lang="en-US" sz="1800" dirty="0" smtClean="0"/>
              <a:t>	Included in current drawing: </a:t>
            </a:r>
          </a:p>
          <a:p>
            <a:pPr lvl="1"/>
            <a:r>
              <a:rPr lang="en-US" sz="1400" dirty="0" smtClean="0"/>
              <a:t>Dimensioned envelope</a:t>
            </a:r>
          </a:p>
          <a:p>
            <a:pPr lvl="1"/>
            <a:r>
              <a:rPr lang="en-US" sz="1400" dirty="0" smtClean="0"/>
              <a:t>PFI coordinate system</a:t>
            </a:r>
          </a:p>
          <a:p>
            <a:pPr lvl="1"/>
            <a:r>
              <a:rPr lang="en-US" sz="1400" dirty="0" smtClean="0"/>
              <a:t>Current understanding of “Fixed” and “Rotator” mounting hole patterns (designed/built by Mitsubishi)</a:t>
            </a:r>
          </a:p>
          <a:p>
            <a:pPr lvl="1"/>
            <a:r>
              <a:rPr lang="en-US" sz="1400" dirty="0" smtClean="0"/>
              <a:t>Nominal location of best-fit plane to front flats of PFI fiber </a:t>
            </a:r>
            <a:r>
              <a:rPr lang="en-US" sz="1400" dirty="0" err="1" smtClean="0"/>
              <a:t>microlenses</a:t>
            </a:r>
            <a:r>
              <a:rPr lang="en-US" sz="1400" dirty="0" smtClean="0"/>
              <a:t> (“PFI </a:t>
            </a:r>
            <a:r>
              <a:rPr lang="en-US" sz="1400" dirty="0" err="1" smtClean="0"/>
              <a:t>Microlens</a:t>
            </a:r>
            <a:r>
              <a:rPr lang="en-US" sz="1400" dirty="0" smtClean="0"/>
              <a:t> Plane”)</a:t>
            </a:r>
          </a:p>
          <a:p>
            <a:pPr lvl="1"/>
            <a:r>
              <a:rPr lang="en-US" sz="1400" dirty="0" smtClean="0"/>
              <a:t>Nominal location of image plane created by WFC (“PFI Image Plane”)</a:t>
            </a:r>
          </a:p>
          <a:p>
            <a:pPr lvl="1"/>
            <a:r>
              <a:rPr lang="en-US" sz="1400" dirty="0" smtClean="0"/>
              <a:t>Direction of telescope cabling</a:t>
            </a:r>
          </a:p>
          <a:p>
            <a:pPr lvl="1"/>
            <a:r>
              <a:rPr lang="en-US" sz="1400" dirty="0" smtClean="0"/>
              <a:t>Direction of PFI science fiber output Cable C</a:t>
            </a:r>
          </a:p>
          <a:p>
            <a:r>
              <a:rPr lang="en-US" sz="1800" dirty="0" smtClean="0"/>
              <a:t>Work to go to PDR: </a:t>
            </a:r>
          </a:p>
          <a:p>
            <a:pPr lvl="1"/>
            <a:r>
              <a:rPr lang="en-US" sz="1400" dirty="0" smtClean="0"/>
              <a:t>Scrutinize current dimensions + model for accuracy.  Expand existing envelope to accommodate current, acceptable violations. (ASIAA/PO/Subaru)</a:t>
            </a:r>
          </a:p>
          <a:p>
            <a:pPr lvl="1"/>
            <a:r>
              <a:rPr lang="en-US" sz="1400" dirty="0" smtClean="0"/>
              <a:t>Determine whether 1364mm diameter at top should be diameter  ~1030mm.</a:t>
            </a:r>
          </a:p>
          <a:p>
            <a:pPr lvl="1"/>
            <a:r>
              <a:rPr lang="en-US" sz="1400" dirty="0" smtClean="0"/>
              <a:t>Confirm Note 2 with Mitsubishi.</a:t>
            </a:r>
          </a:p>
          <a:p>
            <a:pPr lvl="1"/>
            <a:r>
              <a:rPr lang="en-US" sz="1400" dirty="0" smtClean="0"/>
              <a:t>Update Note 4 to 278 deg, per Requirement L3-PFI-014.</a:t>
            </a:r>
          </a:p>
          <a:p>
            <a:pPr lvl="1"/>
            <a:r>
              <a:rPr lang="en-US" sz="1400" dirty="0" smtClean="0"/>
              <a:t>Determine tolerance qualified by Note 5.</a:t>
            </a:r>
          </a:p>
          <a:p>
            <a:pPr lvl="1"/>
            <a:r>
              <a:rPr lang="en-US" sz="1400" dirty="0" smtClean="0"/>
              <a:t>Confirm dimensions qualified by Note 6.</a:t>
            </a:r>
          </a:p>
          <a:p>
            <a:pPr>
              <a:buNone/>
            </a:pPr>
            <a:endParaRPr lang="en-US" sz="1800" dirty="0"/>
          </a:p>
        </p:txBody>
      </p:sp>
      <p:sp>
        <p:nvSpPr>
          <p:cNvPr id="4" name="Slide Number Placeholder 3"/>
          <p:cNvSpPr>
            <a:spLocks noGrp="1"/>
          </p:cNvSpPr>
          <p:nvPr>
            <p:ph type="sldNum" sz="quarter" idx="10"/>
          </p:nvPr>
        </p:nvSpPr>
        <p:spPr>
          <a:xfrm>
            <a:off x="7086600" y="6553200"/>
            <a:ext cx="1905000" cy="304800"/>
          </a:xfrm>
        </p:spPr>
        <p:txBody>
          <a:bodyPr/>
          <a:lstStyle/>
          <a:p>
            <a:pPr>
              <a:defRPr/>
            </a:pPr>
            <a:fld id="{7F3C76B1-CFAD-459A-8D64-3127642CC7DF}" type="slidenum">
              <a:rPr lang="en-US" smtClean="0"/>
              <a:pPr>
                <a:defRPr/>
              </a:pPr>
              <a:t>18</a:t>
            </a:fld>
            <a:r>
              <a:rPr lang="en-US" sz="1400" dirty="0" smtClean="0"/>
              <a:t> </a:t>
            </a:r>
            <a:endParaRPr lang="en-US" dirty="0"/>
          </a:p>
        </p:txBody>
      </p:sp>
      <p:sp>
        <p:nvSpPr>
          <p:cNvPr id="5" name="Date Placeholder 4"/>
          <p:cNvSpPr>
            <a:spLocks noGrp="1"/>
          </p:cNvSpPr>
          <p:nvPr>
            <p:ph type="dt" sz="half" idx="11"/>
          </p:nvPr>
        </p:nvSpPr>
        <p:spPr>
          <a:xfrm>
            <a:off x="0" y="6534150"/>
            <a:ext cx="2133600" cy="323850"/>
          </a:xfrm>
        </p:spPr>
        <p:txBody>
          <a:bodyPr/>
          <a:lstStyle/>
          <a:p>
            <a:pPr>
              <a:defRPr/>
            </a:pPr>
            <a:r>
              <a:rPr lang="en-US" dirty="0"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(1) – PFI-to-POpt2 ICD Drawing</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19</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54724" y="903649"/>
            <a:ext cx="7772400" cy="5497094"/>
          </a:xfrm>
          <a:prstGeom prst="rect">
            <a:avLst/>
          </a:prstGeom>
          <a:noFill/>
          <a:ln w="9525">
            <a:noFill/>
            <a:miter lim="800000"/>
            <a:headEnd/>
            <a:tailEnd/>
          </a:ln>
        </p:spPr>
      </p:pic>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69938" y="1014364"/>
            <a:ext cx="7567564" cy="5410200"/>
          </a:xfrm>
        </p:spPr>
        <p:txBody>
          <a:bodyPr/>
          <a:lstStyle/>
          <a:p>
            <a:pPr>
              <a:buNone/>
            </a:pPr>
            <a:r>
              <a:rPr lang="en-US" sz="1800" dirty="0" smtClean="0"/>
              <a:t>Review Objectives</a:t>
            </a:r>
          </a:p>
          <a:p>
            <a:pPr>
              <a:buNone/>
            </a:pPr>
            <a:r>
              <a:rPr lang="en-US" sz="1800" dirty="0" smtClean="0"/>
              <a:t>Status of Work Sharing Agreement Items</a:t>
            </a:r>
          </a:p>
          <a:p>
            <a:pPr>
              <a:buNone/>
            </a:pPr>
            <a:r>
              <a:rPr lang="en-US" sz="1800" dirty="0" smtClean="0"/>
              <a:t>Subsystem Description/Deliverables List	</a:t>
            </a:r>
          </a:p>
          <a:p>
            <a:pPr>
              <a:buNone/>
            </a:pPr>
            <a:r>
              <a:rPr lang="en-US" sz="1800" dirty="0" smtClean="0"/>
              <a:t>Requirements</a:t>
            </a:r>
          </a:p>
          <a:p>
            <a:pPr>
              <a:buNone/>
            </a:pPr>
            <a:r>
              <a:rPr lang="en-US" sz="1800" dirty="0" smtClean="0"/>
              <a:t>Interfaces</a:t>
            </a:r>
          </a:p>
          <a:p>
            <a:pPr>
              <a:buNone/>
            </a:pPr>
            <a:r>
              <a:rPr lang="en-US" sz="1800" dirty="0" smtClean="0"/>
              <a:t>Block diagram</a:t>
            </a:r>
          </a:p>
          <a:p>
            <a:pPr>
              <a:buNone/>
            </a:pPr>
            <a:r>
              <a:rPr lang="en-US" sz="1800" dirty="0" smtClean="0"/>
              <a:t>Design</a:t>
            </a:r>
          </a:p>
          <a:p>
            <a:pPr>
              <a:buNone/>
            </a:pPr>
            <a:r>
              <a:rPr lang="en-US" sz="1800" dirty="0" smtClean="0"/>
              <a:t>Thermal Design/Analysis</a:t>
            </a:r>
          </a:p>
          <a:p>
            <a:pPr>
              <a:buNone/>
            </a:pPr>
            <a:r>
              <a:rPr lang="en-US" sz="1800" dirty="0" smtClean="0"/>
              <a:t>Mass + CG Estimates</a:t>
            </a:r>
          </a:p>
          <a:p>
            <a:pPr>
              <a:buNone/>
            </a:pPr>
            <a:r>
              <a:rPr lang="en-US" sz="1800" dirty="0" smtClean="0"/>
              <a:t>Trades Status</a:t>
            </a:r>
          </a:p>
          <a:p>
            <a:pPr>
              <a:buNone/>
            </a:pPr>
            <a:r>
              <a:rPr lang="en-US" sz="1800" dirty="0" smtClean="0"/>
              <a:t>Issues + Concerns</a:t>
            </a:r>
          </a:p>
          <a:p>
            <a:pPr>
              <a:buNone/>
            </a:pPr>
            <a:r>
              <a:rPr lang="en-US" sz="1800" dirty="0" smtClean="0"/>
              <a:t>Risks</a:t>
            </a:r>
          </a:p>
          <a:p>
            <a:pPr>
              <a:buNone/>
            </a:pPr>
            <a:r>
              <a:rPr lang="en-US" sz="1800" dirty="0" smtClean="0"/>
              <a:t>Plans Forward  - include remaining tasks for JPL + for ASIAA</a:t>
            </a:r>
          </a:p>
          <a:p>
            <a:pPr>
              <a:buNone/>
            </a:pPr>
            <a:r>
              <a:rPr lang="en-US" sz="1800" dirty="0" smtClean="0"/>
              <a:t>Backup</a:t>
            </a:r>
            <a:r>
              <a:rPr lang="en-US" sz="1800" dirty="0"/>
              <a:t> </a:t>
            </a:r>
            <a:r>
              <a:rPr lang="en-US" sz="1800" dirty="0" smtClean="0"/>
              <a:t>Material                                              </a:t>
            </a:r>
          </a:p>
          <a:p>
            <a:pPr>
              <a:buNone/>
            </a:pPr>
            <a:endParaRPr lang="en-US" sz="18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(2) – Cable Wrapper (CW)</a:t>
            </a:r>
            <a:endParaRPr lang="en-US" dirty="0"/>
          </a:p>
        </p:txBody>
      </p:sp>
      <p:sp>
        <p:nvSpPr>
          <p:cNvPr id="3" name="Content Placeholder 2"/>
          <p:cNvSpPr>
            <a:spLocks noGrp="1"/>
          </p:cNvSpPr>
          <p:nvPr>
            <p:ph idx="1"/>
          </p:nvPr>
        </p:nvSpPr>
        <p:spPr>
          <a:xfrm>
            <a:off x="685800" y="836685"/>
            <a:ext cx="7772400" cy="5619750"/>
          </a:xfrm>
        </p:spPr>
        <p:txBody>
          <a:bodyPr/>
          <a:lstStyle/>
          <a:p>
            <a:r>
              <a:rPr lang="en-US" sz="1800" dirty="0" smtClean="0"/>
              <a:t>Description: Commercial cable-wrapping and bearing components mount inside PFI Upper Structure.  Rotating portion of cable wrapper chain interfaces with drive arm on PFI Lower Structure. Upper structure also provides interfaces for electrical and thermal subsystem elements (cabling and glycol lines).</a:t>
            </a:r>
          </a:p>
          <a:p>
            <a:r>
              <a:rPr lang="en-US" sz="1800" dirty="0" smtClean="0"/>
              <a:t>Status: </a:t>
            </a:r>
          </a:p>
          <a:p>
            <a:pPr lvl="1"/>
            <a:r>
              <a:rPr lang="en-US" sz="1400" dirty="0" smtClean="0"/>
              <a:t>JPL/ASIAA agree on mechanical envelope (proposed 11/21/12 – see Backup for image).  JPL proposes an Upper Structure design in this package to accommodate the CW chain + bearing parts.  </a:t>
            </a:r>
          </a:p>
          <a:p>
            <a:pPr lvl="1"/>
            <a:r>
              <a:rPr lang="en-US" sz="1400" dirty="0" smtClean="0"/>
              <a:t>JPL suggests that locating the thermal/electrical bulkhead on top of the CW assembly may be easier than having it on the side, as in the current design.</a:t>
            </a:r>
          </a:p>
          <a:p>
            <a:pPr lvl="1"/>
            <a:r>
              <a:rPr lang="en-US" sz="1400" dirty="0" smtClean="0"/>
              <a:t>There is confusion about exactly what cabling elements are passing through the CW as described in  ASIAA’s document “MeetingonPFI20121001.pdf”.  UPDATE: Email from M. Kimura on 12/17/12 lists the following elements:</a:t>
            </a:r>
          </a:p>
          <a:p>
            <a:pPr lvl="1">
              <a:buNone/>
            </a:pPr>
            <a:r>
              <a:rPr lang="en-US" sz="1400" dirty="0" smtClean="0"/>
              <a:t>		</a:t>
            </a:r>
            <a:r>
              <a:rPr lang="en-US" sz="1200" dirty="0" smtClean="0">
                <a:solidFill>
                  <a:schemeClr val="tx2"/>
                </a:solidFill>
              </a:rPr>
              <a:t>Coolant line:  3/4” hose (1 pair)</a:t>
            </a:r>
          </a:p>
          <a:p>
            <a:pPr lvl="1">
              <a:buNone/>
            </a:pPr>
            <a:r>
              <a:rPr lang="en-US" sz="1200" dirty="0" smtClean="0">
                <a:solidFill>
                  <a:schemeClr val="tx2"/>
                </a:solidFill>
              </a:rPr>
              <a:t>		Power line:  AWG #16 for Cobras (2 pair) + ASIAA (1 pair)</a:t>
            </a:r>
          </a:p>
          <a:p>
            <a:pPr lvl="1">
              <a:buNone/>
            </a:pPr>
            <a:r>
              <a:rPr lang="en-US" sz="1200" dirty="0" smtClean="0">
                <a:solidFill>
                  <a:schemeClr val="tx2"/>
                </a:solidFill>
              </a:rPr>
              <a:t>		AC 2-line system, NO GROUND line</a:t>
            </a:r>
          </a:p>
          <a:p>
            <a:pPr lvl="1">
              <a:buNone/>
            </a:pPr>
            <a:r>
              <a:rPr lang="en-US" sz="1200" dirty="0" smtClean="0">
                <a:solidFill>
                  <a:schemeClr val="tx2"/>
                </a:solidFill>
              </a:rPr>
              <a:t>		LAN (communication):  2 pairs of optical fiber (AG) and 1 GB Ethernet (common line)</a:t>
            </a:r>
          </a:p>
          <a:p>
            <a:pPr lvl="1">
              <a:buNone/>
            </a:pPr>
            <a:r>
              <a:rPr lang="en-US" sz="1200" dirty="0" smtClean="0">
                <a:solidFill>
                  <a:schemeClr val="tx2"/>
                </a:solidFill>
              </a:rPr>
              <a:t>		Signal line: I think no direct communication of telescope system</a:t>
            </a:r>
          </a:p>
          <a:p>
            <a:pPr lvl="1">
              <a:buNone/>
            </a:pPr>
            <a:r>
              <a:rPr lang="en-US" sz="1600" dirty="0" smtClean="0"/>
              <a:t>Discussion of emergency stop signal line: It is not yet determined how the e-stop interlock will be designed, or whether the signal for it needs to pass through the rotating side of the cable wrapper.</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20</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(2) – Cable Wrapper (CW)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21</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smtClean="0"/>
              <a:t> PFI Structure Handoff Review</a:t>
            </a:r>
            <a:endParaRPr lang="en-US" dirty="0"/>
          </a:p>
        </p:txBody>
      </p:sp>
      <p:sp>
        <p:nvSpPr>
          <p:cNvPr id="8" name="Content Placeholder 2"/>
          <p:cNvSpPr>
            <a:spLocks noGrp="1"/>
          </p:cNvSpPr>
          <p:nvPr>
            <p:ph idx="1"/>
          </p:nvPr>
        </p:nvSpPr>
        <p:spPr>
          <a:xfrm>
            <a:off x="685800" y="914400"/>
            <a:ext cx="7772400" cy="5619750"/>
          </a:xfrm>
        </p:spPr>
        <p:txBody>
          <a:bodyPr/>
          <a:lstStyle/>
          <a:p>
            <a:r>
              <a:rPr lang="en-US" sz="1800" dirty="0" smtClean="0"/>
              <a:t>MICD info provided by ASIAA:</a:t>
            </a:r>
          </a:p>
          <a:p>
            <a:pPr lvl="1"/>
            <a:r>
              <a:rPr lang="en-US" sz="1400" dirty="0" smtClean="0"/>
              <a:t>How to handle and support the fiber cables?</a:t>
            </a:r>
          </a:p>
          <a:p>
            <a:pPr lvl="1"/>
            <a:r>
              <a:rPr lang="en-US" sz="1400" dirty="0" smtClean="0"/>
              <a:t>Need a leak sensor for coolant.</a:t>
            </a:r>
          </a:p>
          <a:p>
            <a:pPr lvl="1"/>
            <a:r>
              <a:rPr lang="en-US" sz="1400" dirty="0" smtClean="0"/>
              <a:t>Need an emergency stop or a monitor system for a detection of an angler shift between instrument rotator and cable wrapper.</a:t>
            </a:r>
          </a:p>
          <a:p>
            <a:pPr lvl="1"/>
            <a:r>
              <a:rPr lang="en-US" sz="1400" dirty="0" smtClean="0"/>
              <a:t>Rotation angle for mechanics : CW &amp; CCW direction _______deg</a:t>
            </a:r>
          </a:p>
          <a:p>
            <a:pPr lvl="1"/>
            <a:r>
              <a:rPr lang="en-US" sz="1400" dirty="0" smtClean="0"/>
              <a:t>Rotation angle for observation: CW &amp; CCW direction _______deg</a:t>
            </a:r>
          </a:p>
          <a:p>
            <a:pPr lvl="1"/>
            <a:r>
              <a:rPr lang="en-US" sz="1400" dirty="0" smtClean="0"/>
              <a:t>Operation for telescope elevation angle: _______deg</a:t>
            </a:r>
          </a:p>
          <a:p>
            <a:pPr lvl="1"/>
            <a:r>
              <a:rPr lang="en-US" sz="1400" dirty="0" smtClean="0"/>
              <a:t>Rotation torque: CW &amp; CCW direction _______ +- _____ </a:t>
            </a:r>
            <a:r>
              <a:rPr lang="en-US" sz="1400" dirty="0" err="1" smtClean="0"/>
              <a:t>kgf</a:t>
            </a:r>
            <a:r>
              <a:rPr lang="en-US" sz="1400" dirty="0" smtClean="0"/>
              <a:t> m</a:t>
            </a:r>
          </a:p>
          <a:p>
            <a:pPr>
              <a:buNone/>
            </a:pPr>
            <a:endParaRPr lang="en-US" sz="1800" dirty="0" smtClean="0"/>
          </a:p>
          <a:p>
            <a:r>
              <a:rPr lang="en-US" sz="1800" dirty="0" smtClean="0"/>
              <a:t>Work to go to PDR: </a:t>
            </a:r>
          </a:p>
          <a:p>
            <a:pPr lvl="1"/>
            <a:r>
              <a:rPr lang="en-US" sz="1400" dirty="0" smtClean="0"/>
              <a:t>ASIAA assumes responsibility on 12/17/12 for the I/F between CW parts and Upper Structure and for Upper Structure design. (ASIAA)</a:t>
            </a:r>
          </a:p>
          <a:p>
            <a:pPr lvl="1"/>
            <a:r>
              <a:rPr lang="en-US" sz="1400" dirty="0" smtClean="0"/>
              <a:t>No MICD for these parts may necessarily be required after transfer to ASIAA</a:t>
            </a:r>
          </a:p>
          <a:p>
            <a:pPr lvl="1"/>
            <a:r>
              <a:rPr lang="en-US" sz="1400" dirty="0" smtClean="0"/>
              <a:t>Establish contents of CW (including limit switch) (ASIAA/ JPL-Caltech SE)</a:t>
            </a:r>
          </a:p>
          <a:p>
            <a:pPr lvl="1"/>
            <a:endParaRPr lang="en-US" sz="1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(3) – Fiber Optic Cable C</a:t>
            </a:r>
            <a:endParaRPr lang="en-US" dirty="0"/>
          </a:p>
        </p:txBody>
      </p:sp>
      <p:sp>
        <p:nvSpPr>
          <p:cNvPr id="3" name="Content Placeholder 2"/>
          <p:cNvSpPr>
            <a:spLocks noGrp="1"/>
          </p:cNvSpPr>
          <p:nvPr>
            <p:ph idx="1"/>
          </p:nvPr>
        </p:nvSpPr>
        <p:spPr>
          <a:xfrm>
            <a:off x="366688" y="900978"/>
            <a:ext cx="8091511" cy="5638800"/>
          </a:xfrm>
        </p:spPr>
        <p:txBody>
          <a:bodyPr/>
          <a:lstStyle/>
          <a:p>
            <a:r>
              <a:rPr lang="en-US" sz="1800" dirty="0" smtClean="0"/>
              <a:t>Description: 3 mechanical interfaces along the fiber optic cable assembly.</a:t>
            </a:r>
          </a:p>
          <a:p>
            <a:pPr marL="800100" indent="-225425">
              <a:buNone/>
            </a:pPr>
            <a:r>
              <a:rPr lang="en-US" sz="1800" dirty="0" smtClean="0"/>
              <a:t>Interface to the Lower PFI Structure: Segment Tube Plate (STP) 2.  </a:t>
            </a:r>
          </a:p>
          <a:p>
            <a:pPr marL="800100" indent="-225425">
              <a:buNone/>
            </a:pPr>
            <a:r>
              <a:rPr lang="en-US" sz="1800" dirty="0" smtClean="0"/>
              <a:t>Interfaces to the Upper PFI Structure: Segment Tube Plate 3 and the fiber Strain Relief Box (SRB), an array of 42 individual boxes (containing some length of slack in the science fiber bundles) mounted as a single unit on top of the cable wrapper assembly.</a:t>
            </a:r>
          </a:p>
          <a:p>
            <a:r>
              <a:rPr lang="en-US" sz="1800" dirty="0" smtClean="0"/>
              <a:t>Status: </a:t>
            </a:r>
          </a:p>
          <a:p>
            <a:pPr lvl="1"/>
            <a:r>
              <a:rPr lang="en-US" sz="1600" dirty="0" smtClean="0"/>
              <a:t>SRB envelope proposed by JPL on 12/5/2012 accepted by LNA.</a:t>
            </a:r>
          </a:p>
          <a:p>
            <a:pPr lvl="1"/>
            <a:r>
              <a:rPr lang="en-US" sz="1600" dirty="0" smtClean="0"/>
              <a:t>Interfaces with STPs unchanged since Sept 2012. Location planes are acceptable.  Hole patterns and exact geometry of interfacing hardware have not been defined.</a:t>
            </a:r>
          </a:p>
          <a:p>
            <a:pPr lvl="1"/>
            <a:r>
              <a:rPr lang="en-US" sz="1600" dirty="0" smtClean="0"/>
              <a:t>STP1 interface with </a:t>
            </a:r>
            <a:r>
              <a:rPr lang="en-US" sz="1600" dirty="0" err="1" smtClean="0"/>
              <a:t>Positioner</a:t>
            </a:r>
            <a:r>
              <a:rPr lang="en-US" sz="1600" dirty="0" smtClean="0"/>
              <a:t> Bench is tentative and dependent upon Bench analysis results.</a:t>
            </a:r>
          </a:p>
          <a:p>
            <a:r>
              <a:rPr lang="en-US" sz="1800" dirty="0" smtClean="0"/>
              <a:t>MICD info provided by LNA:</a:t>
            </a:r>
          </a:p>
          <a:p>
            <a:pPr>
              <a:buNone/>
            </a:pPr>
            <a:r>
              <a:rPr lang="en-US" sz="1800" dirty="0" smtClean="0"/>
              <a:t>	Other requirements: SRB needs to be black anodized to avoid reflections</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22</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dirty="0"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(3) – Fiber Optic Cable C cont’d</a:t>
            </a:r>
            <a:endParaRPr lang="en-US" dirty="0"/>
          </a:p>
        </p:txBody>
      </p:sp>
      <p:sp>
        <p:nvSpPr>
          <p:cNvPr id="3" name="Content Placeholder 2"/>
          <p:cNvSpPr>
            <a:spLocks noGrp="1"/>
          </p:cNvSpPr>
          <p:nvPr>
            <p:ph idx="1"/>
          </p:nvPr>
        </p:nvSpPr>
        <p:spPr>
          <a:xfrm>
            <a:off x="366688" y="900978"/>
            <a:ext cx="8091511" cy="5638800"/>
          </a:xfrm>
        </p:spPr>
        <p:txBody>
          <a:bodyPr/>
          <a:lstStyle/>
          <a:p>
            <a:r>
              <a:rPr lang="en-US" sz="1800" dirty="0" smtClean="0"/>
              <a:t>Work to go to PDR:</a:t>
            </a:r>
          </a:p>
          <a:p>
            <a:pPr lvl="1"/>
            <a:r>
              <a:rPr lang="en-US" sz="1600" dirty="0" smtClean="0"/>
              <a:t>Within current envelope, negotiate SRB design and interface that is acceptable to both LNA and ASIAA.  JPL has design suggestions for incorporating the SRB into a cover plate for Cable Wrapper on Upper Structure (see Design section). (ASIAA/ LNA/ Caltech I&amp;T / JPL SE)</a:t>
            </a:r>
          </a:p>
          <a:p>
            <a:pPr lvl="1"/>
            <a:r>
              <a:rPr lang="en-US" sz="1600" dirty="0" smtClean="0"/>
              <a:t>LNA Cable C is modeled with 240 deg twist and twist between PBA and STP1.  Correct to 278 deg, remove twist, and determine whether lower twist is needed.  (LNA/ASIAA)</a:t>
            </a:r>
          </a:p>
          <a:p>
            <a:pPr lvl="1"/>
            <a:r>
              <a:rPr lang="en-US" sz="1600" dirty="0" smtClean="0"/>
              <a:t>Stowing Cable C on MS is undefined.  (LNA/ASIAA/PO/JPL-Caltech I&amp;T + SE)</a:t>
            </a:r>
          </a:p>
          <a:p>
            <a:pPr lvl="1"/>
            <a:r>
              <a:rPr lang="en-US" sz="1600" dirty="0" smtClean="0"/>
              <a:t>Look closely at whether envelope for  SRB box slices will clear STP1.  Make mockup? (ASIAA/LNA/JPL-Caltech SE &amp; I&amp;T)</a:t>
            </a:r>
          </a:p>
          <a:p>
            <a:pPr lvl="1"/>
            <a:r>
              <a:rPr lang="en-US" sz="1600" dirty="0" smtClean="0"/>
              <a:t>Establish mounting hole patterns for attaching STPs to Lower and Upper Structures (LNA/ASIAA).</a:t>
            </a:r>
          </a:p>
          <a:p>
            <a:pPr lvl="1"/>
            <a:r>
              <a:rPr lang="en-US" sz="1600" dirty="0" smtClean="0"/>
              <a:t>Work with JPL to finalize decision on whether to mount STP 1 to </a:t>
            </a:r>
            <a:r>
              <a:rPr lang="en-US" sz="1600" dirty="0" err="1" smtClean="0"/>
              <a:t>Positioner</a:t>
            </a:r>
            <a:r>
              <a:rPr lang="en-US" sz="1600" dirty="0" smtClean="0"/>
              <a:t> Bench or to Lower Structure. (JPL/ASIAA)</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23</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(4) – </a:t>
            </a:r>
            <a:r>
              <a:rPr lang="en-US" dirty="0" err="1" smtClean="0"/>
              <a:t>Positioner</a:t>
            </a:r>
            <a:r>
              <a:rPr lang="en-US" dirty="0" smtClean="0"/>
              <a:t> Bench Assembly</a:t>
            </a:r>
            <a:endParaRPr lang="en-US" dirty="0"/>
          </a:p>
        </p:txBody>
      </p:sp>
      <p:sp>
        <p:nvSpPr>
          <p:cNvPr id="3" name="Content Placeholder 2"/>
          <p:cNvSpPr>
            <a:spLocks noGrp="1"/>
          </p:cNvSpPr>
          <p:nvPr>
            <p:ph idx="1"/>
          </p:nvPr>
        </p:nvSpPr>
        <p:spPr>
          <a:xfrm>
            <a:off x="366688" y="900978"/>
            <a:ext cx="8091511" cy="5638800"/>
          </a:xfrm>
        </p:spPr>
        <p:txBody>
          <a:bodyPr/>
          <a:lstStyle/>
          <a:p>
            <a:r>
              <a:rPr lang="en-US" sz="1800" dirty="0" smtClean="0"/>
              <a:t>Description:  Lower PFI Structure supports the PBA on kinematic mounts to accommodate CTE differences.  This interface can be established at the Structure end or the PBA end of these mounts.  (See Design section for details.)</a:t>
            </a:r>
          </a:p>
          <a:p>
            <a:endParaRPr lang="en-US" sz="1800" dirty="0" smtClean="0"/>
          </a:p>
          <a:p>
            <a:r>
              <a:rPr lang="en-US" sz="1800" dirty="0" smtClean="0"/>
              <a:t>Status: </a:t>
            </a:r>
          </a:p>
          <a:p>
            <a:pPr lvl="1"/>
            <a:r>
              <a:rPr lang="en-US" sz="1400" dirty="0" smtClean="0"/>
              <a:t>Design presented herein by JPL is preliminary. No analysis has been performed.</a:t>
            </a:r>
          </a:p>
          <a:p>
            <a:pPr lvl="1"/>
            <a:r>
              <a:rPr lang="en-US" sz="1400" dirty="0" smtClean="0"/>
              <a:t>Kinematic flexure design cannot be finalized until the effective CTE of POpt2 structure is known.</a:t>
            </a:r>
          </a:p>
          <a:p>
            <a:pPr lvl="1"/>
            <a:r>
              <a:rPr lang="en-US" sz="1400" dirty="0" smtClean="0"/>
              <a:t>In the baseline presented, this I/F is at the PBA (and thus is an ASIAA deliverable). </a:t>
            </a:r>
          </a:p>
          <a:p>
            <a:pPr lvl="1"/>
            <a:r>
              <a:rPr lang="en-US" sz="1400" dirty="0" smtClean="0"/>
              <a:t>Could, however, become a JPL deliverable if the I/F were made at the Rotating I/F Frame.</a:t>
            </a:r>
          </a:p>
          <a:p>
            <a:pPr lvl="1"/>
            <a:r>
              <a:rPr lang="en-US" sz="1400" dirty="0" smtClean="0"/>
              <a:t>No MICD has been started (JPL deliverable). – check JPL </a:t>
            </a:r>
            <a:r>
              <a:rPr lang="en-US" sz="1400" dirty="0" err="1" smtClean="0"/>
              <a:t>dwg</a:t>
            </a:r>
            <a:endParaRPr lang="en-US" sz="1400" dirty="0" smtClean="0"/>
          </a:p>
          <a:p>
            <a:endParaRPr lang="en-US" sz="1800" dirty="0" smtClean="0"/>
          </a:p>
          <a:p>
            <a:r>
              <a:rPr lang="en-US" sz="1800" dirty="0" smtClean="0"/>
              <a:t>Work to go to PDR:</a:t>
            </a:r>
          </a:p>
          <a:p>
            <a:pPr lvl="1"/>
            <a:r>
              <a:rPr lang="en-US" sz="1400" dirty="0" smtClean="0"/>
              <a:t>Determine whose deliverable the flexure mounts will be (ASIAA vs. JPL). (ASIAA/JPL)</a:t>
            </a:r>
          </a:p>
          <a:p>
            <a:pPr lvl="1"/>
            <a:r>
              <a:rPr lang="en-US" sz="1400" dirty="0" smtClean="0"/>
              <a:t>Establish exactly where interface will be. (ASIAA/JPL)</a:t>
            </a:r>
          </a:p>
          <a:p>
            <a:pPr lvl="1"/>
            <a:r>
              <a:rPr lang="en-US" sz="1400" dirty="0" smtClean="0"/>
              <a:t>Determine whether a requirement is necessary for any adjustability in this interface. (PO/JPL SE/ASIAA)</a:t>
            </a:r>
          </a:p>
          <a:p>
            <a:pPr lvl="1"/>
            <a:r>
              <a:rPr lang="en-US" sz="1400" dirty="0" smtClean="0"/>
              <a:t>Deliver MICD. (JPL)</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24</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(5), (6), (7), (8) – Electronics Boxes</a:t>
            </a:r>
            <a:endParaRPr lang="en-US" dirty="0"/>
          </a:p>
        </p:txBody>
      </p:sp>
      <p:sp>
        <p:nvSpPr>
          <p:cNvPr id="3" name="Content Placeholder 2"/>
          <p:cNvSpPr>
            <a:spLocks noGrp="1"/>
          </p:cNvSpPr>
          <p:nvPr>
            <p:ph idx="1"/>
          </p:nvPr>
        </p:nvSpPr>
        <p:spPr>
          <a:xfrm>
            <a:off x="685800" y="914400"/>
            <a:ext cx="7772400" cy="5619750"/>
          </a:xfrm>
        </p:spPr>
        <p:txBody>
          <a:bodyPr/>
          <a:lstStyle/>
          <a:p>
            <a:r>
              <a:rPr lang="en-US" sz="1800" dirty="0" smtClean="0"/>
              <a:t>Description: Electronics boxes mounted to Lower PFI Structure:</a:t>
            </a:r>
          </a:p>
          <a:p>
            <a:pPr marL="800100" lvl="1" indent="-342900">
              <a:buFont typeface="+mj-lt"/>
              <a:buAutoNum type="arabicParenR" startAt="5"/>
            </a:pPr>
            <a:r>
              <a:rPr lang="en-US" sz="1400" dirty="0" smtClean="0"/>
              <a:t>A&amp;G Power Distribution Box (ASIAA)</a:t>
            </a:r>
          </a:p>
          <a:p>
            <a:pPr marL="800100" lvl="1" indent="-342900">
              <a:buFont typeface="+mj-lt"/>
              <a:buAutoNum type="arabicParenR" startAt="5"/>
            </a:pPr>
            <a:r>
              <a:rPr lang="en-US" sz="1400" dirty="0" err="1" smtClean="0"/>
              <a:t>Fiducial</a:t>
            </a:r>
            <a:r>
              <a:rPr lang="en-US" sz="1400" dirty="0" smtClean="0"/>
              <a:t> Illuminator + Power Distribution Box (ASIAA)</a:t>
            </a:r>
          </a:p>
          <a:p>
            <a:pPr marL="800100" lvl="1" indent="-342900">
              <a:buFont typeface="+mj-lt"/>
              <a:buAutoNum type="arabicParenR" startAt="5"/>
            </a:pPr>
            <a:r>
              <a:rPr lang="en-US" sz="1400" dirty="0" smtClean="0"/>
              <a:t>Ethernet Hub  (ASIAA)</a:t>
            </a:r>
          </a:p>
          <a:p>
            <a:pPr marL="800100" lvl="1" indent="-342900">
              <a:buFont typeface="+mj-lt"/>
              <a:buAutoNum type="arabicParenR" startAt="5"/>
            </a:pPr>
            <a:r>
              <a:rPr lang="en-US" sz="1400" dirty="0" err="1" smtClean="0"/>
              <a:t>Positioner</a:t>
            </a:r>
            <a:r>
              <a:rPr lang="en-US" sz="1400" dirty="0" smtClean="0"/>
              <a:t> Power Regulator / Capacitor Boxes (12) (JPL)</a:t>
            </a:r>
            <a:endParaRPr lang="en-US" sz="1100" dirty="0" smtClean="0"/>
          </a:p>
          <a:p>
            <a:pPr>
              <a:buNone/>
            </a:pPr>
            <a:r>
              <a:rPr lang="en-US" sz="1800" dirty="0" smtClean="0"/>
              <a:t>	All boxes are expected to require glycol cooling lines to limit dissipation of heat into the air.</a:t>
            </a:r>
          </a:p>
          <a:p>
            <a:r>
              <a:rPr lang="en-US" sz="1800" dirty="0" smtClean="0"/>
              <a:t>Status: </a:t>
            </a:r>
          </a:p>
          <a:p>
            <a:pPr lvl="1"/>
            <a:r>
              <a:rPr lang="en-US" sz="1400" dirty="0" smtClean="0"/>
              <a:t>Update on Dec 13, 2012 indicates that there will be 12 JPL boxes for </a:t>
            </a:r>
            <a:r>
              <a:rPr lang="en-US" sz="1400" dirty="0" err="1" smtClean="0"/>
              <a:t>Positioner</a:t>
            </a:r>
            <a:r>
              <a:rPr lang="en-US" sz="1400" dirty="0" smtClean="0"/>
              <a:t> electronics (only one box shown in Design section images)</a:t>
            </a:r>
          </a:p>
          <a:p>
            <a:pPr lvl="1"/>
            <a:r>
              <a:rPr lang="en-US" sz="1400" dirty="0" smtClean="0"/>
              <a:t>Box envelopes/interfaces/MICDs have not been developed.</a:t>
            </a:r>
          </a:p>
          <a:p>
            <a:pPr lvl="1"/>
            <a:r>
              <a:rPr lang="en-US" sz="1400" dirty="0" smtClean="0"/>
              <a:t>Envelope locations on the Lower Structure have not been identified.</a:t>
            </a:r>
          </a:p>
          <a:p>
            <a:pPr lvl="1"/>
            <a:r>
              <a:rPr lang="en-US" sz="1400" dirty="0" smtClean="0"/>
              <a:t>Power values are still preliminary.</a:t>
            </a:r>
          </a:p>
          <a:p>
            <a:pPr lvl="1"/>
            <a:r>
              <a:rPr lang="en-US" sz="1400" dirty="0" smtClean="0"/>
              <a:t>Thermal system for cooling electronics has not been designed.</a:t>
            </a:r>
          </a:p>
          <a:p>
            <a:r>
              <a:rPr lang="en-US" sz="1800" dirty="0" smtClean="0"/>
              <a:t>Work to go to PDR:</a:t>
            </a:r>
          </a:p>
          <a:p>
            <a:pPr lvl="1"/>
            <a:r>
              <a:rPr lang="en-US" sz="1400" dirty="0" smtClean="0"/>
              <a:t>Develop ICDs for all electronics boxes as mass, volume and power values mature. (ASIAA/ JPL) </a:t>
            </a:r>
          </a:p>
          <a:p>
            <a:pPr lvl="1"/>
            <a:r>
              <a:rPr lang="en-US" sz="1400" dirty="0" smtClean="0"/>
              <a:t>Ensure that all electronics box designs include features necessary for limiting power dissipation to the air to the required maximum (see Thermal section). (JPL/ASIAA)</a:t>
            </a:r>
          </a:p>
          <a:p>
            <a:pPr lvl="1"/>
            <a:endParaRPr lang="en-US" sz="1400" dirty="0" smtClean="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25</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(9) – Thermal subsystem</a:t>
            </a:r>
            <a:endParaRPr lang="en-US" dirty="0"/>
          </a:p>
        </p:txBody>
      </p:sp>
      <p:sp>
        <p:nvSpPr>
          <p:cNvPr id="3" name="Content Placeholder 2"/>
          <p:cNvSpPr>
            <a:spLocks noGrp="1"/>
          </p:cNvSpPr>
          <p:nvPr>
            <p:ph idx="1"/>
          </p:nvPr>
        </p:nvSpPr>
        <p:spPr/>
        <p:txBody>
          <a:bodyPr/>
          <a:lstStyle/>
          <a:p>
            <a:r>
              <a:rPr lang="en-US" sz="1800" dirty="0" smtClean="0"/>
              <a:t>Description: </a:t>
            </a:r>
          </a:p>
          <a:p>
            <a:pPr lvl="1"/>
            <a:r>
              <a:rPr lang="en-US" sz="1400" dirty="0" smtClean="0"/>
              <a:t>Accommodation for glycol cooling lines:</a:t>
            </a:r>
          </a:p>
          <a:p>
            <a:pPr lvl="2"/>
            <a:r>
              <a:rPr lang="en-US" sz="1400" dirty="0" smtClean="0"/>
              <a:t>Into bulkhead on Upper Assembly</a:t>
            </a:r>
          </a:p>
          <a:p>
            <a:pPr lvl="2"/>
            <a:r>
              <a:rPr lang="en-US" sz="1400" dirty="0" smtClean="0"/>
              <a:t>Through CW</a:t>
            </a:r>
          </a:p>
          <a:p>
            <a:pPr lvl="2"/>
            <a:r>
              <a:rPr lang="en-US" sz="1400" dirty="0" smtClean="0"/>
              <a:t>To/from all electronics boxes</a:t>
            </a:r>
          </a:p>
          <a:p>
            <a:pPr lvl="2"/>
            <a:r>
              <a:rPr lang="en-US" sz="1400" dirty="0" smtClean="0"/>
              <a:t>To/from </a:t>
            </a:r>
            <a:r>
              <a:rPr lang="en-US" sz="1400" dirty="0" err="1" smtClean="0"/>
              <a:t>Positioner</a:t>
            </a:r>
            <a:r>
              <a:rPr lang="en-US" sz="1400" dirty="0" smtClean="0"/>
              <a:t> Bench</a:t>
            </a:r>
          </a:p>
          <a:p>
            <a:pPr lvl="1"/>
            <a:r>
              <a:rPr lang="en-US" sz="1400" dirty="0" smtClean="0"/>
              <a:t>Accommodation for dust cover/thermal enclosure on Lower Assembly</a:t>
            </a:r>
          </a:p>
          <a:p>
            <a:pPr lvl="2"/>
            <a:endParaRPr lang="en-US" sz="1400" dirty="0" smtClean="0"/>
          </a:p>
          <a:p>
            <a:r>
              <a:rPr lang="en-US" sz="1800" dirty="0" smtClean="0"/>
              <a:t>Status: </a:t>
            </a:r>
          </a:p>
          <a:p>
            <a:pPr lvl="1"/>
            <a:r>
              <a:rPr lang="en-US" sz="1400" dirty="0" smtClean="0"/>
              <a:t>Conceptual design initiated at JPL (see Thermal section).</a:t>
            </a:r>
          </a:p>
          <a:p>
            <a:pPr lvl="1"/>
            <a:r>
              <a:rPr lang="en-US" sz="1400" dirty="0" smtClean="0"/>
              <a:t>Concept is currently too preliminary to design the mechanical accommodations listed above in any detail.</a:t>
            </a:r>
          </a:p>
          <a:p>
            <a:pPr lvl="1"/>
            <a:r>
              <a:rPr lang="en-US" sz="1400" dirty="0" smtClean="0"/>
              <a:t>No MICD has been started (ASIAA deliverable).</a:t>
            </a:r>
          </a:p>
          <a:p>
            <a:endParaRPr lang="en-US" sz="1800" dirty="0" smtClean="0"/>
          </a:p>
          <a:p>
            <a:r>
              <a:rPr lang="en-US" sz="1800" dirty="0" smtClean="0"/>
              <a:t>Work to go to PDR: </a:t>
            </a:r>
          </a:p>
          <a:p>
            <a:pPr lvl="1"/>
            <a:r>
              <a:rPr lang="en-US" sz="1400" dirty="0" smtClean="0"/>
              <a:t>Mature the power dissipation values (as described in Thermal section). (JPL/ASIAA)</a:t>
            </a:r>
          </a:p>
          <a:p>
            <a:pPr lvl="1"/>
            <a:r>
              <a:rPr lang="en-US" sz="1400" dirty="0" smtClean="0"/>
              <a:t>Develop an instrument-level thermal system of glycol cooling. (ASIAA)</a:t>
            </a:r>
          </a:p>
          <a:p>
            <a:pPr lvl="1"/>
            <a:r>
              <a:rPr lang="en-US" sz="1400" dirty="0" smtClean="0"/>
              <a:t>Design mechanical accommodations described above as necessary, after Thermal design has more maturity. (ASIAA)</a:t>
            </a:r>
          </a:p>
          <a:p>
            <a:pPr lvl="1"/>
            <a:r>
              <a:rPr lang="en-US" sz="1400" dirty="0" smtClean="0"/>
              <a:t>Deliver MICD. (ASIAA)</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26</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Down Arrow 105"/>
          <p:cNvSpPr/>
          <p:nvPr/>
        </p:nvSpPr>
        <p:spPr bwMode="auto">
          <a:xfrm>
            <a:off x="4226358" y="5330031"/>
            <a:ext cx="172821" cy="230428"/>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en-US" smtClean="0">
              <a:ea typeface="ＭＳ Ｐゴシック" pitchFamily="-16" charset="-128"/>
            </a:endParaRPr>
          </a:p>
        </p:txBody>
      </p:sp>
      <p:sp>
        <p:nvSpPr>
          <p:cNvPr id="58" name="Down Arrow 57"/>
          <p:cNvSpPr/>
          <p:nvPr/>
        </p:nvSpPr>
        <p:spPr bwMode="auto">
          <a:xfrm>
            <a:off x="6012175" y="3256179"/>
            <a:ext cx="174340" cy="2304280"/>
          </a:xfrm>
          <a:prstGeom prst="down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2" name="Title 1"/>
          <p:cNvSpPr>
            <a:spLocks noGrp="1"/>
          </p:cNvSpPr>
          <p:nvPr>
            <p:ph type="title"/>
          </p:nvPr>
        </p:nvSpPr>
        <p:spPr/>
        <p:txBody>
          <a:bodyPr/>
          <a:lstStyle/>
          <a:p>
            <a:r>
              <a:rPr lang="en-US" dirty="0" smtClean="0"/>
              <a:t>Mechanical Structure Block Diagram</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27</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
        <p:nvSpPr>
          <p:cNvPr id="7" name="Rectangle 6"/>
          <p:cNvSpPr/>
          <p:nvPr/>
        </p:nvSpPr>
        <p:spPr bwMode="auto">
          <a:xfrm>
            <a:off x="1115580" y="2352219"/>
            <a:ext cx="5501019" cy="921712"/>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6" charset="-128"/>
              </a:rPr>
              <a:t>Cable Wrapper</a:t>
            </a:r>
          </a:p>
        </p:txBody>
      </p:sp>
      <p:sp>
        <p:nvSpPr>
          <p:cNvPr id="8" name="Rectangle 7"/>
          <p:cNvSpPr/>
          <p:nvPr/>
        </p:nvSpPr>
        <p:spPr bwMode="auto">
          <a:xfrm>
            <a:off x="5406852" y="1833756"/>
            <a:ext cx="1209747" cy="5184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6" charset="-128"/>
              </a:rPr>
              <a:t>SRB</a:t>
            </a:r>
          </a:p>
        </p:txBody>
      </p:sp>
      <p:sp>
        <p:nvSpPr>
          <p:cNvPr id="11" name="Down Arrow 10"/>
          <p:cNvSpPr/>
          <p:nvPr/>
        </p:nvSpPr>
        <p:spPr bwMode="auto">
          <a:xfrm rot="10800000">
            <a:off x="6012175" y="1263622"/>
            <a:ext cx="230430" cy="570134"/>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16" charset="-128"/>
            </a:endParaRPr>
          </a:p>
        </p:txBody>
      </p:sp>
      <p:sp>
        <p:nvSpPr>
          <p:cNvPr id="12" name="Down Arrow 11"/>
          <p:cNvSpPr/>
          <p:nvPr/>
        </p:nvSpPr>
        <p:spPr bwMode="auto">
          <a:xfrm>
            <a:off x="1806864" y="1276279"/>
            <a:ext cx="174340" cy="1075942"/>
          </a:xfrm>
          <a:prstGeom prst="down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6" name="Rectangle 15"/>
          <p:cNvSpPr/>
          <p:nvPr/>
        </p:nvSpPr>
        <p:spPr bwMode="auto">
          <a:xfrm>
            <a:off x="1230795" y="3612062"/>
            <a:ext cx="1036926" cy="119950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1600" dirty="0">
                <a:ea typeface="ＭＳ Ｐゴシック" pitchFamily="-16" charset="-128"/>
              </a:rPr>
              <a:t>Ethernet hub </a:t>
            </a:r>
            <a:endParaRPr kumimoji="0" lang="en-US" sz="16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17" name="Rectangle 16"/>
          <p:cNvSpPr/>
          <p:nvPr/>
        </p:nvSpPr>
        <p:spPr bwMode="auto">
          <a:xfrm>
            <a:off x="2613363" y="3601821"/>
            <a:ext cx="897326" cy="68612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16" charset="-128"/>
              </a:rPr>
              <a:t>A&amp;G Power + control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18" name="Rectangle 17"/>
          <p:cNvSpPr/>
          <p:nvPr/>
        </p:nvSpPr>
        <p:spPr bwMode="auto">
          <a:xfrm>
            <a:off x="3785928" y="3594106"/>
            <a:ext cx="1152140" cy="92942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16" charset="-128"/>
              </a:rPr>
              <a:t>Fiducial Illuminator Power + control</a:t>
            </a:r>
          </a:p>
        </p:txBody>
      </p:sp>
      <p:sp>
        <p:nvSpPr>
          <p:cNvPr id="19" name="Rectangle 18"/>
          <p:cNvSpPr/>
          <p:nvPr/>
        </p:nvSpPr>
        <p:spPr bwMode="auto">
          <a:xfrm>
            <a:off x="5110889" y="3601821"/>
            <a:ext cx="786072" cy="92171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dirty="0" smtClean="0">
                <a:ea typeface="ＭＳ Ｐゴシック" pitchFamily="-16" charset="-128"/>
              </a:rPr>
              <a:t>POS</a:t>
            </a:r>
            <a:endParaRPr lang="en-US" sz="1600" dirty="0">
              <a:ea typeface="ＭＳ Ｐゴシック" pitchFamily="-16" charset="-128"/>
            </a:endParaRPr>
          </a:p>
          <a:p>
            <a:pPr algn="ctr"/>
            <a:r>
              <a:rPr lang="en-US" sz="1600" dirty="0">
                <a:ea typeface="ＭＳ Ｐゴシック" pitchFamily="-16" charset="-128"/>
              </a:rPr>
              <a:t>power</a:t>
            </a:r>
          </a:p>
          <a:p>
            <a:r>
              <a:rPr lang="en-US" sz="1600" dirty="0" smtClean="0">
                <a:ea typeface="ＭＳ Ｐゴシック" pitchFamily="-16" charset="-128"/>
              </a:rPr>
              <a:t>boxes</a:t>
            </a:r>
            <a:endParaRPr lang="en-US" sz="1600" dirty="0">
              <a:ea typeface="ＭＳ Ｐゴシック" pitchFamily="-1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24" name="Bent Arrow 23"/>
          <p:cNvSpPr/>
          <p:nvPr/>
        </p:nvSpPr>
        <p:spPr bwMode="auto">
          <a:xfrm rot="10800000" flipV="1">
            <a:off x="6616596" y="1917661"/>
            <a:ext cx="671703" cy="3642797"/>
          </a:xfrm>
          <a:prstGeom prst="bentArrow">
            <a:avLst>
              <a:gd name="adj1" fmla="val 21219"/>
              <a:gd name="adj2" fmla="val 18904"/>
              <a:gd name="adj3" fmla="val 25000"/>
              <a:gd name="adj4" fmla="val 18886"/>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16" charset="-128"/>
            </a:endParaRPr>
          </a:p>
        </p:txBody>
      </p:sp>
      <p:sp>
        <p:nvSpPr>
          <p:cNvPr id="15" name="Rectangle 14"/>
          <p:cNvSpPr/>
          <p:nvPr/>
        </p:nvSpPr>
        <p:spPr bwMode="auto">
          <a:xfrm>
            <a:off x="827544" y="2965474"/>
            <a:ext cx="7776945" cy="2652592"/>
          </a:xfrm>
          <a:prstGeom prst="rect">
            <a:avLst/>
          </a:prstGeom>
          <a:noFill/>
          <a:ln w="25400" cap="flat" cmpd="sng" algn="ctr">
            <a:solidFill>
              <a:srgbClr val="FF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4" name="Rectangle 13"/>
          <p:cNvSpPr/>
          <p:nvPr/>
        </p:nvSpPr>
        <p:spPr bwMode="auto">
          <a:xfrm>
            <a:off x="827545" y="1679528"/>
            <a:ext cx="7776943" cy="1133546"/>
          </a:xfrm>
          <a:prstGeom prst="rect">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16" charset="-128"/>
            </a:endParaRPr>
          </a:p>
        </p:txBody>
      </p:sp>
      <p:sp>
        <p:nvSpPr>
          <p:cNvPr id="25" name="TextBox 24"/>
          <p:cNvSpPr txBox="1"/>
          <p:nvPr/>
        </p:nvSpPr>
        <p:spPr>
          <a:xfrm>
            <a:off x="7343221" y="4323850"/>
            <a:ext cx="912261" cy="629794"/>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smtClean="0">
                <a:ea typeface="ＭＳ Ｐゴシック" pitchFamily="-16" charset="-128"/>
              </a:rPr>
              <a:t>Optical fibers</a:t>
            </a:r>
          </a:p>
        </p:txBody>
      </p:sp>
      <p:sp>
        <p:nvSpPr>
          <p:cNvPr id="26" name="TextBox 25"/>
          <p:cNvSpPr txBox="1"/>
          <p:nvPr/>
        </p:nvSpPr>
        <p:spPr>
          <a:xfrm>
            <a:off x="5267476" y="894292"/>
            <a:ext cx="1685077" cy="369332"/>
          </a:xfrm>
          <a:prstGeom prst="rect">
            <a:avLst/>
          </a:prstGeom>
          <a:noFill/>
          <a:ln>
            <a:solidFill>
              <a:schemeClr val="tx1"/>
            </a:solidFill>
          </a:ln>
        </p:spPr>
        <p:txBody>
          <a:bodyPr wrap="none" rtlCol="0">
            <a:spAutoFit/>
          </a:bodyPr>
          <a:lstStyle/>
          <a:p>
            <a:r>
              <a:rPr lang="en-US" sz="1800" dirty="0" smtClean="0"/>
              <a:t>Spectrographs</a:t>
            </a:r>
            <a:endParaRPr lang="en-US" sz="1800" dirty="0"/>
          </a:p>
        </p:txBody>
      </p:sp>
      <p:sp>
        <p:nvSpPr>
          <p:cNvPr id="28" name="TextBox 27"/>
          <p:cNvSpPr txBox="1"/>
          <p:nvPr/>
        </p:nvSpPr>
        <p:spPr>
          <a:xfrm>
            <a:off x="1006552" y="1333886"/>
            <a:ext cx="864104" cy="4296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b="0" i="0" u="none" strike="noStrike" cap="none" normalizeH="0" baseline="0">
                <a:ln>
                  <a:noFill/>
                </a:ln>
                <a:effectLst/>
                <a:ea typeface="ＭＳ Ｐゴシック" pitchFamily="-16" charset="-128"/>
              </a:defRPr>
            </a:lvl1pPr>
          </a:lstStyle>
          <a:p>
            <a:r>
              <a:rPr lang="en-US" sz="1800" dirty="0" smtClean="0">
                <a:solidFill>
                  <a:schemeClr val="accent6">
                    <a:lumMod val="60000"/>
                    <a:lumOff val="40000"/>
                  </a:schemeClr>
                </a:solidFill>
              </a:rPr>
              <a:t>Glycol</a:t>
            </a:r>
            <a:endParaRPr lang="en-US" sz="1800" dirty="0">
              <a:solidFill>
                <a:schemeClr val="accent6">
                  <a:lumMod val="60000"/>
                  <a:lumOff val="40000"/>
                </a:schemeClr>
              </a:solidFill>
            </a:endParaRPr>
          </a:p>
        </p:txBody>
      </p:sp>
      <p:cxnSp>
        <p:nvCxnSpPr>
          <p:cNvPr id="37" name="Straight Arrow Connector 36"/>
          <p:cNvCxnSpPr/>
          <p:nvPr/>
        </p:nvCxnSpPr>
        <p:spPr bwMode="auto">
          <a:xfrm>
            <a:off x="5724140" y="4523533"/>
            <a:ext cx="0" cy="103692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41" name="TextBox 40"/>
          <p:cNvSpPr txBox="1"/>
          <p:nvPr/>
        </p:nvSpPr>
        <p:spPr>
          <a:xfrm>
            <a:off x="2230702" y="1333886"/>
            <a:ext cx="838691" cy="369332"/>
          </a:xfrm>
          <a:prstGeom prst="rect">
            <a:avLst/>
          </a:prstGeom>
          <a:noFill/>
        </p:spPr>
        <p:txBody>
          <a:bodyPr wrap="none" rtlCol="0">
            <a:spAutoFit/>
          </a:bodyPr>
          <a:lstStyle/>
          <a:p>
            <a:r>
              <a:rPr lang="en-US" sz="1800" dirty="0">
                <a:solidFill>
                  <a:srgbClr val="FF0000"/>
                </a:solidFill>
              </a:rPr>
              <a:t>P</a:t>
            </a:r>
            <a:r>
              <a:rPr lang="en-US" sz="1800" dirty="0" smtClean="0">
                <a:solidFill>
                  <a:srgbClr val="FF0000"/>
                </a:solidFill>
              </a:rPr>
              <a:t>ower</a:t>
            </a:r>
            <a:endParaRPr lang="en-US" sz="1800" dirty="0">
              <a:solidFill>
                <a:srgbClr val="FF0000"/>
              </a:solidFill>
            </a:endParaRPr>
          </a:p>
        </p:txBody>
      </p:sp>
      <p:sp>
        <p:nvSpPr>
          <p:cNvPr id="42" name="Down Arrow 41"/>
          <p:cNvSpPr/>
          <p:nvPr/>
        </p:nvSpPr>
        <p:spPr bwMode="auto">
          <a:xfrm flipV="1">
            <a:off x="1979685" y="1276279"/>
            <a:ext cx="175859" cy="1075940"/>
          </a:xfrm>
          <a:prstGeom prst="down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43" name="Down Arrow 42"/>
          <p:cNvSpPr/>
          <p:nvPr/>
        </p:nvSpPr>
        <p:spPr bwMode="auto">
          <a:xfrm flipV="1">
            <a:off x="5177949" y="3281791"/>
            <a:ext cx="174340" cy="320030"/>
          </a:xfrm>
          <a:prstGeom prst="down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45" name="Right Arrow 44"/>
          <p:cNvSpPr/>
          <p:nvPr/>
        </p:nvSpPr>
        <p:spPr bwMode="auto">
          <a:xfrm flipV="1">
            <a:off x="2267721" y="3604994"/>
            <a:ext cx="348680" cy="133807"/>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46" name="TextBox 45"/>
          <p:cNvSpPr txBox="1"/>
          <p:nvPr/>
        </p:nvSpPr>
        <p:spPr>
          <a:xfrm>
            <a:off x="7288300" y="1722065"/>
            <a:ext cx="1545937" cy="1015663"/>
          </a:xfrm>
          <a:prstGeom prst="rect">
            <a:avLst/>
          </a:prstGeom>
          <a:noFill/>
        </p:spPr>
        <p:txBody>
          <a:bodyPr wrap="square" rtlCol="0">
            <a:spAutoFit/>
          </a:bodyPr>
          <a:lstStyle/>
          <a:p>
            <a:r>
              <a:rPr lang="en-US" sz="2000" dirty="0" smtClean="0">
                <a:solidFill>
                  <a:srgbClr val="7030A0"/>
                </a:solidFill>
              </a:rPr>
              <a:t>Fixed Upper Structure</a:t>
            </a:r>
            <a:endParaRPr lang="en-US" sz="2000" dirty="0">
              <a:solidFill>
                <a:srgbClr val="7030A0"/>
              </a:solidFill>
            </a:endParaRPr>
          </a:p>
        </p:txBody>
      </p:sp>
      <p:sp>
        <p:nvSpPr>
          <p:cNvPr id="47" name="TextBox 46"/>
          <p:cNvSpPr txBox="1"/>
          <p:nvPr/>
        </p:nvSpPr>
        <p:spPr>
          <a:xfrm>
            <a:off x="7337136" y="3038743"/>
            <a:ext cx="1545937" cy="1015663"/>
          </a:xfrm>
          <a:prstGeom prst="rect">
            <a:avLst/>
          </a:prstGeom>
          <a:noFill/>
        </p:spPr>
        <p:txBody>
          <a:bodyPr wrap="square" rtlCol="0">
            <a:spAutoFit/>
          </a:bodyPr>
          <a:lstStyle/>
          <a:p>
            <a:r>
              <a:rPr lang="en-US" sz="2000" dirty="0" smtClean="0">
                <a:solidFill>
                  <a:srgbClr val="FF3399"/>
                </a:solidFill>
              </a:rPr>
              <a:t>Rotating Lower Structure</a:t>
            </a:r>
            <a:endParaRPr lang="en-US" sz="2000" dirty="0">
              <a:solidFill>
                <a:srgbClr val="FF3399"/>
              </a:solidFill>
            </a:endParaRPr>
          </a:p>
        </p:txBody>
      </p:sp>
      <p:cxnSp>
        <p:nvCxnSpPr>
          <p:cNvPr id="52" name="Straight Arrow Connector 51"/>
          <p:cNvCxnSpPr/>
          <p:nvPr/>
        </p:nvCxnSpPr>
        <p:spPr bwMode="auto">
          <a:xfrm>
            <a:off x="2728576" y="4293105"/>
            <a:ext cx="0" cy="161299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56" name="Straight Arrow Connector 55"/>
          <p:cNvCxnSpPr/>
          <p:nvPr/>
        </p:nvCxnSpPr>
        <p:spPr bwMode="auto">
          <a:xfrm flipH="1">
            <a:off x="5724140" y="3256179"/>
            <a:ext cx="1588" cy="3456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60" name="TextBox 59"/>
          <p:cNvSpPr txBox="1"/>
          <p:nvPr/>
        </p:nvSpPr>
        <p:spPr>
          <a:xfrm>
            <a:off x="1922079" y="5560461"/>
            <a:ext cx="6451984" cy="646331"/>
          </a:xfrm>
          <a:prstGeom prst="rect">
            <a:avLst/>
          </a:prstGeom>
          <a:noFill/>
          <a:ln w="19050">
            <a:solidFill>
              <a:schemeClr val="tx1"/>
            </a:solidFill>
          </a:ln>
        </p:spPr>
        <p:txBody>
          <a:bodyPr wrap="square" rtlCol="0">
            <a:spAutoFit/>
          </a:bodyPr>
          <a:lstStyle/>
          <a:p>
            <a:pPr algn="ctr"/>
            <a:r>
              <a:rPr lang="en-US" sz="1800" dirty="0" smtClean="0"/>
              <a:t> </a:t>
            </a:r>
            <a:r>
              <a:rPr lang="en-US" sz="1800" dirty="0" err="1" smtClean="0"/>
              <a:t>Positioner</a:t>
            </a:r>
            <a:endParaRPr lang="en-US" sz="1800" dirty="0" smtClean="0"/>
          </a:p>
          <a:p>
            <a:pPr algn="ctr"/>
            <a:r>
              <a:rPr lang="en-US" sz="1800" dirty="0" smtClean="0"/>
              <a:t>System</a:t>
            </a:r>
            <a:endParaRPr lang="en-US" sz="1800" dirty="0"/>
          </a:p>
        </p:txBody>
      </p:sp>
      <p:sp>
        <p:nvSpPr>
          <p:cNvPr id="62" name="TextBox 61"/>
          <p:cNvSpPr txBox="1"/>
          <p:nvPr/>
        </p:nvSpPr>
        <p:spPr>
          <a:xfrm>
            <a:off x="1749257" y="906947"/>
            <a:ext cx="3256968" cy="369332"/>
          </a:xfrm>
          <a:prstGeom prst="rect">
            <a:avLst/>
          </a:prstGeom>
          <a:noFill/>
          <a:ln>
            <a:solidFill>
              <a:schemeClr val="tx1"/>
            </a:solidFill>
          </a:ln>
        </p:spPr>
        <p:txBody>
          <a:bodyPr wrap="square" rtlCol="0">
            <a:spAutoFit/>
          </a:bodyPr>
          <a:lstStyle/>
          <a:p>
            <a:pPr algn="ctr"/>
            <a:r>
              <a:rPr lang="en-US" sz="1800" dirty="0" smtClean="0"/>
              <a:t>Subaru facility</a:t>
            </a:r>
            <a:endParaRPr lang="en-US" sz="1800" dirty="0"/>
          </a:p>
        </p:txBody>
      </p:sp>
      <p:cxnSp>
        <p:nvCxnSpPr>
          <p:cNvPr id="66" name="Straight Arrow Connector 65"/>
          <p:cNvCxnSpPr/>
          <p:nvPr/>
        </p:nvCxnSpPr>
        <p:spPr bwMode="auto">
          <a:xfrm>
            <a:off x="3016611" y="1276279"/>
            <a:ext cx="0" cy="1075940"/>
          </a:xfrm>
          <a:prstGeom prst="straightConnector1">
            <a:avLst/>
          </a:prstGeom>
          <a:solidFill>
            <a:schemeClr val="accent1"/>
          </a:solidFill>
          <a:ln w="25400" cap="flat" cmpd="sng" algn="ctr">
            <a:solidFill>
              <a:srgbClr val="FF0000"/>
            </a:solidFill>
            <a:prstDash val="solid"/>
            <a:round/>
            <a:headEnd type="arrow" w="med" len="med"/>
            <a:tailEnd type="arrow"/>
          </a:ln>
          <a:effectLst/>
        </p:spPr>
      </p:cxnSp>
      <p:sp>
        <p:nvSpPr>
          <p:cNvPr id="91" name="Right Arrow 90"/>
          <p:cNvSpPr/>
          <p:nvPr/>
        </p:nvSpPr>
        <p:spPr bwMode="auto">
          <a:xfrm flipV="1">
            <a:off x="3510689" y="3612856"/>
            <a:ext cx="263650" cy="125943"/>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92" name="Right Arrow 91"/>
          <p:cNvSpPr/>
          <p:nvPr/>
        </p:nvSpPr>
        <p:spPr bwMode="auto">
          <a:xfrm flipV="1">
            <a:off x="4938068" y="3612857"/>
            <a:ext cx="175662" cy="133807"/>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103" name="Rectangle 102"/>
          <p:cNvSpPr/>
          <p:nvPr/>
        </p:nvSpPr>
        <p:spPr bwMode="auto">
          <a:xfrm>
            <a:off x="3785933" y="4869175"/>
            <a:ext cx="1152140" cy="49639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16" charset="-128"/>
              </a:rPr>
              <a:t>Fiducial Illuminator </a:t>
            </a:r>
          </a:p>
        </p:txBody>
      </p:sp>
      <p:cxnSp>
        <p:nvCxnSpPr>
          <p:cNvPr id="157" name="Straight Arrow Connector 156"/>
          <p:cNvCxnSpPr/>
          <p:nvPr/>
        </p:nvCxnSpPr>
        <p:spPr bwMode="auto">
          <a:xfrm>
            <a:off x="2728576" y="3256179"/>
            <a:ext cx="0" cy="3456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 name="Up-Down Arrow 2"/>
          <p:cNvSpPr/>
          <p:nvPr/>
        </p:nvSpPr>
        <p:spPr bwMode="auto">
          <a:xfrm>
            <a:off x="4168752" y="1276278"/>
            <a:ext cx="165466" cy="106527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16" charset="-128"/>
            </a:endParaRPr>
          </a:p>
        </p:txBody>
      </p:sp>
      <p:sp>
        <p:nvSpPr>
          <p:cNvPr id="73" name="Up-Down Arrow 72"/>
          <p:cNvSpPr/>
          <p:nvPr/>
        </p:nvSpPr>
        <p:spPr bwMode="auto">
          <a:xfrm rot="5400000">
            <a:off x="2363522" y="3879081"/>
            <a:ext cx="149135" cy="35662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5" name="Up-Down Arrow 74"/>
          <p:cNvSpPr/>
          <p:nvPr/>
        </p:nvSpPr>
        <p:spPr bwMode="auto">
          <a:xfrm rot="10800000">
            <a:off x="2058980" y="4811567"/>
            <a:ext cx="151129" cy="74889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6" name="Up-Down Arrow 75"/>
          <p:cNvSpPr/>
          <p:nvPr/>
        </p:nvSpPr>
        <p:spPr bwMode="auto">
          <a:xfrm rot="10800000">
            <a:off x="1657727" y="3273929"/>
            <a:ext cx="149136" cy="327891"/>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53" name="TextBox 52"/>
          <p:cNvSpPr txBox="1"/>
          <p:nvPr/>
        </p:nvSpPr>
        <p:spPr>
          <a:xfrm>
            <a:off x="3349994" y="1333886"/>
            <a:ext cx="877139" cy="461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b="0" i="0" u="none" strike="noStrike" cap="none" normalizeH="0" baseline="0">
                <a:ln>
                  <a:noFill/>
                </a:ln>
                <a:effectLst/>
                <a:ea typeface="ＭＳ Ｐゴシック" pitchFamily="-16" charset="-128"/>
              </a:defRPr>
            </a:lvl1pPr>
          </a:lstStyle>
          <a:p>
            <a:r>
              <a:rPr lang="en-US" sz="1600" dirty="0"/>
              <a:t>Comm.</a:t>
            </a:r>
          </a:p>
        </p:txBody>
      </p:sp>
      <p:cxnSp>
        <p:nvCxnSpPr>
          <p:cNvPr id="68" name="Straight Arrow Connector 67"/>
          <p:cNvCxnSpPr/>
          <p:nvPr/>
        </p:nvCxnSpPr>
        <p:spPr bwMode="auto">
          <a:xfrm>
            <a:off x="2037292" y="3256179"/>
            <a:ext cx="0" cy="3456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78" name="Straight Arrow Connector 77"/>
          <p:cNvCxnSpPr/>
          <p:nvPr/>
        </p:nvCxnSpPr>
        <p:spPr bwMode="auto">
          <a:xfrm>
            <a:off x="4053537" y="3256179"/>
            <a:ext cx="40" cy="32082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82" name="Straight Arrow Connector 81"/>
          <p:cNvCxnSpPr/>
          <p:nvPr/>
        </p:nvCxnSpPr>
        <p:spPr bwMode="auto">
          <a:xfrm>
            <a:off x="3995930" y="4523533"/>
            <a:ext cx="0" cy="3456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84" name="Up-Down Arrow 83"/>
          <p:cNvSpPr/>
          <p:nvPr/>
        </p:nvSpPr>
        <p:spPr bwMode="auto">
          <a:xfrm rot="10800000">
            <a:off x="4572000" y="4523533"/>
            <a:ext cx="149136" cy="34564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86" name="Up-Down Arrow 85"/>
          <p:cNvSpPr/>
          <p:nvPr/>
        </p:nvSpPr>
        <p:spPr bwMode="auto">
          <a:xfrm rot="10800000">
            <a:off x="3074216" y="4293103"/>
            <a:ext cx="173777" cy="1612997"/>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2" name="Up-Down Arrow 71"/>
          <p:cNvSpPr/>
          <p:nvPr/>
        </p:nvSpPr>
        <p:spPr bwMode="auto">
          <a:xfrm rot="5400000">
            <a:off x="2946462" y="3695265"/>
            <a:ext cx="149135" cy="150661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02" name="Left-Up Arrow 101"/>
          <p:cNvSpPr/>
          <p:nvPr/>
        </p:nvSpPr>
        <p:spPr bwMode="auto">
          <a:xfrm>
            <a:off x="2267720" y="4523533"/>
            <a:ext cx="3225992" cy="230428"/>
          </a:xfrm>
          <a:prstGeom prst="leftUpArrow">
            <a:avLst>
              <a:gd name="adj1" fmla="val 35443"/>
              <a:gd name="adj2" fmla="val 29351"/>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101" name="Rectangle 100"/>
          <p:cNvSpPr/>
          <p:nvPr/>
        </p:nvSpPr>
        <p:spPr bwMode="auto">
          <a:xfrm>
            <a:off x="2639089" y="5906101"/>
            <a:ext cx="1068806" cy="516836"/>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16" charset="-128"/>
              </a:rPr>
              <a:t>A&amp;G Cameras</a:t>
            </a:r>
          </a:p>
        </p:txBody>
      </p:sp>
      <p:sp>
        <p:nvSpPr>
          <p:cNvPr id="54" name="Bent Arrow 53"/>
          <p:cNvSpPr/>
          <p:nvPr/>
        </p:nvSpPr>
        <p:spPr bwMode="auto">
          <a:xfrm rot="10800000">
            <a:off x="3720483" y="6194136"/>
            <a:ext cx="512963" cy="235648"/>
          </a:xfrm>
          <a:prstGeom prst="bentArrow">
            <a:avLst>
              <a:gd name="adj1" fmla="val 38468"/>
              <a:gd name="adj2" fmla="val 40290"/>
              <a:gd name="adj3" fmla="val 50000"/>
              <a:gd name="adj4" fmla="val 43750"/>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55" name="Bent Arrow 54"/>
          <p:cNvSpPr/>
          <p:nvPr/>
        </p:nvSpPr>
        <p:spPr bwMode="auto">
          <a:xfrm rot="16200000">
            <a:off x="1225384" y="4989794"/>
            <a:ext cx="1598052" cy="1241597"/>
          </a:xfrm>
          <a:prstGeom prst="bentArrow">
            <a:avLst>
              <a:gd name="adj1" fmla="val 7108"/>
              <a:gd name="adj2" fmla="val 7202"/>
              <a:gd name="adj3" fmla="val 10558"/>
              <a:gd name="adj4" fmla="val 43750"/>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ＭＳ Ｐゴシック" pitchFamily="-16" charset="-128"/>
            </a:endParaRPr>
          </a:p>
        </p:txBody>
      </p:sp>
      <p:sp>
        <p:nvSpPr>
          <p:cNvPr id="57" name="TextBox 101"/>
          <p:cNvSpPr txBox="1"/>
          <p:nvPr/>
        </p:nvSpPr>
        <p:spPr>
          <a:xfrm>
            <a:off x="6184996" y="3650723"/>
            <a:ext cx="892062" cy="584775"/>
          </a:xfrm>
          <a:prstGeom prst="rect">
            <a:avLst/>
          </a:prstGeom>
          <a:noFill/>
          <a:ln>
            <a:solidFill>
              <a:schemeClr val="tx1"/>
            </a:solidFill>
          </a:ln>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en-US" sz="1600" dirty="0" smtClean="0"/>
              <a:t>Rotator E-Stop</a:t>
            </a:r>
            <a:endParaRPr lang="en-US" sz="1600" dirty="0"/>
          </a:p>
        </p:txBody>
      </p:sp>
      <p:sp>
        <p:nvSpPr>
          <p:cNvPr id="63" name="Up-Down Arrow 62"/>
          <p:cNvSpPr/>
          <p:nvPr/>
        </p:nvSpPr>
        <p:spPr bwMode="auto">
          <a:xfrm rot="10800000">
            <a:off x="6357817" y="3281579"/>
            <a:ext cx="149136" cy="34564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xmlns="" val="121238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introductory general notes</a:t>
            </a:r>
            <a:endParaRPr lang="en-US" dirty="0"/>
          </a:p>
        </p:txBody>
      </p:sp>
      <p:sp>
        <p:nvSpPr>
          <p:cNvPr id="3" name="Content Placeholder 2"/>
          <p:cNvSpPr>
            <a:spLocks noGrp="1"/>
          </p:cNvSpPr>
          <p:nvPr>
            <p:ph idx="1"/>
          </p:nvPr>
        </p:nvSpPr>
        <p:spPr/>
        <p:txBody>
          <a:bodyPr/>
          <a:lstStyle/>
          <a:p>
            <a:r>
              <a:rPr lang="en-US" sz="2000" dirty="0" smtClean="0"/>
              <a:t>The design has been developed with the requirements in mind, as well as fabrication/material costs and ease of manufacturing.</a:t>
            </a:r>
          </a:p>
          <a:p>
            <a:r>
              <a:rPr lang="en-US" sz="2000" dirty="0" smtClean="0"/>
              <a:t>No stress- or modal analysis has been performed.</a:t>
            </a:r>
          </a:p>
          <a:p>
            <a:r>
              <a:rPr lang="en-US" sz="2000" dirty="0" smtClean="0"/>
              <a:t>ASIAA updated CW design and envelope on 11/21/12 – JPL and LNA agree to this change but JPL/ASIAA are still waiting for LNA’s resulting updates, so the Cable C representation in the images is not completely up-to-date. </a:t>
            </a:r>
            <a:r>
              <a:rPr lang="en-US" sz="2000" dirty="0" smtClean="0">
                <a:solidFill>
                  <a:srgbClr val="FF0000"/>
                </a:solidFill>
              </a:rPr>
              <a:t>Update: LNA CAD Model from 12/18/12 is now shown in the images.</a:t>
            </a:r>
          </a:p>
          <a:p>
            <a:r>
              <a:rPr lang="en-US" sz="2000" dirty="0" smtClean="0"/>
              <a:t>Baseline design presented herein does not reflect the update to JPL </a:t>
            </a:r>
            <a:r>
              <a:rPr lang="en-US" sz="2000" dirty="0" err="1" smtClean="0"/>
              <a:t>Positioner</a:t>
            </a:r>
            <a:r>
              <a:rPr lang="en-US" sz="2000" dirty="0" smtClean="0"/>
              <a:t> electronics made on 12/13/12.  Concept presented at the end of this section is very preliminary.</a:t>
            </a:r>
          </a:p>
          <a:p>
            <a:r>
              <a:rPr lang="en-US" sz="2000" dirty="0" smtClean="0"/>
              <a:t>Due to the lack of maturity of any of the electronics box design/interfaces, all electronics boxes shown in the images are notional representations.</a:t>
            </a:r>
          </a:p>
          <a:p>
            <a:r>
              <a:rPr lang="en-US" sz="2000" dirty="0" smtClean="0"/>
              <a:t>No thermal hardware has been modeled, which will likely include: glycol lines / manifold and associated support brackets, heat exchangers, and thermal enclosures on both sides of </a:t>
            </a:r>
            <a:r>
              <a:rPr lang="en-US" sz="2000" dirty="0" err="1" smtClean="0"/>
              <a:t>Positioner</a:t>
            </a:r>
            <a:r>
              <a:rPr lang="en-US" sz="2000" dirty="0" smtClean="0"/>
              <a:t> Bench.</a:t>
            </a:r>
            <a:endParaRPr lang="en-US" sz="20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28</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PFI Mechanical Structure on Subaru</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29</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
        <p:nvSpPr>
          <p:cNvPr id="33" name="Content Placeholder 2"/>
          <p:cNvSpPr>
            <a:spLocks noGrp="1"/>
          </p:cNvSpPr>
          <p:nvPr>
            <p:ph idx="1"/>
          </p:nvPr>
        </p:nvSpPr>
        <p:spPr>
          <a:xfrm>
            <a:off x="685800" y="5487602"/>
            <a:ext cx="7976297" cy="1052176"/>
          </a:xfrm>
        </p:spPr>
        <p:txBody>
          <a:bodyPr/>
          <a:lstStyle/>
          <a:p>
            <a:pPr>
              <a:buNone/>
            </a:pPr>
            <a:r>
              <a:rPr lang="en-US" sz="1400" dirty="0" smtClean="0"/>
              <a:t>SRB and Cable C were recently proposed by JPL to rotate into position above; accepted by LNA and ASIAA. </a:t>
            </a:r>
          </a:p>
          <a:p>
            <a:pPr>
              <a:buNone/>
            </a:pPr>
            <a:r>
              <a:rPr lang="en-US" sz="1400" dirty="0" smtClean="0"/>
              <a:t>Cabling enters via one spider vane, and fibers exit via another.</a:t>
            </a:r>
            <a:endParaRPr lang="en-US" sz="1400" dirty="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1946" t="1429" r="4086" b="1905"/>
          <a:stretch/>
        </p:blipFill>
        <p:spPr>
          <a:xfrm>
            <a:off x="251475" y="1067113"/>
            <a:ext cx="4450285" cy="3581400"/>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xmlns="" val="0"/>
              </a:ext>
            </a:extLst>
          </a:blip>
          <a:srcRect l="12280" t="1706" r="9430" b="2016"/>
          <a:stretch/>
        </p:blipFill>
        <p:spPr>
          <a:xfrm>
            <a:off x="4810461" y="1106121"/>
            <a:ext cx="3851636" cy="3705447"/>
          </a:xfrm>
          <a:prstGeom prst="rect">
            <a:avLst/>
          </a:prstGeom>
        </p:spPr>
      </p:pic>
      <p:cxnSp>
        <p:nvCxnSpPr>
          <p:cNvPr id="22" name="Straight Arrow Connector 21"/>
          <p:cNvCxnSpPr/>
          <p:nvPr/>
        </p:nvCxnSpPr>
        <p:spPr bwMode="auto">
          <a:xfrm flipV="1">
            <a:off x="6761066" y="1067113"/>
            <a:ext cx="0" cy="184342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761066" y="2910537"/>
            <a:ext cx="1697134"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8" name="TextBox 27"/>
          <p:cNvSpPr txBox="1"/>
          <p:nvPr/>
        </p:nvSpPr>
        <p:spPr>
          <a:xfrm>
            <a:off x="6761066" y="836685"/>
            <a:ext cx="288035" cy="400110"/>
          </a:xfrm>
          <a:prstGeom prst="rect">
            <a:avLst/>
          </a:prstGeom>
          <a:noFill/>
        </p:spPr>
        <p:txBody>
          <a:bodyPr wrap="square" rtlCol="0">
            <a:spAutoFit/>
          </a:bodyPr>
          <a:lstStyle/>
          <a:p>
            <a:r>
              <a:rPr lang="en-US" sz="2000" dirty="0" smtClean="0">
                <a:solidFill>
                  <a:srgbClr val="FF0000"/>
                </a:solidFill>
              </a:rPr>
              <a:t>Y</a:t>
            </a:r>
            <a:endParaRPr lang="en-US" dirty="0">
              <a:solidFill>
                <a:srgbClr val="FF0000"/>
              </a:solidFill>
            </a:endParaRPr>
          </a:p>
        </p:txBody>
      </p:sp>
      <p:sp>
        <p:nvSpPr>
          <p:cNvPr id="34" name="TextBox 33"/>
          <p:cNvSpPr txBox="1"/>
          <p:nvPr/>
        </p:nvSpPr>
        <p:spPr>
          <a:xfrm>
            <a:off x="8518079" y="2710482"/>
            <a:ext cx="288035" cy="400110"/>
          </a:xfrm>
          <a:prstGeom prst="rect">
            <a:avLst/>
          </a:prstGeom>
          <a:noFill/>
        </p:spPr>
        <p:txBody>
          <a:bodyPr wrap="square" rtlCol="0">
            <a:spAutoFit/>
          </a:bodyPr>
          <a:lstStyle/>
          <a:p>
            <a:r>
              <a:rPr lang="en-US" sz="2000" dirty="0" smtClean="0">
                <a:solidFill>
                  <a:srgbClr val="FF0000"/>
                </a:solidFill>
              </a:rPr>
              <a:t>X</a:t>
            </a:r>
            <a:endParaRPr lang="en-US" dirty="0">
              <a:solidFill>
                <a:srgbClr val="FF0000"/>
              </a:solidFill>
            </a:endParaRPr>
          </a:p>
        </p:txBody>
      </p:sp>
      <p:cxnSp>
        <p:nvCxnSpPr>
          <p:cNvPr id="36" name="Curved Connector 35"/>
          <p:cNvCxnSpPr/>
          <p:nvPr/>
        </p:nvCxnSpPr>
        <p:spPr bwMode="auto">
          <a:xfrm rot="10800000">
            <a:off x="685801" y="1931218"/>
            <a:ext cx="1869959" cy="230430"/>
          </a:xfrm>
          <a:prstGeom prst="curvedConnector3">
            <a:avLst>
              <a:gd name="adj1" fmla="val 54657"/>
            </a:avLst>
          </a:prstGeom>
          <a:solidFill>
            <a:schemeClr val="accent1"/>
          </a:solidFill>
          <a:ln w="25400" cap="flat" cmpd="sng" algn="ctr">
            <a:solidFill>
              <a:schemeClr val="tx1"/>
            </a:solidFill>
            <a:prstDash val="solid"/>
            <a:round/>
            <a:headEnd type="none" w="med" len="med"/>
            <a:tailEnd type="arrow"/>
          </a:ln>
          <a:effectLst/>
        </p:spPr>
      </p:cxnSp>
      <p:sp>
        <p:nvSpPr>
          <p:cNvPr id="42" name="TextBox 41"/>
          <p:cNvSpPr txBox="1"/>
          <p:nvPr/>
        </p:nvSpPr>
        <p:spPr>
          <a:xfrm>
            <a:off x="309082" y="1007888"/>
            <a:ext cx="1785817" cy="923330"/>
          </a:xfrm>
          <a:prstGeom prst="rect">
            <a:avLst/>
          </a:prstGeom>
          <a:noFill/>
        </p:spPr>
        <p:txBody>
          <a:bodyPr wrap="square" rtlCol="0">
            <a:spAutoFit/>
          </a:bodyPr>
          <a:lstStyle/>
          <a:p>
            <a:r>
              <a:rPr lang="en-US" sz="1800" dirty="0" smtClean="0"/>
              <a:t>Fiber Cable C exits along spider vane</a:t>
            </a:r>
            <a:endParaRPr lang="en-US" sz="1800" dirty="0"/>
          </a:p>
        </p:txBody>
      </p:sp>
      <p:cxnSp>
        <p:nvCxnSpPr>
          <p:cNvPr id="44" name="Straight Arrow Connector 43"/>
          <p:cNvCxnSpPr/>
          <p:nvPr/>
        </p:nvCxnSpPr>
        <p:spPr bwMode="auto">
          <a:xfrm flipV="1">
            <a:off x="3419860" y="4408319"/>
            <a:ext cx="0" cy="40324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5" name="TextBox 44"/>
          <p:cNvSpPr txBox="1"/>
          <p:nvPr/>
        </p:nvSpPr>
        <p:spPr>
          <a:xfrm>
            <a:off x="775735" y="4626093"/>
            <a:ext cx="2586518" cy="646331"/>
          </a:xfrm>
          <a:prstGeom prst="rect">
            <a:avLst/>
          </a:prstGeom>
          <a:noFill/>
        </p:spPr>
        <p:txBody>
          <a:bodyPr wrap="square" rtlCol="0">
            <a:spAutoFit/>
          </a:bodyPr>
          <a:lstStyle/>
          <a:p>
            <a:pPr algn="r"/>
            <a:r>
              <a:rPr lang="en-US" sz="1800" dirty="0" smtClean="0"/>
              <a:t>Telescope cables enter from spider vane</a:t>
            </a:r>
            <a:endParaRPr lang="en-US" sz="1800" dirty="0"/>
          </a:p>
        </p:txBody>
      </p:sp>
      <p:sp>
        <p:nvSpPr>
          <p:cNvPr id="18" name="TextBox 17"/>
          <p:cNvSpPr txBox="1"/>
          <p:nvPr/>
        </p:nvSpPr>
        <p:spPr>
          <a:xfrm>
            <a:off x="7596368" y="4350712"/>
            <a:ext cx="1584192" cy="1015663"/>
          </a:xfrm>
          <a:prstGeom prst="rect">
            <a:avLst/>
          </a:prstGeom>
          <a:noFill/>
        </p:spPr>
        <p:txBody>
          <a:bodyPr wrap="square" rtlCol="0">
            <a:spAutoFit/>
          </a:bodyPr>
          <a:lstStyle/>
          <a:p>
            <a:r>
              <a:rPr lang="en-US" sz="2000" dirty="0" smtClean="0">
                <a:solidFill>
                  <a:srgbClr val="FF0000"/>
                </a:solidFill>
              </a:rPr>
              <a:t>PFI with instrument coordinates</a:t>
            </a:r>
            <a:endParaRPr lang="en-US" sz="2000" dirty="0">
              <a:solidFill>
                <a:srgbClr val="FF0000"/>
              </a:solidFill>
            </a:endParaRPr>
          </a:p>
        </p:txBody>
      </p:sp>
      <p:sp>
        <p:nvSpPr>
          <p:cNvPr id="20" name="TextBox 19"/>
          <p:cNvSpPr txBox="1"/>
          <p:nvPr/>
        </p:nvSpPr>
        <p:spPr>
          <a:xfrm>
            <a:off x="251475" y="3832249"/>
            <a:ext cx="1036926" cy="400110"/>
          </a:xfrm>
          <a:prstGeom prst="rect">
            <a:avLst/>
          </a:prstGeom>
          <a:noFill/>
        </p:spPr>
        <p:txBody>
          <a:bodyPr wrap="square" rtlCol="0">
            <a:spAutoFit/>
          </a:bodyPr>
          <a:lstStyle/>
          <a:p>
            <a:r>
              <a:rPr lang="en-US" sz="2000" dirty="0" smtClean="0"/>
              <a:t>POpt2</a:t>
            </a:r>
            <a:endParaRPr lang="en-US" sz="2000" dirty="0"/>
          </a:p>
        </p:txBody>
      </p:sp>
      <p:cxnSp>
        <p:nvCxnSpPr>
          <p:cNvPr id="23" name="Straight Arrow Connector 22"/>
          <p:cNvCxnSpPr>
            <a:stCxn id="20" idx="0"/>
          </p:cNvCxnSpPr>
          <p:nvPr/>
        </p:nvCxnSpPr>
        <p:spPr bwMode="auto">
          <a:xfrm flipV="1">
            <a:off x="769938" y="3486607"/>
            <a:ext cx="230428" cy="3456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Objectives</a:t>
            </a:r>
            <a:endParaRPr lang="en-US" dirty="0"/>
          </a:p>
        </p:txBody>
      </p:sp>
      <p:sp>
        <p:nvSpPr>
          <p:cNvPr id="3" name="Content Placeholder 2"/>
          <p:cNvSpPr>
            <a:spLocks noGrp="1"/>
          </p:cNvSpPr>
          <p:nvPr>
            <p:ph idx="1"/>
          </p:nvPr>
        </p:nvSpPr>
        <p:spPr/>
        <p:txBody>
          <a:bodyPr/>
          <a:lstStyle/>
          <a:p>
            <a:r>
              <a:rPr lang="en-US" sz="1600" b="1" dirty="0" smtClean="0"/>
              <a:t>This review is for the purpose of handing off all design materials for the Prime Focus Instrument (PFI) Mechanical Structure from JPL to ASIAA.</a:t>
            </a:r>
            <a:endParaRPr lang="en-US" sz="1600" dirty="0" smtClean="0"/>
          </a:p>
          <a:p>
            <a:endParaRPr lang="en-US" sz="1600" dirty="0"/>
          </a:p>
          <a:p>
            <a:r>
              <a:rPr lang="en-US" sz="1600" b="1" dirty="0"/>
              <a:t>The review </a:t>
            </a:r>
            <a:r>
              <a:rPr lang="en-US" sz="1600" b="1" dirty="0" smtClean="0"/>
              <a:t>objectives </a:t>
            </a:r>
            <a:r>
              <a:rPr lang="en-US" sz="1600" b="1" dirty="0"/>
              <a:t>are to </a:t>
            </a:r>
            <a:r>
              <a:rPr lang="en-US" sz="1600" b="1" u="sng" dirty="0" smtClean="0"/>
              <a:t>present the current design, clarify design intent, update mass/CG status, and identify </a:t>
            </a:r>
            <a:r>
              <a:rPr lang="en-US" sz="1600" b="1" u="sng" dirty="0"/>
              <a:t>issues to be resolved </a:t>
            </a:r>
            <a:r>
              <a:rPr lang="en-US" sz="1600" b="1" u="sng" dirty="0" smtClean="0"/>
              <a:t>and who is responsible for resolution</a:t>
            </a:r>
            <a:r>
              <a:rPr lang="en-US" sz="1600" b="1" dirty="0" smtClean="0"/>
              <a:t>.  </a:t>
            </a:r>
          </a:p>
          <a:p>
            <a:endParaRPr lang="en-US" sz="1600" dirty="0" smtClean="0"/>
          </a:p>
          <a:p>
            <a:r>
              <a:rPr lang="en-US" sz="1600" dirty="0" smtClean="0"/>
              <a:t>As </a:t>
            </a:r>
            <a:r>
              <a:rPr lang="en-US" sz="1600" dirty="0"/>
              <a:t>a </a:t>
            </a:r>
            <a:r>
              <a:rPr lang="en-US" sz="1600" dirty="0" smtClean="0"/>
              <a:t>handoff review </a:t>
            </a:r>
            <a:r>
              <a:rPr lang="en-US" sz="1600" dirty="0"/>
              <a:t>we are </a:t>
            </a:r>
            <a:r>
              <a:rPr lang="en-US" sz="1600" b="1" dirty="0"/>
              <a:t>NOT</a:t>
            </a:r>
            <a:r>
              <a:rPr lang="en-US" sz="1600" dirty="0"/>
              <a:t> expecting:</a:t>
            </a:r>
          </a:p>
          <a:p>
            <a:pPr lvl="1"/>
            <a:r>
              <a:rPr lang="en-US" sz="1400" dirty="0" smtClean="0"/>
              <a:t>Formal </a:t>
            </a:r>
            <a:r>
              <a:rPr lang="en-US" sz="1400" dirty="0"/>
              <a:t>review board and Pass/Fail criteria.</a:t>
            </a:r>
          </a:p>
          <a:p>
            <a:pPr lvl="1"/>
            <a:r>
              <a:rPr lang="en-US" sz="1400" dirty="0"/>
              <a:t>Formal RFAs.</a:t>
            </a:r>
          </a:p>
          <a:p>
            <a:endParaRPr lang="en-US" sz="1600" dirty="0" smtClean="0"/>
          </a:p>
          <a:p>
            <a:r>
              <a:rPr lang="en-US" sz="1600" dirty="0" smtClean="0"/>
              <a:t>As </a:t>
            </a:r>
            <a:r>
              <a:rPr lang="en-US" sz="1600" dirty="0"/>
              <a:t>a </a:t>
            </a:r>
            <a:r>
              <a:rPr lang="en-US" sz="1600" dirty="0" smtClean="0"/>
              <a:t>handoff review </a:t>
            </a:r>
            <a:r>
              <a:rPr lang="en-US" sz="1600" dirty="0"/>
              <a:t>we </a:t>
            </a:r>
            <a:r>
              <a:rPr lang="en-US" sz="1600" b="1" dirty="0"/>
              <a:t>ARE</a:t>
            </a:r>
            <a:r>
              <a:rPr lang="en-US" sz="1600" dirty="0"/>
              <a:t> expecting:</a:t>
            </a:r>
          </a:p>
          <a:p>
            <a:pPr lvl="1"/>
            <a:r>
              <a:rPr lang="en-US" sz="1400" dirty="0" smtClean="0"/>
              <a:t>Participation </a:t>
            </a:r>
            <a:r>
              <a:rPr lang="en-US" sz="1400" dirty="0"/>
              <a:t>from the responsible </a:t>
            </a:r>
            <a:r>
              <a:rPr lang="en-US" sz="1400" dirty="0" smtClean="0"/>
              <a:t>organizations.</a:t>
            </a:r>
            <a:endParaRPr lang="en-US" sz="1400" dirty="0"/>
          </a:p>
          <a:p>
            <a:pPr lvl="1"/>
            <a:r>
              <a:rPr lang="en-US" sz="1400" dirty="0" smtClean="0"/>
              <a:t>ASIAA to continue design process to PDR.</a:t>
            </a:r>
            <a:endParaRPr lang="en-US" sz="1400" dirty="0"/>
          </a:p>
          <a:p>
            <a:pPr>
              <a:buNone/>
            </a:pP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730795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PFI Mechanical Structure inside Allowable Envelope</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30</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5122" name="Picture 2" descr="C:\Users\ordawson\Documents\Olivia - JPL\Prime Focus Instrument (PFI)\Handoff Review 12-17-12\images\PFI_ASSYb.jpg"/>
          <p:cNvPicPr>
            <a:picLocks noChangeAspect="1" noChangeArrowheads="1"/>
          </p:cNvPicPr>
          <p:nvPr/>
        </p:nvPicPr>
        <p:blipFill>
          <a:blip r:embed="rId2" cstate="print"/>
          <a:srcRect l="16907" t="5534" r="18844" b="2612"/>
          <a:stretch>
            <a:fillRect/>
          </a:stretch>
        </p:blipFill>
        <p:spPr bwMode="auto">
          <a:xfrm>
            <a:off x="513293" y="1182327"/>
            <a:ext cx="2707529" cy="3135034"/>
          </a:xfrm>
          <a:prstGeom prst="rect">
            <a:avLst/>
          </a:prstGeom>
          <a:noFill/>
        </p:spPr>
      </p:pic>
      <p:pic>
        <p:nvPicPr>
          <p:cNvPr id="5123" name="Picture 3" descr="C:\Users\ordawson\Documents\Olivia - JPL\Prime Focus Instrument (PFI)\Handoff Review 12-17-12\images\PFI_ASSYc.jpg"/>
          <p:cNvPicPr>
            <a:picLocks noChangeAspect="1" noChangeArrowheads="1"/>
          </p:cNvPicPr>
          <p:nvPr/>
        </p:nvPicPr>
        <p:blipFill>
          <a:blip r:embed="rId3" cstate="print"/>
          <a:srcRect l="16319" t="3207" r="18403" b="4105"/>
          <a:stretch>
            <a:fillRect/>
          </a:stretch>
        </p:blipFill>
        <p:spPr bwMode="auto">
          <a:xfrm>
            <a:off x="3329693" y="1067113"/>
            <a:ext cx="2855303" cy="3283599"/>
          </a:xfrm>
          <a:prstGeom prst="rect">
            <a:avLst/>
          </a:prstGeom>
          <a:noFill/>
        </p:spPr>
      </p:pic>
      <p:pic>
        <p:nvPicPr>
          <p:cNvPr id="5124" name="Picture 4" descr="C:\Users\ordawson\Documents\Olivia - JPL\Prime Focus Instrument (PFI)\Handoff Review 12-17-12\images\PFI_ASSYd.jpg"/>
          <p:cNvPicPr>
            <a:picLocks noChangeAspect="1" noChangeArrowheads="1"/>
          </p:cNvPicPr>
          <p:nvPr/>
        </p:nvPicPr>
        <p:blipFill>
          <a:blip r:embed="rId4" cstate="print"/>
          <a:srcRect l="18562" t="5848" r="8827" b="4978"/>
          <a:stretch>
            <a:fillRect/>
          </a:stretch>
        </p:blipFill>
        <p:spPr bwMode="auto">
          <a:xfrm>
            <a:off x="6473031" y="1700790"/>
            <a:ext cx="2316677" cy="2304280"/>
          </a:xfrm>
          <a:prstGeom prst="rect">
            <a:avLst/>
          </a:prstGeom>
          <a:noFill/>
        </p:spPr>
      </p:pic>
      <p:cxnSp>
        <p:nvCxnSpPr>
          <p:cNvPr id="21" name="Straight Arrow Connector 20"/>
          <p:cNvCxnSpPr/>
          <p:nvPr/>
        </p:nvCxnSpPr>
        <p:spPr bwMode="auto">
          <a:xfrm flipV="1">
            <a:off x="3304646" y="2276860"/>
            <a:ext cx="230428" cy="1152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H="1" flipV="1">
            <a:off x="5896961" y="2161646"/>
            <a:ext cx="199039" cy="2304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flipV="1">
            <a:off x="5608926" y="2161646"/>
            <a:ext cx="487074" cy="2304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4456786" y="1067113"/>
            <a:ext cx="230428" cy="1152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168751" y="882447"/>
            <a:ext cx="288035" cy="369332"/>
          </a:xfrm>
          <a:prstGeom prst="rect">
            <a:avLst/>
          </a:prstGeom>
          <a:noFill/>
          <a:ln>
            <a:solidFill>
              <a:schemeClr val="tx1"/>
            </a:solidFill>
          </a:ln>
        </p:spPr>
        <p:txBody>
          <a:bodyPr wrap="square" rtlCol="0">
            <a:spAutoFit/>
          </a:bodyPr>
          <a:lstStyle/>
          <a:p>
            <a:r>
              <a:rPr lang="en-US" sz="1800" dirty="0" smtClean="0"/>
              <a:t>1</a:t>
            </a:r>
            <a:endParaRPr lang="en-US" sz="1800" dirty="0"/>
          </a:p>
        </p:txBody>
      </p:sp>
      <p:sp>
        <p:nvSpPr>
          <p:cNvPr id="31" name="TextBox 30"/>
          <p:cNvSpPr txBox="1"/>
          <p:nvPr/>
        </p:nvSpPr>
        <p:spPr>
          <a:xfrm>
            <a:off x="3016611" y="2392074"/>
            <a:ext cx="288035" cy="369332"/>
          </a:xfrm>
          <a:prstGeom prst="rect">
            <a:avLst/>
          </a:prstGeom>
          <a:noFill/>
          <a:ln>
            <a:solidFill>
              <a:schemeClr val="tx1"/>
            </a:solidFill>
          </a:ln>
        </p:spPr>
        <p:txBody>
          <a:bodyPr wrap="square" rtlCol="0">
            <a:spAutoFit/>
          </a:bodyPr>
          <a:lstStyle/>
          <a:p>
            <a:r>
              <a:rPr lang="en-US" sz="1800" dirty="0" smtClean="0"/>
              <a:t>2</a:t>
            </a:r>
            <a:endParaRPr lang="en-US" sz="1800" dirty="0"/>
          </a:p>
        </p:txBody>
      </p:sp>
      <p:sp>
        <p:nvSpPr>
          <p:cNvPr id="32" name="TextBox 31"/>
          <p:cNvSpPr txBox="1"/>
          <p:nvPr/>
        </p:nvSpPr>
        <p:spPr>
          <a:xfrm>
            <a:off x="6096000" y="2276860"/>
            <a:ext cx="288035" cy="369332"/>
          </a:xfrm>
          <a:prstGeom prst="rect">
            <a:avLst/>
          </a:prstGeom>
          <a:noFill/>
          <a:ln>
            <a:solidFill>
              <a:schemeClr val="tx1"/>
            </a:solidFill>
          </a:ln>
        </p:spPr>
        <p:txBody>
          <a:bodyPr wrap="square" rtlCol="0">
            <a:spAutoFit/>
          </a:bodyPr>
          <a:lstStyle/>
          <a:p>
            <a:r>
              <a:rPr lang="en-US" sz="1800" dirty="0" smtClean="0"/>
              <a:t>3</a:t>
            </a:r>
            <a:endParaRPr lang="en-US" sz="1800" dirty="0"/>
          </a:p>
        </p:txBody>
      </p:sp>
      <p:sp>
        <p:nvSpPr>
          <p:cNvPr id="33" name="Content Placeholder 2"/>
          <p:cNvSpPr>
            <a:spLocks noGrp="1"/>
          </p:cNvSpPr>
          <p:nvPr>
            <p:ph idx="1"/>
          </p:nvPr>
        </p:nvSpPr>
        <p:spPr>
          <a:xfrm>
            <a:off x="685800" y="4811568"/>
            <a:ext cx="7976297" cy="1513032"/>
          </a:xfrm>
        </p:spPr>
        <p:txBody>
          <a:bodyPr/>
          <a:lstStyle/>
          <a:p>
            <a:pPr>
              <a:buFont typeface="+mj-lt"/>
              <a:buAutoNum type="arabicPeriod"/>
            </a:pPr>
            <a:r>
              <a:rPr lang="en-US" sz="1400" dirty="0" smtClean="0"/>
              <a:t>Lift Ring exceeds envelope, but it is removed for operation.  JPL has not received definition of whether or not this is allowable. – Acceptable per ASIAA/PO</a:t>
            </a:r>
          </a:p>
          <a:p>
            <a:pPr>
              <a:buFont typeface="+mj-lt"/>
              <a:buAutoNum type="arabicPeriod"/>
            </a:pPr>
            <a:r>
              <a:rPr lang="en-US" sz="1400" dirty="0" smtClean="0"/>
              <a:t>Bulkhead plate/box exceeds the diameter dimension put in place to allow adequate access to Rotator I/F holes; however, it does not interfere with POpt2 structure.</a:t>
            </a:r>
          </a:p>
          <a:p>
            <a:pPr>
              <a:buFont typeface="+mj-lt"/>
              <a:buAutoNum type="arabicPeriod"/>
            </a:pPr>
            <a:r>
              <a:rPr lang="en-US" sz="1400" dirty="0" smtClean="0"/>
              <a:t>Gussets exceed envelope but do not interfere with POpt2 structure.</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4733" t="2336" r="9043" b="1793"/>
          <a:stretch>
            <a:fillRect/>
          </a:stretch>
        </p:blipFill>
        <p:spPr bwMode="auto">
          <a:xfrm>
            <a:off x="5263284" y="2550035"/>
            <a:ext cx="3398814" cy="3470875"/>
          </a:xfrm>
          <a:prstGeom prst="rect">
            <a:avLst/>
          </a:prstGeom>
          <a:noFill/>
          <a:ln w="9525">
            <a:noFill/>
            <a:miter lim="800000"/>
            <a:headEnd/>
            <a:tailEnd/>
          </a:ln>
          <a:effectLst/>
        </p:spPr>
      </p:pic>
      <p:pic>
        <p:nvPicPr>
          <p:cNvPr id="33793" name="Picture 1"/>
          <p:cNvPicPr>
            <a:picLocks noChangeAspect="1" noChangeArrowheads="1"/>
          </p:cNvPicPr>
          <p:nvPr/>
        </p:nvPicPr>
        <p:blipFill>
          <a:blip r:embed="rId3" cstate="print"/>
          <a:srcRect l="13730" t="1357" r="7724" b="1366"/>
          <a:stretch>
            <a:fillRect/>
          </a:stretch>
        </p:blipFill>
        <p:spPr bwMode="auto">
          <a:xfrm>
            <a:off x="666133" y="1182327"/>
            <a:ext cx="4654758" cy="468050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Detailed Design Description –</a:t>
            </a:r>
            <a:br>
              <a:rPr lang="en-US" dirty="0" smtClean="0"/>
            </a:br>
            <a:r>
              <a:rPr lang="en-US" dirty="0" smtClean="0"/>
              <a:t>PFI Mechanical Structure (shown with PBA)</a:t>
            </a:r>
            <a:endParaRPr lang="en-US" dirty="0"/>
          </a:p>
        </p:txBody>
      </p:sp>
      <p:sp>
        <p:nvSpPr>
          <p:cNvPr id="3" name="Content Placeholder 2"/>
          <p:cNvSpPr>
            <a:spLocks noGrp="1"/>
          </p:cNvSpPr>
          <p:nvPr>
            <p:ph idx="1"/>
          </p:nvPr>
        </p:nvSpPr>
        <p:spPr>
          <a:xfrm>
            <a:off x="5263284" y="972007"/>
            <a:ext cx="3744455" cy="1535281"/>
          </a:xfrm>
        </p:spPr>
        <p:txBody>
          <a:bodyPr/>
          <a:lstStyle/>
          <a:p>
            <a:pPr marL="3175" indent="-3175">
              <a:buNone/>
            </a:pPr>
            <a:r>
              <a:rPr lang="en-US" sz="1600" dirty="0" smtClean="0"/>
              <a:t>3 lifting rods run through Upper Structure and tighten into Lower Structure for transport. Rods are removed when PFI is installed and Lower Structure is bolted into Rotator I/F.  CG and lift ring axis must coincide.</a:t>
            </a:r>
            <a:endParaRPr lang="en-US" sz="16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31</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cxnSp>
        <p:nvCxnSpPr>
          <p:cNvPr id="10" name="Straight Arrow Connector 9"/>
          <p:cNvCxnSpPr/>
          <p:nvPr/>
        </p:nvCxnSpPr>
        <p:spPr bwMode="auto">
          <a:xfrm flipH="1" flipV="1">
            <a:off x="1000366" y="3025751"/>
            <a:ext cx="115214" cy="6912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1115580" y="3198572"/>
            <a:ext cx="633677" cy="5184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flipV="1">
            <a:off x="769938" y="2852930"/>
            <a:ext cx="345643" cy="8641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363047" y="3650723"/>
            <a:ext cx="982961" cy="584775"/>
          </a:xfrm>
          <a:prstGeom prst="rect">
            <a:avLst/>
          </a:prstGeom>
          <a:noFill/>
        </p:spPr>
        <p:txBody>
          <a:bodyPr wrap="none" rtlCol="0">
            <a:spAutoFit/>
          </a:bodyPr>
          <a:lstStyle/>
          <a:p>
            <a:r>
              <a:rPr lang="en-US" sz="1600" dirty="0" smtClean="0"/>
              <a:t>POpt2</a:t>
            </a:r>
          </a:p>
          <a:p>
            <a:r>
              <a:rPr lang="en-US" sz="1600" dirty="0" smtClean="0"/>
              <a:t>Fixed I/F</a:t>
            </a:r>
            <a:endParaRPr lang="en-US" sz="1600" dirty="0"/>
          </a:p>
        </p:txBody>
      </p:sp>
      <p:cxnSp>
        <p:nvCxnSpPr>
          <p:cNvPr id="17" name="Straight Arrow Connector 16"/>
          <p:cNvCxnSpPr/>
          <p:nvPr/>
        </p:nvCxnSpPr>
        <p:spPr bwMode="auto">
          <a:xfrm flipV="1">
            <a:off x="872967" y="4696354"/>
            <a:ext cx="172821" cy="3219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136261" y="5019986"/>
            <a:ext cx="1156086" cy="584775"/>
          </a:xfrm>
          <a:prstGeom prst="rect">
            <a:avLst/>
          </a:prstGeom>
          <a:noFill/>
        </p:spPr>
        <p:txBody>
          <a:bodyPr wrap="none" rtlCol="0">
            <a:spAutoFit/>
          </a:bodyPr>
          <a:lstStyle/>
          <a:p>
            <a:r>
              <a:rPr lang="en-US" sz="1600" dirty="0" smtClean="0"/>
              <a:t>POpt2</a:t>
            </a:r>
          </a:p>
          <a:p>
            <a:r>
              <a:rPr lang="en-US" sz="1600" dirty="0" smtClean="0"/>
              <a:t>Rotator I/F</a:t>
            </a:r>
            <a:endParaRPr lang="en-US" sz="1600" dirty="0"/>
          </a:p>
        </p:txBody>
      </p:sp>
      <p:cxnSp>
        <p:nvCxnSpPr>
          <p:cNvPr id="22" name="Straight Arrow Connector 21"/>
          <p:cNvCxnSpPr/>
          <p:nvPr/>
        </p:nvCxnSpPr>
        <p:spPr bwMode="auto">
          <a:xfrm>
            <a:off x="2428356" y="1148410"/>
            <a:ext cx="288035" cy="1152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1218609" y="951899"/>
            <a:ext cx="1287532" cy="369332"/>
          </a:xfrm>
          <a:prstGeom prst="rect">
            <a:avLst/>
          </a:prstGeom>
          <a:noFill/>
        </p:spPr>
        <p:txBody>
          <a:bodyPr wrap="none" rtlCol="0">
            <a:spAutoFit/>
          </a:bodyPr>
          <a:lstStyle/>
          <a:p>
            <a:r>
              <a:rPr lang="en-US" sz="1800" dirty="0" smtClean="0"/>
              <a:t>PFI lift ring</a:t>
            </a:r>
            <a:endParaRPr lang="en-US" sz="1800" dirty="0"/>
          </a:p>
        </p:txBody>
      </p:sp>
      <p:cxnSp>
        <p:nvCxnSpPr>
          <p:cNvPr id="27" name="Straight Arrow Connector 26"/>
          <p:cNvCxnSpPr/>
          <p:nvPr/>
        </p:nvCxnSpPr>
        <p:spPr bwMode="auto">
          <a:xfrm flipV="1">
            <a:off x="4975249" y="5157210"/>
            <a:ext cx="576069" cy="2880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3650288" y="5445245"/>
            <a:ext cx="2361887" cy="1107996"/>
          </a:xfrm>
          <a:prstGeom prst="rect">
            <a:avLst/>
          </a:prstGeom>
          <a:noFill/>
        </p:spPr>
        <p:txBody>
          <a:bodyPr wrap="square" rtlCol="0">
            <a:spAutoFit/>
          </a:bodyPr>
          <a:lstStyle/>
          <a:p>
            <a:r>
              <a:rPr lang="en-US" sz="1600" dirty="0" smtClean="0"/>
              <a:t>All Rotator I/F holes accessible from top (specialty long wrench required</a:t>
            </a:r>
            <a:r>
              <a:rPr lang="en-US" sz="1800" dirty="0" smtClean="0"/>
              <a:t>)</a:t>
            </a:r>
            <a:endParaRPr lang="en-US" sz="1800" dirty="0"/>
          </a:p>
        </p:txBody>
      </p:sp>
      <p:cxnSp>
        <p:nvCxnSpPr>
          <p:cNvPr id="30" name="Straight Arrow Connector 29"/>
          <p:cNvCxnSpPr/>
          <p:nvPr/>
        </p:nvCxnSpPr>
        <p:spPr bwMode="auto">
          <a:xfrm flipH="1" flipV="1">
            <a:off x="8172437" y="5087647"/>
            <a:ext cx="172820" cy="4770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7478053" y="5564653"/>
            <a:ext cx="1587293" cy="584775"/>
          </a:xfrm>
          <a:prstGeom prst="rect">
            <a:avLst/>
          </a:prstGeom>
          <a:noFill/>
        </p:spPr>
        <p:txBody>
          <a:bodyPr wrap="none" rtlCol="0">
            <a:spAutoFit/>
          </a:bodyPr>
          <a:lstStyle/>
          <a:p>
            <a:pPr algn="r"/>
            <a:r>
              <a:rPr lang="en-US" sz="1600" dirty="0" smtClean="0"/>
              <a:t>Locations</a:t>
            </a:r>
          </a:p>
          <a:p>
            <a:pPr algn="r"/>
            <a:r>
              <a:rPr lang="en-US" sz="1600" dirty="0" smtClean="0"/>
              <a:t>for 4 guide pins</a:t>
            </a:r>
            <a:endParaRPr lang="en-US" sz="2000" dirty="0"/>
          </a:p>
        </p:txBody>
      </p:sp>
      <p:sp>
        <p:nvSpPr>
          <p:cNvPr id="21" name="TextBox 20"/>
          <p:cNvSpPr txBox="1"/>
          <p:nvPr/>
        </p:nvSpPr>
        <p:spPr>
          <a:xfrm>
            <a:off x="6096000" y="6082466"/>
            <a:ext cx="1010982" cy="338554"/>
          </a:xfrm>
          <a:prstGeom prst="rect">
            <a:avLst/>
          </a:prstGeom>
          <a:noFill/>
        </p:spPr>
        <p:txBody>
          <a:bodyPr wrap="none" rtlCol="0">
            <a:spAutoFit/>
          </a:bodyPr>
          <a:lstStyle/>
          <a:p>
            <a:r>
              <a:rPr lang="en-US" sz="1600" dirty="0" smtClean="0"/>
              <a:t>Top View</a:t>
            </a:r>
            <a:endParaRPr lang="en-US" sz="1600" dirty="0"/>
          </a:p>
        </p:txBody>
      </p:sp>
      <p:sp>
        <p:nvSpPr>
          <p:cNvPr id="24" name="TextBox 23"/>
          <p:cNvSpPr txBox="1"/>
          <p:nvPr/>
        </p:nvSpPr>
        <p:spPr>
          <a:xfrm>
            <a:off x="2133600" y="6020910"/>
            <a:ext cx="593432" cy="338554"/>
          </a:xfrm>
          <a:prstGeom prst="rect">
            <a:avLst/>
          </a:prstGeom>
          <a:noFill/>
        </p:spPr>
        <p:txBody>
          <a:bodyPr wrap="none" rtlCol="0">
            <a:spAutoFit/>
          </a:bodyPr>
          <a:lstStyle/>
          <a:p>
            <a:r>
              <a:rPr lang="en-US" sz="1600" dirty="0" smtClean="0"/>
              <a:t>PBA</a:t>
            </a:r>
            <a:endParaRPr lang="en-US" sz="1800" dirty="0"/>
          </a:p>
        </p:txBody>
      </p:sp>
      <p:cxnSp>
        <p:nvCxnSpPr>
          <p:cNvPr id="26" name="Straight Arrow Connector 25"/>
          <p:cNvCxnSpPr>
            <a:stCxn id="24" idx="0"/>
          </p:cNvCxnSpPr>
          <p:nvPr/>
        </p:nvCxnSpPr>
        <p:spPr bwMode="auto">
          <a:xfrm flipV="1">
            <a:off x="2430316" y="5445245"/>
            <a:ext cx="465284" cy="5756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cstate="print"/>
          <a:srcRect l="2585" t="8457" r="4008" b="20477"/>
          <a:stretch>
            <a:fillRect/>
          </a:stretch>
        </p:blipFill>
        <p:spPr bwMode="auto">
          <a:xfrm>
            <a:off x="386179" y="1009506"/>
            <a:ext cx="4243428" cy="262127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Detailed Design Description – Upper PFI Structure</a:t>
            </a:r>
            <a:endParaRPr lang="en-US" dirty="0"/>
          </a:p>
        </p:txBody>
      </p:sp>
      <p:sp>
        <p:nvSpPr>
          <p:cNvPr id="3" name="Content Placeholder 2"/>
          <p:cNvSpPr>
            <a:spLocks noGrp="1"/>
          </p:cNvSpPr>
          <p:nvPr>
            <p:ph idx="1"/>
          </p:nvPr>
        </p:nvSpPr>
        <p:spPr>
          <a:xfrm>
            <a:off x="539510" y="4853925"/>
            <a:ext cx="8122587" cy="1628246"/>
          </a:xfrm>
        </p:spPr>
        <p:txBody>
          <a:bodyPr/>
          <a:lstStyle/>
          <a:p>
            <a:r>
              <a:rPr lang="en-US" sz="1400" dirty="0" smtClean="0"/>
              <a:t>Upper Structure mounts to POpt2 on fixed interface described by JPL </a:t>
            </a:r>
            <a:r>
              <a:rPr lang="en-US" sz="1400" dirty="0" err="1" smtClean="0"/>
              <a:t>dwg</a:t>
            </a:r>
            <a:r>
              <a:rPr lang="en-US" sz="1400" dirty="0" smtClean="0"/>
              <a:t> #10354752.</a:t>
            </a:r>
          </a:p>
          <a:p>
            <a:r>
              <a:rPr lang="en-US" sz="1400" dirty="0" smtClean="0"/>
              <a:t>Cable wrapper (CW) parts mount inside Al structure; 2 Al covers close out the top.</a:t>
            </a:r>
          </a:p>
          <a:p>
            <a:r>
              <a:rPr lang="en-US" sz="1400" dirty="0" smtClean="0"/>
              <a:t>Fiber Strain Relief Box (SRB) – part of LNA’s Cable C – mounts directly to cover; this flat-plate cover could either be an ASIAA or LNA deliverable.</a:t>
            </a:r>
          </a:p>
          <a:p>
            <a:r>
              <a:rPr lang="en-US" sz="1400" dirty="0" smtClean="0"/>
              <a:t>Bulkhead connector bracket provides interface for electrical + thermal cabling elements; can be mounted on side, as shown, or on top of Upper Assembly.</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32</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1026" name="Picture 2" descr="C:\Users\ordawson\Documents\Olivia - JPL\Prime Focus Instrument (PFI)\Handoff Review 12-17-12\images\PFI_UPPER_ASSYc.jpg"/>
          <p:cNvPicPr>
            <a:picLocks noChangeAspect="1" noChangeArrowheads="1"/>
          </p:cNvPicPr>
          <p:nvPr/>
        </p:nvPicPr>
        <p:blipFill>
          <a:blip r:embed="rId3" cstate="print"/>
          <a:srcRect l="12528" t="2491" r="11282" b="1492"/>
          <a:stretch>
            <a:fillRect/>
          </a:stretch>
        </p:blipFill>
        <p:spPr bwMode="auto">
          <a:xfrm>
            <a:off x="5179146" y="952304"/>
            <a:ext cx="3367737" cy="3261667"/>
          </a:xfrm>
          <a:prstGeom prst="rect">
            <a:avLst/>
          </a:prstGeom>
          <a:noFill/>
        </p:spPr>
      </p:pic>
      <p:cxnSp>
        <p:nvCxnSpPr>
          <p:cNvPr id="10" name="Straight Arrow Connector 9"/>
          <p:cNvCxnSpPr/>
          <p:nvPr/>
        </p:nvCxnSpPr>
        <p:spPr bwMode="auto">
          <a:xfrm flipH="1">
            <a:off x="3938323" y="1067518"/>
            <a:ext cx="288035" cy="3456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4200880" y="836685"/>
            <a:ext cx="659155" cy="369332"/>
          </a:xfrm>
          <a:prstGeom prst="rect">
            <a:avLst/>
          </a:prstGeom>
          <a:noFill/>
        </p:spPr>
        <p:txBody>
          <a:bodyPr wrap="none" rtlCol="0">
            <a:spAutoFit/>
          </a:bodyPr>
          <a:lstStyle/>
          <a:p>
            <a:r>
              <a:rPr lang="en-US" sz="1800" dirty="0" smtClean="0"/>
              <a:t>SRB</a:t>
            </a:r>
            <a:endParaRPr lang="en-US" dirty="0"/>
          </a:p>
        </p:txBody>
      </p:sp>
      <p:cxnSp>
        <p:nvCxnSpPr>
          <p:cNvPr id="13" name="Straight Arrow Connector 12"/>
          <p:cNvCxnSpPr/>
          <p:nvPr/>
        </p:nvCxnSpPr>
        <p:spPr bwMode="auto">
          <a:xfrm>
            <a:off x="1403615" y="1643588"/>
            <a:ext cx="230428" cy="2304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685800" y="1413160"/>
            <a:ext cx="748923" cy="369332"/>
          </a:xfrm>
          <a:prstGeom prst="rect">
            <a:avLst/>
          </a:prstGeom>
          <a:noFill/>
        </p:spPr>
        <p:txBody>
          <a:bodyPr wrap="none" rtlCol="0">
            <a:spAutoFit/>
          </a:bodyPr>
          <a:lstStyle/>
          <a:p>
            <a:r>
              <a:rPr lang="en-US" sz="1800" dirty="0" smtClean="0"/>
              <a:t>cover</a:t>
            </a:r>
            <a:endParaRPr lang="en-US" dirty="0"/>
          </a:p>
        </p:txBody>
      </p:sp>
      <p:cxnSp>
        <p:nvCxnSpPr>
          <p:cNvPr id="16" name="Straight Arrow Connector 15"/>
          <p:cNvCxnSpPr/>
          <p:nvPr/>
        </p:nvCxnSpPr>
        <p:spPr bwMode="auto">
          <a:xfrm flipH="1" flipV="1">
            <a:off x="3938323" y="2622907"/>
            <a:ext cx="204949" cy="7405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823109" y="3359144"/>
            <a:ext cx="1465653" cy="646331"/>
          </a:xfrm>
          <a:prstGeom prst="rect">
            <a:avLst/>
          </a:prstGeom>
          <a:noFill/>
        </p:spPr>
        <p:txBody>
          <a:bodyPr wrap="square" rtlCol="0">
            <a:spAutoFit/>
          </a:bodyPr>
          <a:lstStyle/>
          <a:p>
            <a:r>
              <a:rPr lang="en-US" sz="1800" dirty="0" smtClean="0"/>
              <a:t>SRB holder plate / cover</a:t>
            </a:r>
            <a:endParaRPr lang="en-US" dirty="0"/>
          </a:p>
        </p:txBody>
      </p:sp>
      <p:sp>
        <p:nvSpPr>
          <p:cNvPr id="19" name="TextBox 18"/>
          <p:cNvSpPr txBox="1"/>
          <p:nvPr/>
        </p:nvSpPr>
        <p:spPr>
          <a:xfrm>
            <a:off x="6914604" y="4300598"/>
            <a:ext cx="1689886" cy="338554"/>
          </a:xfrm>
          <a:prstGeom prst="rect">
            <a:avLst/>
          </a:prstGeom>
          <a:noFill/>
        </p:spPr>
        <p:txBody>
          <a:bodyPr wrap="none" rtlCol="0">
            <a:spAutoFit/>
          </a:bodyPr>
          <a:lstStyle/>
          <a:p>
            <a:r>
              <a:rPr lang="en-US" sz="1600" dirty="0" smtClean="0"/>
              <a:t>Covers removed</a:t>
            </a:r>
            <a:endParaRPr lang="en-US" sz="1600" dirty="0"/>
          </a:p>
        </p:txBody>
      </p:sp>
      <p:cxnSp>
        <p:nvCxnSpPr>
          <p:cNvPr id="24" name="Straight Arrow Connector 23"/>
          <p:cNvCxnSpPr/>
          <p:nvPr/>
        </p:nvCxnSpPr>
        <p:spPr bwMode="auto">
          <a:xfrm flipV="1">
            <a:off x="5551319" y="3629037"/>
            <a:ext cx="748891" cy="5849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Box 24"/>
          <p:cNvSpPr txBox="1"/>
          <p:nvPr/>
        </p:nvSpPr>
        <p:spPr>
          <a:xfrm>
            <a:off x="4341572" y="4178296"/>
            <a:ext cx="1701107" cy="338554"/>
          </a:xfrm>
          <a:prstGeom prst="rect">
            <a:avLst/>
          </a:prstGeom>
          <a:noFill/>
        </p:spPr>
        <p:txBody>
          <a:bodyPr wrap="none" rtlCol="0">
            <a:spAutoFit/>
          </a:bodyPr>
          <a:lstStyle/>
          <a:p>
            <a:r>
              <a:rPr lang="en-US" sz="1600" dirty="0" smtClean="0"/>
              <a:t>CW components</a:t>
            </a:r>
            <a:endParaRPr lang="en-US" sz="1600" dirty="0"/>
          </a:p>
        </p:txBody>
      </p:sp>
      <p:cxnSp>
        <p:nvCxnSpPr>
          <p:cNvPr id="27" name="Straight Arrow Connector 26"/>
          <p:cNvCxnSpPr/>
          <p:nvPr/>
        </p:nvCxnSpPr>
        <p:spPr bwMode="auto">
          <a:xfrm flipV="1">
            <a:off x="1985482" y="2450087"/>
            <a:ext cx="1031129" cy="13249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783489" y="3775046"/>
            <a:ext cx="2233122" cy="584775"/>
          </a:xfrm>
          <a:prstGeom prst="rect">
            <a:avLst/>
          </a:prstGeom>
          <a:noFill/>
        </p:spPr>
        <p:txBody>
          <a:bodyPr wrap="square" rtlCol="0">
            <a:spAutoFit/>
          </a:bodyPr>
          <a:lstStyle/>
          <a:p>
            <a:r>
              <a:rPr lang="en-US" sz="1600" dirty="0" smtClean="0"/>
              <a:t>Segment Tube Plate 3 mounts to 3 tabs</a:t>
            </a:r>
            <a:endParaRPr lang="en-US" sz="1600" dirty="0"/>
          </a:p>
        </p:txBody>
      </p:sp>
      <p:cxnSp>
        <p:nvCxnSpPr>
          <p:cNvPr id="30" name="Straight Arrow Connector 29"/>
          <p:cNvCxnSpPr/>
          <p:nvPr/>
        </p:nvCxnSpPr>
        <p:spPr bwMode="auto">
          <a:xfrm flipV="1">
            <a:off x="1957657" y="2046837"/>
            <a:ext cx="655705" cy="17282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8044559" y="1206017"/>
            <a:ext cx="1136001" cy="830997"/>
          </a:xfrm>
          <a:prstGeom prst="rect">
            <a:avLst/>
          </a:prstGeom>
          <a:noFill/>
        </p:spPr>
        <p:txBody>
          <a:bodyPr wrap="square" rtlCol="0">
            <a:spAutoFit/>
          </a:bodyPr>
          <a:lstStyle/>
          <a:p>
            <a:r>
              <a:rPr lang="en-US" sz="1600" dirty="0" smtClean="0"/>
              <a:t>Bulkhead connector plate/box</a:t>
            </a:r>
            <a:endParaRPr lang="en-US" sz="1600" dirty="0"/>
          </a:p>
        </p:txBody>
      </p:sp>
      <p:cxnSp>
        <p:nvCxnSpPr>
          <p:cNvPr id="23" name="Straight Arrow Connector 22"/>
          <p:cNvCxnSpPr>
            <a:stCxn id="21" idx="2"/>
          </p:cNvCxnSpPr>
          <p:nvPr/>
        </p:nvCxnSpPr>
        <p:spPr bwMode="auto">
          <a:xfrm flipH="1">
            <a:off x="8316455" y="2037014"/>
            <a:ext cx="296105" cy="41307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1606" t="13894" r="2507" b="37477"/>
          <a:stretch>
            <a:fillRect/>
          </a:stretch>
        </p:blipFill>
        <p:spPr bwMode="auto">
          <a:xfrm>
            <a:off x="539510" y="1067113"/>
            <a:ext cx="4896595" cy="2016245"/>
          </a:xfrm>
          <a:prstGeom prst="rect">
            <a:avLst/>
          </a:prstGeom>
          <a:noFill/>
          <a:ln w="9525">
            <a:noFill/>
            <a:miter lim="800000"/>
            <a:headEnd/>
            <a:tailEnd/>
          </a:ln>
          <a:effectLst/>
        </p:spPr>
      </p:pic>
      <p:pic>
        <p:nvPicPr>
          <p:cNvPr id="31745" name="Picture 1"/>
          <p:cNvPicPr>
            <a:picLocks noChangeAspect="1" noChangeArrowheads="1"/>
          </p:cNvPicPr>
          <p:nvPr/>
        </p:nvPicPr>
        <p:blipFill>
          <a:blip r:embed="rId3" cstate="print"/>
          <a:srcRect l="4010" t="25243" r="1398" b="20388"/>
          <a:stretch>
            <a:fillRect/>
          </a:stretch>
        </p:blipFill>
        <p:spPr bwMode="auto">
          <a:xfrm>
            <a:off x="828601" y="3863466"/>
            <a:ext cx="4377076" cy="204263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Detailed Design Description –</a:t>
            </a:r>
            <a:br>
              <a:rPr lang="en-US" dirty="0" smtClean="0"/>
            </a:br>
            <a:r>
              <a:rPr lang="en-US" dirty="0" smtClean="0"/>
              <a:t>Upper PFI Structure cont’d</a:t>
            </a:r>
            <a:endParaRPr lang="en-US" dirty="0"/>
          </a:p>
        </p:txBody>
      </p:sp>
      <p:sp>
        <p:nvSpPr>
          <p:cNvPr id="3" name="Content Placeholder 2"/>
          <p:cNvSpPr>
            <a:spLocks noGrp="1"/>
          </p:cNvSpPr>
          <p:nvPr>
            <p:ph idx="1"/>
          </p:nvPr>
        </p:nvSpPr>
        <p:spPr>
          <a:xfrm>
            <a:off x="5608927" y="914400"/>
            <a:ext cx="3053170" cy="5410200"/>
          </a:xfrm>
        </p:spPr>
        <p:txBody>
          <a:bodyPr/>
          <a:lstStyle/>
          <a:p>
            <a:r>
              <a:rPr lang="en-US" sz="1400" dirty="0" smtClean="0"/>
              <a:t>Cable wrapper elements (commercial chain + guide parts) mount onto Fixed Interface Plate</a:t>
            </a:r>
          </a:p>
          <a:p>
            <a:r>
              <a:rPr lang="en-US" sz="1400" dirty="0" smtClean="0"/>
              <a:t>Covers attach to outer diameter surface of Fixed I/F Plate only; isolated from rotating chain support by a gap</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33</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
        <p:nvSpPr>
          <p:cNvPr id="9" name="TextBox 8"/>
          <p:cNvSpPr txBox="1"/>
          <p:nvPr/>
        </p:nvSpPr>
        <p:spPr>
          <a:xfrm>
            <a:off x="3880716" y="3436527"/>
            <a:ext cx="1728211" cy="369332"/>
          </a:xfrm>
          <a:prstGeom prst="rect">
            <a:avLst/>
          </a:prstGeom>
          <a:noFill/>
        </p:spPr>
        <p:txBody>
          <a:bodyPr wrap="square" rtlCol="0">
            <a:spAutoFit/>
          </a:bodyPr>
          <a:lstStyle/>
          <a:p>
            <a:r>
              <a:rPr lang="en-US" sz="1800" dirty="0" smtClean="0"/>
              <a:t>Fixed I/F Plate</a:t>
            </a:r>
            <a:endParaRPr lang="en-US" dirty="0"/>
          </a:p>
        </p:txBody>
      </p:sp>
      <p:cxnSp>
        <p:nvCxnSpPr>
          <p:cNvPr id="11" name="Straight Arrow Connector 10"/>
          <p:cNvCxnSpPr/>
          <p:nvPr/>
        </p:nvCxnSpPr>
        <p:spPr bwMode="auto">
          <a:xfrm flipV="1">
            <a:off x="4399179" y="2945831"/>
            <a:ext cx="115215" cy="4906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3923922" y="1239934"/>
            <a:ext cx="1180944" cy="646331"/>
          </a:xfrm>
          <a:prstGeom prst="rect">
            <a:avLst/>
          </a:prstGeom>
          <a:noFill/>
        </p:spPr>
        <p:txBody>
          <a:bodyPr wrap="square" rtlCol="0">
            <a:spAutoFit/>
          </a:bodyPr>
          <a:lstStyle/>
          <a:p>
            <a:r>
              <a:rPr lang="en-US" sz="1800" dirty="0" smtClean="0"/>
              <a:t>CW chain parts</a:t>
            </a:r>
            <a:endParaRPr lang="en-US" sz="1800" dirty="0"/>
          </a:p>
        </p:txBody>
      </p:sp>
      <p:cxnSp>
        <p:nvCxnSpPr>
          <p:cNvPr id="15" name="Straight Arrow Connector 14"/>
          <p:cNvCxnSpPr/>
          <p:nvPr/>
        </p:nvCxnSpPr>
        <p:spPr bwMode="auto">
          <a:xfrm flipH="1">
            <a:off x="4053537" y="1886265"/>
            <a:ext cx="230428" cy="4834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4283965" y="1886265"/>
            <a:ext cx="518463" cy="4834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2421636" y="3055755"/>
            <a:ext cx="1055832" cy="923330"/>
          </a:xfrm>
          <a:prstGeom prst="rect">
            <a:avLst/>
          </a:prstGeom>
          <a:noFill/>
        </p:spPr>
        <p:txBody>
          <a:bodyPr wrap="square" rtlCol="0">
            <a:spAutoFit/>
          </a:bodyPr>
          <a:lstStyle/>
          <a:p>
            <a:r>
              <a:rPr lang="en-US" sz="1800" dirty="0" smtClean="0"/>
              <a:t>Rotating chain support</a:t>
            </a:r>
            <a:endParaRPr lang="en-US" sz="1800" dirty="0"/>
          </a:p>
        </p:txBody>
      </p:sp>
      <p:cxnSp>
        <p:nvCxnSpPr>
          <p:cNvPr id="20" name="Straight Arrow Connector 19"/>
          <p:cNvCxnSpPr/>
          <p:nvPr/>
        </p:nvCxnSpPr>
        <p:spPr bwMode="auto">
          <a:xfrm flipV="1">
            <a:off x="2670969" y="2427367"/>
            <a:ext cx="0" cy="6283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Box 24"/>
          <p:cNvSpPr txBox="1"/>
          <p:nvPr/>
        </p:nvSpPr>
        <p:spPr>
          <a:xfrm>
            <a:off x="2555754" y="6164818"/>
            <a:ext cx="1728211" cy="369332"/>
          </a:xfrm>
          <a:prstGeom prst="rect">
            <a:avLst/>
          </a:prstGeom>
          <a:noFill/>
        </p:spPr>
        <p:txBody>
          <a:bodyPr wrap="square" rtlCol="0">
            <a:spAutoFit/>
          </a:bodyPr>
          <a:lstStyle/>
          <a:p>
            <a:r>
              <a:rPr lang="en-US" sz="1800" dirty="0" smtClean="0"/>
              <a:t>Bearings</a:t>
            </a:r>
            <a:endParaRPr lang="en-US" dirty="0"/>
          </a:p>
        </p:txBody>
      </p:sp>
      <p:sp>
        <p:nvSpPr>
          <p:cNvPr id="26" name="TextBox 25"/>
          <p:cNvSpPr txBox="1"/>
          <p:nvPr/>
        </p:nvSpPr>
        <p:spPr>
          <a:xfrm>
            <a:off x="693425" y="5816768"/>
            <a:ext cx="1728211" cy="646331"/>
          </a:xfrm>
          <a:prstGeom prst="rect">
            <a:avLst/>
          </a:prstGeom>
          <a:noFill/>
        </p:spPr>
        <p:txBody>
          <a:bodyPr wrap="square" rtlCol="0">
            <a:spAutoFit/>
          </a:bodyPr>
          <a:lstStyle/>
          <a:p>
            <a:r>
              <a:rPr lang="en-US" sz="1800" dirty="0" smtClean="0"/>
              <a:t>Circular bearing guides</a:t>
            </a:r>
            <a:endParaRPr lang="en-US" dirty="0"/>
          </a:p>
        </p:txBody>
      </p:sp>
      <p:cxnSp>
        <p:nvCxnSpPr>
          <p:cNvPr id="28" name="Straight Arrow Connector 27"/>
          <p:cNvCxnSpPr/>
          <p:nvPr/>
        </p:nvCxnSpPr>
        <p:spPr bwMode="auto">
          <a:xfrm flipV="1">
            <a:off x="1652948" y="5330031"/>
            <a:ext cx="787593" cy="5760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2895600" y="5387638"/>
            <a:ext cx="0" cy="8064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V="1">
            <a:off x="2895600" y="5272424"/>
            <a:ext cx="697081" cy="921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1346008" y="5099603"/>
            <a:ext cx="172821" cy="7171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Design Description – Lower PFI Structure</a:t>
            </a:r>
            <a:endParaRPr lang="en-US" dirty="0"/>
          </a:p>
        </p:txBody>
      </p:sp>
      <p:sp>
        <p:nvSpPr>
          <p:cNvPr id="3" name="Content Placeholder 2"/>
          <p:cNvSpPr>
            <a:spLocks noGrp="1"/>
          </p:cNvSpPr>
          <p:nvPr>
            <p:ph idx="1"/>
          </p:nvPr>
        </p:nvSpPr>
        <p:spPr>
          <a:xfrm>
            <a:off x="549251" y="4465926"/>
            <a:ext cx="8055239" cy="1972060"/>
          </a:xfrm>
        </p:spPr>
        <p:txBody>
          <a:bodyPr/>
          <a:lstStyle/>
          <a:p>
            <a:r>
              <a:rPr lang="en-US" sz="1400" dirty="0" smtClean="0"/>
              <a:t>Lower Structure mounts to POpt2 at rotating interface plane shown in POpt2 MICD drawing.</a:t>
            </a:r>
          </a:p>
          <a:p>
            <a:r>
              <a:rPr lang="en-US" sz="1400" dirty="0" smtClean="0"/>
              <a:t>Rotating I/F Frame bolts to </a:t>
            </a:r>
            <a:r>
              <a:rPr lang="en-US" sz="1400" dirty="0"/>
              <a:t>POpt2 using </a:t>
            </a:r>
            <a:r>
              <a:rPr lang="en-US" sz="1400" dirty="0" smtClean="0"/>
              <a:t>captive screws.  A custom attachment can be designed to press onto screw heads to guide in the end of long wrench.</a:t>
            </a:r>
          </a:p>
          <a:p>
            <a:r>
              <a:rPr lang="en-US" sz="1400" dirty="0" smtClean="0"/>
              <a:t>Lower Structure interfaces with JPL Positioner Bench.</a:t>
            </a:r>
          </a:p>
          <a:p>
            <a:r>
              <a:rPr lang="en-US" sz="1400" dirty="0" smtClean="0"/>
              <a:t>Link structure drives rotating portion of CW.</a:t>
            </a:r>
          </a:p>
          <a:p>
            <a:r>
              <a:rPr lang="en-US" sz="1400" dirty="0" smtClean="0"/>
              <a:t>All electronics boxes (shown as notional representations) mount directly to bottom side of Rotator I/F Frame.</a:t>
            </a:r>
          </a:p>
          <a:p>
            <a:r>
              <a:rPr lang="en-US" sz="1400" dirty="0" smtClean="0"/>
              <a:t>Material of Rotating I/F Frame and Link Structure: aluminum</a:t>
            </a:r>
          </a:p>
          <a:p>
            <a:endParaRPr lang="en-US" sz="1400" dirty="0" smtClean="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34</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4098" name="Picture 2"/>
          <p:cNvPicPr>
            <a:picLocks noChangeAspect="1" noChangeArrowheads="1"/>
          </p:cNvPicPr>
          <p:nvPr/>
        </p:nvPicPr>
        <p:blipFill>
          <a:blip r:embed="rId2" cstate="print"/>
          <a:srcRect l="6982" t="4762" r="10068" b="3191"/>
          <a:stretch>
            <a:fillRect/>
          </a:stretch>
        </p:blipFill>
        <p:spPr bwMode="auto">
          <a:xfrm>
            <a:off x="549251" y="836685"/>
            <a:ext cx="3907535" cy="3332287"/>
          </a:xfrm>
          <a:prstGeom prst="rect">
            <a:avLst/>
          </a:prstGeom>
          <a:noFill/>
          <a:ln w="9525">
            <a:noFill/>
            <a:miter lim="800000"/>
            <a:headEnd/>
            <a:tailEnd/>
          </a:ln>
          <a:effectLst/>
        </p:spPr>
      </p:pic>
      <p:pic>
        <p:nvPicPr>
          <p:cNvPr id="8" name="Picture 3" descr="C:\Users\ordawson\Documents\Olivia - JPL\Prime Focus Instrument (PFI)\Handoff Review 12-17-12\images\PFI_LOWER_ASSYg.jpg"/>
          <p:cNvPicPr>
            <a:picLocks noChangeAspect="1" noChangeArrowheads="1"/>
          </p:cNvPicPr>
          <p:nvPr/>
        </p:nvPicPr>
        <p:blipFill>
          <a:blip r:embed="rId3" cstate="print"/>
          <a:srcRect l="3804" t="10737" r="5978" b="11080"/>
          <a:stretch>
            <a:fillRect/>
          </a:stretch>
        </p:blipFill>
        <p:spPr bwMode="auto">
          <a:xfrm>
            <a:off x="4739756" y="1067113"/>
            <a:ext cx="3939634" cy="2765136"/>
          </a:xfrm>
          <a:prstGeom prst="rect">
            <a:avLst/>
          </a:prstGeom>
          <a:noFill/>
        </p:spPr>
      </p:pic>
      <p:sp>
        <p:nvSpPr>
          <p:cNvPr id="9" name="TextBox 8"/>
          <p:cNvSpPr txBox="1"/>
          <p:nvPr/>
        </p:nvSpPr>
        <p:spPr>
          <a:xfrm>
            <a:off x="224177" y="4068147"/>
            <a:ext cx="1697901" cy="338554"/>
          </a:xfrm>
          <a:prstGeom prst="rect">
            <a:avLst/>
          </a:prstGeom>
          <a:noFill/>
        </p:spPr>
        <p:txBody>
          <a:bodyPr wrap="none" rtlCol="0">
            <a:spAutoFit/>
          </a:bodyPr>
          <a:lstStyle/>
          <a:p>
            <a:r>
              <a:rPr lang="en-US" sz="1600" dirty="0" smtClean="0"/>
              <a:t>Shown with PBA</a:t>
            </a:r>
            <a:endParaRPr lang="en-US" sz="1600" dirty="0"/>
          </a:p>
        </p:txBody>
      </p:sp>
      <p:sp>
        <p:nvSpPr>
          <p:cNvPr id="10" name="TextBox 9"/>
          <p:cNvSpPr txBox="1"/>
          <p:nvPr/>
        </p:nvSpPr>
        <p:spPr>
          <a:xfrm>
            <a:off x="7106708" y="3789489"/>
            <a:ext cx="1930337" cy="338554"/>
          </a:xfrm>
          <a:prstGeom prst="rect">
            <a:avLst/>
          </a:prstGeom>
          <a:noFill/>
        </p:spPr>
        <p:txBody>
          <a:bodyPr wrap="none" rtlCol="0">
            <a:spAutoFit/>
          </a:bodyPr>
          <a:lstStyle/>
          <a:p>
            <a:r>
              <a:rPr lang="en-US" sz="1600" dirty="0" smtClean="0"/>
              <a:t>Structure </a:t>
            </a:r>
            <a:r>
              <a:rPr lang="en-US" sz="1600" dirty="0" err="1" smtClean="0"/>
              <a:t>assy</a:t>
            </a:r>
            <a:r>
              <a:rPr lang="en-US" sz="1600" dirty="0" smtClean="0"/>
              <a:t> only</a:t>
            </a:r>
            <a:endParaRPr lang="en-US" sz="1600" dirty="0"/>
          </a:p>
        </p:txBody>
      </p:sp>
      <p:sp>
        <p:nvSpPr>
          <p:cNvPr id="11" name="TextBox 10"/>
          <p:cNvSpPr txBox="1"/>
          <p:nvPr/>
        </p:nvSpPr>
        <p:spPr>
          <a:xfrm>
            <a:off x="3823109" y="949472"/>
            <a:ext cx="1497782" cy="923330"/>
          </a:xfrm>
          <a:prstGeom prst="rect">
            <a:avLst/>
          </a:prstGeom>
          <a:noFill/>
        </p:spPr>
        <p:txBody>
          <a:bodyPr wrap="square" rtlCol="0">
            <a:spAutoFit/>
          </a:bodyPr>
          <a:lstStyle/>
          <a:p>
            <a:pPr algn="r"/>
            <a:r>
              <a:rPr lang="en-US" sz="1800" dirty="0" smtClean="0"/>
              <a:t>Upper/Lower PFI link structure</a:t>
            </a:r>
            <a:endParaRPr lang="en-US" sz="1800" dirty="0"/>
          </a:p>
        </p:txBody>
      </p:sp>
      <p:cxnSp>
        <p:nvCxnSpPr>
          <p:cNvPr id="13" name="Straight Arrow Connector 12"/>
          <p:cNvCxnSpPr/>
          <p:nvPr/>
        </p:nvCxnSpPr>
        <p:spPr bwMode="auto">
          <a:xfrm>
            <a:off x="5320891" y="1411137"/>
            <a:ext cx="345642" cy="4616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5436105" y="3947463"/>
            <a:ext cx="1670603" cy="369332"/>
          </a:xfrm>
          <a:prstGeom prst="rect">
            <a:avLst/>
          </a:prstGeom>
          <a:noFill/>
        </p:spPr>
        <p:txBody>
          <a:bodyPr wrap="square" rtlCol="0">
            <a:spAutoFit/>
          </a:bodyPr>
          <a:lstStyle/>
          <a:p>
            <a:pPr algn="r"/>
            <a:r>
              <a:rPr lang="en-US" sz="1800" dirty="0" smtClean="0"/>
              <a:t>PBA interface</a:t>
            </a:r>
            <a:endParaRPr lang="en-US" sz="1800" dirty="0"/>
          </a:p>
        </p:txBody>
      </p:sp>
      <p:cxnSp>
        <p:nvCxnSpPr>
          <p:cNvPr id="12" name="Straight Arrow Connector 11"/>
          <p:cNvCxnSpPr/>
          <p:nvPr/>
        </p:nvCxnSpPr>
        <p:spPr bwMode="auto">
          <a:xfrm flipH="1" flipV="1">
            <a:off x="5724140" y="3544215"/>
            <a:ext cx="777694" cy="4608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6501834" y="3803445"/>
            <a:ext cx="86411" cy="2016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V="1">
            <a:off x="6501834" y="3544216"/>
            <a:ext cx="1238551" cy="4608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0" y="1688136"/>
            <a:ext cx="1298141" cy="646331"/>
          </a:xfrm>
          <a:prstGeom prst="rect">
            <a:avLst/>
          </a:prstGeom>
          <a:noFill/>
        </p:spPr>
        <p:txBody>
          <a:bodyPr wrap="square" rtlCol="0">
            <a:spAutoFit/>
          </a:bodyPr>
          <a:lstStyle/>
          <a:p>
            <a:pPr algn="r"/>
            <a:r>
              <a:rPr lang="en-US" sz="1800" dirty="0" smtClean="0"/>
              <a:t>Rotating I/F Frame</a:t>
            </a:r>
            <a:endParaRPr lang="en-US" sz="1800" dirty="0"/>
          </a:p>
        </p:txBody>
      </p:sp>
      <p:cxnSp>
        <p:nvCxnSpPr>
          <p:cNvPr id="28" name="Straight Arrow Connector 27"/>
          <p:cNvCxnSpPr/>
          <p:nvPr/>
        </p:nvCxnSpPr>
        <p:spPr bwMode="auto">
          <a:xfrm>
            <a:off x="942759" y="2334467"/>
            <a:ext cx="230428" cy="4032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4168752" y="3666516"/>
            <a:ext cx="806498" cy="338554"/>
          </a:xfrm>
          <a:prstGeom prst="rect">
            <a:avLst/>
          </a:prstGeom>
          <a:noFill/>
        </p:spPr>
        <p:txBody>
          <a:bodyPr wrap="square" rtlCol="0">
            <a:spAutoFit/>
          </a:bodyPr>
          <a:lstStyle/>
          <a:p>
            <a:r>
              <a:rPr lang="en-US" sz="1600" dirty="0" smtClean="0"/>
              <a:t>E-box</a:t>
            </a:r>
            <a:endParaRPr lang="en-US" sz="1600" dirty="0"/>
          </a:p>
        </p:txBody>
      </p:sp>
      <p:cxnSp>
        <p:nvCxnSpPr>
          <p:cNvPr id="23" name="Straight Arrow Connector 22"/>
          <p:cNvCxnSpPr/>
          <p:nvPr/>
        </p:nvCxnSpPr>
        <p:spPr bwMode="auto">
          <a:xfrm flipH="1" flipV="1">
            <a:off x="3938323" y="3544216"/>
            <a:ext cx="230430" cy="2452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Box 24"/>
          <p:cNvSpPr txBox="1"/>
          <p:nvPr/>
        </p:nvSpPr>
        <p:spPr>
          <a:xfrm>
            <a:off x="136261" y="3620213"/>
            <a:ext cx="806498" cy="338554"/>
          </a:xfrm>
          <a:prstGeom prst="rect">
            <a:avLst/>
          </a:prstGeom>
          <a:noFill/>
        </p:spPr>
        <p:txBody>
          <a:bodyPr wrap="square" rtlCol="0">
            <a:spAutoFit/>
          </a:bodyPr>
          <a:lstStyle/>
          <a:p>
            <a:r>
              <a:rPr lang="en-US" sz="1600" dirty="0" smtClean="0"/>
              <a:t>E-box</a:t>
            </a:r>
            <a:endParaRPr lang="en-US" sz="1600" dirty="0"/>
          </a:p>
        </p:txBody>
      </p:sp>
      <p:cxnSp>
        <p:nvCxnSpPr>
          <p:cNvPr id="29" name="Straight Arrow Connector 28"/>
          <p:cNvCxnSpPr/>
          <p:nvPr/>
        </p:nvCxnSpPr>
        <p:spPr bwMode="auto">
          <a:xfrm flipV="1">
            <a:off x="597117" y="3427382"/>
            <a:ext cx="487387" cy="1928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Detailed Design Description – Link between Lower and Upper Structures</a:t>
            </a:r>
            <a:endParaRPr lang="en-US" sz="2400" dirty="0"/>
          </a:p>
        </p:txBody>
      </p:sp>
      <p:sp>
        <p:nvSpPr>
          <p:cNvPr id="3" name="Content Placeholder 2"/>
          <p:cNvSpPr>
            <a:spLocks noGrp="1"/>
          </p:cNvSpPr>
          <p:nvPr>
            <p:ph idx="1"/>
          </p:nvPr>
        </p:nvSpPr>
        <p:spPr>
          <a:xfrm>
            <a:off x="5378498" y="914400"/>
            <a:ext cx="3079702" cy="2341779"/>
          </a:xfrm>
        </p:spPr>
        <p:txBody>
          <a:bodyPr/>
          <a:lstStyle/>
          <a:p>
            <a:r>
              <a:rPr lang="en-US" sz="1400" dirty="0" smtClean="0"/>
              <a:t>Link structure is welded or braised.</a:t>
            </a:r>
          </a:p>
          <a:p>
            <a:r>
              <a:rPr lang="en-US" sz="1400" dirty="0" smtClean="0"/>
              <a:t>Lift rods thread onto posts on Link Structure</a:t>
            </a:r>
            <a:r>
              <a:rPr lang="en-US" sz="1400" dirty="0"/>
              <a:t> </a:t>
            </a:r>
            <a:r>
              <a:rPr lang="en-US" sz="1400" dirty="0" smtClean="0"/>
              <a:t>(not necessarily integral as shown).</a:t>
            </a:r>
          </a:p>
          <a:p>
            <a:r>
              <a:rPr lang="en-US" sz="1400" dirty="0" smtClean="0"/>
              <a:t>Cables from CW travel through drive link, down the adjacent structure leg to Lower Assembly.</a:t>
            </a:r>
          </a:p>
          <a:p>
            <a:r>
              <a:rPr lang="en-US" sz="1400" dirty="0" smtClean="0"/>
              <a:t>I/F holes with Segment Tube Plate 2 not yet determined.</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35</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3074" name="Picture 2"/>
          <p:cNvPicPr>
            <a:picLocks noChangeAspect="1" noChangeArrowheads="1"/>
          </p:cNvPicPr>
          <p:nvPr/>
        </p:nvPicPr>
        <p:blipFill>
          <a:blip r:embed="rId2" cstate="print"/>
          <a:srcRect l="6882" t="11194" r="10532" b="8209"/>
          <a:stretch>
            <a:fillRect/>
          </a:stretch>
        </p:blipFill>
        <p:spPr bwMode="auto">
          <a:xfrm>
            <a:off x="539511" y="1214726"/>
            <a:ext cx="2550586" cy="1912939"/>
          </a:xfrm>
          <a:prstGeom prst="rect">
            <a:avLst/>
          </a:prstGeom>
          <a:noFill/>
          <a:ln w="9525">
            <a:noFill/>
            <a:miter lim="800000"/>
            <a:headEnd/>
            <a:tailEnd/>
          </a:ln>
          <a:effectLst/>
        </p:spPr>
      </p:pic>
      <p:pic>
        <p:nvPicPr>
          <p:cNvPr id="7" name="Picture 2" descr="C:\Users\ordawson\Documents\Olivia - JPL\Prime Focus Instrument (PFI)\Handoff Review 12-17-12\images\PFI_LOWER_ASSYf.jpg"/>
          <p:cNvPicPr>
            <a:picLocks noChangeAspect="1" noChangeArrowheads="1"/>
          </p:cNvPicPr>
          <p:nvPr/>
        </p:nvPicPr>
        <p:blipFill rotWithShape="1">
          <a:blip r:embed="rId3" cstate="print"/>
          <a:srcRect l="6234" t="9150" r="561" b="10699"/>
          <a:stretch/>
        </p:blipFill>
        <p:spPr bwMode="auto">
          <a:xfrm>
            <a:off x="424296" y="3833466"/>
            <a:ext cx="2700382" cy="1784600"/>
          </a:xfrm>
          <a:prstGeom prst="rect">
            <a:avLst/>
          </a:prstGeom>
          <a:noFill/>
        </p:spPr>
      </p:pic>
      <p:sp>
        <p:nvSpPr>
          <p:cNvPr id="9" name="TextBox 8"/>
          <p:cNvSpPr txBox="1"/>
          <p:nvPr/>
        </p:nvSpPr>
        <p:spPr>
          <a:xfrm>
            <a:off x="2843789" y="948359"/>
            <a:ext cx="1167294" cy="523220"/>
          </a:xfrm>
          <a:prstGeom prst="rect">
            <a:avLst/>
          </a:prstGeom>
          <a:noFill/>
        </p:spPr>
        <p:txBody>
          <a:bodyPr wrap="square" rtlCol="0">
            <a:spAutoFit/>
          </a:bodyPr>
          <a:lstStyle/>
          <a:p>
            <a:r>
              <a:rPr lang="en-US" sz="1400" dirty="0" smtClean="0"/>
              <a:t>CW drive link</a:t>
            </a:r>
            <a:endParaRPr lang="en-US" sz="1400" dirty="0"/>
          </a:p>
        </p:txBody>
      </p:sp>
      <p:cxnSp>
        <p:nvCxnSpPr>
          <p:cNvPr id="10" name="Straight Arrow Connector 9"/>
          <p:cNvCxnSpPr>
            <a:stCxn id="9" idx="1"/>
          </p:cNvCxnSpPr>
          <p:nvPr/>
        </p:nvCxnSpPr>
        <p:spPr bwMode="auto">
          <a:xfrm flipH="1">
            <a:off x="2613362" y="1209969"/>
            <a:ext cx="230427" cy="18472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5" name="TextBox 14"/>
          <p:cNvSpPr txBox="1"/>
          <p:nvPr/>
        </p:nvSpPr>
        <p:spPr>
          <a:xfrm>
            <a:off x="1249868" y="4477370"/>
            <a:ext cx="1478708" cy="738664"/>
          </a:xfrm>
          <a:prstGeom prst="rect">
            <a:avLst/>
          </a:prstGeom>
          <a:noFill/>
        </p:spPr>
        <p:txBody>
          <a:bodyPr wrap="square" rtlCol="0">
            <a:spAutoFit/>
          </a:bodyPr>
          <a:lstStyle/>
          <a:p>
            <a:r>
              <a:rPr lang="en-US" sz="1400" dirty="0" smtClean="0"/>
              <a:t>Cabling travels down leg to Lower </a:t>
            </a:r>
            <a:r>
              <a:rPr lang="en-US" sz="1400" dirty="0" err="1" smtClean="0"/>
              <a:t>Assy</a:t>
            </a:r>
            <a:endParaRPr lang="en-US" sz="1400" dirty="0"/>
          </a:p>
        </p:txBody>
      </p:sp>
      <p:cxnSp>
        <p:nvCxnSpPr>
          <p:cNvPr id="16" name="Straight Arrow Connector 15"/>
          <p:cNvCxnSpPr/>
          <p:nvPr/>
        </p:nvCxnSpPr>
        <p:spPr bwMode="auto">
          <a:xfrm>
            <a:off x="2372050" y="4929832"/>
            <a:ext cx="523550" cy="176903"/>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8" name="TextBox 17"/>
          <p:cNvSpPr txBox="1"/>
          <p:nvPr/>
        </p:nvSpPr>
        <p:spPr>
          <a:xfrm>
            <a:off x="2901398" y="1944343"/>
            <a:ext cx="1709136" cy="523220"/>
          </a:xfrm>
          <a:prstGeom prst="rect">
            <a:avLst/>
          </a:prstGeom>
          <a:noFill/>
        </p:spPr>
        <p:txBody>
          <a:bodyPr wrap="square" rtlCol="0">
            <a:spAutoFit/>
          </a:bodyPr>
          <a:lstStyle/>
          <a:p>
            <a:r>
              <a:rPr lang="en-US" sz="1400" dirty="0" smtClean="0"/>
              <a:t>Threaded posts for lift rod attachment</a:t>
            </a:r>
            <a:endParaRPr lang="en-US" sz="1400" dirty="0"/>
          </a:p>
        </p:txBody>
      </p:sp>
      <p:cxnSp>
        <p:nvCxnSpPr>
          <p:cNvPr id="19" name="Straight Arrow Connector 18"/>
          <p:cNvCxnSpPr/>
          <p:nvPr/>
        </p:nvCxnSpPr>
        <p:spPr bwMode="auto">
          <a:xfrm flipH="1" flipV="1">
            <a:off x="2037292" y="1644400"/>
            <a:ext cx="864106" cy="43965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1" name="TextBox 20"/>
          <p:cNvSpPr txBox="1"/>
          <p:nvPr/>
        </p:nvSpPr>
        <p:spPr>
          <a:xfrm>
            <a:off x="2834253" y="3020994"/>
            <a:ext cx="1843424" cy="523220"/>
          </a:xfrm>
          <a:prstGeom prst="rect">
            <a:avLst/>
          </a:prstGeom>
          <a:noFill/>
        </p:spPr>
        <p:txBody>
          <a:bodyPr wrap="square" rtlCol="0">
            <a:spAutoFit/>
          </a:bodyPr>
          <a:lstStyle/>
          <a:p>
            <a:r>
              <a:rPr lang="en-US" sz="1400" dirty="0" smtClean="0"/>
              <a:t>STP I/F plane (hole locations TBD)</a:t>
            </a:r>
            <a:endParaRPr lang="en-US" sz="1400" dirty="0"/>
          </a:p>
        </p:txBody>
      </p:sp>
      <p:cxnSp>
        <p:nvCxnSpPr>
          <p:cNvPr id="22" name="Straight Arrow Connector 21"/>
          <p:cNvCxnSpPr/>
          <p:nvPr/>
        </p:nvCxnSpPr>
        <p:spPr bwMode="auto">
          <a:xfrm flipH="1" flipV="1">
            <a:off x="2382934" y="2681326"/>
            <a:ext cx="518464" cy="5760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1173187" y="2681326"/>
            <a:ext cx="1728211" cy="57607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26" name="Picture 2"/>
          <p:cNvPicPr>
            <a:picLocks noChangeAspect="1" noChangeArrowheads="1"/>
          </p:cNvPicPr>
          <p:nvPr/>
        </p:nvPicPr>
        <p:blipFill>
          <a:blip r:embed="rId4" cstate="print"/>
          <a:srcRect l="4740" t="5812" r="3467" b="6496"/>
          <a:stretch>
            <a:fillRect/>
          </a:stretch>
        </p:blipFill>
        <p:spPr bwMode="auto">
          <a:xfrm>
            <a:off x="3419860" y="3832249"/>
            <a:ext cx="3252934" cy="2419494"/>
          </a:xfrm>
          <a:prstGeom prst="rect">
            <a:avLst/>
          </a:prstGeom>
          <a:noFill/>
          <a:ln w="9525">
            <a:noFill/>
            <a:miter lim="800000"/>
            <a:headEnd/>
            <a:tailEnd/>
          </a:ln>
          <a:effectLst/>
        </p:spPr>
      </p:pic>
      <p:cxnSp>
        <p:nvCxnSpPr>
          <p:cNvPr id="23" name="Straight Arrow Connector 22"/>
          <p:cNvCxnSpPr/>
          <p:nvPr/>
        </p:nvCxnSpPr>
        <p:spPr bwMode="auto">
          <a:xfrm flipH="1">
            <a:off x="5282361" y="4674537"/>
            <a:ext cx="267926" cy="85437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1" name="TextBox 30"/>
          <p:cNvSpPr txBox="1"/>
          <p:nvPr/>
        </p:nvSpPr>
        <p:spPr>
          <a:xfrm>
            <a:off x="5550287" y="4306382"/>
            <a:ext cx="1383602" cy="738664"/>
          </a:xfrm>
          <a:prstGeom prst="rect">
            <a:avLst/>
          </a:prstGeom>
          <a:noFill/>
        </p:spPr>
        <p:txBody>
          <a:bodyPr wrap="square" rtlCol="0">
            <a:spAutoFit/>
          </a:bodyPr>
          <a:lstStyle/>
          <a:p>
            <a:r>
              <a:rPr lang="en-US" sz="1400" dirty="0" smtClean="0"/>
              <a:t>Lift rods screw onto threaded posts</a:t>
            </a:r>
            <a:endParaRPr lang="en-US" sz="1400" dirty="0"/>
          </a:p>
        </p:txBody>
      </p:sp>
      <p:cxnSp>
        <p:nvCxnSpPr>
          <p:cNvPr id="34" name="Straight Arrow Connector 33"/>
          <p:cNvCxnSpPr>
            <a:stCxn id="35" idx="1"/>
          </p:cNvCxnSpPr>
          <p:nvPr/>
        </p:nvCxnSpPr>
        <p:spPr bwMode="auto">
          <a:xfrm flipH="1">
            <a:off x="5282361" y="3774527"/>
            <a:ext cx="172818" cy="19924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5" name="TextBox 34"/>
          <p:cNvSpPr txBox="1"/>
          <p:nvPr/>
        </p:nvSpPr>
        <p:spPr>
          <a:xfrm>
            <a:off x="5455179" y="3512917"/>
            <a:ext cx="1536316" cy="523220"/>
          </a:xfrm>
          <a:prstGeom prst="rect">
            <a:avLst/>
          </a:prstGeom>
          <a:noFill/>
        </p:spPr>
        <p:txBody>
          <a:bodyPr wrap="square" rtlCol="0">
            <a:spAutoFit/>
          </a:bodyPr>
          <a:lstStyle/>
          <a:p>
            <a:r>
              <a:rPr lang="en-US" sz="1400" dirty="0" smtClean="0"/>
              <a:t>Fasteners attach lift spider to rods</a:t>
            </a:r>
            <a:endParaRPr lang="en-US" sz="1400" dirty="0"/>
          </a:p>
        </p:txBody>
      </p:sp>
      <p:pic>
        <p:nvPicPr>
          <p:cNvPr id="1027" name="Picture 3"/>
          <p:cNvPicPr>
            <a:picLocks noChangeAspect="1" noChangeArrowheads="1"/>
          </p:cNvPicPr>
          <p:nvPr/>
        </p:nvPicPr>
        <p:blipFill>
          <a:blip r:embed="rId5" cstate="print"/>
          <a:srcRect l="23530" t="-4191" r="-776"/>
          <a:stretch>
            <a:fillRect/>
          </a:stretch>
        </p:blipFill>
        <p:spPr bwMode="auto">
          <a:xfrm>
            <a:off x="7164315" y="3290660"/>
            <a:ext cx="1670603" cy="1754386"/>
          </a:xfrm>
          <a:prstGeom prst="rect">
            <a:avLst/>
          </a:prstGeom>
          <a:noFill/>
          <a:ln w="9525">
            <a:noFill/>
            <a:miter lim="800000"/>
            <a:headEnd/>
            <a:tailEnd/>
          </a:ln>
          <a:effectLst/>
        </p:spPr>
      </p:pic>
      <p:cxnSp>
        <p:nvCxnSpPr>
          <p:cNvPr id="52" name="Straight Arrow Connector 51"/>
          <p:cNvCxnSpPr/>
          <p:nvPr/>
        </p:nvCxnSpPr>
        <p:spPr bwMode="auto">
          <a:xfrm flipV="1">
            <a:off x="8143634" y="4581140"/>
            <a:ext cx="0" cy="74889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5" name="TextBox 54"/>
          <p:cNvSpPr txBox="1"/>
          <p:nvPr/>
        </p:nvSpPr>
        <p:spPr>
          <a:xfrm>
            <a:off x="7106708" y="5297636"/>
            <a:ext cx="2016245" cy="954107"/>
          </a:xfrm>
          <a:prstGeom prst="rect">
            <a:avLst/>
          </a:prstGeom>
          <a:noFill/>
        </p:spPr>
        <p:txBody>
          <a:bodyPr wrap="square" rtlCol="0">
            <a:spAutoFit/>
          </a:bodyPr>
          <a:lstStyle/>
          <a:p>
            <a:r>
              <a:rPr lang="en-US" sz="1400" dirty="0" smtClean="0"/>
              <a:t>Fasteners can attach through Link structure into Upper Structure for transport</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Detailed Design Description –</a:t>
            </a:r>
            <a:br>
              <a:rPr lang="en-US" sz="2400" dirty="0" smtClean="0"/>
            </a:br>
            <a:r>
              <a:rPr lang="en-US" sz="2400" dirty="0" smtClean="0"/>
              <a:t>Lower Structure I/F with PBA</a:t>
            </a:r>
            <a:endParaRPr lang="en-US" sz="2400" dirty="0"/>
          </a:p>
        </p:txBody>
      </p:sp>
      <p:sp>
        <p:nvSpPr>
          <p:cNvPr id="3" name="Content Placeholder 2"/>
          <p:cNvSpPr>
            <a:spLocks noGrp="1"/>
          </p:cNvSpPr>
          <p:nvPr>
            <p:ph idx="1"/>
          </p:nvPr>
        </p:nvSpPr>
        <p:spPr>
          <a:xfrm>
            <a:off x="821748" y="4177891"/>
            <a:ext cx="7636452" cy="2260095"/>
          </a:xfrm>
        </p:spPr>
        <p:txBody>
          <a:bodyPr/>
          <a:lstStyle/>
          <a:p>
            <a:r>
              <a:rPr lang="en-US" sz="1400" dirty="0" smtClean="0"/>
              <a:t>3 blade flexures:</a:t>
            </a:r>
          </a:p>
          <a:p>
            <a:pPr lvl="1"/>
            <a:r>
              <a:rPr lang="en-US" sz="1400" dirty="0" smtClean="0"/>
              <a:t>Support Positioner Bench </a:t>
            </a:r>
            <a:r>
              <a:rPr lang="en-US" sz="1400" dirty="0" err="1" smtClean="0"/>
              <a:t>kinematically</a:t>
            </a:r>
            <a:r>
              <a:rPr lang="en-US" sz="1400" dirty="0" smtClean="0"/>
              <a:t> to accommodate CTE differences. </a:t>
            </a:r>
          </a:p>
          <a:p>
            <a:pPr lvl="1"/>
            <a:r>
              <a:rPr lang="en-US" sz="1400" dirty="0" smtClean="0"/>
              <a:t>Are pinned (match-drilled if different materials) </a:t>
            </a:r>
            <a:r>
              <a:rPr lang="en-US" sz="1400" dirty="0"/>
              <a:t>and bolted into flats machined into Rotating I/F Frame.</a:t>
            </a:r>
            <a:endParaRPr lang="en-US" sz="1400" dirty="0" smtClean="0"/>
          </a:p>
          <a:p>
            <a:pPr lvl="1"/>
            <a:r>
              <a:rPr lang="en-US" sz="1400" dirty="0" smtClean="0"/>
              <a:t>Are </a:t>
            </a:r>
            <a:r>
              <a:rPr lang="en-US" sz="1400" dirty="0"/>
              <a:t>part of the </a:t>
            </a:r>
            <a:r>
              <a:rPr lang="en-US" sz="1400" dirty="0" smtClean="0"/>
              <a:t>ASIAA-delivered </a:t>
            </a:r>
            <a:r>
              <a:rPr lang="en-US" sz="1400" dirty="0"/>
              <a:t>PFI </a:t>
            </a:r>
            <a:r>
              <a:rPr lang="en-US" sz="1400" dirty="0" smtClean="0"/>
              <a:t>Structure in the baseline presented.</a:t>
            </a:r>
          </a:p>
          <a:p>
            <a:pPr lvl="1"/>
            <a:r>
              <a:rPr lang="en-US" sz="1400" dirty="0" smtClean="0"/>
              <a:t>Could, however, become a JPL deliverable if the I/F were made at the Rotating Frame flat surface.</a:t>
            </a:r>
          </a:p>
          <a:p>
            <a:r>
              <a:rPr lang="en-US" sz="1400" dirty="0" smtClean="0"/>
              <a:t>Blade flexures are designed to </a:t>
            </a:r>
            <a:r>
              <a:rPr lang="en-US" sz="1400" dirty="0" err="1" smtClean="0"/>
              <a:t>athermalize</a:t>
            </a:r>
            <a:r>
              <a:rPr lang="en-US" sz="1400" dirty="0" smtClean="0"/>
              <a:t> the PFI Image Plane with respect to POpt2 (currently, the effective CTE of the POpt2 structure is not known).  Current design does not specify material or length of flexures in Z-direction.</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36</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4098" name="Picture 2" descr="C:\Users\ordawson\Documents\Olivia - JPL\Prime Focus Instrument (PFI)\Handoff Review 12-17-12\images\PFI_LOWER_ASSYa.jpg"/>
          <p:cNvPicPr>
            <a:picLocks noChangeAspect="1" noChangeArrowheads="1"/>
          </p:cNvPicPr>
          <p:nvPr/>
        </p:nvPicPr>
        <p:blipFill>
          <a:blip r:embed="rId2" cstate="print"/>
          <a:srcRect l="12508" t="2174" r="3702" b="1641"/>
          <a:stretch>
            <a:fillRect/>
          </a:stretch>
        </p:blipFill>
        <p:spPr bwMode="auto">
          <a:xfrm>
            <a:off x="424296" y="853378"/>
            <a:ext cx="3744455" cy="3303332"/>
          </a:xfrm>
          <a:prstGeom prst="rect">
            <a:avLst/>
          </a:prstGeom>
          <a:noFill/>
        </p:spPr>
      </p:pic>
      <p:pic>
        <p:nvPicPr>
          <p:cNvPr id="8" name="Picture 4" descr="C:\Users\ordawson\Documents\Olivia - JPL\Prime Focus Instrument (PFI)\Handoff Review 12-17-12\images\PFI_LOWER_ASSYb.jpg"/>
          <p:cNvPicPr>
            <a:picLocks noChangeAspect="1" noChangeArrowheads="1"/>
          </p:cNvPicPr>
          <p:nvPr/>
        </p:nvPicPr>
        <p:blipFill>
          <a:blip r:embed="rId3" cstate="print"/>
          <a:srcRect l="5504" t="13683" r="5817" b="12943"/>
          <a:stretch>
            <a:fillRect/>
          </a:stretch>
        </p:blipFill>
        <p:spPr bwMode="auto">
          <a:xfrm>
            <a:off x="4283965" y="1268736"/>
            <a:ext cx="4063670" cy="2583969"/>
          </a:xfrm>
          <a:prstGeom prst="rect">
            <a:avLst/>
          </a:prstGeom>
          <a:noFill/>
        </p:spPr>
      </p:pic>
      <p:sp>
        <p:nvSpPr>
          <p:cNvPr id="7" name="TextBox 6"/>
          <p:cNvSpPr txBox="1"/>
          <p:nvPr/>
        </p:nvSpPr>
        <p:spPr>
          <a:xfrm>
            <a:off x="3943692" y="1182327"/>
            <a:ext cx="1319592" cy="307777"/>
          </a:xfrm>
          <a:prstGeom prst="rect">
            <a:avLst/>
          </a:prstGeom>
          <a:noFill/>
        </p:spPr>
        <p:txBody>
          <a:bodyPr wrap="none" rtlCol="0">
            <a:spAutoFit/>
          </a:bodyPr>
          <a:lstStyle/>
          <a:p>
            <a:r>
              <a:rPr lang="en-US" sz="1400" dirty="0" smtClean="0"/>
              <a:t>Blade flexures</a:t>
            </a:r>
            <a:endParaRPr lang="en-US" sz="1800" dirty="0"/>
          </a:p>
        </p:txBody>
      </p:sp>
      <p:cxnSp>
        <p:nvCxnSpPr>
          <p:cNvPr id="10" name="Straight Arrow Connector 9"/>
          <p:cNvCxnSpPr/>
          <p:nvPr/>
        </p:nvCxnSpPr>
        <p:spPr bwMode="auto">
          <a:xfrm>
            <a:off x="4959128" y="1441558"/>
            <a:ext cx="835302" cy="2016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4757505" y="1441558"/>
            <a:ext cx="201623" cy="4896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94167" y="1487055"/>
            <a:ext cx="1298141" cy="584775"/>
          </a:xfrm>
          <a:prstGeom prst="rect">
            <a:avLst/>
          </a:prstGeom>
          <a:noFill/>
        </p:spPr>
        <p:txBody>
          <a:bodyPr wrap="square" rtlCol="0">
            <a:spAutoFit/>
          </a:bodyPr>
          <a:lstStyle/>
          <a:p>
            <a:pPr algn="r"/>
            <a:r>
              <a:rPr lang="en-US" sz="1600" dirty="0" smtClean="0"/>
              <a:t>Rotating I/F Frame</a:t>
            </a:r>
            <a:endParaRPr lang="en-US" sz="1600" dirty="0"/>
          </a:p>
        </p:txBody>
      </p:sp>
      <p:cxnSp>
        <p:nvCxnSpPr>
          <p:cNvPr id="15" name="Straight Arrow Connector 14"/>
          <p:cNvCxnSpPr/>
          <p:nvPr/>
        </p:nvCxnSpPr>
        <p:spPr bwMode="auto">
          <a:xfrm>
            <a:off x="821748" y="2063125"/>
            <a:ext cx="121011" cy="6336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a:off x="5608926" y="1251779"/>
            <a:ext cx="288035" cy="10336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6184996" y="1251779"/>
            <a:ext cx="403249" cy="10336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5781747" y="951899"/>
            <a:ext cx="513282" cy="307777"/>
          </a:xfrm>
          <a:prstGeom prst="rect">
            <a:avLst/>
          </a:prstGeom>
          <a:noFill/>
        </p:spPr>
        <p:txBody>
          <a:bodyPr wrap="none" rtlCol="0">
            <a:spAutoFit/>
          </a:bodyPr>
          <a:lstStyle/>
          <a:p>
            <a:r>
              <a:rPr lang="en-US" sz="1400" dirty="0" smtClean="0"/>
              <a:t>pins</a:t>
            </a:r>
            <a:endParaRPr lang="en-US" sz="1400" dirty="0"/>
          </a:p>
        </p:txBody>
      </p:sp>
      <p:sp>
        <p:nvSpPr>
          <p:cNvPr id="24" name="TextBox 23"/>
          <p:cNvSpPr txBox="1"/>
          <p:nvPr/>
        </p:nvSpPr>
        <p:spPr>
          <a:xfrm>
            <a:off x="7394743" y="3870114"/>
            <a:ext cx="1539204" cy="523220"/>
          </a:xfrm>
          <a:prstGeom prst="rect">
            <a:avLst/>
          </a:prstGeom>
          <a:noFill/>
        </p:spPr>
        <p:txBody>
          <a:bodyPr wrap="none" rtlCol="0">
            <a:spAutoFit/>
          </a:bodyPr>
          <a:lstStyle/>
          <a:p>
            <a:r>
              <a:rPr lang="en-US" sz="1400" dirty="0" smtClean="0"/>
              <a:t>Positioner Bench</a:t>
            </a:r>
          </a:p>
          <a:p>
            <a:r>
              <a:rPr lang="en-US" sz="1400" dirty="0" smtClean="0"/>
              <a:t>(Invar)</a:t>
            </a:r>
            <a:endParaRPr lang="en-US" sz="1800" dirty="0"/>
          </a:p>
        </p:txBody>
      </p:sp>
      <p:cxnSp>
        <p:nvCxnSpPr>
          <p:cNvPr id="25" name="Straight Arrow Connector 24"/>
          <p:cNvCxnSpPr/>
          <p:nvPr/>
        </p:nvCxnSpPr>
        <p:spPr bwMode="auto">
          <a:xfrm flipH="1" flipV="1">
            <a:off x="6588245" y="2910537"/>
            <a:ext cx="1152140" cy="9421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Detailed Design Description – PBA I/F cont’d</a:t>
            </a:r>
            <a:endParaRPr lang="en-US" sz="2400" dirty="0"/>
          </a:p>
        </p:txBody>
      </p:sp>
      <p:sp>
        <p:nvSpPr>
          <p:cNvPr id="3" name="Content Placeholder 2"/>
          <p:cNvSpPr>
            <a:spLocks noGrp="1"/>
          </p:cNvSpPr>
          <p:nvPr>
            <p:ph idx="1"/>
          </p:nvPr>
        </p:nvSpPr>
        <p:spPr>
          <a:xfrm>
            <a:off x="821748" y="4869174"/>
            <a:ext cx="7636452" cy="1455425"/>
          </a:xfrm>
        </p:spPr>
        <p:txBody>
          <a:bodyPr/>
          <a:lstStyle/>
          <a:p>
            <a:r>
              <a:rPr lang="en-US" sz="1400" dirty="0" smtClean="0"/>
              <a:t>Spherical nut interfaces with V-groove channel. Thru-bolt (fine-threaded) preloads the joint.</a:t>
            </a:r>
          </a:p>
          <a:p>
            <a:r>
              <a:rPr lang="en-US" sz="1400" dirty="0" smtClean="0"/>
              <a:t>Materials have not been finalized. Bolt, nut and V-groove channel to be hardened stainless steel.</a:t>
            </a:r>
          </a:p>
          <a:p>
            <a:r>
              <a:rPr lang="en-US" sz="1400" dirty="0" smtClean="0"/>
              <a:t>Joint has not been analyzed.</a:t>
            </a:r>
            <a:endParaRPr lang="en-US" sz="14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37</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5122" name="Picture 2" descr="C:\Users\ordawson\Documents\Olivia - JPL\Prime Focus Instrument (PFI)\Handoff Review 12-17-12\images\PFI_LOWER_ASSYc.jpg"/>
          <p:cNvPicPr>
            <a:picLocks noChangeAspect="1" noChangeArrowheads="1"/>
          </p:cNvPicPr>
          <p:nvPr/>
        </p:nvPicPr>
        <p:blipFill rotWithShape="1">
          <a:blip r:embed="rId2" cstate="print"/>
          <a:srcRect l="22170" t="8899" r="29930" b="11493"/>
          <a:stretch/>
        </p:blipFill>
        <p:spPr bwMode="auto">
          <a:xfrm>
            <a:off x="1518830" y="1009506"/>
            <a:ext cx="2880349" cy="3678786"/>
          </a:xfrm>
          <a:prstGeom prst="rect">
            <a:avLst/>
          </a:prstGeom>
          <a:noFill/>
        </p:spPr>
      </p:pic>
      <p:pic>
        <p:nvPicPr>
          <p:cNvPr id="5123" name="Picture 3" descr="C:\Users\ordawson\Documents\Olivia - JPL\Prime Focus Instrument (PFI)\Handoff Review 12-17-12\images\PFI_LOWER_ASSYd.jpg"/>
          <p:cNvPicPr>
            <a:picLocks noChangeAspect="1" noChangeArrowheads="1"/>
          </p:cNvPicPr>
          <p:nvPr/>
        </p:nvPicPr>
        <p:blipFill rotWithShape="1">
          <a:blip r:embed="rId3" cstate="print"/>
          <a:srcRect l="5592" t="3948" r="32244" b="3418"/>
          <a:stretch/>
        </p:blipFill>
        <p:spPr bwMode="auto">
          <a:xfrm>
            <a:off x="4860035" y="1009506"/>
            <a:ext cx="3053170" cy="3496470"/>
          </a:xfrm>
          <a:prstGeom prst="rect">
            <a:avLst/>
          </a:prstGeom>
          <a:noFill/>
        </p:spPr>
      </p:pic>
      <p:cxnSp>
        <p:nvCxnSpPr>
          <p:cNvPr id="9" name="Straight Arrow Connector 8"/>
          <p:cNvCxnSpPr/>
          <p:nvPr/>
        </p:nvCxnSpPr>
        <p:spPr bwMode="auto">
          <a:xfrm>
            <a:off x="1288401" y="1758397"/>
            <a:ext cx="1549592" cy="5184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278435" y="1477654"/>
            <a:ext cx="1229824" cy="307777"/>
          </a:xfrm>
          <a:prstGeom prst="rect">
            <a:avLst/>
          </a:prstGeom>
          <a:noFill/>
        </p:spPr>
        <p:txBody>
          <a:bodyPr wrap="none" rtlCol="0">
            <a:spAutoFit/>
          </a:bodyPr>
          <a:lstStyle/>
          <a:p>
            <a:r>
              <a:rPr lang="en-US" sz="1400" dirty="0" smtClean="0"/>
              <a:t>Spherical nut</a:t>
            </a:r>
            <a:endParaRPr lang="en-US" sz="1400" dirty="0"/>
          </a:p>
        </p:txBody>
      </p:sp>
      <p:sp>
        <p:nvSpPr>
          <p:cNvPr id="14" name="TextBox 13"/>
          <p:cNvSpPr txBox="1"/>
          <p:nvPr/>
        </p:nvSpPr>
        <p:spPr>
          <a:xfrm>
            <a:off x="410171" y="1961802"/>
            <a:ext cx="966351" cy="523220"/>
          </a:xfrm>
          <a:prstGeom prst="rect">
            <a:avLst/>
          </a:prstGeom>
          <a:noFill/>
        </p:spPr>
        <p:txBody>
          <a:bodyPr wrap="square" rtlCol="0">
            <a:spAutoFit/>
          </a:bodyPr>
          <a:lstStyle/>
          <a:p>
            <a:r>
              <a:rPr lang="en-US" sz="1400" dirty="0" smtClean="0"/>
              <a:t>V-groove channel</a:t>
            </a:r>
            <a:endParaRPr lang="en-US" sz="1400" dirty="0"/>
          </a:p>
        </p:txBody>
      </p:sp>
      <p:cxnSp>
        <p:nvCxnSpPr>
          <p:cNvPr id="12" name="Straight Arrow Connector 11"/>
          <p:cNvCxnSpPr>
            <a:stCxn id="14" idx="3"/>
          </p:cNvCxnSpPr>
          <p:nvPr/>
        </p:nvCxnSpPr>
        <p:spPr bwMode="auto">
          <a:xfrm>
            <a:off x="1376522" y="2223412"/>
            <a:ext cx="1467268" cy="1686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802429" y="3083358"/>
            <a:ext cx="1023958" cy="523220"/>
          </a:xfrm>
          <a:prstGeom prst="rect">
            <a:avLst/>
          </a:prstGeom>
          <a:noFill/>
        </p:spPr>
        <p:txBody>
          <a:bodyPr wrap="square" rtlCol="0">
            <a:spAutoFit/>
          </a:bodyPr>
          <a:lstStyle/>
          <a:p>
            <a:r>
              <a:rPr lang="en-US" sz="1400" dirty="0" smtClean="0"/>
              <a:t>Positioner Bench</a:t>
            </a:r>
            <a:endParaRPr lang="en-US" sz="1400" dirty="0"/>
          </a:p>
        </p:txBody>
      </p:sp>
      <p:cxnSp>
        <p:nvCxnSpPr>
          <p:cNvPr id="15" name="Straight Arrow Connector 14"/>
          <p:cNvCxnSpPr/>
          <p:nvPr/>
        </p:nvCxnSpPr>
        <p:spPr bwMode="auto">
          <a:xfrm flipH="1" flipV="1">
            <a:off x="4283965" y="2757741"/>
            <a:ext cx="518464" cy="4408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5724140" y="2968145"/>
            <a:ext cx="691284" cy="2304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783" t="2152" r="10990" b="2929"/>
          <a:stretch>
            <a:fillRect/>
          </a:stretch>
        </p:blipFill>
        <p:spPr bwMode="auto">
          <a:xfrm>
            <a:off x="2382934" y="1009506"/>
            <a:ext cx="4262918" cy="389151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400" dirty="0" smtClean="0"/>
              <a:t>Design Description –</a:t>
            </a:r>
            <a:br>
              <a:rPr lang="en-US" sz="2400" dirty="0" smtClean="0"/>
            </a:br>
            <a:r>
              <a:rPr lang="en-US" sz="2400" dirty="0" smtClean="0"/>
              <a:t>Thermal Enclosures on Lower Structure</a:t>
            </a:r>
            <a:endParaRPr lang="en-US" sz="2400" dirty="0"/>
          </a:p>
        </p:txBody>
      </p:sp>
      <p:sp>
        <p:nvSpPr>
          <p:cNvPr id="3" name="Content Placeholder 2"/>
          <p:cNvSpPr>
            <a:spLocks noGrp="1"/>
          </p:cNvSpPr>
          <p:nvPr>
            <p:ph idx="1"/>
          </p:nvPr>
        </p:nvSpPr>
        <p:spPr>
          <a:xfrm>
            <a:off x="821748" y="4984389"/>
            <a:ext cx="7636452" cy="1453597"/>
          </a:xfrm>
        </p:spPr>
        <p:txBody>
          <a:bodyPr/>
          <a:lstStyle/>
          <a:p>
            <a:r>
              <a:rPr lang="en-US" sz="1400" dirty="0" smtClean="0"/>
              <a:t>Dust cover / thermal enclosure on front side of PBA could be a thin-walled cylindrical metal part with a narrow lip around the bottom surface a small distance from the front surface of the Field Element to catch it if its mounting bonds break.</a:t>
            </a:r>
          </a:p>
          <a:p>
            <a:r>
              <a:rPr lang="en-US" sz="1400" dirty="0" smtClean="0"/>
              <a:t>Dust cover / thermal enclosure on back side of PBA may be thin metal close-out plates or a film taped over </a:t>
            </a:r>
            <a:r>
              <a:rPr lang="en-US" sz="1400" dirty="0" err="1" smtClean="0"/>
              <a:t>Positioners</a:t>
            </a:r>
            <a:r>
              <a:rPr lang="en-US" sz="1400" dirty="0" smtClean="0"/>
              <a:t>.  Not well defined (see Thermal section).</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38</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
        <p:nvSpPr>
          <p:cNvPr id="33" name="Freeform 32"/>
          <p:cNvSpPr/>
          <p:nvPr/>
        </p:nvSpPr>
        <p:spPr bwMode="auto">
          <a:xfrm>
            <a:off x="5054067" y="4235499"/>
            <a:ext cx="266823" cy="691284"/>
          </a:xfrm>
          <a:custGeom>
            <a:avLst/>
            <a:gdLst>
              <a:gd name="connsiteX0" fmla="*/ 152400 w 152400"/>
              <a:gd name="connsiteY0" fmla="*/ 32657 h 587795"/>
              <a:gd name="connsiteX1" fmla="*/ 87085 w 152400"/>
              <a:gd name="connsiteY1" fmla="*/ 0 h 587795"/>
              <a:gd name="connsiteX2" fmla="*/ 43543 w 152400"/>
              <a:gd name="connsiteY2" fmla="*/ 10886 h 587795"/>
              <a:gd name="connsiteX3" fmla="*/ 65314 w 152400"/>
              <a:gd name="connsiteY3" fmla="*/ 337457 h 587795"/>
              <a:gd name="connsiteX4" fmla="*/ 76200 w 152400"/>
              <a:gd name="connsiteY4" fmla="*/ 370115 h 587795"/>
              <a:gd name="connsiteX5" fmla="*/ 0 w 152400"/>
              <a:gd name="connsiteY5" fmla="*/ 566057 h 58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587795">
                <a:moveTo>
                  <a:pt x="152400" y="32657"/>
                </a:moveTo>
                <a:cubicBezTo>
                  <a:pt x="135888" y="21649"/>
                  <a:pt x="109619" y="0"/>
                  <a:pt x="87085" y="0"/>
                </a:cubicBezTo>
                <a:cubicBezTo>
                  <a:pt x="72124" y="0"/>
                  <a:pt x="58057" y="7257"/>
                  <a:pt x="43543" y="10886"/>
                </a:cubicBezTo>
                <a:cubicBezTo>
                  <a:pt x="47688" y="110376"/>
                  <a:pt x="42038" y="232716"/>
                  <a:pt x="65314" y="337457"/>
                </a:cubicBezTo>
                <a:cubicBezTo>
                  <a:pt x="67803" y="348659"/>
                  <a:pt x="72571" y="359229"/>
                  <a:pt x="76200" y="370115"/>
                </a:cubicBezTo>
                <a:cubicBezTo>
                  <a:pt x="64106" y="587795"/>
                  <a:pt x="130729" y="566057"/>
                  <a:pt x="0" y="56605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en-US" smtClean="0">
              <a:ea typeface="ＭＳ Ｐゴシック" pitchFamily="-16" charset="-128"/>
            </a:endParaRPr>
          </a:p>
        </p:txBody>
      </p:sp>
      <p:sp>
        <p:nvSpPr>
          <p:cNvPr id="34" name="Freeform 33"/>
          <p:cNvSpPr/>
          <p:nvPr/>
        </p:nvSpPr>
        <p:spPr bwMode="auto">
          <a:xfrm>
            <a:off x="3247039" y="4005070"/>
            <a:ext cx="272143" cy="773742"/>
          </a:xfrm>
          <a:custGeom>
            <a:avLst/>
            <a:gdLst>
              <a:gd name="connsiteX0" fmla="*/ 0 w 272143"/>
              <a:gd name="connsiteY0" fmla="*/ 0 h 603110"/>
              <a:gd name="connsiteX1" fmla="*/ 174172 w 272143"/>
              <a:gd name="connsiteY1" fmla="*/ 32657 h 603110"/>
              <a:gd name="connsiteX2" fmla="*/ 206829 w 272143"/>
              <a:gd name="connsiteY2" fmla="*/ 43542 h 603110"/>
              <a:gd name="connsiteX3" fmla="*/ 228600 w 272143"/>
              <a:gd name="connsiteY3" fmla="*/ 65314 h 603110"/>
              <a:gd name="connsiteX4" fmla="*/ 217714 w 272143"/>
              <a:gd name="connsiteY4" fmla="*/ 359228 h 603110"/>
              <a:gd name="connsiteX5" fmla="*/ 206829 w 272143"/>
              <a:gd name="connsiteY5" fmla="*/ 478971 h 603110"/>
              <a:gd name="connsiteX6" fmla="*/ 261257 w 272143"/>
              <a:gd name="connsiteY6" fmla="*/ 576942 h 603110"/>
              <a:gd name="connsiteX7" fmla="*/ 272143 w 272143"/>
              <a:gd name="connsiteY7" fmla="*/ 587828 h 60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43" h="603110">
                <a:moveTo>
                  <a:pt x="0" y="0"/>
                </a:moveTo>
                <a:cubicBezTo>
                  <a:pt x="99910" y="33303"/>
                  <a:pt x="42479" y="19487"/>
                  <a:pt x="174172" y="32657"/>
                </a:cubicBezTo>
                <a:cubicBezTo>
                  <a:pt x="185058" y="36285"/>
                  <a:pt x="196990" y="37638"/>
                  <a:pt x="206829" y="43542"/>
                </a:cubicBezTo>
                <a:cubicBezTo>
                  <a:pt x="215630" y="48822"/>
                  <a:pt x="228246" y="55057"/>
                  <a:pt x="228600" y="65314"/>
                </a:cubicBezTo>
                <a:cubicBezTo>
                  <a:pt x="231978" y="163294"/>
                  <a:pt x="222867" y="261325"/>
                  <a:pt x="217714" y="359228"/>
                </a:cubicBezTo>
                <a:cubicBezTo>
                  <a:pt x="215608" y="399252"/>
                  <a:pt x="210457" y="439057"/>
                  <a:pt x="206829" y="478971"/>
                </a:cubicBezTo>
                <a:cubicBezTo>
                  <a:pt x="222345" y="603110"/>
                  <a:pt x="187913" y="547605"/>
                  <a:pt x="261257" y="576942"/>
                </a:cubicBezTo>
                <a:cubicBezTo>
                  <a:pt x="266022" y="578848"/>
                  <a:pt x="268514" y="584199"/>
                  <a:pt x="272143" y="587828"/>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16" charset="-128"/>
            </a:endParaRPr>
          </a:p>
        </p:txBody>
      </p:sp>
      <p:cxnSp>
        <p:nvCxnSpPr>
          <p:cNvPr id="13" name="Straight Arrow Connector 12"/>
          <p:cNvCxnSpPr/>
          <p:nvPr/>
        </p:nvCxnSpPr>
        <p:spPr bwMode="auto">
          <a:xfrm flipH="1">
            <a:off x="5493712" y="2564895"/>
            <a:ext cx="806498" cy="2880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6300210" y="2314321"/>
            <a:ext cx="2361887" cy="1077218"/>
          </a:xfrm>
          <a:prstGeom prst="rect">
            <a:avLst/>
          </a:prstGeom>
          <a:noFill/>
        </p:spPr>
        <p:txBody>
          <a:bodyPr wrap="square" rtlCol="0">
            <a:spAutoFit/>
          </a:bodyPr>
          <a:lstStyle/>
          <a:p>
            <a:r>
              <a:rPr lang="en-US" sz="1600" dirty="0" smtClean="0">
                <a:solidFill>
                  <a:srgbClr val="FF0000"/>
                </a:solidFill>
              </a:rPr>
              <a:t>Update: enclosure concept added to model (and I/F Frame modified accordingly)</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Design Suggestion – </a:t>
            </a:r>
            <a:br>
              <a:rPr lang="en-US" sz="2400" dirty="0" smtClean="0"/>
            </a:br>
            <a:r>
              <a:rPr lang="en-US" sz="2400" dirty="0" smtClean="0"/>
              <a:t>Updated JPL </a:t>
            </a:r>
            <a:r>
              <a:rPr lang="en-US" sz="2400" dirty="0" err="1" smtClean="0"/>
              <a:t>Positioner</a:t>
            </a:r>
            <a:r>
              <a:rPr lang="en-US" sz="2400" dirty="0" smtClean="0"/>
              <a:t> Power Regulator boxes</a:t>
            </a:r>
            <a:endParaRPr lang="en-US" sz="2400" dirty="0"/>
          </a:p>
        </p:txBody>
      </p:sp>
      <p:sp>
        <p:nvSpPr>
          <p:cNvPr id="3" name="Content Placeholder 2"/>
          <p:cNvSpPr>
            <a:spLocks noGrp="1"/>
          </p:cNvSpPr>
          <p:nvPr>
            <p:ph idx="1"/>
          </p:nvPr>
        </p:nvSpPr>
        <p:spPr>
          <a:xfrm>
            <a:off x="821748" y="4869174"/>
            <a:ext cx="7636452" cy="1455425"/>
          </a:xfrm>
        </p:spPr>
        <p:txBody>
          <a:bodyPr/>
          <a:lstStyle/>
          <a:p>
            <a:r>
              <a:rPr lang="en-US" sz="1400" dirty="0" smtClean="0"/>
              <a:t>Electronics boxes all attached (thermally and structurally) to glycol-cooled cylindrical structure extending from underside of Rotating I/F Frame.</a:t>
            </a:r>
          </a:p>
          <a:p>
            <a:r>
              <a:rPr lang="en-US" sz="1400" dirty="0" smtClean="0"/>
              <a:t>Array configuration to be re-designed as necessary to meet any CG requirements.</a:t>
            </a:r>
          </a:p>
          <a:p>
            <a:r>
              <a:rPr lang="en-US" sz="1400" dirty="0" smtClean="0"/>
              <a:t>Box envelopes  are defined by commercial  product size; interfaces are all still undefined.</a:t>
            </a:r>
            <a:endParaRPr lang="en-US" sz="14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39</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1026" name="Picture 2"/>
          <p:cNvPicPr>
            <a:picLocks noChangeAspect="1" noChangeArrowheads="1"/>
          </p:cNvPicPr>
          <p:nvPr/>
        </p:nvPicPr>
        <p:blipFill>
          <a:blip r:embed="rId2" cstate="print"/>
          <a:srcRect l="10366" t="6436" r="10061" b="7322"/>
          <a:stretch>
            <a:fillRect/>
          </a:stretch>
        </p:blipFill>
        <p:spPr bwMode="auto">
          <a:xfrm>
            <a:off x="2665172" y="1239934"/>
            <a:ext cx="3635038" cy="3190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Work Sharing Agreement items</a:t>
            </a:r>
            <a:endParaRPr lang="en-US" dirty="0"/>
          </a:p>
        </p:txBody>
      </p:sp>
      <p:sp>
        <p:nvSpPr>
          <p:cNvPr id="3" name="Content Placeholder 2"/>
          <p:cNvSpPr>
            <a:spLocks noGrp="1"/>
          </p:cNvSpPr>
          <p:nvPr>
            <p:ph idx="1"/>
          </p:nvPr>
        </p:nvSpPr>
        <p:spPr/>
        <p:txBody>
          <a:bodyPr/>
          <a:lstStyle/>
          <a:p>
            <a:r>
              <a:rPr lang="en-US" sz="2000" b="1" dirty="0" smtClean="0"/>
              <a:t>CAD Model </a:t>
            </a:r>
            <a:r>
              <a:rPr lang="en-US" sz="2000" dirty="0" smtClean="0"/>
              <a:t>– post on Caltech </a:t>
            </a:r>
            <a:r>
              <a:rPr lang="en-US" sz="2000" dirty="0" err="1" smtClean="0"/>
              <a:t>Twiki</a:t>
            </a:r>
            <a:endParaRPr lang="en-US" sz="2000" dirty="0" smtClean="0"/>
          </a:p>
          <a:p>
            <a:r>
              <a:rPr lang="en-US" sz="2000" b="1" dirty="0" smtClean="0"/>
              <a:t>Preliminary analyses (modal, thermal, optical analysis)</a:t>
            </a:r>
          </a:p>
          <a:p>
            <a:pPr lvl="1"/>
            <a:r>
              <a:rPr lang="en-US" sz="1800" dirty="0" smtClean="0"/>
              <a:t>No modal or optical analyses performed within Structure development task</a:t>
            </a:r>
          </a:p>
          <a:p>
            <a:pPr lvl="1"/>
            <a:r>
              <a:rPr lang="en-US" sz="1800" dirty="0" smtClean="0"/>
              <a:t>Simplified structural analyses performed for concept development only</a:t>
            </a:r>
          </a:p>
          <a:p>
            <a:pPr lvl="1"/>
            <a:r>
              <a:rPr lang="en-US" sz="1800" dirty="0" smtClean="0"/>
              <a:t>Thermal information posted + presented in Thermal section</a:t>
            </a:r>
          </a:p>
          <a:p>
            <a:r>
              <a:rPr lang="en-US" sz="2000" b="1" dirty="0" smtClean="0"/>
              <a:t>Rotating and fixed structure interface drawings </a:t>
            </a:r>
            <a:r>
              <a:rPr lang="en-US" sz="2000" dirty="0" smtClean="0"/>
              <a:t>– JPL </a:t>
            </a:r>
            <a:r>
              <a:rPr lang="en-US" sz="2000" dirty="0" err="1" smtClean="0"/>
              <a:t>dwg</a:t>
            </a:r>
            <a:r>
              <a:rPr lang="en-US" sz="2000" dirty="0" smtClean="0"/>
              <a:t> # 10354752 issued 12/10/12, posted on </a:t>
            </a:r>
            <a:r>
              <a:rPr lang="en-US" sz="2000" dirty="0" err="1" smtClean="0"/>
              <a:t>Twiki</a:t>
            </a:r>
            <a:r>
              <a:rPr lang="en-US" sz="2000" dirty="0" smtClean="0"/>
              <a:t>, and presented in Interfaces section</a:t>
            </a:r>
          </a:p>
          <a:p>
            <a:r>
              <a:rPr lang="en-US" sz="2000" b="1" dirty="0" smtClean="0"/>
              <a:t>Rotating and fixed structure L3 and L4 requirements </a:t>
            </a:r>
            <a:r>
              <a:rPr lang="en-US" sz="2000" dirty="0" smtClean="0"/>
              <a:t>– posted and presented in Requirements section</a:t>
            </a:r>
          </a:p>
          <a:p>
            <a:r>
              <a:rPr lang="en-US" sz="2000" b="1" dirty="0" smtClean="0"/>
              <a:t>PFI MICDs and EICDs</a:t>
            </a:r>
          </a:p>
          <a:p>
            <a:pPr lvl="1"/>
            <a:r>
              <a:rPr lang="en-US" sz="1800" dirty="0" smtClean="0"/>
              <a:t>MICDs posted and discussed in Interfaces section</a:t>
            </a:r>
          </a:p>
          <a:p>
            <a:pPr lvl="1"/>
            <a:r>
              <a:rPr lang="en-US" sz="1800" dirty="0" smtClean="0"/>
              <a:t>EICDs were not explicitly developed separately from MICDs</a:t>
            </a:r>
            <a:endParaRPr lang="en-US" sz="18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730795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Summary: Work to Go to PDR</a:t>
            </a:r>
            <a:endParaRPr lang="en-US" dirty="0"/>
          </a:p>
        </p:txBody>
      </p:sp>
      <p:sp>
        <p:nvSpPr>
          <p:cNvPr id="3" name="Content Placeholder 2"/>
          <p:cNvSpPr>
            <a:spLocks noGrp="1"/>
          </p:cNvSpPr>
          <p:nvPr>
            <p:ph idx="1"/>
          </p:nvPr>
        </p:nvSpPr>
        <p:spPr>
          <a:xfrm>
            <a:off x="685800" y="914400"/>
            <a:ext cx="7772399" cy="5410200"/>
          </a:xfrm>
        </p:spPr>
        <p:txBody>
          <a:bodyPr/>
          <a:lstStyle/>
          <a:p>
            <a:r>
              <a:rPr lang="en-US" sz="1600" dirty="0" smtClean="0"/>
              <a:t>LNA needs to deliver updated CAD model of Cable C: (JPL/ LNA/ ASIAA)</a:t>
            </a:r>
          </a:p>
          <a:p>
            <a:pPr lvl="1"/>
            <a:r>
              <a:rPr lang="en-US" sz="1400" dirty="0"/>
              <a:t>Fibers exiting instrument need to be clocked per agreement</a:t>
            </a:r>
          </a:p>
          <a:p>
            <a:pPr lvl="1"/>
            <a:r>
              <a:rPr lang="en-US" sz="1400" dirty="0"/>
              <a:t>Need new SRB design, within agreed envelope (design presented here is suggested by JPL)</a:t>
            </a:r>
          </a:p>
          <a:p>
            <a:pPr lvl="1"/>
            <a:r>
              <a:rPr lang="en-US" sz="1400" dirty="0"/>
              <a:t>Why aren’t the fibers inside the instrument shown in their neutral position within total rotation range?</a:t>
            </a:r>
          </a:p>
          <a:p>
            <a:pPr lvl="1"/>
            <a:r>
              <a:rPr lang="en-US" sz="1400" dirty="0"/>
              <a:t>Why are the fibers between the PBA and the STP1 shown twisted, instead of straight?</a:t>
            </a:r>
            <a:endParaRPr lang="en-US" sz="1400" dirty="0" smtClean="0"/>
          </a:p>
          <a:p>
            <a:r>
              <a:rPr lang="en-US" sz="1600" dirty="0" smtClean="0"/>
              <a:t>Finalize I/F location of Cable C Segment Tube Plate 1 (currently at PB) – may need to move to PFI Structure as design matures. (JPL/LNA/ASIAA)</a:t>
            </a:r>
          </a:p>
          <a:p>
            <a:r>
              <a:rPr lang="en-US" sz="1600" dirty="0" smtClean="0"/>
              <a:t>PBA interface with PFI Structure: (JPL/ASIAA)</a:t>
            </a:r>
          </a:p>
          <a:p>
            <a:pPr lvl="1"/>
            <a:r>
              <a:rPr lang="en-US" sz="1400" dirty="0"/>
              <a:t>Determine whether I/F lies at machined flat on Rotator I/F Frame or at Positioner Bench (at spherical nut? at flat surface?).</a:t>
            </a:r>
          </a:p>
          <a:p>
            <a:pPr lvl="1"/>
            <a:r>
              <a:rPr lang="en-US" sz="1400" dirty="0"/>
              <a:t>Receive effective CTE of POpt2 assembly from Mitsubishi.</a:t>
            </a:r>
          </a:p>
          <a:p>
            <a:pPr lvl="1"/>
            <a:r>
              <a:rPr lang="en-US" sz="1400" dirty="0"/>
              <a:t>Optimize flexure supports for length, thickness, material through analysis.</a:t>
            </a:r>
            <a:endParaRPr lang="en-US" sz="1400" dirty="0" smtClean="0"/>
          </a:p>
          <a:p>
            <a:pPr marL="342900" lvl="1" indent="-342900">
              <a:buFontTx/>
              <a:buChar char="•"/>
            </a:pPr>
            <a:r>
              <a:rPr lang="en-US" sz="1600" dirty="0" smtClean="0"/>
              <a:t>Perform all structural analysis to establish PDR-level designs that meet requirements. (ASIAA)</a:t>
            </a:r>
          </a:p>
          <a:p>
            <a:pPr marL="342900" lvl="1" indent="-342900">
              <a:buFontTx/>
              <a:buChar char="•"/>
            </a:pPr>
            <a:r>
              <a:rPr lang="en-US" sz="1600" dirty="0" smtClean="0"/>
              <a:t>Update electronics envelopes/interfaces as box designs mature (including defining acceptable envelope for the new increase in number of JPL </a:t>
            </a:r>
            <a:r>
              <a:rPr lang="en-US" sz="1600" dirty="0" err="1" smtClean="0"/>
              <a:t>Positioner</a:t>
            </a:r>
            <a:r>
              <a:rPr lang="en-US" sz="1600" dirty="0" smtClean="0"/>
              <a:t> electronics boxes). (JPL/ASIAA)</a:t>
            </a:r>
          </a:p>
          <a:p>
            <a:pPr marL="342900" lvl="1" indent="-342900">
              <a:buFontTx/>
              <a:buChar char="•"/>
            </a:pPr>
            <a:r>
              <a:rPr lang="en-US" sz="1600" dirty="0" smtClean="0"/>
              <a:t>Thermal hardware not yet designed. (ASIAA)</a:t>
            </a:r>
          </a:p>
          <a:p>
            <a:pPr marL="342900" lvl="1" indent="-342900">
              <a:buFontTx/>
              <a:buChar char="•"/>
            </a:pPr>
            <a:r>
              <a:rPr lang="en-US" sz="1600" dirty="0" smtClean="0"/>
              <a:t>Components </a:t>
            </a:r>
            <a:r>
              <a:rPr lang="en-US" sz="1600" dirty="0"/>
              <a:t>not yet in CAD model: coolant lines, cables, fasteners, </a:t>
            </a:r>
            <a:r>
              <a:rPr lang="en-US" sz="1600" dirty="0" smtClean="0"/>
              <a:t>brackets. (ASIAA)</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40</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Design Description</a:t>
            </a:r>
            <a:endParaRPr lang="en-US" dirty="0"/>
          </a:p>
        </p:txBody>
      </p:sp>
      <p:sp>
        <p:nvSpPr>
          <p:cNvPr id="3" name="Content Placeholder 2"/>
          <p:cNvSpPr>
            <a:spLocks noGrp="1"/>
          </p:cNvSpPr>
          <p:nvPr>
            <p:ph idx="1"/>
          </p:nvPr>
        </p:nvSpPr>
        <p:spPr>
          <a:xfrm>
            <a:off x="282551" y="914400"/>
            <a:ext cx="8494760" cy="5619750"/>
          </a:xfrm>
        </p:spPr>
        <p:txBody>
          <a:bodyPr/>
          <a:lstStyle/>
          <a:p>
            <a:r>
              <a:rPr lang="en-US" sz="2000" dirty="0" smtClean="0"/>
              <a:t>Requirement that PFI shall dissipate no more than 10 W to the dome air [L3-PFI-023] drives instrument thermal design</a:t>
            </a:r>
          </a:p>
          <a:p>
            <a:pPr lvl="1"/>
            <a:r>
              <a:rPr lang="en-US" sz="1600" dirty="0" smtClean="0"/>
              <a:t>As much heat as possible must be removed by glycol cooling loops.  With glycol cooling, the temperature of components can easily be maintained within safe limits, but careful design is still needed to meet the 10 W requirement.</a:t>
            </a:r>
          </a:p>
          <a:p>
            <a:pPr lvl="1"/>
            <a:r>
              <a:rPr lang="en-US" sz="1600" dirty="0" smtClean="0"/>
              <a:t>Any components (A&amp;G cameras and electronics boxes) for which glycol cooling can easily be implemented should be glycol-cooled to allow a simpler design for components which cannot be easily glycol-cooled (</a:t>
            </a:r>
            <a:r>
              <a:rPr lang="en-US" sz="1600" dirty="0" err="1" smtClean="0"/>
              <a:t>positioners</a:t>
            </a:r>
            <a:r>
              <a:rPr lang="en-US" sz="1600" dirty="0" smtClean="0"/>
              <a:t>).</a:t>
            </a:r>
          </a:p>
          <a:p>
            <a:r>
              <a:rPr lang="en-US" sz="2000" dirty="0" smtClean="0"/>
              <a:t>Cameras and Electronics Boxes</a:t>
            </a:r>
          </a:p>
          <a:p>
            <a:pPr lvl="1"/>
            <a:r>
              <a:rPr lang="en-US" sz="1600" dirty="0" smtClean="0"/>
              <a:t>Cameras and Electronics boxes must be cooled by a heat exchanger on at least one side.</a:t>
            </a:r>
          </a:p>
          <a:p>
            <a:pPr lvl="1"/>
            <a:r>
              <a:rPr lang="en-US" sz="1600" dirty="0" smtClean="0"/>
              <a:t>Preliminary thermal models show that if a thin layer of thermal insulation is used and chassis thickness is adequate, then the heat loss from cameras and electronic boxes into the air will be acceptable.</a:t>
            </a:r>
          </a:p>
          <a:p>
            <a:r>
              <a:rPr lang="en-US" sz="2000" dirty="0" smtClean="0"/>
              <a:t>Instrument dust cover / thermal enclosure</a:t>
            </a:r>
          </a:p>
          <a:p>
            <a:pPr lvl="1">
              <a:buNone/>
            </a:pPr>
            <a:r>
              <a:rPr lang="en-US" sz="1600" dirty="0" smtClean="0"/>
              <a:t>PFI configuration will include a dust cover to protect fibers/positioners from debris, which may also serve as a thermal enclosure to trap heated air </a:t>
            </a:r>
            <a:r>
              <a:rPr lang="en-US" sz="1600" dirty="0" err="1" smtClean="0"/>
              <a:t>convecting</a:t>
            </a:r>
            <a:r>
              <a:rPr lang="en-US" sz="1600" dirty="0" smtClean="0"/>
              <a:t> off </a:t>
            </a:r>
            <a:r>
              <a:rPr lang="en-US" sz="1600" dirty="0" err="1" smtClean="0"/>
              <a:t>positioner</a:t>
            </a:r>
            <a:r>
              <a:rPr lang="en-US" sz="1600" dirty="0" smtClean="0"/>
              <a:t> bench assembly</a:t>
            </a:r>
          </a:p>
          <a:p>
            <a:pPr lvl="2"/>
            <a:r>
              <a:rPr lang="en-US" sz="1400" dirty="0" smtClean="0"/>
              <a:t>If enclosure is small, or glycol cooling to extract heat from it is required, then 6061 Aluminum &lt;3mm thick would likely be an adequate material/thickness choice.</a:t>
            </a:r>
          </a:p>
          <a:p>
            <a:pPr lvl="2"/>
            <a:r>
              <a:rPr lang="en-US" sz="1400" dirty="0" smtClean="0"/>
              <a:t>If the enclosure is large enough, and heat extraction from it is not required, then a thin static-dissipative film such as </a:t>
            </a:r>
            <a:r>
              <a:rPr lang="en-US" sz="1400" dirty="0" err="1" smtClean="0"/>
              <a:t>amerstat</a:t>
            </a:r>
            <a:r>
              <a:rPr lang="en-US" sz="1400" dirty="0" smtClean="0"/>
              <a:t> would suffice for material.</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41</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dirty="0"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Design Description cont’d</a:t>
            </a:r>
            <a:endParaRPr lang="en-US" dirty="0"/>
          </a:p>
        </p:txBody>
      </p:sp>
      <p:sp>
        <p:nvSpPr>
          <p:cNvPr id="3" name="Content Placeholder 2"/>
          <p:cNvSpPr>
            <a:spLocks noGrp="1"/>
          </p:cNvSpPr>
          <p:nvPr>
            <p:ph idx="1"/>
          </p:nvPr>
        </p:nvSpPr>
        <p:spPr>
          <a:xfrm>
            <a:off x="685800" y="914400"/>
            <a:ext cx="7772399" cy="5410200"/>
          </a:xfrm>
        </p:spPr>
        <p:txBody>
          <a:bodyPr/>
          <a:lstStyle/>
          <a:p>
            <a:r>
              <a:rPr lang="en-US" sz="2000" dirty="0" err="1" smtClean="0"/>
              <a:t>Positioners</a:t>
            </a:r>
            <a:r>
              <a:rPr lang="en-US" sz="2000" dirty="0" smtClean="0"/>
              <a:t>/Rail-Mounted Electronics</a:t>
            </a:r>
          </a:p>
          <a:p>
            <a:pPr lvl="1">
              <a:buNone/>
            </a:pPr>
            <a:r>
              <a:rPr lang="en-US" sz="1600" dirty="0" smtClean="0"/>
              <a:t>Positioners and rail-mounted electronics are passively cooled, with most heat lost to air via convection</a:t>
            </a:r>
          </a:p>
          <a:p>
            <a:pPr lvl="2"/>
            <a:r>
              <a:rPr lang="en-US" sz="1600" dirty="0" smtClean="0"/>
              <a:t>The dissipation of the positioners and rail-mounted electronics is small, and implementing direct glycol cooling would be difficult.</a:t>
            </a:r>
          </a:p>
          <a:p>
            <a:pPr lvl="2"/>
            <a:r>
              <a:rPr lang="en-US" sz="1600" dirty="0" smtClean="0"/>
              <a:t>If necessary, the dust cover can be cooled to intercept some heat lost to air.</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42</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dirty="0"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3966228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Analysis - Heat loss to air via convection</a:t>
            </a:r>
            <a:endParaRPr lang="en-US" dirty="0"/>
          </a:p>
        </p:txBody>
      </p:sp>
      <p:sp>
        <p:nvSpPr>
          <p:cNvPr id="3" name="Content Placeholder 2"/>
          <p:cNvSpPr>
            <a:spLocks noGrp="1"/>
          </p:cNvSpPr>
          <p:nvPr>
            <p:ph idx="1"/>
          </p:nvPr>
        </p:nvSpPr>
        <p:spPr>
          <a:xfrm>
            <a:off x="597117" y="1009506"/>
            <a:ext cx="7861083" cy="5299844"/>
          </a:xfrm>
        </p:spPr>
        <p:txBody>
          <a:bodyPr/>
          <a:lstStyle/>
          <a:p>
            <a:pPr marL="228600" lvl="1" indent="-228600">
              <a:buNone/>
            </a:pPr>
            <a:r>
              <a:rPr lang="en-US" sz="1800" dirty="0" smtClean="0"/>
              <a:t>Preliminary estimates for heat loss to the air via convection were made using 2 separate finite element models (FEM):</a:t>
            </a:r>
          </a:p>
          <a:p>
            <a:pPr marL="628650" lvl="2">
              <a:buFont typeface="Arial" pitchFamily="34" charset="0"/>
              <a:buChar char="•"/>
            </a:pPr>
            <a:r>
              <a:rPr lang="en-US" sz="1800" dirty="0" smtClean="0"/>
              <a:t>One for the </a:t>
            </a:r>
            <a:r>
              <a:rPr lang="en-US" sz="1800" dirty="0" err="1" smtClean="0"/>
              <a:t>positioner</a:t>
            </a:r>
            <a:r>
              <a:rPr lang="en-US" sz="1800" dirty="0" smtClean="0"/>
              <a:t>/rail mounted electronics </a:t>
            </a:r>
          </a:p>
          <a:p>
            <a:pPr marL="628650" lvl="2">
              <a:buFont typeface="Arial" pitchFamily="34" charset="0"/>
              <a:buChar char="•"/>
            </a:pPr>
            <a:r>
              <a:rPr lang="en-US" sz="1800" dirty="0" smtClean="0"/>
              <a:t>One for cameras and </a:t>
            </a:r>
            <a:r>
              <a:rPr lang="en-US" sz="1800" dirty="0"/>
              <a:t>electronics </a:t>
            </a:r>
            <a:r>
              <a:rPr lang="en-US" sz="1800" dirty="0" smtClean="0"/>
              <a:t>boxes </a:t>
            </a:r>
          </a:p>
          <a:p>
            <a:pPr marL="228600" lvl="1" indent="-228600">
              <a:buNone/>
            </a:pPr>
            <a:r>
              <a:rPr lang="en-US" sz="1800" dirty="0" smtClean="0"/>
              <a:t>General assumption: Heat transfer to POpt2 structure has been neglected in this analysis (justified by active cooling of PFI components and relatively long conduction paths).</a:t>
            </a:r>
          </a:p>
          <a:p>
            <a:pPr marL="228600" lvl="1" indent="-228600">
              <a:buNone/>
            </a:pPr>
            <a:r>
              <a:rPr lang="en-US" sz="1800" dirty="0" smtClean="0"/>
              <a:t>A brief summary of the model setup and assumptions for each model, with results, follows.</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43</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400" t="30760" r="38761" b="32969"/>
          <a:stretch/>
        </p:blipFill>
        <p:spPr bwMode="auto">
          <a:xfrm>
            <a:off x="6473031" y="2286489"/>
            <a:ext cx="1901031" cy="969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Thermal Analysis - </a:t>
            </a:r>
            <a:r>
              <a:rPr lang="en-US" dirty="0" err="1" smtClean="0"/>
              <a:t>Positioner</a:t>
            </a:r>
            <a:r>
              <a:rPr lang="en-US" dirty="0" smtClean="0"/>
              <a:t>/Rail-Mounted Electronics Heat Loss Model</a:t>
            </a:r>
            <a:endParaRPr lang="en-US" dirty="0"/>
          </a:p>
        </p:txBody>
      </p:sp>
      <p:sp>
        <p:nvSpPr>
          <p:cNvPr id="3" name="Content Placeholder 2"/>
          <p:cNvSpPr>
            <a:spLocks noGrp="1"/>
          </p:cNvSpPr>
          <p:nvPr>
            <p:ph idx="1"/>
          </p:nvPr>
        </p:nvSpPr>
        <p:spPr>
          <a:xfrm>
            <a:off x="597117" y="951899"/>
            <a:ext cx="7776945" cy="5410200"/>
          </a:xfrm>
        </p:spPr>
        <p:txBody>
          <a:bodyPr/>
          <a:lstStyle/>
          <a:p>
            <a:pPr marL="227013" lvl="1" indent="-227013">
              <a:buNone/>
            </a:pPr>
            <a:r>
              <a:rPr lang="en-US" sz="1600" u="sng" dirty="0" smtClean="0"/>
              <a:t>Model Setup + Assumptions:</a:t>
            </a:r>
            <a:endParaRPr lang="en-US" sz="1600" u="sng" dirty="0"/>
          </a:p>
          <a:p>
            <a:pPr marL="457200" lvl="2"/>
            <a:r>
              <a:rPr lang="en-US" sz="1400" dirty="0" smtClean="0"/>
              <a:t>Assumed that only the exposed, upper (+Z-direction) </a:t>
            </a:r>
            <a:r>
              <a:rPr lang="en-US" sz="1400" dirty="0"/>
              <a:t>portion </a:t>
            </a:r>
            <a:r>
              <a:rPr lang="en-US" sz="1400" dirty="0" smtClean="0"/>
              <a:t>of rail fins is effective for radiation/convection; lower portion </a:t>
            </a:r>
            <a:r>
              <a:rPr lang="en-US" sz="1400" dirty="0"/>
              <a:t>is </a:t>
            </a:r>
            <a:r>
              <a:rPr lang="en-US" sz="1400" dirty="0" smtClean="0"/>
              <a:t>blocked </a:t>
            </a:r>
            <a:r>
              <a:rPr lang="en-US" sz="1400" dirty="0"/>
              <a:t>by </a:t>
            </a:r>
            <a:r>
              <a:rPr lang="en-US" sz="1400" dirty="0" smtClean="0"/>
              <a:t>rail-mounted electronics</a:t>
            </a:r>
            <a:endParaRPr lang="en-US" sz="1400" dirty="0"/>
          </a:p>
          <a:p>
            <a:pPr marL="457200" lvl="2"/>
            <a:r>
              <a:rPr lang="en-US" sz="1400" dirty="0"/>
              <a:t>Ambient </a:t>
            </a:r>
            <a:r>
              <a:rPr lang="en-US" sz="1400" dirty="0" smtClean="0"/>
              <a:t>air </a:t>
            </a:r>
            <a:r>
              <a:rPr lang="en-US" sz="1400" dirty="0"/>
              <a:t>&amp; </a:t>
            </a:r>
            <a:r>
              <a:rPr lang="en-US" sz="1400" dirty="0" err="1" smtClean="0"/>
              <a:t>radiative</a:t>
            </a:r>
            <a:r>
              <a:rPr lang="en-US" sz="1400" dirty="0" smtClean="0"/>
              <a:t> sink temperature are both 5C</a:t>
            </a:r>
            <a:endParaRPr lang="en-US" sz="1400" dirty="0"/>
          </a:p>
          <a:p>
            <a:pPr marL="457200" lvl="2"/>
            <a:r>
              <a:rPr lang="en-US" sz="1400" dirty="0"/>
              <a:t>Radiation from both sides of </a:t>
            </a:r>
            <a:r>
              <a:rPr lang="en-US" sz="1400" dirty="0" err="1" smtClean="0"/>
              <a:t>Positioner</a:t>
            </a:r>
            <a:r>
              <a:rPr lang="en-US" sz="1400" dirty="0" smtClean="0"/>
              <a:t> Bench Assembly (PBA) and effective </a:t>
            </a:r>
            <a:r>
              <a:rPr lang="en-US" sz="1400" dirty="0"/>
              <a:t>portion of fins</a:t>
            </a:r>
          </a:p>
          <a:p>
            <a:pPr marL="457200" lvl="2"/>
            <a:r>
              <a:rPr lang="en-US" sz="1400" dirty="0"/>
              <a:t>Convection from </a:t>
            </a:r>
            <a:r>
              <a:rPr lang="en-US" sz="1400" dirty="0" smtClean="0"/>
              <a:t>top (+Z) side </a:t>
            </a:r>
            <a:r>
              <a:rPr lang="en-US" sz="1400" dirty="0"/>
              <a:t>of </a:t>
            </a:r>
            <a:r>
              <a:rPr lang="en-US" sz="1400" dirty="0" smtClean="0"/>
              <a:t>PBA and effective </a:t>
            </a:r>
            <a:r>
              <a:rPr lang="en-US" sz="1400" dirty="0"/>
              <a:t>portion of fins</a:t>
            </a:r>
          </a:p>
          <a:p>
            <a:pPr marL="457200" lvl="2"/>
            <a:r>
              <a:rPr lang="en-US" sz="1400" dirty="0" smtClean="0"/>
              <a:t>Average </a:t>
            </a:r>
            <a:r>
              <a:rPr lang="en-US" sz="1400" dirty="0"/>
              <a:t>Dissipation of Positioners/Rail Mounted </a:t>
            </a:r>
            <a:r>
              <a:rPr lang="en-US" sz="1400" dirty="0" smtClean="0"/>
              <a:t>Electronics = 6.8W </a:t>
            </a:r>
          </a:p>
          <a:p>
            <a:pPr marL="457200" lvl="2">
              <a:buNone/>
            </a:pPr>
            <a:r>
              <a:rPr lang="en-US" sz="1400" dirty="0" smtClean="0"/>
              <a:t>(will be updated before PDR)</a:t>
            </a:r>
          </a:p>
          <a:p>
            <a:pPr marL="457200" lvl="2"/>
            <a:r>
              <a:rPr lang="en-US" sz="1400" dirty="0" smtClean="0"/>
              <a:t>Fins and PBA painted black</a:t>
            </a:r>
            <a:endParaRPr lang="en-US" sz="1400" dirty="0"/>
          </a:p>
          <a:p>
            <a:pPr marL="457200" lvl="2"/>
            <a:r>
              <a:rPr lang="en-US" sz="1400" dirty="0" smtClean="0"/>
              <a:t>PBA and Rails material: Invar</a:t>
            </a:r>
            <a:endParaRPr lang="en-US" sz="1400" dirty="0"/>
          </a:p>
          <a:p>
            <a:pPr marL="457200" lvl="2"/>
            <a:r>
              <a:rPr lang="en-US" sz="1400" dirty="0"/>
              <a:t>Convection given by empirical relationships </a:t>
            </a:r>
            <a:r>
              <a:rPr lang="en-US" sz="1400" dirty="0" smtClean="0"/>
              <a:t>(flat </a:t>
            </a:r>
            <a:r>
              <a:rPr lang="en-US" sz="1400" dirty="0"/>
              <a:t>plate for </a:t>
            </a:r>
            <a:r>
              <a:rPr lang="en-US" sz="1400" dirty="0" smtClean="0"/>
              <a:t>PBA, finned </a:t>
            </a:r>
            <a:r>
              <a:rPr lang="en-US" sz="1400" dirty="0"/>
              <a:t>surface for rail</a:t>
            </a:r>
            <a:r>
              <a:rPr lang="en-US" sz="1400" dirty="0" smtClean="0"/>
              <a:t>)</a:t>
            </a:r>
          </a:p>
          <a:p>
            <a:pPr marL="457200" lvl="2"/>
            <a:r>
              <a:rPr lang="en-US" sz="1400" dirty="0" smtClean="0"/>
              <a:t>Glycol cooling loop plumbed in series</a:t>
            </a:r>
            <a:endParaRPr lang="en-US" sz="1400" dirty="0"/>
          </a:p>
          <a:p>
            <a:pPr marL="457200" lvl="2"/>
            <a:endParaRPr lang="en-US" sz="1400" dirty="0" smtClean="0"/>
          </a:p>
          <a:p>
            <a:pPr marL="228600" lvl="2">
              <a:buNone/>
            </a:pPr>
            <a:r>
              <a:rPr lang="en-US" sz="1600" u="sng" dirty="0" smtClean="0"/>
              <a:t>Result</a:t>
            </a:r>
            <a:r>
              <a:rPr lang="en-US" sz="1600" dirty="0" smtClean="0"/>
              <a:t>: </a:t>
            </a:r>
          </a:p>
          <a:p>
            <a:pPr marL="228600" lvl="2">
              <a:buNone/>
            </a:pPr>
            <a:r>
              <a:rPr lang="en-US" sz="1600" dirty="0" smtClean="0"/>
              <a:t>	Heat loss to air from </a:t>
            </a:r>
            <a:r>
              <a:rPr lang="en-US" sz="1600" dirty="0" err="1" smtClean="0"/>
              <a:t>positioners</a:t>
            </a:r>
            <a:r>
              <a:rPr lang="en-US" sz="1600" dirty="0" smtClean="0"/>
              <a:t>/rails: </a:t>
            </a:r>
            <a:r>
              <a:rPr lang="en-US" sz="1600" b="1" dirty="0" smtClean="0"/>
              <a:t>~6W</a:t>
            </a:r>
            <a:r>
              <a:rPr lang="en-US" sz="1600" dirty="0" smtClean="0"/>
              <a:t>	</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44</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558" r="28060" b="4509"/>
          <a:stretch/>
        </p:blipFill>
        <p:spPr bwMode="auto">
          <a:xfrm>
            <a:off x="4707241" y="3601821"/>
            <a:ext cx="3724428" cy="296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Analysis - Cameras and Electronics Heat Loss Model</a:t>
            </a:r>
            <a:endParaRPr lang="en-US" dirty="0"/>
          </a:p>
        </p:txBody>
      </p:sp>
      <p:sp>
        <p:nvSpPr>
          <p:cNvPr id="3" name="Content Placeholder 2"/>
          <p:cNvSpPr>
            <a:spLocks noGrp="1"/>
          </p:cNvSpPr>
          <p:nvPr>
            <p:ph idx="1"/>
          </p:nvPr>
        </p:nvSpPr>
        <p:spPr>
          <a:xfrm>
            <a:off x="597117" y="899150"/>
            <a:ext cx="7861083" cy="5410200"/>
          </a:xfrm>
        </p:spPr>
        <p:txBody>
          <a:bodyPr/>
          <a:lstStyle/>
          <a:p>
            <a:pPr marL="227013" lvl="1" indent="-227013">
              <a:buNone/>
            </a:pPr>
            <a:r>
              <a:rPr lang="en-US" sz="1600" u="sng" dirty="0" smtClean="0"/>
              <a:t>Model Setup + Assumptions:</a:t>
            </a:r>
          </a:p>
          <a:p>
            <a:pPr marL="514350" lvl="2" indent="-285750" defTabSz="639763"/>
            <a:r>
              <a:rPr lang="en-US" sz="1400" dirty="0" smtClean="0"/>
              <a:t>Model only represents camera and electronics box chassis</a:t>
            </a:r>
          </a:p>
          <a:p>
            <a:pPr marL="514350" lvl="2" indent="-285750" defTabSz="639763"/>
            <a:r>
              <a:rPr lang="en-US" sz="1400" dirty="0" smtClean="0"/>
              <a:t>Heat is only lost via convection to air and conduction to heat exchangers</a:t>
            </a:r>
          </a:p>
          <a:p>
            <a:pPr marL="514350" lvl="2" indent="-285750" defTabSz="639763"/>
            <a:r>
              <a:rPr lang="en-US" sz="1400" dirty="0" smtClean="0"/>
              <a:t>Air Temperature = 3C and Glycol Inlet Temperature = 1C</a:t>
            </a:r>
          </a:p>
          <a:p>
            <a:pPr marL="514350" lvl="2" indent="-285750" defTabSz="639763">
              <a:buNone/>
            </a:pPr>
            <a:r>
              <a:rPr lang="en-US" sz="1400" dirty="0" smtClean="0"/>
              <a:t>	(based on Subaru data)</a:t>
            </a:r>
          </a:p>
          <a:p>
            <a:pPr marL="514350" lvl="2" indent="-285750" defTabSz="639763"/>
            <a:r>
              <a:rPr lang="en-US" sz="1400" dirty="0" smtClean="0"/>
              <a:t>Glycol Flow rate = 0.1 kg/s</a:t>
            </a:r>
          </a:p>
          <a:p>
            <a:pPr marL="514350" lvl="2" indent="-285750" defTabSz="639763"/>
            <a:r>
              <a:rPr lang="en-US" sz="1400" dirty="0" smtClean="0"/>
              <a:t>Dissipations shown in table (heat only applied to 2 sides of box):</a:t>
            </a:r>
          </a:p>
          <a:p>
            <a:pPr marL="514350" lvl="2" indent="-285750" defTabSz="639763"/>
            <a:endParaRPr lang="en-US" sz="1400" dirty="0" smtClean="0"/>
          </a:p>
          <a:p>
            <a:pPr marL="514350" lvl="2" indent="-285750" defTabSz="639763"/>
            <a:endParaRPr lang="en-US" sz="1400" dirty="0" smtClean="0"/>
          </a:p>
          <a:p>
            <a:pPr marL="514350" lvl="2" indent="-285750" defTabSz="639763"/>
            <a:endParaRPr lang="en-US" sz="1400" dirty="0" smtClean="0"/>
          </a:p>
          <a:p>
            <a:pPr marL="514350" lvl="2" indent="-285750" defTabSz="639763"/>
            <a:endParaRPr lang="en-US" sz="1400" dirty="0" smtClean="0"/>
          </a:p>
          <a:p>
            <a:pPr marL="514350" lvl="2" indent="-285750" defTabSz="639763"/>
            <a:endParaRPr lang="en-US" sz="1400" dirty="0" smtClean="0"/>
          </a:p>
          <a:p>
            <a:pPr marL="514350" lvl="2" indent="-285750" defTabSz="639763"/>
            <a:endParaRPr lang="en-US" sz="1400" dirty="0" smtClean="0"/>
          </a:p>
          <a:p>
            <a:pPr marL="514350" lvl="2" indent="-285750" defTabSz="639763"/>
            <a:r>
              <a:rPr lang="en-US" sz="1400" dirty="0" smtClean="0"/>
              <a:t>Convection </a:t>
            </a:r>
            <a:r>
              <a:rPr lang="en-US" sz="1400" dirty="0"/>
              <a:t>given by empirical </a:t>
            </a:r>
            <a:r>
              <a:rPr lang="en-US" sz="1400" dirty="0" smtClean="0"/>
              <a:t>relationships</a:t>
            </a:r>
          </a:p>
          <a:p>
            <a:pPr marL="514350" lvl="2" indent="-285750" defTabSz="639763"/>
            <a:r>
              <a:rPr lang="en-US" sz="1400" dirty="0" smtClean="0"/>
              <a:t>Chassis material: aluminum</a:t>
            </a:r>
          </a:p>
          <a:p>
            <a:pPr marL="514350" lvl="2" indent="-285750" defTabSz="639763"/>
            <a:r>
              <a:rPr lang="en-US" sz="1400" dirty="0" smtClean="0"/>
              <a:t>HX mounted to one side of each box only</a:t>
            </a:r>
          </a:p>
          <a:p>
            <a:pPr marL="514350" lvl="2" indent="-285750" defTabSz="639763"/>
            <a:r>
              <a:rPr lang="en-US" sz="1400" dirty="0" smtClean="0"/>
              <a:t>Insulation used in some cases to further reduce heat loss to air</a:t>
            </a:r>
          </a:p>
          <a:p>
            <a:pPr marL="514350" lvl="2" indent="-285750" defTabSz="639763"/>
            <a:endParaRPr lang="en-US" sz="1400" dirty="0" smtClean="0"/>
          </a:p>
          <a:p>
            <a:pPr marL="225425" lvl="1" indent="-225425">
              <a:buNone/>
            </a:pPr>
            <a:r>
              <a:rPr lang="en-US" sz="1600" dirty="0" smtClean="0"/>
              <a:t>Numerous cases were run to estimate the heat loss to the air and design sensitivities.</a:t>
            </a:r>
            <a:endParaRPr lang="en-US" sz="1600" b="1" dirty="0" smtClean="0"/>
          </a:p>
          <a:p>
            <a:pPr marL="225425" lvl="1" indent="-225425">
              <a:buNone/>
            </a:pPr>
            <a:r>
              <a:rPr lang="en-US" sz="1600" dirty="0" smtClean="0"/>
              <a:t>Examined: different insulation materials, insulation thicknesses, and chassis thicknesses</a:t>
            </a:r>
          </a:p>
          <a:p>
            <a:pPr marL="227013" lvl="2" indent="-227013" defTabSz="639763">
              <a:buNone/>
            </a:pPr>
            <a:endParaRPr lang="en-US" sz="1400" dirty="0" smtClean="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45</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4251989245"/>
              </p:ext>
            </p:extLst>
          </p:nvPr>
        </p:nvGraphicFramePr>
        <p:xfrm>
          <a:off x="5551319" y="2507288"/>
          <a:ext cx="1882422" cy="1807668"/>
        </p:xfrm>
        <a:graphic>
          <a:graphicData uri="http://schemas.openxmlformats.org/drawingml/2006/table">
            <a:tbl>
              <a:tblPr firstRow="1" bandRow="1">
                <a:tableStyleId>{5C22544A-7EE6-4342-B048-85BDC9FD1C3A}</a:tableStyleId>
              </a:tblPr>
              <a:tblGrid>
                <a:gridCol w="1452641"/>
                <a:gridCol w="429781"/>
              </a:tblGrid>
              <a:tr h="253797">
                <a:tc>
                  <a:txBody>
                    <a:bodyPr/>
                    <a:lstStyle/>
                    <a:p>
                      <a:pPr algn="ctr"/>
                      <a:endParaRPr lang="en-US" sz="1000" dirty="0">
                        <a:solidFill>
                          <a:srgbClr val="00008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Q</a:t>
                      </a:r>
                      <a:r>
                        <a:rPr lang="en-US" sz="1000" b="1" baseline="0" dirty="0" smtClean="0">
                          <a:solidFill>
                            <a:srgbClr val="000080"/>
                          </a:solidFill>
                        </a:rPr>
                        <a:t> [W]</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A&amp;G Camera (each)</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46.4</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algn="ctr"/>
                      <a:r>
                        <a:rPr lang="en-US" sz="1000" b="1" dirty="0" smtClean="0">
                          <a:solidFill>
                            <a:srgbClr val="000080"/>
                          </a:solidFill>
                        </a:rPr>
                        <a:t>A&amp;G Cam Power Box</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52</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Fiber Illuminator</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40</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14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Positioner</a:t>
                      </a:r>
                      <a:r>
                        <a:rPr lang="en-US" sz="1000" b="1" baseline="0" dirty="0" smtClean="0">
                          <a:solidFill>
                            <a:srgbClr val="000080"/>
                          </a:solidFill>
                        </a:rPr>
                        <a:t> Power Reg. &amp; Cap Box</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509</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Ethernet</a:t>
                      </a:r>
                      <a:r>
                        <a:rPr lang="en-US" sz="1000" b="1" baseline="0" dirty="0" smtClean="0">
                          <a:solidFill>
                            <a:srgbClr val="000080"/>
                          </a:solidFill>
                        </a:rPr>
                        <a:t> I/F Box</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2</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30" name="Picture 6"/>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4324" b="59426" l="13752" r="85896">
                        <a14:foregroundMark x1="13752" y1="57480" x2="85896" y2="36988"/>
                      </a14:backgroundRemoval>
                    </a14:imgEffect>
                  </a14:imgLayer>
                </a14:imgProps>
              </a:ext>
              <a:ext uri="{28A0092B-C50C-407E-A947-70E740481C1C}">
                <a14:useLocalDpi xmlns:a14="http://schemas.microsoft.com/office/drawing/2010/main" xmlns="" val="0"/>
              </a:ext>
            </a:extLst>
          </a:blip>
          <a:srcRect l="10196" t="31291" r="7763" b="37418"/>
          <a:stretch/>
        </p:blipFill>
        <p:spPr bwMode="auto">
          <a:xfrm>
            <a:off x="1749257" y="3083358"/>
            <a:ext cx="3324226" cy="872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Analysis Results - </a:t>
            </a:r>
            <a:br>
              <a:rPr lang="en-US" dirty="0" smtClean="0"/>
            </a:br>
            <a:r>
              <a:rPr lang="en-US" dirty="0" smtClean="0"/>
              <a:t>Camera and Electronics Boxes Heat Loss Model</a:t>
            </a:r>
            <a:endParaRPr lang="en-US" dirty="0"/>
          </a:p>
        </p:txBody>
      </p:sp>
      <p:sp>
        <p:nvSpPr>
          <p:cNvPr id="3" name="Content Placeholder 2"/>
          <p:cNvSpPr>
            <a:spLocks noGrp="1"/>
          </p:cNvSpPr>
          <p:nvPr>
            <p:ph idx="1"/>
          </p:nvPr>
        </p:nvSpPr>
        <p:spPr>
          <a:xfrm>
            <a:off x="685800" y="3659428"/>
            <a:ext cx="7772400" cy="2845040"/>
          </a:xfrm>
        </p:spPr>
        <p:txBody>
          <a:bodyPr/>
          <a:lstStyle/>
          <a:p>
            <a:pPr marL="225425" lvl="1" indent="-225425">
              <a:buNone/>
            </a:pPr>
            <a:r>
              <a:rPr lang="en-US" sz="1600" u="sng" dirty="0" smtClean="0"/>
              <a:t>Sensitivities</a:t>
            </a:r>
            <a:r>
              <a:rPr lang="en-US" sz="1600" dirty="0" smtClean="0"/>
              <a:t>: The primary factors affecting the heat loss are </a:t>
            </a:r>
            <a:r>
              <a:rPr lang="en-US" sz="1600" b="1" dirty="0" smtClean="0"/>
              <a:t>box dissipation, chassis wall thickness, number of sides with HX, insulation vs. no insulation, series vs. parallel plumbing and the order in which boxes are plumbed</a:t>
            </a:r>
            <a:r>
              <a:rPr lang="en-US" sz="1600" dirty="0" smtClean="0"/>
              <a:t>.</a:t>
            </a:r>
          </a:p>
          <a:p>
            <a:pPr marL="225425" indent="-225425">
              <a:buNone/>
            </a:pPr>
            <a:endParaRPr lang="en-US" sz="1600" u="sng" dirty="0" smtClean="0"/>
          </a:p>
          <a:p>
            <a:pPr marL="225425" indent="-225425">
              <a:buNone/>
            </a:pPr>
            <a:r>
              <a:rPr lang="en-US" sz="1600" u="sng" dirty="0" smtClean="0"/>
              <a:t>Conclusion</a:t>
            </a:r>
            <a:r>
              <a:rPr lang="en-US" sz="1600" dirty="0" smtClean="0"/>
              <a:t>: Heat loss varied from </a:t>
            </a:r>
            <a:r>
              <a:rPr lang="en-US" sz="1600" b="1" dirty="0" smtClean="0"/>
              <a:t>23.2 W to 1.3 W.</a:t>
            </a:r>
            <a:endParaRPr lang="en-US" sz="1600" dirty="0" smtClean="0"/>
          </a:p>
          <a:p>
            <a:pPr marL="225425" indent="-225425">
              <a:buNone/>
            </a:pPr>
            <a:endParaRPr lang="en-US" sz="1800" b="1" u="sng" dirty="0" smtClean="0"/>
          </a:p>
          <a:p>
            <a:pPr marL="225425" indent="-225425">
              <a:buNone/>
            </a:pPr>
            <a:r>
              <a:rPr lang="en-US" sz="1800" b="1" u="sng" dirty="0" smtClean="0"/>
              <a:t>Recommendation</a:t>
            </a:r>
            <a:r>
              <a:rPr lang="en-US" sz="1800" dirty="0" smtClean="0"/>
              <a:t>: Choose chassis thickness to be as isothermal with HX as possible and use a thin layer of insulation. With this approach, the heat loss to air from the cameras and electronics can easily approach &lt; 4W.</a:t>
            </a:r>
            <a:endParaRPr lang="en-US" sz="18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46</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744094190"/>
              </p:ext>
            </p:extLst>
          </p:nvPr>
        </p:nvGraphicFramePr>
        <p:xfrm>
          <a:off x="633606" y="951899"/>
          <a:ext cx="7855670" cy="2583405"/>
        </p:xfrm>
        <a:graphic>
          <a:graphicData uri="http://schemas.openxmlformats.org/drawingml/2006/table">
            <a:tbl>
              <a:tblPr/>
              <a:tblGrid>
                <a:gridCol w="3936731"/>
                <a:gridCol w="635340"/>
                <a:gridCol w="559959"/>
                <a:gridCol w="730205"/>
                <a:gridCol w="674036"/>
                <a:gridCol w="800936"/>
                <a:gridCol w="518463"/>
              </a:tblGrid>
              <a:tr h="125092">
                <a:tc>
                  <a:txBody>
                    <a:bodyPr/>
                    <a:lstStyle/>
                    <a:p>
                      <a:pPr algn="l" fontAlgn="b"/>
                      <a:endParaRPr lang="en-US" sz="1100" b="0" i="0" u="none" strike="noStrike" dirty="0">
                        <a:solidFill>
                          <a:srgbClr val="000000"/>
                        </a:solidFill>
                        <a:effectLst/>
                        <a:latin typeface="Calibri"/>
                      </a:endParaRPr>
                    </a:p>
                  </a:txBody>
                  <a:tcPr marL="6255" marR="6255" marT="62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b"/>
                      <a:r>
                        <a:rPr lang="en-US" sz="1100" b="1" i="0" u="none" strike="noStrike" dirty="0">
                          <a:solidFill>
                            <a:srgbClr val="000000"/>
                          </a:solidFill>
                          <a:effectLst/>
                          <a:latin typeface="Calibri"/>
                        </a:rPr>
                        <a:t>Heat Loss to Air [W]</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7867">
                <a:tc>
                  <a:txBody>
                    <a:bodyPr/>
                    <a:lstStyle/>
                    <a:p>
                      <a:pPr algn="ctr" fontAlgn="b"/>
                      <a:r>
                        <a:rPr lang="en-US" sz="1100" b="1" i="0" u="none" strike="noStrike" dirty="0">
                          <a:solidFill>
                            <a:srgbClr val="000000"/>
                          </a:solidFill>
                          <a:effectLst/>
                          <a:latin typeface="Calibri"/>
                        </a:rPr>
                        <a:t>Case</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Cameras  </a:t>
                      </a:r>
                      <a:r>
                        <a:rPr lang="en-US" sz="1100" b="1" i="0" u="none" strike="noStrike" dirty="0" smtClean="0">
                          <a:solidFill>
                            <a:srgbClr val="000000"/>
                          </a:solidFill>
                          <a:effectLst/>
                          <a:latin typeface="Calibri"/>
                        </a:rPr>
                        <a:t>(Total</a:t>
                      </a:r>
                      <a:r>
                        <a:rPr lang="en-US" sz="1100" b="1" i="0" u="none" strike="noStrike" dirty="0">
                          <a:solidFill>
                            <a:srgbClr val="000000"/>
                          </a:solidFill>
                          <a:effectLst/>
                          <a:latin typeface="Calibri"/>
                        </a:rPr>
                        <a:t>)</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Ethernet I/F</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Fiber Illuminator</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Camera Power Box</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Power Regulator</a:t>
                      </a:r>
                      <a:r>
                        <a:rPr lang="en-US" sz="1100" b="1" i="0" u="none" strike="noStrike" dirty="0" smtClean="0">
                          <a:solidFill>
                            <a:srgbClr val="000000"/>
                          </a:solidFill>
                          <a:effectLst/>
                          <a:latin typeface="Calibri"/>
                        </a:rPr>
                        <a:t>/ Cap </a:t>
                      </a:r>
                      <a:r>
                        <a:rPr lang="en-US" sz="1100" b="1" i="0" u="none" strike="noStrike" dirty="0">
                          <a:solidFill>
                            <a:srgbClr val="000000"/>
                          </a:solidFill>
                          <a:effectLst/>
                          <a:latin typeface="Calibri"/>
                        </a:rPr>
                        <a:t>Box</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Total</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r>
              <a:tr h="125092">
                <a:tc>
                  <a:txBody>
                    <a:bodyPr/>
                    <a:lstStyle/>
                    <a:p>
                      <a:pPr algn="l" fontAlgn="b"/>
                      <a:r>
                        <a:rPr lang="en-US" sz="1100" b="0" i="0" u="none" strike="noStrike" dirty="0">
                          <a:solidFill>
                            <a:srgbClr val="000000"/>
                          </a:solidFill>
                          <a:effectLst/>
                          <a:latin typeface="Calibri"/>
                        </a:rPr>
                        <a:t>2.54 mm Thick Chassis, no insulation</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-0.4</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0.4</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3.7</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11.3</a:t>
                      </a:r>
                    </a:p>
                  </a:txBody>
                  <a:tcPr marL="6255" marR="6255" marT="625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23.2</a:t>
                      </a:r>
                    </a:p>
                  </a:txBody>
                  <a:tcPr marL="6255" marR="6255" marT="6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5092">
                <a:tc>
                  <a:txBody>
                    <a:bodyPr/>
                    <a:lstStyle/>
                    <a:p>
                      <a:pPr algn="l" fontAlgn="b"/>
                      <a:r>
                        <a:rPr lang="en-US" sz="1100" b="0" i="0" u="none" strike="noStrike" dirty="0">
                          <a:solidFill>
                            <a:srgbClr val="000000"/>
                          </a:solidFill>
                          <a:effectLst/>
                          <a:latin typeface="Calibri"/>
                        </a:rPr>
                        <a:t>20 mm </a:t>
                      </a:r>
                      <a:r>
                        <a:rPr lang="en-US" sz="1100" b="0" i="0" u="none" strike="noStrike" dirty="0" smtClean="0">
                          <a:solidFill>
                            <a:srgbClr val="000000"/>
                          </a:solidFill>
                          <a:effectLst/>
                          <a:latin typeface="Calibri"/>
                        </a:rPr>
                        <a:t>Thick </a:t>
                      </a:r>
                      <a:r>
                        <a:rPr lang="en-US" sz="1100" b="0" i="0" u="none" strike="noStrike" dirty="0">
                          <a:solidFill>
                            <a:srgbClr val="000000"/>
                          </a:solidFill>
                          <a:effectLst/>
                          <a:latin typeface="Calibri"/>
                        </a:rPr>
                        <a:t>Chassis, no insulation ( approximates isothermal chassis that HX on more sides would provide)</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-0.5</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0.0</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none" strike="noStrike" dirty="0">
                          <a:solidFill>
                            <a:srgbClr val="000000"/>
                          </a:solidFill>
                          <a:effectLst/>
                          <a:latin typeface="Calibri"/>
                        </a:rPr>
                        <a:t>2.54 mm Thick Chassis, 6mm Polyisocyanurate insulation</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4.6</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5.7</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12.4</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none" strike="noStrike" dirty="0">
                          <a:solidFill>
                            <a:srgbClr val="000000"/>
                          </a:solidFill>
                          <a:effectLst/>
                          <a:latin typeface="Calibri"/>
                        </a:rPr>
                        <a:t>2.54 mm Thick Chassis, 13mm Polyisocyanurate insulation</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3.7</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none" strike="noStrike" dirty="0">
                          <a:solidFill>
                            <a:srgbClr val="000000"/>
                          </a:solidFill>
                          <a:effectLst/>
                          <a:latin typeface="Calibri"/>
                        </a:rPr>
                        <a:t>2.54 mm Thick Chassis, 25 mm Polyisocyanurate insulation</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2.0</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sng" strike="noStrike">
                          <a:solidFill>
                            <a:srgbClr val="0000FF"/>
                          </a:solidFill>
                          <a:effectLst/>
                          <a:latin typeface="Calibri"/>
                          <a:hlinkClick r:id=""/>
                        </a:rPr>
                        <a:t>2.54 mm Thick Chassis, 6mm Spaceloft Subsea (Aspen Aerogels)</a:t>
                      </a:r>
                      <a:endParaRPr lang="en-US" sz="1100" b="0" i="0" u="sng" strike="noStrike">
                        <a:solidFill>
                          <a:srgbClr val="0000FF"/>
                        </a:solidFill>
                        <a:effectLst/>
                        <a:latin typeface="Calibri"/>
                      </a:endParaRP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3.9</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8.7</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sng" strike="noStrike">
                          <a:solidFill>
                            <a:srgbClr val="0000FF"/>
                          </a:solidFill>
                          <a:effectLst/>
                          <a:latin typeface="Calibri"/>
                          <a:hlinkClick r:id=""/>
                        </a:rPr>
                        <a:t>2.54 mm Thick Chassis, 13mm Spaceloft Subsea (Aspen Aerogels)</a:t>
                      </a:r>
                      <a:endParaRPr lang="en-US" sz="1100" b="0" i="0" u="sng" strike="noStrike">
                        <a:solidFill>
                          <a:srgbClr val="0000FF"/>
                        </a:solidFill>
                        <a:effectLst/>
                        <a:latin typeface="Calibri"/>
                      </a:endParaRP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2.0</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1.0</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sng" strike="noStrike">
                          <a:solidFill>
                            <a:srgbClr val="0000FF"/>
                          </a:solidFill>
                          <a:effectLst/>
                          <a:latin typeface="Calibri"/>
                          <a:hlinkClick r:id=""/>
                        </a:rPr>
                        <a:t>2.54 mm Thick Chassis, 25mm Spaceloft Subsea (Aspen Aerogels)</a:t>
                      </a:r>
                      <a:endParaRPr lang="en-US" sz="1100" b="0" i="0" u="sng" strike="noStrike">
                        <a:solidFill>
                          <a:srgbClr val="0000FF"/>
                        </a:solidFill>
                        <a:effectLst/>
                        <a:latin typeface="Calibri"/>
                      </a:endParaRP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1.0</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0.1</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0.6</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2.8</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092">
                <a:tc>
                  <a:txBody>
                    <a:bodyPr/>
                    <a:lstStyle/>
                    <a:p>
                      <a:pPr algn="l" fontAlgn="b"/>
                      <a:r>
                        <a:rPr lang="en-US" sz="1100" b="0" i="0" u="sng" strike="noStrike" dirty="0">
                          <a:solidFill>
                            <a:srgbClr val="0000FF"/>
                          </a:solidFill>
                          <a:effectLst/>
                          <a:latin typeface="Calibri"/>
                          <a:hlinkClick r:id=""/>
                        </a:rPr>
                        <a:t>2.54 mm Thick Chassis, 6mm </a:t>
                      </a:r>
                      <a:r>
                        <a:rPr lang="en-US" sz="1100" b="0" i="0" u="sng" strike="noStrike" dirty="0" err="1">
                          <a:solidFill>
                            <a:srgbClr val="0000FF"/>
                          </a:solidFill>
                          <a:effectLst/>
                          <a:latin typeface="Calibri"/>
                          <a:hlinkClick r:id=""/>
                        </a:rPr>
                        <a:t>Spaceloft</a:t>
                      </a:r>
                      <a:r>
                        <a:rPr lang="en-US" sz="1100" b="0" i="0" u="sng" strike="noStrike" dirty="0">
                          <a:solidFill>
                            <a:srgbClr val="0000FF"/>
                          </a:solidFill>
                          <a:effectLst/>
                          <a:latin typeface="Calibri"/>
                          <a:hlinkClick r:id=""/>
                        </a:rPr>
                        <a:t> Subsea (Aspen Aerogels)- Power </a:t>
                      </a:r>
                      <a:r>
                        <a:rPr lang="en-US" sz="1100" b="0" i="0" u="sng" strike="noStrike" dirty="0" err="1">
                          <a:solidFill>
                            <a:srgbClr val="0000FF"/>
                          </a:solidFill>
                          <a:effectLst/>
                          <a:latin typeface="Calibri"/>
                          <a:hlinkClick r:id=""/>
                        </a:rPr>
                        <a:t>Reg</a:t>
                      </a:r>
                      <a:r>
                        <a:rPr lang="en-US" sz="1100" b="0" i="0" u="sng" strike="noStrike" dirty="0">
                          <a:solidFill>
                            <a:srgbClr val="0000FF"/>
                          </a:solidFill>
                          <a:effectLst/>
                          <a:latin typeface="Calibri"/>
                          <a:hlinkClick r:id=""/>
                        </a:rPr>
                        <a:t>/Cap Box only 100W</a:t>
                      </a:r>
                      <a:endParaRPr lang="en-US" sz="1100" b="0" i="0" u="sng" strike="noStrike" dirty="0">
                        <a:solidFill>
                          <a:srgbClr val="0000FF"/>
                        </a:solidFill>
                        <a:effectLst/>
                        <a:latin typeface="Calibri"/>
                      </a:endParaRP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-0.3</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0.2</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0.6</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a:t>
                      </a:r>
                    </a:p>
                  </a:txBody>
                  <a:tcPr marL="6255" marR="6255" marT="6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40114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Conclusions and Recommendations</a:t>
            </a:r>
            <a:endParaRPr lang="en-US" dirty="0"/>
          </a:p>
        </p:txBody>
      </p:sp>
      <p:sp>
        <p:nvSpPr>
          <p:cNvPr id="3" name="Content Placeholder 2"/>
          <p:cNvSpPr>
            <a:spLocks noGrp="1"/>
          </p:cNvSpPr>
          <p:nvPr>
            <p:ph idx="1"/>
          </p:nvPr>
        </p:nvSpPr>
        <p:spPr>
          <a:xfrm>
            <a:off x="398222" y="914400"/>
            <a:ext cx="8263875" cy="4300417"/>
          </a:xfrm>
        </p:spPr>
        <p:txBody>
          <a:bodyPr/>
          <a:lstStyle/>
          <a:p>
            <a:r>
              <a:rPr lang="en-US" sz="1600" dirty="0" smtClean="0"/>
              <a:t>The recommended architecture is to use a combination of glycol cooling and insulation on A&amp;G cameras and all electronics boxes, and passive cooling for the </a:t>
            </a:r>
            <a:r>
              <a:rPr lang="en-US" sz="1600" dirty="0" err="1" smtClean="0"/>
              <a:t>positioners</a:t>
            </a:r>
            <a:r>
              <a:rPr lang="en-US" sz="1600" dirty="0" smtClean="0"/>
              <a:t>/rail-mounted electronics</a:t>
            </a:r>
          </a:p>
          <a:p>
            <a:pPr lvl="1"/>
            <a:r>
              <a:rPr lang="en-US" sz="1400" dirty="0" smtClean="0"/>
              <a:t>The </a:t>
            </a:r>
            <a:r>
              <a:rPr lang="en-US" sz="1400" dirty="0" err="1" smtClean="0"/>
              <a:t>positioners</a:t>
            </a:r>
            <a:r>
              <a:rPr lang="en-US" sz="1400" dirty="0" smtClean="0"/>
              <a:t> and rail-mounted electronics will dissipate ~6W to air. Direct glycol cooling here is not possible, so a glycol-cooled enclosure would be necessary and should be avoided if possible.</a:t>
            </a:r>
          </a:p>
          <a:p>
            <a:pPr lvl="1"/>
            <a:r>
              <a:rPr lang="en-US" sz="1400" dirty="0" smtClean="0"/>
              <a:t>Analysis shows that limiting camera/electronics heat loss to air to &lt; 4W is attainable with glycol cooling.  For these components direct glycol cooling can reasonably be implemented with flat HX plates.</a:t>
            </a:r>
          </a:p>
          <a:p>
            <a:r>
              <a:rPr lang="en-US" sz="1600" dirty="0" smtClean="0"/>
              <a:t>Based on the analysis, it is recommended that the 10W allocation for heat loss to air be sub-allocated  as follows:</a:t>
            </a:r>
          </a:p>
          <a:p>
            <a:pPr lvl="1"/>
            <a:r>
              <a:rPr lang="en-US" sz="1400" dirty="0" smtClean="0"/>
              <a:t>Positioners and Rail-Mounted Electronics may dissipate no more than 6W total to dome air.</a:t>
            </a:r>
          </a:p>
          <a:p>
            <a:pPr lvl="1"/>
            <a:r>
              <a:rPr lang="en-US" sz="1400" dirty="0" smtClean="0"/>
              <a:t>A&amp;G Cameras and all other electronics may dissipate no more than 4W total to dome air.</a:t>
            </a:r>
          </a:p>
          <a:p>
            <a:r>
              <a:rPr lang="en-US" sz="1600" dirty="0" smtClean="0"/>
              <a:t>It is recommended that sub-allocation of this 4W to the electronics and cameras be calculated by weighting the dissipation of each item against the total (i.e. if an electronics box dissipates 25% of the total dissipation, it should be allocated 25% of the 4W). The table below gives the calculated sub-allocation values, using this weighting scheme and the dissipation estimates used in the thermal model:</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47</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smtClean="0"/>
              <a:t> PFI Structure Handoff Review</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954306191"/>
              </p:ext>
            </p:extLst>
          </p:nvPr>
        </p:nvGraphicFramePr>
        <p:xfrm>
          <a:off x="2831805" y="4926782"/>
          <a:ext cx="3065156" cy="1655268"/>
        </p:xfrm>
        <a:graphic>
          <a:graphicData uri="http://schemas.openxmlformats.org/drawingml/2006/table">
            <a:tbl>
              <a:tblPr firstRow="1" bandRow="1">
                <a:tableStyleId>{5C22544A-7EE6-4342-B048-85BDC9FD1C3A}</a:tableStyleId>
              </a:tblPr>
              <a:tblGrid>
                <a:gridCol w="2546693"/>
                <a:gridCol w="518463"/>
              </a:tblGrid>
              <a:tr h="296361">
                <a:tc>
                  <a:txBody>
                    <a:bodyPr/>
                    <a:lstStyle/>
                    <a:p>
                      <a:pPr algn="ctr"/>
                      <a:endParaRPr lang="en-US" sz="1000" dirty="0">
                        <a:solidFill>
                          <a:srgbClr val="00008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Q</a:t>
                      </a:r>
                      <a:r>
                        <a:rPr lang="en-US" sz="1000" b="1" baseline="0" dirty="0" smtClean="0">
                          <a:solidFill>
                            <a:srgbClr val="000080"/>
                          </a:solidFill>
                        </a:rPr>
                        <a:t> [W]</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A&amp;G Camera (each)</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0.2</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algn="ctr"/>
                      <a:r>
                        <a:rPr lang="en-US" sz="1000" b="1" dirty="0" smtClean="0">
                          <a:solidFill>
                            <a:srgbClr val="000080"/>
                          </a:solidFill>
                        </a:rPr>
                        <a:t>A&amp;G Cam Power Box</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0.2</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Fiber Illuminator</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0.2</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Positioner</a:t>
                      </a:r>
                      <a:r>
                        <a:rPr lang="en-US" sz="1000" b="1" baseline="0" dirty="0" smtClean="0">
                          <a:solidFill>
                            <a:srgbClr val="000080"/>
                          </a:solidFill>
                        </a:rPr>
                        <a:t> Power Reg. &amp; Cap Box (total)</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2.3</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80"/>
                          </a:solidFill>
                        </a:rPr>
                        <a:t>Ethernet</a:t>
                      </a:r>
                      <a:r>
                        <a:rPr lang="en-US" sz="1000" b="1" baseline="0" dirty="0" smtClean="0">
                          <a:solidFill>
                            <a:srgbClr val="000080"/>
                          </a:solidFill>
                        </a:rPr>
                        <a:t> I/F Box</a:t>
                      </a:r>
                      <a:endParaRPr lang="en-US" sz="1000" b="1"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rgbClr val="000080"/>
                          </a:solidFill>
                        </a:rPr>
                        <a:t>0.1</a:t>
                      </a:r>
                      <a:endParaRPr lang="en-US" sz="1000" dirty="0">
                        <a:solidFill>
                          <a:srgbClr val="00008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5361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 CG Estimates</a:t>
            </a:r>
            <a:endParaRPr lang="en-US" dirty="0"/>
          </a:p>
        </p:txBody>
      </p:sp>
      <p:sp>
        <p:nvSpPr>
          <p:cNvPr id="3" name="Content Placeholder 2"/>
          <p:cNvSpPr>
            <a:spLocks noGrp="1"/>
          </p:cNvSpPr>
          <p:nvPr>
            <p:ph idx="1"/>
          </p:nvPr>
        </p:nvSpPr>
        <p:spPr/>
        <p:txBody>
          <a:bodyPr/>
          <a:lstStyle/>
          <a:p>
            <a:pPr marL="344488"/>
            <a:r>
              <a:rPr lang="en-US" sz="1800" u="sng" dirty="0" smtClean="0"/>
              <a:t>Upper Assembly</a:t>
            </a:r>
            <a:r>
              <a:rPr lang="en-US" sz="1800" dirty="0" smtClean="0"/>
              <a:t>:</a:t>
            </a:r>
          </a:p>
          <a:p>
            <a:pPr marL="744538" lvl="1">
              <a:buNone/>
            </a:pPr>
            <a:r>
              <a:rPr lang="en-US" sz="1800" b="1" dirty="0" smtClean="0">
                <a:cs typeface="+mn-cs"/>
              </a:rPr>
              <a:t>Mass: 89.4 kg</a:t>
            </a:r>
          </a:p>
          <a:p>
            <a:pPr marL="744538" lvl="1">
              <a:buNone/>
            </a:pPr>
            <a:r>
              <a:rPr lang="en-US" sz="1400" dirty="0" smtClean="0"/>
              <a:t>Excludes: fibers, coolant lines, cables, fasteners</a:t>
            </a:r>
            <a:r>
              <a:rPr lang="en-US" sz="1800" b="1" dirty="0" smtClean="0"/>
              <a:t>	</a:t>
            </a:r>
          </a:p>
          <a:p>
            <a:endParaRPr lang="en-US" sz="1800" u="sng" dirty="0" smtClean="0"/>
          </a:p>
          <a:p>
            <a:r>
              <a:rPr lang="en-US" sz="1800" u="sng" dirty="0" smtClean="0"/>
              <a:t>Lower Assembly Structure</a:t>
            </a:r>
            <a:endParaRPr lang="en-US" sz="1800" dirty="0" smtClean="0"/>
          </a:p>
          <a:p>
            <a:pPr>
              <a:buNone/>
            </a:pPr>
            <a:r>
              <a:rPr lang="en-US" sz="1800" dirty="0" smtClean="0"/>
              <a:t>	</a:t>
            </a:r>
            <a:r>
              <a:rPr lang="en-US" sz="1800" b="1" dirty="0" smtClean="0"/>
              <a:t>Mass: 36.4kg</a:t>
            </a:r>
          </a:p>
          <a:p>
            <a:pPr lvl="1">
              <a:buNone/>
            </a:pPr>
            <a:r>
              <a:rPr lang="en-US" sz="1400" dirty="0" smtClean="0"/>
              <a:t>Includes: PFI Interface Frame, PFI Lower-Upper Link, PFI Drive Arm, PFI </a:t>
            </a:r>
            <a:r>
              <a:rPr lang="en-US" sz="1400" dirty="0" err="1" smtClean="0"/>
              <a:t>Positioner</a:t>
            </a:r>
            <a:r>
              <a:rPr lang="en-US" sz="1400" dirty="0" smtClean="0"/>
              <a:t> Bench Flexures and Flexure Hardware</a:t>
            </a:r>
          </a:p>
          <a:p>
            <a:pPr>
              <a:buNone/>
            </a:pPr>
            <a:r>
              <a:rPr lang="en-US" sz="1800" dirty="0" smtClean="0"/>
              <a:t>	</a:t>
            </a:r>
            <a:r>
              <a:rPr lang="en-US" sz="1800" b="1" dirty="0" smtClean="0"/>
              <a:t>CG: 141.5mm</a:t>
            </a:r>
            <a:r>
              <a:rPr lang="en-US" sz="1800" dirty="0" smtClean="0"/>
              <a:t> </a:t>
            </a:r>
            <a:r>
              <a:rPr lang="en-US" sz="1800" u="sng" dirty="0" smtClean="0"/>
              <a:t>above</a:t>
            </a:r>
            <a:r>
              <a:rPr lang="en-US" sz="1800" dirty="0" smtClean="0"/>
              <a:t> mounting plane for PFI Interface Frame</a:t>
            </a:r>
          </a:p>
          <a:p>
            <a:endParaRPr lang="en-US" sz="1800" u="sng" dirty="0" smtClean="0"/>
          </a:p>
          <a:p>
            <a:r>
              <a:rPr lang="en-US" sz="1800" u="sng" dirty="0" smtClean="0"/>
              <a:t>Lower Assembly</a:t>
            </a:r>
            <a:endParaRPr lang="en-US" sz="1800" dirty="0" smtClean="0"/>
          </a:p>
          <a:p>
            <a:pPr>
              <a:buNone/>
            </a:pPr>
            <a:r>
              <a:rPr lang="en-US" sz="1800" b="1" dirty="0" smtClean="0"/>
              <a:t>	 Mass: 243.7 kg</a:t>
            </a:r>
            <a:endParaRPr lang="en-US" sz="1800" dirty="0" smtClean="0"/>
          </a:p>
          <a:p>
            <a:pPr lvl="1">
              <a:buNone/>
            </a:pPr>
            <a:r>
              <a:rPr lang="en-US" sz="1400" dirty="0" smtClean="0"/>
              <a:t>As shown in images, excludes: fibers, fiber brackets, coolant lines, cables, fasteners,</a:t>
            </a:r>
            <a:r>
              <a:rPr lang="en-US" sz="1800" dirty="0" smtClean="0"/>
              <a:t> </a:t>
            </a:r>
            <a:r>
              <a:rPr lang="en-US" sz="1400" dirty="0" smtClean="0"/>
              <a:t>thermal shrouds, heat exchangers </a:t>
            </a:r>
          </a:p>
          <a:p>
            <a:pPr lvl="1">
              <a:buNone/>
            </a:pPr>
            <a:r>
              <a:rPr lang="en-US" sz="1400" dirty="0" smtClean="0"/>
              <a:t>Includes: </a:t>
            </a:r>
            <a:r>
              <a:rPr lang="en-US" sz="1400" dirty="0" err="1" smtClean="0"/>
              <a:t>positioners</a:t>
            </a:r>
            <a:r>
              <a:rPr lang="en-US" sz="1400" dirty="0" smtClean="0"/>
              <a:t>, </a:t>
            </a:r>
            <a:r>
              <a:rPr lang="en-US" sz="1400" dirty="0" err="1" smtClean="0"/>
              <a:t>fiducial</a:t>
            </a:r>
            <a:r>
              <a:rPr lang="en-US" sz="1400" dirty="0" smtClean="0"/>
              <a:t> fibers, A&amp;G cameras, maximum estimated mass for all electronics, including </a:t>
            </a:r>
            <a:r>
              <a:rPr lang="en-US" sz="1400" dirty="0" err="1" smtClean="0"/>
              <a:t>positioner</a:t>
            </a:r>
            <a:r>
              <a:rPr lang="en-US" sz="1400" dirty="0" smtClean="0"/>
              <a:t> electronics</a:t>
            </a:r>
            <a:endParaRPr lang="en-US" sz="1800" dirty="0" smtClean="0"/>
          </a:p>
          <a:p>
            <a:pPr>
              <a:buNone/>
            </a:pPr>
            <a:r>
              <a:rPr lang="en-US" sz="1800" b="1" dirty="0" smtClean="0"/>
              <a:t>	CG: 80.5mm</a:t>
            </a:r>
            <a:r>
              <a:rPr lang="en-US" sz="1800" dirty="0" smtClean="0"/>
              <a:t> </a:t>
            </a:r>
            <a:r>
              <a:rPr lang="en-US" sz="1800" u="sng" dirty="0" smtClean="0"/>
              <a:t>below</a:t>
            </a:r>
            <a:r>
              <a:rPr lang="en-US" sz="1800" dirty="0" smtClean="0"/>
              <a:t> mounting plane for PFI Interface Frame</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48</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1164619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Trades</a:t>
            </a:r>
            <a:endParaRPr lang="en-US" dirty="0"/>
          </a:p>
        </p:txBody>
      </p:sp>
      <p:sp>
        <p:nvSpPr>
          <p:cNvPr id="3" name="Content Placeholder 2"/>
          <p:cNvSpPr>
            <a:spLocks noGrp="1"/>
          </p:cNvSpPr>
          <p:nvPr>
            <p:ph idx="1"/>
          </p:nvPr>
        </p:nvSpPr>
        <p:spPr/>
        <p:txBody>
          <a:bodyPr/>
          <a:lstStyle/>
          <a:p>
            <a:r>
              <a:rPr lang="en-US" sz="1800" dirty="0" smtClean="0"/>
              <a:t>Closed trade: Field Element mounted to PBA rather than to PFI Structure</a:t>
            </a:r>
          </a:p>
          <a:p>
            <a:pPr lvl="1"/>
            <a:endParaRPr lang="en-US" sz="1800" dirty="0" smtClean="0"/>
          </a:p>
          <a:p>
            <a:r>
              <a:rPr lang="en-US" sz="1800" dirty="0" smtClean="0"/>
              <a:t>Open trades:</a:t>
            </a:r>
          </a:p>
          <a:p>
            <a:pPr lvl="1"/>
            <a:r>
              <a:rPr lang="en-US" sz="1800" dirty="0" smtClean="0"/>
              <a:t>PBA interface location (at </a:t>
            </a:r>
            <a:r>
              <a:rPr lang="en-US" sz="1800" dirty="0" err="1" smtClean="0"/>
              <a:t>Positioner</a:t>
            </a:r>
            <a:r>
              <a:rPr lang="en-US" sz="1800" dirty="0" smtClean="0"/>
              <a:t> Bench vs. at Rotator I/F Frame)</a:t>
            </a:r>
          </a:p>
          <a:p>
            <a:pPr lvl="1"/>
            <a:r>
              <a:rPr lang="en-US" sz="1800" dirty="0" smtClean="0"/>
              <a:t>Segment tube plate interface location (on PB vs. on Lower Structure – either Rotator I/F Frame or on Link Structure)</a:t>
            </a:r>
            <a:endParaRPr lang="en-US" sz="18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49</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862" t="2975" r="18460" b="2473"/>
          <a:stretch>
            <a:fillRect/>
          </a:stretch>
        </p:blipFill>
        <p:spPr bwMode="auto">
          <a:xfrm>
            <a:off x="481902" y="1124719"/>
            <a:ext cx="4667959" cy="501180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Mechanical Structure Subsystem Description</a:t>
            </a:r>
            <a:endParaRPr lang="en-US" dirty="0"/>
          </a:p>
        </p:txBody>
      </p:sp>
      <p:sp>
        <p:nvSpPr>
          <p:cNvPr id="3" name="Content Placeholder 2"/>
          <p:cNvSpPr>
            <a:spLocks noGrp="1"/>
          </p:cNvSpPr>
          <p:nvPr>
            <p:ph idx="1"/>
          </p:nvPr>
        </p:nvSpPr>
        <p:spPr>
          <a:xfrm>
            <a:off x="5083460" y="914400"/>
            <a:ext cx="3636244" cy="5619750"/>
          </a:xfrm>
        </p:spPr>
        <p:txBody>
          <a:bodyPr/>
          <a:lstStyle/>
          <a:p>
            <a:pPr>
              <a:buNone/>
            </a:pPr>
            <a:r>
              <a:rPr lang="en-US" sz="1600" u="sng" dirty="0" smtClean="0"/>
              <a:t>Upper PFI Mechanical Structure</a:t>
            </a:r>
          </a:p>
          <a:p>
            <a:pPr>
              <a:buNone/>
            </a:pPr>
            <a:r>
              <a:rPr lang="en-US" sz="1600" dirty="0" smtClean="0"/>
              <a:t>	</a:t>
            </a:r>
            <a:r>
              <a:rPr lang="en-US" sz="1400" dirty="0" smtClean="0"/>
              <a:t>Elements: </a:t>
            </a:r>
          </a:p>
          <a:p>
            <a:pPr lvl="1"/>
            <a:r>
              <a:rPr lang="en-US" sz="1200" dirty="0" smtClean="0"/>
              <a:t>Fixed interface frame</a:t>
            </a:r>
          </a:p>
          <a:p>
            <a:pPr lvl="1"/>
            <a:r>
              <a:rPr lang="en-US" sz="1200" dirty="0" smtClean="0"/>
              <a:t>Cable wrapper cover(s)</a:t>
            </a:r>
          </a:p>
          <a:p>
            <a:pPr lvl="1"/>
            <a:r>
              <a:rPr lang="en-US" sz="1200" dirty="0" smtClean="0"/>
              <a:t>Lift rods/spider/ring</a:t>
            </a:r>
          </a:p>
          <a:p>
            <a:pPr>
              <a:buNone/>
            </a:pPr>
            <a:r>
              <a:rPr lang="en-US" sz="1400" dirty="0" smtClean="0"/>
              <a:t>	Interfaces: </a:t>
            </a:r>
          </a:p>
          <a:p>
            <a:pPr lvl="1"/>
            <a:r>
              <a:rPr lang="en-US" sz="1200" dirty="0" smtClean="0"/>
              <a:t>POpt2 fixed mounting plane</a:t>
            </a:r>
          </a:p>
          <a:p>
            <a:pPr lvl="1"/>
            <a:r>
              <a:rPr lang="en-US" sz="1200" dirty="0" smtClean="0"/>
              <a:t>Cable wrapper parts</a:t>
            </a:r>
          </a:p>
          <a:p>
            <a:pPr lvl="1"/>
            <a:r>
              <a:rPr lang="en-US" sz="1200" dirty="0" smtClean="0"/>
              <a:t>Fiber strain relief box (SRB)</a:t>
            </a:r>
          </a:p>
          <a:p>
            <a:pPr lvl="1"/>
            <a:r>
              <a:rPr lang="en-US" sz="1200" dirty="0" smtClean="0"/>
              <a:t>Fiber Cable C segment tube plate 3</a:t>
            </a:r>
          </a:p>
          <a:p>
            <a:pPr>
              <a:buNone/>
            </a:pPr>
            <a:endParaRPr lang="en-US" sz="1600" u="sng" dirty="0" smtClean="0"/>
          </a:p>
          <a:p>
            <a:pPr>
              <a:buNone/>
            </a:pPr>
            <a:r>
              <a:rPr lang="en-US" sz="1600" u="sng" dirty="0" smtClean="0"/>
              <a:t>Lower PFI Mechanical Structure</a:t>
            </a:r>
          </a:p>
          <a:p>
            <a:pPr>
              <a:buNone/>
            </a:pPr>
            <a:r>
              <a:rPr lang="en-US" sz="1600" dirty="0" smtClean="0"/>
              <a:t>	 </a:t>
            </a:r>
            <a:r>
              <a:rPr lang="en-US" sz="1400" dirty="0" smtClean="0"/>
              <a:t>Elements: </a:t>
            </a:r>
          </a:p>
          <a:p>
            <a:pPr lvl="1"/>
            <a:r>
              <a:rPr lang="en-US" sz="1200" dirty="0" smtClean="0"/>
              <a:t>Rotating interface frame</a:t>
            </a:r>
          </a:p>
          <a:p>
            <a:pPr lvl="1"/>
            <a:r>
              <a:rPr lang="en-US" sz="1200" dirty="0" smtClean="0"/>
              <a:t>Lower/Upper link</a:t>
            </a:r>
          </a:p>
          <a:p>
            <a:pPr lvl="1"/>
            <a:r>
              <a:rPr lang="en-US" sz="1200" dirty="0" err="1" smtClean="0"/>
              <a:t>Positioner</a:t>
            </a:r>
            <a:r>
              <a:rPr lang="en-US" sz="1200" dirty="0" smtClean="0"/>
              <a:t> bench mounts (depending on interface location)</a:t>
            </a:r>
          </a:p>
          <a:p>
            <a:pPr>
              <a:buNone/>
            </a:pPr>
            <a:r>
              <a:rPr lang="en-US" sz="1400" dirty="0" smtClean="0"/>
              <a:t>	Interfaces: </a:t>
            </a:r>
          </a:p>
          <a:p>
            <a:pPr lvl="1"/>
            <a:r>
              <a:rPr lang="en-US" sz="1200" dirty="0" smtClean="0"/>
              <a:t>POpt2 Instrument Rotator</a:t>
            </a:r>
          </a:p>
          <a:p>
            <a:pPr lvl="1"/>
            <a:r>
              <a:rPr lang="en-US" sz="1200" dirty="0" err="1" smtClean="0"/>
              <a:t>Positioner</a:t>
            </a:r>
            <a:r>
              <a:rPr lang="en-US" sz="1200" dirty="0" smtClean="0"/>
              <a:t> Bench Assembly (PBA)</a:t>
            </a:r>
          </a:p>
          <a:p>
            <a:pPr lvl="1"/>
            <a:r>
              <a:rPr lang="en-US" sz="1200" dirty="0" smtClean="0"/>
              <a:t>Electronics boxes</a:t>
            </a:r>
          </a:p>
          <a:p>
            <a:pPr lvl="1"/>
            <a:r>
              <a:rPr lang="en-US" sz="1200" dirty="0" smtClean="0"/>
              <a:t>Fiber Cable C segment tube plate 2</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Concerns</a:t>
            </a:r>
            <a:endParaRPr lang="en-US" dirty="0"/>
          </a:p>
        </p:txBody>
      </p:sp>
      <p:sp>
        <p:nvSpPr>
          <p:cNvPr id="3" name="Content Placeholder 2"/>
          <p:cNvSpPr>
            <a:spLocks noGrp="1"/>
          </p:cNvSpPr>
          <p:nvPr>
            <p:ph idx="1"/>
          </p:nvPr>
        </p:nvSpPr>
        <p:spPr/>
        <p:txBody>
          <a:bodyPr/>
          <a:lstStyle/>
          <a:p>
            <a:r>
              <a:rPr lang="en-US" sz="2000" dirty="0" smtClean="0"/>
              <a:t>No significant technical concerns at this point.  </a:t>
            </a:r>
          </a:p>
          <a:p>
            <a:r>
              <a:rPr lang="en-US" sz="2000" dirty="0" smtClean="0"/>
              <a:t>There is a lot of work to go, particularly regarding ICDs and analysis, to get to PDR in February.</a:t>
            </a:r>
            <a:endParaRPr lang="en-US" sz="20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50</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4124916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r>
              <a:rPr lang="en-US" sz="2000" dirty="0" smtClean="0"/>
              <a:t>No Project-level risks pertain directly to the Structure; however, Risk 4-1 may affect overall configuration (Thermal Subsystem and supporting hardware).</a:t>
            </a:r>
            <a:endParaRPr lang="en-US" sz="20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51</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8" name="Group 52"/>
          <p:cNvGraphicFramePr>
            <a:graphicFrameLocks noGrp="1"/>
          </p:cNvGraphicFramePr>
          <p:nvPr/>
        </p:nvGraphicFramePr>
        <p:xfrm>
          <a:off x="984202" y="2219253"/>
          <a:ext cx="2781300" cy="2781301"/>
        </p:xfrm>
        <a:graphic>
          <a:graphicData uri="http://schemas.openxmlformats.org/drawingml/2006/table">
            <a:tbl>
              <a:tblPr/>
              <a:tblGrid>
                <a:gridCol w="555625"/>
                <a:gridCol w="557213"/>
                <a:gridCol w="555625"/>
                <a:gridCol w="557212"/>
                <a:gridCol w="555625"/>
              </a:tblGrid>
              <a:tr h="555625">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57213">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55625">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57213">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smtClean="0">
                          <a:ln>
                            <a:noFill/>
                          </a:ln>
                          <a:solidFill>
                            <a:schemeClr val="tx1"/>
                          </a:solidFill>
                          <a:effectLst/>
                          <a:latin typeface="Arial" charset="0"/>
                        </a:rPr>
                        <a:t>3, 4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55625">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endParaRPr kumimoji="0" lang="en-US" sz="14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 name="Group 90"/>
          <p:cNvGraphicFramePr>
            <a:graphicFrameLocks noGrp="1"/>
          </p:cNvGraphicFramePr>
          <p:nvPr/>
        </p:nvGraphicFramePr>
        <p:xfrm>
          <a:off x="476202" y="2219253"/>
          <a:ext cx="508000" cy="2781301"/>
        </p:xfrm>
        <a:graphic>
          <a:graphicData uri="http://schemas.openxmlformats.org/drawingml/2006/table">
            <a:tbl>
              <a:tblPr/>
              <a:tblGrid>
                <a:gridCol w="254000"/>
                <a:gridCol w="254000"/>
              </a:tblGrid>
              <a:tr h="555625">
                <a:tc rowSpan="5">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rPr>
                        <a:t>LIKELIHOOD</a:t>
                      </a:r>
                    </a:p>
                  </a:txBody>
                  <a:tcPr anchor="ctr" anchorCtr="1" horzOverflow="overflow">
                    <a:lnL cap="flat">
                      <a:noFill/>
                    </a:lnL>
                    <a:lnR cap="flat">
                      <a:noFill/>
                    </a:lnR>
                    <a:lnT cap="flat">
                      <a:noFill/>
                    </a:lnT>
                    <a:lnB cap="flat">
                      <a:noFill/>
                    </a:lnB>
                    <a:lnTlToBr>
                      <a:noFill/>
                    </a:lnTlToBr>
                    <a:lnBlToTr>
                      <a:noFill/>
                    </a:lnBlToTr>
                    <a:solidFill>
                      <a:srgbClr val="CCCCFF"/>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5</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557213">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4</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555625">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3</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557213">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2</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r h="555625">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1</a:t>
                      </a: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r>
            </a:tbl>
          </a:graphicData>
        </a:graphic>
      </p:graphicFrame>
      <p:graphicFrame>
        <p:nvGraphicFramePr>
          <p:cNvPr id="10" name="Group 138"/>
          <p:cNvGraphicFramePr>
            <a:graphicFrameLocks noGrp="1"/>
          </p:cNvGraphicFramePr>
          <p:nvPr/>
        </p:nvGraphicFramePr>
        <p:xfrm>
          <a:off x="984202" y="4987853"/>
          <a:ext cx="2781300" cy="571500"/>
        </p:xfrm>
        <a:graphic>
          <a:graphicData uri="http://schemas.openxmlformats.org/drawingml/2006/table">
            <a:tbl>
              <a:tblPr/>
              <a:tblGrid>
                <a:gridCol w="555625"/>
                <a:gridCol w="557213"/>
                <a:gridCol w="555625"/>
                <a:gridCol w="557212"/>
                <a:gridCol w="555625"/>
              </a:tblGrid>
              <a:tr h="285750">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1</a:t>
                      </a:r>
                    </a:p>
                  </a:txBody>
                  <a:tcPr anchor="ctr" anchorCtr="1" horzOverflow="overflow">
                    <a:lnL cap="flat">
                      <a:noFill/>
                    </a:lnL>
                    <a:lnR cap="flat">
                      <a:noFill/>
                    </a:lnR>
                    <a:lnT cap="flat">
                      <a:noFill/>
                    </a:lnT>
                    <a:lnB cap="flat">
                      <a:noFill/>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2</a:t>
                      </a:r>
                    </a:p>
                  </a:txBody>
                  <a:tcPr anchor="ctr" anchorCtr="1" horzOverflow="overflow">
                    <a:lnL cap="flat">
                      <a:noFill/>
                    </a:lnL>
                    <a:lnR cap="flat">
                      <a:noFill/>
                    </a:lnR>
                    <a:lnT cap="flat">
                      <a:noFill/>
                    </a:lnT>
                    <a:lnB cap="flat">
                      <a:noFill/>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3</a:t>
                      </a:r>
                    </a:p>
                  </a:txBody>
                  <a:tcPr anchor="ctr" anchorCtr="1" horzOverflow="overflow">
                    <a:lnL cap="flat">
                      <a:noFill/>
                    </a:lnL>
                    <a:lnR cap="flat">
                      <a:noFill/>
                    </a:lnR>
                    <a:lnT cap="flat">
                      <a:noFill/>
                    </a:lnT>
                    <a:lnB cap="flat">
                      <a:noFill/>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4</a:t>
                      </a:r>
                    </a:p>
                  </a:txBody>
                  <a:tcPr anchor="ctr" anchorCtr="1" horzOverflow="overflow">
                    <a:lnL cap="flat">
                      <a:noFill/>
                    </a:lnL>
                    <a:lnR cap="flat">
                      <a:noFill/>
                    </a:lnR>
                    <a:lnT cap="flat">
                      <a:noFill/>
                    </a:lnT>
                    <a:lnB cap="flat">
                      <a:noFill/>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0" i="0" u="none" strike="noStrike" cap="none" normalizeH="0" baseline="0" smtClean="0">
                          <a:ln>
                            <a:noFill/>
                          </a:ln>
                          <a:solidFill>
                            <a:schemeClr val="tx1"/>
                          </a:solidFill>
                          <a:effectLst/>
                          <a:latin typeface="Arial" charset="0"/>
                        </a:rPr>
                        <a:t>5</a:t>
                      </a:r>
                    </a:p>
                  </a:txBody>
                  <a:tcPr anchor="ctr" anchorCtr="1" horzOverflow="overflow">
                    <a:lnL cap="flat">
                      <a:noFill/>
                    </a:lnL>
                    <a:lnR cap="flat">
                      <a:noFill/>
                    </a:lnR>
                    <a:lnT cap="flat">
                      <a:noFill/>
                    </a:lnT>
                    <a:lnB cap="flat">
                      <a:noFill/>
                    </a:lnB>
                    <a:lnTlToBr>
                      <a:noFill/>
                    </a:lnTlToBr>
                    <a:lnBlToTr>
                      <a:noFill/>
                    </a:lnBlToTr>
                    <a:noFill/>
                  </a:tcPr>
                </a:tc>
              </a:tr>
              <a:tr h="285750">
                <a:tc gridSpan="5">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rPr>
                        <a:t>CONSEQUENCES</a:t>
                      </a:r>
                    </a:p>
                  </a:txBody>
                  <a:tcPr anchor="ctr" anchorCtr="1" horzOverflow="overflow">
                    <a:lnL cap="flat">
                      <a:noFill/>
                    </a:lnL>
                    <a:lnR cap="flat">
                      <a:noFill/>
                    </a:lnR>
                    <a:lnT cap="flat">
                      <a:noFill/>
                    </a:lnT>
                    <a:lnB cap="flat">
                      <a:noFill/>
                    </a:lnB>
                    <a:lnTlToBr>
                      <a:noFill/>
                    </a:lnTlToBr>
                    <a:lnBlToTr>
                      <a:noFill/>
                    </a:lnBlToTr>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11" name="Group 287"/>
          <p:cNvGraphicFramePr>
            <a:graphicFrameLocks noGrp="1"/>
          </p:cNvGraphicFramePr>
          <p:nvPr/>
        </p:nvGraphicFramePr>
        <p:xfrm>
          <a:off x="4111144" y="4638747"/>
          <a:ext cx="3299460" cy="1584960"/>
        </p:xfrm>
        <a:graphic>
          <a:graphicData uri="http://schemas.openxmlformats.org/drawingml/2006/table">
            <a:tbl>
              <a:tblPr/>
              <a:tblGrid>
                <a:gridCol w="208280"/>
                <a:gridCol w="533400"/>
                <a:gridCol w="208280"/>
                <a:gridCol w="1422400"/>
                <a:gridCol w="927100"/>
              </a:tblGrid>
              <a:tr h="279400">
                <a:tc gridSpan="3">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dirty="0" smtClean="0">
                          <a:ln>
                            <a:noFill/>
                          </a:ln>
                          <a:solidFill>
                            <a:schemeClr val="tx1"/>
                          </a:solidFill>
                          <a:effectLst/>
                          <a:latin typeface="Arial" charset="0"/>
                        </a:rPr>
                        <a:t>Criticality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smtClean="0">
                          <a:ln>
                            <a:noFill/>
                          </a:ln>
                          <a:solidFill>
                            <a:schemeClr val="tx1"/>
                          </a:solidFill>
                          <a:effectLst/>
                          <a:latin typeface="Arial" charset="0"/>
                        </a:rPr>
                        <a:t>LxC Trend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smtClean="0">
                          <a:ln>
                            <a:noFill/>
                          </a:ln>
                          <a:solidFill>
                            <a:schemeClr val="tx1"/>
                          </a:solidFill>
                          <a:effectLst/>
                          <a:latin typeface="Arial" charset="0"/>
                        </a:rPr>
                        <a:t>Approach</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rowSpan="7">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dirty="0" smtClean="0">
                          <a:ln>
                            <a:noFill/>
                          </a:ln>
                          <a:solidFill>
                            <a:schemeClr val="tx1"/>
                          </a:solidFill>
                          <a:effectLst/>
                          <a:latin typeface="Wingdings" pitchFamily="2" charset="2"/>
                        </a:rPr>
                        <a:t>ò</a:t>
                      </a:r>
                      <a:r>
                        <a:rPr kumimoji="0" lang="en-US" sz="800" b="0" i="0" u="none" strike="noStrike" cap="none" normalizeH="0" baseline="0" dirty="0" smtClean="0">
                          <a:ln>
                            <a:noFill/>
                          </a:ln>
                          <a:solidFill>
                            <a:schemeClr val="tx1"/>
                          </a:solidFill>
                          <a:effectLst/>
                          <a:latin typeface="Arial" charset="0"/>
                        </a:rPr>
                        <a:t> Decreasing (Improving)</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dirty="0" smtClean="0">
                          <a:ln>
                            <a:noFill/>
                          </a:ln>
                          <a:solidFill>
                            <a:schemeClr val="tx1"/>
                          </a:solidFill>
                          <a:effectLst/>
                          <a:latin typeface="Wingdings" pitchFamily="2" charset="2"/>
                        </a:rPr>
                        <a:t>ñ</a:t>
                      </a:r>
                      <a:r>
                        <a:rPr kumimoji="0" lang="en-US" sz="800" b="0" i="0" u="none" strike="noStrike" cap="none" normalizeH="0" baseline="0" dirty="0" smtClean="0">
                          <a:ln>
                            <a:noFill/>
                          </a:ln>
                          <a:solidFill>
                            <a:schemeClr val="tx1"/>
                          </a:solidFill>
                          <a:effectLst/>
                          <a:latin typeface="Arial" charset="0"/>
                        </a:rPr>
                        <a:t> Increasing (Worsening)</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dirty="0" smtClean="0">
                          <a:ln>
                            <a:noFill/>
                          </a:ln>
                          <a:solidFill>
                            <a:schemeClr val="tx1"/>
                          </a:solidFill>
                          <a:effectLst/>
                          <a:latin typeface="Wingdings" pitchFamily="2" charset="2"/>
                        </a:rPr>
                        <a:t>ð</a:t>
                      </a:r>
                      <a:r>
                        <a:rPr kumimoji="0" lang="en-US" sz="800" b="0" i="0" u="none" strike="noStrike" cap="none" normalizeH="0" baseline="0" dirty="0" smtClean="0">
                          <a:ln>
                            <a:noFill/>
                          </a:ln>
                          <a:solidFill>
                            <a:schemeClr val="tx1"/>
                          </a:solidFill>
                          <a:effectLst/>
                          <a:latin typeface="Arial" charset="0"/>
                        </a:rPr>
                        <a:t> Unchanged</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0" i="0" u="none" strike="noStrike" cap="none" normalizeH="0" baseline="0" dirty="0" smtClean="0">
                          <a:ln>
                            <a:noFill/>
                          </a:ln>
                          <a:solidFill>
                            <a:schemeClr val="tx1"/>
                          </a:solidFill>
                          <a:effectLst/>
                          <a:latin typeface="Wingdings 2" pitchFamily="18" charset="2"/>
                        </a:rPr>
                        <a:t>£</a:t>
                      </a:r>
                      <a:r>
                        <a:rPr kumimoji="0" lang="en-US" sz="800" b="0" i="0" u="none" strike="noStrike" cap="none" normalizeH="0" baseline="0" dirty="0" smtClean="0">
                          <a:ln>
                            <a:noFill/>
                          </a:ln>
                          <a:solidFill>
                            <a:schemeClr val="tx1"/>
                          </a:solidFill>
                          <a:effectLst/>
                          <a:latin typeface="Arial" charset="0"/>
                        </a:rPr>
                        <a:t> New since last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Arial" charset="0"/>
                        </a:rPr>
                        <a:t>M - Mitigate</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Arial" charset="0"/>
                        </a:rPr>
                        <a:t>W - Watch</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Arial" charset="0"/>
                        </a:rPr>
                        <a:t>A - Accept</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Arial" charset="0"/>
                        </a:rPr>
                        <a:t>R - Research</a:t>
                      </a:r>
                    </a:p>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Arial" charset="0"/>
                        </a:rPr>
                        <a:t>P – Pending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1" i="0" u="none" strike="noStrike" cap="none" normalizeH="0" baseline="0" smtClean="0">
                          <a:ln>
                            <a:noFill/>
                          </a:ln>
                          <a:solidFill>
                            <a:schemeClr val="tx1"/>
                          </a:solidFill>
                          <a:effectLst/>
                          <a:latin typeface="Arial" charset="0"/>
                        </a:rPr>
                        <a:t>High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0">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279400">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1" i="0" u="none" strike="noStrike" cap="none" normalizeH="0" baseline="0" smtClean="0">
                          <a:ln>
                            <a:noFill/>
                          </a:ln>
                          <a:solidFill>
                            <a:schemeClr val="tx1"/>
                          </a:solidFill>
                          <a:effectLst/>
                          <a:latin typeface="Arial" charset="0"/>
                        </a:rPr>
                        <a:t>Med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0">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smtClean="0">
                          <a:ln>
                            <a:noFill/>
                          </a:ln>
                          <a:solidFill>
                            <a:schemeClr val="tx1"/>
                          </a:solidFill>
                          <a:effectLst/>
                          <a:latin typeface="Arial" charset="0"/>
                        </a:rPr>
                        <a:t> </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279400">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100" b="1" i="0" u="none" strike="noStrike" cap="none" normalizeH="0" baseline="0" smtClean="0">
                          <a:ln>
                            <a:noFill/>
                          </a:ln>
                          <a:solidFill>
                            <a:schemeClr val="tx1"/>
                          </a:solidFill>
                          <a:effectLst/>
                          <a:latin typeface="Arial" charset="0"/>
                        </a:rPr>
                        <a:t>Low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0">
                <a:tc vMerge="1">
                  <a:txBody>
                    <a:bodyPr/>
                    <a:lstStyle/>
                    <a:p>
                      <a:endParaRPr lang="en-US"/>
                    </a:p>
                  </a:txBody>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 b="0" i="0" u="none" strike="noStrike" cap="none" normalizeH="0" baseline="0" dirty="0" smtClean="0">
                          <a:ln>
                            <a:noFill/>
                          </a:ln>
                          <a:solidFill>
                            <a:schemeClr val="tx1"/>
                          </a:solidFill>
                          <a:effectLst/>
                          <a:latin typeface="Arial" charset="0"/>
                        </a:rPr>
                        <a:t> </a:t>
                      </a:r>
                    </a:p>
                  </a:txBody>
                  <a:tcPr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12" name="Group 373"/>
          <p:cNvGraphicFramePr>
            <a:graphicFrameLocks noGrp="1"/>
          </p:cNvGraphicFramePr>
          <p:nvPr/>
        </p:nvGraphicFramePr>
        <p:xfrm>
          <a:off x="4083290" y="2228898"/>
          <a:ext cx="4521200" cy="2006600"/>
        </p:xfrm>
        <a:graphic>
          <a:graphicData uri="http://schemas.openxmlformats.org/drawingml/2006/table">
            <a:tbl>
              <a:tblPr/>
              <a:tblGrid>
                <a:gridCol w="508000"/>
                <a:gridCol w="317500"/>
                <a:gridCol w="571500"/>
                <a:gridCol w="571500"/>
                <a:gridCol w="2552700"/>
              </a:tblGrid>
              <a:tr h="381000">
                <a:tc gridSpan="2">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Rank &amp; Trend</a:t>
                      </a:r>
                    </a:p>
                  </a:txBody>
                  <a:tcPr anchor="b"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Risk ID</a:t>
                      </a:r>
                    </a:p>
                  </a:txBody>
                  <a:tcPr anchor="b"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Approach</a:t>
                      </a:r>
                    </a:p>
                  </a:txBody>
                  <a:tcPr anchor="b"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Risk Title</a:t>
                      </a: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Wingdings" pitchFamily="2" charset="2"/>
                        </a:rPr>
                        <a:t>ð</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2-1</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P</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Actuator Procurement Cost from New Scale</a:t>
                      </a: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r>
              <a:tr h="406400">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Wingdings" pitchFamily="2" charset="2"/>
                        </a:rPr>
                        <a:t>ò</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5-1</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P</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Positioner Tilt/Focus Requirements</a:t>
                      </a: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Wingdings" pitchFamily="2" charset="2"/>
                        </a:rPr>
                        <a:t>ð</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4-1</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P</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Positioner/Electronics Power Budget</a:t>
                      </a: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7FD"/>
                    </a:solidFill>
                  </a:tcPr>
                </a:tc>
              </a:tr>
              <a:tr h="406400">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Wingdings" pitchFamily="2" charset="2"/>
                        </a:rPr>
                        <a:t>ð</a:t>
                      </a:r>
                    </a:p>
                  </a:txBody>
                  <a:tcPr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3-2</a:t>
                      </a:r>
                    </a:p>
                  </a:txBody>
                  <a:tcPr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smtClean="0">
                          <a:ln>
                            <a:noFill/>
                          </a:ln>
                          <a:solidFill>
                            <a:schemeClr val="tx1"/>
                          </a:solidFill>
                          <a:effectLst/>
                          <a:latin typeface="Arial" charset="0"/>
                        </a:rPr>
                        <a:t>P</a:t>
                      </a:r>
                    </a:p>
                  </a:txBody>
                  <a:tcPr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20000"/>
                        </a:spcBef>
                        <a:spcAft>
                          <a:spcPct val="0"/>
                        </a:spcAft>
                        <a:buClrTx/>
                        <a:buSzPct val="100000"/>
                        <a:buFontTx/>
                        <a:buNone/>
                        <a:tabLst/>
                      </a:pPr>
                      <a:r>
                        <a:rPr kumimoji="0" lang="en-US" sz="1000" b="0" i="0" u="none" strike="noStrike" cap="none" normalizeH="0" baseline="0" dirty="0" smtClean="0">
                          <a:ln>
                            <a:noFill/>
                          </a:ln>
                          <a:solidFill>
                            <a:schemeClr val="tx1"/>
                          </a:solidFill>
                          <a:effectLst/>
                          <a:latin typeface="Arial" charset="0"/>
                        </a:rPr>
                        <a:t>EMI issues with fiber </a:t>
                      </a:r>
                      <a:r>
                        <a:rPr kumimoji="0" lang="en-US" sz="1000" b="0" i="0" u="none" strike="noStrike" cap="none" normalizeH="0" baseline="0" dirty="0" err="1" smtClean="0">
                          <a:ln>
                            <a:noFill/>
                          </a:ln>
                          <a:solidFill>
                            <a:schemeClr val="tx1"/>
                          </a:solidFill>
                          <a:effectLst/>
                          <a:latin typeface="Arial" charset="0"/>
                        </a:rPr>
                        <a:t>positioners</a:t>
                      </a:r>
                      <a:r>
                        <a:rPr kumimoji="0" lang="en-US" sz="1000" b="0" i="0" u="none" strike="noStrike" cap="none" normalizeH="0" baseline="0" dirty="0" smtClean="0">
                          <a:ln>
                            <a:noFill/>
                          </a:ln>
                          <a:solidFill>
                            <a:schemeClr val="tx1"/>
                          </a:solidFill>
                          <a:effectLst/>
                          <a:latin typeface="Arial" charset="0"/>
                        </a:rPr>
                        <a:t>/drive electronics</a:t>
                      </a: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66410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Forward to Project PDR</a:t>
            </a:r>
            <a:endParaRPr lang="en-US" dirty="0"/>
          </a:p>
        </p:txBody>
      </p:sp>
      <p:sp>
        <p:nvSpPr>
          <p:cNvPr id="3" name="Content Placeholder 2"/>
          <p:cNvSpPr>
            <a:spLocks noGrp="1"/>
          </p:cNvSpPr>
          <p:nvPr>
            <p:ph idx="1"/>
          </p:nvPr>
        </p:nvSpPr>
        <p:spPr/>
        <p:txBody>
          <a:bodyPr/>
          <a:lstStyle/>
          <a:p>
            <a:r>
              <a:rPr lang="en-US" sz="2000" dirty="0" smtClean="0"/>
              <a:t>JPL Mechanical Systems Engineering needs to continue to stay in contact with LNA and ASIAA regarding interfaces and design updates.</a:t>
            </a:r>
          </a:p>
          <a:p>
            <a:r>
              <a:rPr lang="en-US" sz="2000" dirty="0" smtClean="0"/>
              <a:t>Requirements and interfaces must continue to mature.</a:t>
            </a:r>
          </a:p>
          <a:p>
            <a:r>
              <a:rPr lang="en-US" sz="2000" dirty="0" smtClean="0"/>
              <a:t>JPL will need to be in contact with ASIAA thermal engineer.  (Has this person been identified?)</a:t>
            </a:r>
          </a:p>
          <a:p>
            <a:r>
              <a:rPr lang="en-US" sz="2000" dirty="0" smtClean="0"/>
              <a:t>Alignment of POpt2-to-PFI requirement (L3-PFI-043) will be owned by the owner of the </a:t>
            </a:r>
            <a:r>
              <a:rPr lang="en-US" sz="2000" dirty="0" err="1" smtClean="0"/>
              <a:t>Positioner</a:t>
            </a:r>
            <a:r>
              <a:rPr lang="en-US" sz="2000" dirty="0" smtClean="0"/>
              <a:t> Bench </a:t>
            </a:r>
            <a:r>
              <a:rPr lang="en-US" sz="2000" dirty="0" err="1" smtClean="0"/>
              <a:t>Assy</a:t>
            </a:r>
            <a:r>
              <a:rPr lang="en-US" sz="2000" dirty="0" smtClean="0"/>
              <a:t> mounts.</a:t>
            </a:r>
            <a:endParaRPr lang="en-US" sz="2000"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52</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982606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45" y="3198572"/>
            <a:ext cx="7772400" cy="738188"/>
          </a:xfrm>
        </p:spPr>
        <p:txBody>
          <a:bodyPr/>
          <a:lstStyle/>
          <a:p>
            <a:r>
              <a:rPr lang="en-US" dirty="0" smtClean="0"/>
              <a:t>Backup Material</a:t>
            </a:r>
            <a:endParaRPr lang="en-US" dirty="0"/>
          </a:p>
        </p:txBody>
      </p:sp>
      <p:sp>
        <p:nvSpPr>
          <p:cNvPr id="3" name="Slide Number Placeholder 2"/>
          <p:cNvSpPr>
            <a:spLocks noGrp="1"/>
          </p:cNvSpPr>
          <p:nvPr>
            <p:ph type="sldNum" sz="quarter" idx="10"/>
          </p:nvPr>
        </p:nvSpPr>
        <p:spPr/>
        <p:txBody>
          <a:bodyPr/>
          <a:lstStyle/>
          <a:p>
            <a:pPr>
              <a:defRPr/>
            </a:pPr>
            <a:fld id="{C7BA6119-CCFE-4E9D-B99C-EAD0B81AC7D8}" type="slidenum">
              <a:rPr lang="en-US" smtClean="0"/>
              <a:pPr>
                <a:defRPr/>
              </a:pPr>
              <a:t>53</a:t>
            </a:fld>
            <a:r>
              <a:rPr lang="en-US" sz="1400" smtClean="0"/>
              <a:t> </a:t>
            </a:r>
            <a:endParaRPr lang="en-US" dirty="0"/>
          </a:p>
        </p:txBody>
      </p:sp>
      <p:sp>
        <p:nvSpPr>
          <p:cNvPr id="4" name="Date Placeholder 3"/>
          <p:cNvSpPr>
            <a:spLocks noGrp="1"/>
          </p:cNvSpPr>
          <p:nvPr>
            <p:ph type="dt" sz="half" idx="11"/>
          </p:nvPr>
        </p:nvSpPr>
        <p:spPr/>
        <p:txBody>
          <a:bodyPr/>
          <a:lstStyle/>
          <a:p>
            <a:pPr>
              <a:defRPr/>
            </a:pPr>
            <a:r>
              <a:rPr lang="en-US" smtClean="0"/>
              <a:t>December 17, 2012</a:t>
            </a:r>
            <a:endParaRPr lang="en-US" dirty="0"/>
          </a:p>
        </p:txBody>
      </p:sp>
      <p:sp>
        <p:nvSpPr>
          <p:cNvPr id="5" name="Footer Placeholder 4"/>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586801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Structure Focus </a:t>
            </a:r>
            <a:r>
              <a:rPr lang="en-US" dirty="0"/>
              <a:t>A</a:t>
            </a:r>
            <a:r>
              <a:rPr lang="en-US" dirty="0" smtClean="0"/>
              <a:t>lignment Errors  </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43" t="11998" r="45101" b="8487"/>
          <a:stretch/>
        </p:blipFill>
        <p:spPr bwMode="auto">
          <a:xfrm>
            <a:off x="1676400" y="799978"/>
            <a:ext cx="5622591" cy="5223451"/>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4964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Structure X-Y Alignment Errors  </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302" t="9702" r="35165" b="11237"/>
          <a:stretch/>
        </p:blipFill>
        <p:spPr bwMode="auto">
          <a:xfrm>
            <a:off x="1371600" y="1371600"/>
            <a:ext cx="5152571" cy="439783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88652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Structure Tilt Alignment Errors  </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78" t="27437" r="53228" b="6925"/>
          <a:stretch/>
        </p:blipFill>
        <p:spPr bwMode="auto">
          <a:xfrm>
            <a:off x="1828800" y="1371600"/>
            <a:ext cx="4963886" cy="4513944"/>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22519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 Envelope Proposed by ASIAA 11/21/12</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57</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997586" y="1617661"/>
            <a:ext cx="5052278" cy="4765084"/>
          </a:xfrm>
          <a:prstGeom prst="rect">
            <a:avLst/>
          </a:prstGeom>
          <a:noFill/>
          <a:ln w="9525">
            <a:noFill/>
            <a:miter lim="800000"/>
            <a:headEnd/>
            <a:tailEnd/>
          </a:ln>
        </p:spPr>
      </p:pic>
      <p:sp>
        <p:nvSpPr>
          <p:cNvPr id="8" name="TextBox 7"/>
          <p:cNvSpPr txBox="1"/>
          <p:nvPr/>
        </p:nvSpPr>
        <p:spPr>
          <a:xfrm>
            <a:off x="5877813" y="3817210"/>
            <a:ext cx="3316934" cy="307777"/>
          </a:xfrm>
          <a:prstGeom prst="rect">
            <a:avLst/>
          </a:prstGeom>
          <a:noFill/>
        </p:spPr>
        <p:txBody>
          <a:bodyPr wrap="none" rtlCol="0">
            <a:spAutoFit/>
          </a:bodyPr>
          <a:lstStyle/>
          <a:p>
            <a:r>
              <a:rPr lang="en-US" sz="1400" dirty="0" smtClean="0"/>
              <a:t>Latest cable wrapper envelope in green</a:t>
            </a:r>
            <a:endParaRPr lang="en-US" sz="1400" dirty="0"/>
          </a:p>
        </p:txBody>
      </p:sp>
      <p:cxnSp>
        <p:nvCxnSpPr>
          <p:cNvPr id="9" name="Straight Arrow Connector 8"/>
          <p:cNvCxnSpPr/>
          <p:nvPr/>
        </p:nvCxnSpPr>
        <p:spPr bwMode="auto">
          <a:xfrm rot="5400000">
            <a:off x="3640015" y="2277400"/>
            <a:ext cx="656494" cy="11723"/>
          </a:xfrm>
          <a:prstGeom prst="straightConnector1">
            <a:avLst/>
          </a:prstGeom>
          <a:solidFill>
            <a:schemeClr val="accent1"/>
          </a:solidFill>
          <a:ln w="9525" cap="flat" cmpd="sng" algn="ctr">
            <a:solidFill>
              <a:srgbClr val="FF0000"/>
            </a:solidFill>
            <a:prstDash val="solid"/>
            <a:round/>
            <a:headEnd type="arrow" w="med" len="med"/>
            <a:tailEnd type="arrow"/>
          </a:ln>
          <a:effectLst/>
        </p:spPr>
      </p:cxnSp>
      <p:sp>
        <p:nvSpPr>
          <p:cNvPr id="10" name="TextBox 9"/>
          <p:cNvSpPr txBox="1"/>
          <p:nvPr/>
        </p:nvSpPr>
        <p:spPr>
          <a:xfrm>
            <a:off x="399249" y="951899"/>
            <a:ext cx="3219151" cy="307777"/>
          </a:xfrm>
          <a:prstGeom prst="rect">
            <a:avLst/>
          </a:prstGeom>
          <a:noFill/>
        </p:spPr>
        <p:txBody>
          <a:bodyPr wrap="none" rtlCol="0">
            <a:spAutoFit/>
          </a:bodyPr>
          <a:lstStyle/>
          <a:p>
            <a:r>
              <a:rPr lang="en-US" sz="1400" dirty="0" smtClean="0"/>
              <a:t>SRB to mount on top of cable wrapper</a:t>
            </a:r>
            <a:endParaRPr lang="en-US" sz="1400" dirty="0"/>
          </a:p>
        </p:txBody>
      </p:sp>
      <p:cxnSp>
        <p:nvCxnSpPr>
          <p:cNvPr id="11" name="Straight Arrow Connector 10"/>
          <p:cNvCxnSpPr/>
          <p:nvPr/>
        </p:nvCxnSpPr>
        <p:spPr bwMode="auto">
          <a:xfrm rot="16200000" flipH="1">
            <a:off x="2580890" y="1404129"/>
            <a:ext cx="327991" cy="993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0" y="1898980"/>
            <a:ext cx="953146" cy="738664"/>
          </a:xfrm>
          <a:prstGeom prst="rect">
            <a:avLst/>
          </a:prstGeom>
          <a:noFill/>
        </p:spPr>
        <p:txBody>
          <a:bodyPr wrap="square" rtlCol="0">
            <a:spAutoFit/>
          </a:bodyPr>
          <a:lstStyle/>
          <a:p>
            <a:pPr algn="r"/>
            <a:r>
              <a:rPr lang="en-US" sz="1400" dirty="0" smtClean="0"/>
              <a:t>PFI envelope in POpt2</a:t>
            </a:r>
            <a:endParaRPr lang="en-US" sz="1400" dirty="0"/>
          </a:p>
        </p:txBody>
      </p:sp>
      <p:cxnSp>
        <p:nvCxnSpPr>
          <p:cNvPr id="13" name="Straight Arrow Connector 12"/>
          <p:cNvCxnSpPr/>
          <p:nvPr/>
        </p:nvCxnSpPr>
        <p:spPr bwMode="auto">
          <a:xfrm>
            <a:off x="821410" y="2635150"/>
            <a:ext cx="387458" cy="1239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4041874" y="1090446"/>
            <a:ext cx="5102126" cy="738664"/>
          </a:xfrm>
          <a:prstGeom prst="rect">
            <a:avLst/>
          </a:prstGeom>
          <a:noFill/>
        </p:spPr>
        <p:txBody>
          <a:bodyPr wrap="square" rtlCol="0">
            <a:spAutoFit/>
          </a:bodyPr>
          <a:lstStyle/>
          <a:p>
            <a:r>
              <a:rPr lang="en-US" sz="1400" dirty="0" smtClean="0">
                <a:solidFill>
                  <a:srgbClr val="FF0000"/>
                </a:solidFill>
              </a:rPr>
              <a:t>If Segment Tube Plate 3 is in optimal position along Z, then  distance between it and top of envelope is fixed; current height of SRBs exceeds it</a:t>
            </a:r>
            <a:endParaRPr lang="en-US" sz="1400" dirty="0">
              <a:solidFill>
                <a:srgbClr val="FF0000"/>
              </a:solidFill>
            </a:endParaRPr>
          </a:p>
        </p:txBody>
      </p:sp>
      <p:cxnSp>
        <p:nvCxnSpPr>
          <p:cNvPr id="15" name="Straight Arrow Connector 14"/>
          <p:cNvCxnSpPr/>
          <p:nvPr/>
        </p:nvCxnSpPr>
        <p:spPr bwMode="auto">
          <a:xfrm rot="10800000" flipV="1">
            <a:off x="5292090" y="2041177"/>
            <a:ext cx="697230" cy="30861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6" name="TextBox 15"/>
          <p:cNvSpPr txBox="1"/>
          <p:nvPr/>
        </p:nvSpPr>
        <p:spPr>
          <a:xfrm>
            <a:off x="5998748" y="1849515"/>
            <a:ext cx="3145252" cy="954107"/>
          </a:xfrm>
          <a:prstGeom prst="rect">
            <a:avLst/>
          </a:prstGeom>
          <a:noFill/>
        </p:spPr>
        <p:txBody>
          <a:bodyPr wrap="square" rtlCol="0">
            <a:spAutoFit/>
          </a:bodyPr>
          <a:lstStyle/>
          <a:p>
            <a:r>
              <a:rPr lang="en-US" sz="1400" dirty="0" smtClean="0">
                <a:solidFill>
                  <a:srgbClr val="FF0000"/>
                </a:solidFill>
              </a:rPr>
              <a:t>This envelope is misleadingly large; usable OD has shrunk to ~1030mm (due to request from Subaru telescope)</a:t>
            </a:r>
            <a:endParaRPr lang="en-US" sz="1400" dirty="0">
              <a:solidFill>
                <a:srgbClr val="FF0000"/>
              </a:solidFill>
            </a:endParaRPr>
          </a:p>
        </p:txBody>
      </p:sp>
      <p:cxnSp>
        <p:nvCxnSpPr>
          <p:cNvPr id="17" name="Straight Connector 16"/>
          <p:cNvCxnSpPr/>
          <p:nvPr/>
        </p:nvCxnSpPr>
        <p:spPr bwMode="auto">
          <a:xfrm rot="5400000" flipH="1" flipV="1">
            <a:off x="3956539" y="1831920"/>
            <a:ext cx="445477" cy="3634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8" name="Straight Arrow Connector 17"/>
          <p:cNvCxnSpPr>
            <a:stCxn id="8" idx="1"/>
          </p:cNvCxnSpPr>
          <p:nvPr/>
        </p:nvCxnSpPr>
        <p:spPr bwMode="auto">
          <a:xfrm rot="10800000">
            <a:off x="4448031" y="3115597"/>
            <a:ext cx="1429783" cy="8555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 val="40258097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SRB Envelope Proposed by JPL 12/5/12</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58</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19" name="Picture 18"/>
          <p:cNvPicPr>
            <a:picLocks noChangeAspect="1"/>
          </p:cNvPicPr>
          <p:nvPr/>
        </p:nvPicPr>
        <p:blipFill rotWithShape="1">
          <a:blip r:embed="rId2" cstate="print">
            <a:extLst>
              <a:ext uri="{28A0092B-C50C-407E-A947-70E740481C1C}">
                <a14:useLocalDpi xmlns="" xmlns:a14="http://schemas.microsoft.com/office/drawing/2010/main" val="0"/>
              </a:ext>
            </a:extLst>
          </a:blip>
          <a:srcRect l="15317" t="4108" r="13489" b="3101"/>
          <a:stretch/>
        </p:blipFill>
        <p:spPr>
          <a:xfrm>
            <a:off x="3630567" y="951899"/>
            <a:ext cx="4801102" cy="4761324"/>
          </a:xfrm>
          <a:prstGeom prst="rect">
            <a:avLst/>
          </a:prstGeom>
        </p:spPr>
      </p:pic>
      <p:cxnSp>
        <p:nvCxnSpPr>
          <p:cNvPr id="20" name="Straight Connector 19"/>
          <p:cNvCxnSpPr/>
          <p:nvPr/>
        </p:nvCxnSpPr>
        <p:spPr>
          <a:xfrm>
            <a:off x="3853849" y="3216072"/>
            <a:ext cx="26580" cy="3078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871212" y="6065598"/>
            <a:ext cx="1555388" cy="0"/>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803063" y="6054965"/>
            <a:ext cx="1388673" cy="10633"/>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7028" y="5560459"/>
            <a:ext cx="1175732" cy="400110"/>
          </a:xfrm>
          <a:prstGeom prst="rect">
            <a:avLst/>
          </a:prstGeom>
          <a:noFill/>
        </p:spPr>
        <p:txBody>
          <a:bodyPr wrap="square" rtlCol="0">
            <a:spAutoFit/>
          </a:bodyPr>
          <a:lstStyle/>
          <a:p>
            <a:r>
              <a:rPr lang="en-US" sz="2000" b="1" dirty="0" smtClean="0"/>
              <a:t>500mm</a:t>
            </a:r>
            <a:endParaRPr lang="en-US" sz="2000" b="1" dirty="0"/>
          </a:p>
        </p:txBody>
      </p:sp>
      <p:sp>
        <p:nvSpPr>
          <p:cNvPr id="24" name="TextBox 23"/>
          <p:cNvSpPr txBox="1"/>
          <p:nvPr/>
        </p:nvSpPr>
        <p:spPr>
          <a:xfrm>
            <a:off x="5368993" y="5848494"/>
            <a:ext cx="1484652" cy="400110"/>
          </a:xfrm>
          <a:prstGeom prst="rect">
            <a:avLst/>
          </a:prstGeom>
          <a:noFill/>
        </p:spPr>
        <p:txBody>
          <a:bodyPr wrap="square" rtlCol="0">
            <a:spAutoFit/>
          </a:bodyPr>
          <a:lstStyle/>
          <a:p>
            <a:r>
              <a:rPr lang="en-US" sz="2000" b="1" dirty="0" smtClean="0"/>
              <a:t>1030mm</a:t>
            </a:r>
            <a:endParaRPr lang="en-US" b="1" dirty="0"/>
          </a:p>
        </p:txBody>
      </p:sp>
      <p:cxnSp>
        <p:nvCxnSpPr>
          <p:cNvPr id="25" name="Straight Arrow Connector 24"/>
          <p:cNvCxnSpPr/>
          <p:nvPr/>
        </p:nvCxnSpPr>
        <p:spPr>
          <a:xfrm flipH="1" flipV="1">
            <a:off x="4965745" y="5766461"/>
            <a:ext cx="747832" cy="1426"/>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03063" y="5752977"/>
            <a:ext cx="294140" cy="14910"/>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91736" y="3898832"/>
            <a:ext cx="2647" cy="23510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97203" y="3315309"/>
            <a:ext cx="23037" cy="2548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08137" y="3315309"/>
            <a:ext cx="24809" cy="26882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43845" y="3362589"/>
            <a:ext cx="899794" cy="1799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51062" y="2345982"/>
            <a:ext cx="2406" cy="8996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044612" y="2471231"/>
            <a:ext cx="476689" cy="216191"/>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03063" y="3075510"/>
            <a:ext cx="85062" cy="451885"/>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04858" y="2834633"/>
            <a:ext cx="938781" cy="707886"/>
          </a:xfrm>
          <a:prstGeom prst="rect">
            <a:avLst/>
          </a:prstGeom>
          <a:noFill/>
        </p:spPr>
        <p:txBody>
          <a:bodyPr wrap="square" rtlCol="0">
            <a:spAutoFit/>
          </a:bodyPr>
          <a:lstStyle/>
          <a:p>
            <a:r>
              <a:rPr lang="en-US" sz="2000" b="1" dirty="0" smtClean="0"/>
              <a:t>102.5deg</a:t>
            </a:r>
            <a:endParaRPr lang="en-US" sz="2000" b="1" dirty="0"/>
          </a:p>
        </p:txBody>
      </p:sp>
      <p:pic>
        <p:nvPicPr>
          <p:cNvPr id="53" name="Picture 3"/>
          <p:cNvPicPr>
            <a:picLocks noChangeAspect="1" noChangeArrowheads="1"/>
          </p:cNvPicPr>
          <p:nvPr/>
        </p:nvPicPr>
        <p:blipFill>
          <a:blip r:embed="rId3" cstate="print"/>
          <a:srcRect l="9721" t="5336" r="11285" b="6606"/>
          <a:stretch>
            <a:fillRect/>
          </a:stretch>
        </p:blipFill>
        <p:spPr bwMode="auto">
          <a:xfrm>
            <a:off x="1681129" y="2687422"/>
            <a:ext cx="1565910" cy="1328227"/>
          </a:xfrm>
          <a:prstGeom prst="rect">
            <a:avLst/>
          </a:prstGeom>
          <a:noFill/>
          <a:ln w="9525">
            <a:noFill/>
            <a:miter lim="800000"/>
            <a:headEnd/>
            <a:tailEnd/>
          </a:ln>
          <a:effectLst/>
        </p:spPr>
      </p:pic>
      <p:sp>
        <p:nvSpPr>
          <p:cNvPr id="54" name="TextBox 53"/>
          <p:cNvSpPr txBox="1"/>
          <p:nvPr/>
        </p:nvSpPr>
        <p:spPr>
          <a:xfrm>
            <a:off x="517206" y="1552581"/>
            <a:ext cx="2299303" cy="307777"/>
          </a:xfrm>
          <a:prstGeom prst="rect">
            <a:avLst/>
          </a:prstGeom>
          <a:noFill/>
        </p:spPr>
        <p:txBody>
          <a:bodyPr wrap="square" rtlCol="0">
            <a:spAutoFit/>
          </a:bodyPr>
          <a:lstStyle/>
          <a:p>
            <a:r>
              <a:rPr lang="en-US" sz="1400" dirty="0" smtClean="0">
                <a:solidFill>
                  <a:srgbClr val="FF0000"/>
                </a:solidFill>
              </a:rPr>
              <a:t>Maximum size available:</a:t>
            </a:r>
            <a:endParaRPr lang="en-US" sz="1400" dirty="0">
              <a:solidFill>
                <a:srgbClr val="FF0000"/>
              </a:solidFill>
            </a:endParaRPr>
          </a:p>
        </p:txBody>
      </p:sp>
      <p:cxnSp>
        <p:nvCxnSpPr>
          <p:cNvPr id="55" name="Straight Arrow Connector 54"/>
          <p:cNvCxnSpPr/>
          <p:nvPr/>
        </p:nvCxnSpPr>
        <p:spPr bwMode="auto">
          <a:xfrm rot="16200000" flipH="1">
            <a:off x="761014" y="3369855"/>
            <a:ext cx="1120140" cy="11430"/>
          </a:xfrm>
          <a:prstGeom prst="straightConnector1">
            <a:avLst/>
          </a:prstGeom>
          <a:solidFill>
            <a:schemeClr val="accent1"/>
          </a:solidFill>
          <a:ln w="9525" cap="flat" cmpd="sng" algn="ctr">
            <a:solidFill>
              <a:srgbClr val="FF0000"/>
            </a:solidFill>
            <a:prstDash val="solid"/>
            <a:round/>
            <a:headEnd type="arrow" w="med" len="med"/>
            <a:tailEnd type="arrow"/>
          </a:ln>
          <a:effectLst/>
        </p:spPr>
      </p:cxnSp>
      <p:sp>
        <p:nvSpPr>
          <p:cNvPr id="56" name="TextBox 55"/>
          <p:cNvSpPr txBox="1"/>
          <p:nvPr/>
        </p:nvSpPr>
        <p:spPr>
          <a:xfrm>
            <a:off x="492409" y="3181260"/>
            <a:ext cx="788670" cy="523220"/>
          </a:xfrm>
          <a:prstGeom prst="rect">
            <a:avLst/>
          </a:prstGeom>
          <a:noFill/>
        </p:spPr>
        <p:txBody>
          <a:bodyPr wrap="square" rtlCol="0">
            <a:spAutoFit/>
          </a:bodyPr>
          <a:lstStyle/>
          <a:p>
            <a:pPr algn="r"/>
            <a:r>
              <a:rPr lang="en-US" sz="1400" dirty="0" smtClean="0">
                <a:solidFill>
                  <a:srgbClr val="FF0000"/>
                </a:solidFill>
              </a:rPr>
              <a:t>201mm max</a:t>
            </a:r>
            <a:endParaRPr lang="en-US" sz="1400" dirty="0">
              <a:solidFill>
                <a:srgbClr val="FF0000"/>
              </a:solidFill>
            </a:endParaRPr>
          </a:p>
        </p:txBody>
      </p:sp>
      <p:cxnSp>
        <p:nvCxnSpPr>
          <p:cNvPr id="57" name="Straight Arrow Connector 56"/>
          <p:cNvCxnSpPr/>
          <p:nvPr/>
        </p:nvCxnSpPr>
        <p:spPr bwMode="auto">
          <a:xfrm>
            <a:off x="1864009" y="2598330"/>
            <a:ext cx="1245870" cy="1588"/>
          </a:xfrm>
          <a:prstGeom prst="straightConnector1">
            <a:avLst/>
          </a:prstGeom>
          <a:solidFill>
            <a:schemeClr val="accent1"/>
          </a:solidFill>
          <a:ln w="9525" cap="flat" cmpd="sng" algn="ctr">
            <a:solidFill>
              <a:srgbClr val="FF0000"/>
            </a:solidFill>
            <a:prstDash val="solid"/>
            <a:round/>
            <a:headEnd type="arrow" w="med" len="med"/>
            <a:tailEnd type="arrow"/>
          </a:ln>
          <a:effectLst/>
        </p:spPr>
      </p:cxnSp>
      <p:sp>
        <p:nvSpPr>
          <p:cNvPr id="58" name="TextBox 57"/>
          <p:cNvSpPr txBox="1"/>
          <p:nvPr/>
        </p:nvSpPr>
        <p:spPr>
          <a:xfrm>
            <a:off x="2027839" y="2042070"/>
            <a:ext cx="788670" cy="523220"/>
          </a:xfrm>
          <a:prstGeom prst="rect">
            <a:avLst/>
          </a:prstGeom>
          <a:noFill/>
        </p:spPr>
        <p:txBody>
          <a:bodyPr wrap="square" rtlCol="0">
            <a:spAutoFit/>
          </a:bodyPr>
          <a:lstStyle/>
          <a:p>
            <a:pPr algn="r"/>
            <a:r>
              <a:rPr lang="en-US" sz="1400" dirty="0" smtClean="0">
                <a:solidFill>
                  <a:srgbClr val="FF0000"/>
                </a:solidFill>
              </a:rPr>
              <a:t>259mm max</a:t>
            </a:r>
            <a:endParaRPr lang="en-US" sz="1400" dirty="0">
              <a:solidFill>
                <a:srgbClr val="FF0000"/>
              </a:solidFill>
            </a:endParaRPr>
          </a:p>
        </p:txBody>
      </p:sp>
    </p:spTree>
    <p:extLst>
      <p:ext uri="{BB962C8B-B14F-4D97-AF65-F5344CB8AC3E}">
        <p14:creationId xmlns:p14="http://schemas.microsoft.com/office/powerpoint/2010/main" xmlns="" val="4025809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List</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59</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7" name="Table 6"/>
          <p:cNvGraphicFramePr>
            <a:graphicFrameLocks noGrp="1"/>
          </p:cNvGraphicFramePr>
          <p:nvPr/>
        </p:nvGraphicFramePr>
        <p:xfrm>
          <a:off x="685800" y="1124730"/>
          <a:ext cx="6017659" cy="5100327"/>
        </p:xfrm>
        <a:graphic>
          <a:graphicData uri="http://schemas.openxmlformats.org/drawingml/2006/table">
            <a:tbl>
              <a:tblPr/>
              <a:tblGrid>
                <a:gridCol w="2012277"/>
                <a:gridCol w="1977778"/>
                <a:gridCol w="908397"/>
                <a:gridCol w="1119207"/>
              </a:tblGrid>
              <a:tr h="149351">
                <a:tc>
                  <a:txBody>
                    <a:bodyPr/>
                    <a:lstStyle/>
                    <a:p>
                      <a:pPr algn="l" fontAlgn="b"/>
                      <a:r>
                        <a:rPr lang="en-US" sz="1200" b="0" i="0" u="sng" strike="noStrike" dirty="0" err="1">
                          <a:solidFill>
                            <a:srgbClr val="000000"/>
                          </a:solidFill>
                          <a:latin typeface="Calibri"/>
                        </a:rPr>
                        <a:t>Assy</a:t>
                      </a:r>
                      <a:r>
                        <a:rPr lang="en-US" sz="1200" b="0" i="0" u="sng" strike="noStrike" dirty="0">
                          <a:solidFill>
                            <a:srgbClr val="000000"/>
                          </a:solidFill>
                          <a:latin typeface="Calibri"/>
                        </a:rPr>
                        <a:t> name</a:t>
                      </a:r>
                    </a:p>
                  </a:txBody>
                  <a:tcPr marL="6021" marR="6021" marT="6021" marB="0" anchor="b">
                    <a:lnL>
                      <a:noFill/>
                    </a:lnL>
                    <a:lnR>
                      <a:noFill/>
                    </a:lnR>
                    <a:lnT>
                      <a:noFill/>
                    </a:lnT>
                    <a:lnB>
                      <a:noFill/>
                    </a:lnB>
                  </a:tcPr>
                </a:tc>
                <a:tc>
                  <a:txBody>
                    <a:bodyPr/>
                    <a:lstStyle/>
                    <a:p>
                      <a:pPr algn="l" fontAlgn="b"/>
                      <a:r>
                        <a:rPr lang="en-US" sz="1200" b="0" i="0" u="sng" strike="noStrike">
                          <a:solidFill>
                            <a:srgbClr val="000000"/>
                          </a:solidFill>
                          <a:latin typeface="Calibri"/>
                        </a:rPr>
                        <a:t>Part name</a:t>
                      </a:r>
                    </a:p>
                  </a:txBody>
                  <a:tcPr marL="6021" marR="6021" marT="6021" marB="0" anchor="b">
                    <a:lnL>
                      <a:noFill/>
                    </a:lnL>
                    <a:lnR>
                      <a:noFill/>
                    </a:lnR>
                    <a:lnT>
                      <a:noFill/>
                    </a:lnT>
                    <a:lnB>
                      <a:noFill/>
                    </a:lnB>
                  </a:tcPr>
                </a:tc>
                <a:tc>
                  <a:txBody>
                    <a:bodyPr/>
                    <a:lstStyle/>
                    <a:p>
                      <a:pPr algn="l" fontAlgn="b"/>
                      <a:r>
                        <a:rPr lang="en-US" sz="1200" b="0" i="0" u="sng" strike="noStrike">
                          <a:solidFill>
                            <a:srgbClr val="000000"/>
                          </a:solidFill>
                          <a:latin typeface="Calibri"/>
                        </a:rPr>
                        <a:t>Material</a:t>
                      </a:r>
                    </a:p>
                  </a:txBody>
                  <a:tcPr marL="6021" marR="6021" marT="6021" marB="0" anchor="b">
                    <a:lnL>
                      <a:noFill/>
                    </a:lnL>
                    <a:lnR>
                      <a:noFill/>
                    </a:lnR>
                    <a:lnT>
                      <a:noFill/>
                    </a:lnT>
                    <a:lnB>
                      <a:noFill/>
                    </a:lnB>
                  </a:tcPr>
                </a:tc>
                <a:tc>
                  <a:txBody>
                    <a:bodyPr/>
                    <a:lstStyle/>
                    <a:p>
                      <a:pPr algn="l" fontAlgn="b"/>
                      <a:r>
                        <a:rPr lang="en-US" sz="1200" b="0" i="0" u="sng" strike="noStrike">
                          <a:solidFill>
                            <a:srgbClr val="000000"/>
                          </a:solidFill>
                          <a:latin typeface="Calibri"/>
                        </a:rPr>
                        <a:t>Delivering Org</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r>
              <a:tr h="149351">
                <a:tc>
                  <a:txBody>
                    <a:bodyPr/>
                    <a:lstStyle/>
                    <a:p>
                      <a:pPr algn="l" fontAlgn="b"/>
                      <a:r>
                        <a:rPr lang="en-US" sz="1200" b="0" i="0" u="none" strike="noStrike" dirty="0">
                          <a:solidFill>
                            <a:srgbClr val="000000"/>
                          </a:solidFill>
                          <a:latin typeface="Calibri"/>
                        </a:rPr>
                        <a:t>Upper Structure Assembly</a:t>
                      </a: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Fixed I/F Frame</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dirty="0">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Cable Wrapper cover</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dirty="0">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LNA Base Plate / CW cover</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LNA or 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SRB box slices</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plastic?</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LNA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SRB stabilizing posts</a:t>
                      </a: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LNA or 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Segmented Tube Plate 3</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LNA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Lift rods</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steel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Lift rod spider</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steel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Lift ring</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steel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Lift rod threaded posts</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steel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r>
              <a:tr h="149351">
                <a:tc>
                  <a:txBody>
                    <a:bodyPr/>
                    <a:lstStyle/>
                    <a:p>
                      <a:pPr algn="l" fontAlgn="b"/>
                      <a:r>
                        <a:rPr lang="en-US" sz="1200" b="0" i="0" u="none" strike="noStrike">
                          <a:solidFill>
                            <a:srgbClr val="000000"/>
                          </a:solidFill>
                          <a:latin typeface="Calibri"/>
                        </a:rPr>
                        <a:t>Lower Structure Assembly</a:t>
                      </a: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Lower-Upper Link</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Rotating I/F Frame</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ASIAA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Segmented Tube Plate 2</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Al</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LNA</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Positioner Bench</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Invar</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JPL</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Positioner Rails</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Invar</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JPL</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Field Element</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Fused Silica</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PO</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Field Element Mount</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Invar</a:t>
                      </a: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JPL</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PBA mount assy</a:t>
                      </a: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flexured mounts</a:t>
                      </a:r>
                    </a:p>
                  </a:txBody>
                  <a:tcPr marL="54187"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JPL</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spherical nut</a:t>
                      </a:r>
                    </a:p>
                  </a:txBody>
                  <a:tcPr marL="54187"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JPL</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V-groove channel</a:t>
                      </a:r>
                    </a:p>
                  </a:txBody>
                  <a:tcPr marL="54187"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r>
                        <a:rPr lang="en-US" sz="1200" b="0" i="0" u="none" strike="noStrike">
                          <a:solidFill>
                            <a:srgbClr val="000000"/>
                          </a:solidFill>
                          <a:latin typeface="Calibri"/>
                        </a:rPr>
                        <a:t>JPL</a:t>
                      </a:r>
                    </a:p>
                  </a:txBody>
                  <a:tcPr marL="6021" marR="6021" marT="6021" marB="0" anchor="b">
                    <a:lnL>
                      <a:noFill/>
                    </a:lnL>
                    <a:lnR>
                      <a:noFill/>
                    </a:lnR>
                    <a:lnT>
                      <a:noFill/>
                    </a:lnT>
                    <a:lnB>
                      <a:noFill/>
                    </a:lnB>
                  </a:tcPr>
                </a:tc>
              </a:tr>
              <a:tr h="149351">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021" marR="6021" marT="602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021" marR="6021" marT="6021" marB="0" anchor="b">
                    <a:lnL>
                      <a:noFill/>
                    </a:lnL>
                    <a:lnR>
                      <a:noFill/>
                    </a:lnR>
                    <a:lnT>
                      <a:noFill/>
                    </a:lnT>
                    <a:lnB>
                      <a:noFill/>
                    </a:lnB>
                  </a:tcPr>
                </a:tc>
              </a:tr>
            </a:tbl>
          </a:graphicData>
        </a:graphic>
      </p:graphicFrame>
    </p:spTree>
    <p:extLst>
      <p:ext uri="{BB962C8B-B14F-4D97-AF65-F5344CB8AC3E}">
        <p14:creationId xmlns:p14="http://schemas.microsoft.com/office/powerpoint/2010/main" xmlns="" val="402580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6</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7" name="Table 6"/>
          <p:cNvGraphicFramePr>
            <a:graphicFrameLocks noGrp="1"/>
          </p:cNvGraphicFramePr>
          <p:nvPr/>
        </p:nvGraphicFramePr>
        <p:xfrm>
          <a:off x="597117" y="894292"/>
          <a:ext cx="7834552" cy="5101852"/>
        </p:xfrm>
        <a:graphic>
          <a:graphicData uri="http://schemas.openxmlformats.org/drawingml/2006/table">
            <a:tbl>
              <a:tblPr/>
              <a:tblGrid>
                <a:gridCol w="806498"/>
                <a:gridCol w="1094533"/>
                <a:gridCol w="3686848"/>
                <a:gridCol w="990972"/>
                <a:gridCol w="1255701"/>
              </a:tblGrid>
              <a:tr h="276514">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53027">
                <a:tc>
                  <a:txBody>
                    <a:bodyPr/>
                    <a:lstStyle/>
                    <a:p>
                      <a:pPr algn="l" fontAlgn="t"/>
                      <a:r>
                        <a:rPr lang="en-US" sz="1400" b="0" i="0" u="none" strike="noStrike">
                          <a:latin typeface="Calibri"/>
                        </a:rPr>
                        <a:t>L4-MS-001</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POpt2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latin typeface="Calibri"/>
                        </a:rPr>
                        <a:t>The PFI mechanical structure shall interface with the POpt2 as specified in JPL drawing 10354752.</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L3-PFI-001</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Inspection, Demonstration (fit check)</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541">
                <a:tc>
                  <a:txBody>
                    <a:bodyPr/>
                    <a:lstStyle/>
                    <a:p>
                      <a:pPr algn="l" fontAlgn="t"/>
                      <a:r>
                        <a:rPr lang="en-US" sz="1400" b="0" i="0" u="none" strike="noStrike" dirty="0">
                          <a:latin typeface="Calibri"/>
                        </a:rPr>
                        <a:t>L4-MS-026</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Cable C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latin typeface="Calibri"/>
                        </a:rPr>
                        <a:t>The PFI mechanical structure shall interface with the Fiber Strain Relief Box(</a:t>
                      </a:r>
                      <a:r>
                        <a:rPr lang="en-US" sz="1400" b="0" i="0" u="none" strike="noStrike" dirty="0" err="1">
                          <a:latin typeface="Calibri"/>
                        </a:rPr>
                        <a:t>es</a:t>
                      </a:r>
                      <a:r>
                        <a:rPr lang="en-US" sz="1400" b="0" i="0" u="none" strike="noStrike" dirty="0">
                          <a:latin typeface="Calibri"/>
                        </a:rPr>
                        <a:t>) and with Cable C Segment Tube Plates 2 &amp; 3 as specified in TBD ICD.</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Inspection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541">
                <a:tc>
                  <a:txBody>
                    <a:bodyPr/>
                    <a:lstStyle/>
                    <a:p>
                      <a:pPr algn="l" fontAlgn="t"/>
                      <a:r>
                        <a:rPr lang="en-US" sz="1400" b="0" i="0" u="none" strike="noStrike">
                          <a:latin typeface="Calibri"/>
                        </a:rPr>
                        <a:t>L4-MS-027</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A&amp;G Camera Electronics Box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interface with the A &amp; G Camera Electronics Box as specified in TBD ICD.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L3-PFI-005</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Inspection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541">
                <a:tc>
                  <a:txBody>
                    <a:bodyPr/>
                    <a:lstStyle/>
                    <a:p>
                      <a:pPr algn="l" fontAlgn="t"/>
                      <a:r>
                        <a:rPr lang="en-US" sz="1400" b="0" i="0" u="none" strike="noStrike">
                          <a:latin typeface="Calibri"/>
                        </a:rPr>
                        <a:t>L4-MS-028</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Fiducial Illumunator Electronics Box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interface with the Fiducial Illumunator Electronics Box as specified in TBD ICD.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L3-PFI-008</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Inspection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3027">
                <a:tc>
                  <a:txBody>
                    <a:bodyPr/>
                    <a:lstStyle/>
                    <a:p>
                      <a:pPr algn="l" fontAlgn="t"/>
                      <a:r>
                        <a:rPr lang="en-US" sz="1400" b="0" i="0" u="none" strike="noStrike">
                          <a:latin typeface="Calibri"/>
                        </a:rPr>
                        <a:t>L4-MS-029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Optical Bench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latin typeface="Calibri"/>
                        </a:rPr>
                        <a:t>The PFI mechanical structure shall interface with the Optical Bench as specified in JPL drawing 10354754.</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Inspection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9541">
                <a:tc>
                  <a:txBody>
                    <a:bodyPr/>
                    <a:lstStyle/>
                    <a:p>
                      <a:pPr algn="l" fontAlgn="t"/>
                      <a:r>
                        <a:rPr lang="en-US" sz="1400" b="0" i="0" u="none" strike="noStrike">
                          <a:latin typeface="Calibri"/>
                        </a:rPr>
                        <a:t>L4-MS-030</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Fiber Positioner Electronics Box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The PFI mechanical structure shall interface with the Fiber Positioner Electronics Box as specified in TBD ICD.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Calibri"/>
                        </a:rPr>
                        <a:t>Inspection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ordawson\Documents\Olivia - JPL\Prime Focus Instrument (PFI)\Handoff Review 12-17-12\images\PFI_TOP_LEVEL_LAYOUT_w_POpt2.jpg"/>
          <p:cNvPicPr>
            <a:picLocks noChangeAspect="1" noChangeArrowheads="1"/>
          </p:cNvPicPr>
          <p:nvPr/>
        </p:nvPicPr>
        <p:blipFill>
          <a:blip r:embed="rId2" cstate="print"/>
          <a:srcRect l="36730" t="5106" r="34908" b="10343"/>
          <a:stretch>
            <a:fillRect/>
          </a:stretch>
        </p:blipFill>
        <p:spPr bwMode="auto">
          <a:xfrm>
            <a:off x="2846222" y="1067113"/>
            <a:ext cx="2762703" cy="5411148"/>
          </a:xfrm>
          <a:prstGeom prst="rect">
            <a:avLst/>
          </a:prstGeom>
          <a:noFill/>
        </p:spPr>
      </p:pic>
      <p:sp>
        <p:nvSpPr>
          <p:cNvPr id="2" name="Title 1"/>
          <p:cNvSpPr>
            <a:spLocks noGrp="1"/>
          </p:cNvSpPr>
          <p:nvPr>
            <p:ph type="title"/>
          </p:nvPr>
        </p:nvSpPr>
        <p:spPr/>
        <p:txBody>
          <a:bodyPr/>
          <a:lstStyle/>
          <a:p>
            <a:r>
              <a:rPr lang="en-US" dirty="0" smtClean="0"/>
              <a:t>PFI Mechanical Structure in POpt2</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60</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PFI I/F Frame (orange) </a:t>
            </a:r>
            <a:br>
              <a:rPr lang="en-US" dirty="0" smtClean="0"/>
            </a:br>
            <a:r>
              <a:rPr lang="en-US" dirty="0" smtClean="0"/>
              <a:t>Superimposed on HSC Frame (gray)</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61</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pic>
        <p:nvPicPr>
          <p:cNvPr id="75778" name="Picture 2" descr="C:\Users\ordawson\Documents\Olivia - JPL\Prime Focus Instrument (PFI)\Handoff Review 12-17-12\images\ek_PFI_INTERFACE_FRAMEa.jpg"/>
          <p:cNvPicPr>
            <a:picLocks noChangeAspect="1" noChangeArrowheads="1"/>
          </p:cNvPicPr>
          <p:nvPr/>
        </p:nvPicPr>
        <p:blipFill>
          <a:blip r:embed="rId2" cstate="print"/>
          <a:srcRect l="4903" t="15799" r="5551" b="24954"/>
          <a:stretch>
            <a:fillRect/>
          </a:stretch>
        </p:blipFill>
        <p:spPr bwMode="auto">
          <a:xfrm>
            <a:off x="1173187" y="1700790"/>
            <a:ext cx="6797626" cy="345642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558" r="28060" b="4509"/>
          <a:stretch/>
        </p:blipFill>
        <p:spPr bwMode="auto">
          <a:xfrm>
            <a:off x="2193521" y="2968144"/>
            <a:ext cx="4337117" cy="3456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400" dirty="0" smtClean="0"/>
              <a:t>Backup Thermal Analysis Results – </a:t>
            </a:r>
            <a:br>
              <a:rPr lang="en-US" sz="2400" dirty="0" smtClean="0"/>
            </a:br>
            <a:r>
              <a:rPr lang="en-US" sz="2400" dirty="0" smtClean="0"/>
              <a:t> </a:t>
            </a:r>
            <a:r>
              <a:rPr lang="en-US" sz="2400" dirty="0" err="1" smtClean="0"/>
              <a:t>Positioners</a:t>
            </a:r>
            <a:r>
              <a:rPr lang="en-US" sz="2400" dirty="0" smtClean="0"/>
              <a:t>/Rail-Mounted Electronics Heat Loss Model</a:t>
            </a:r>
            <a:endParaRPr lang="en-US" sz="2400" dirty="0"/>
          </a:p>
        </p:txBody>
      </p:sp>
      <p:sp>
        <p:nvSpPr>
          <p:cNvPr id="3" name="Content Placeholder 2"/>
          <p:cNvSpPr>
            <a:spLocks noGrp="1"/>
          </p:cNvSpPr>
          <p:nvPr>
            <p:ph idx="1"/>
          </p:nvPr>
        </p:nvSpPr>
        <p:spPr>
          <a:xfrm>
            <a:off x="597117" y="836685"/>
            <a:ext cx="7861083" cy="2038542"/>
          </a:xfrm>
        </p:spPr>
        <p:txBody>
          <a:bodyPr/>
          <a:lstStyle/>
          <a:p>
            <a:pPr marL="228600" lvl="1" indent="-228600" defTabSz="4460875">
              <a:buNone/>
            </a:pPr>
            <a:r>
              <a:rPr lang="en-US" sz="1600" dirty="0" smtClean="0"/>
              <a:t>Neglecting blockage from cabling, fibers, and other hardware not modeled, estimates for heat</a:t>
            </a:r>
            <a:br>
              <a:rPr lang="en-US" sz="1600" dirty="0" smtClean="0"/>
            </a:br>
            <a:r>
              <a:rPr lang="en-US" sz="1600" dirty="0" smtClean="0"/>
              <a:t>loss to air from positioners/rails are as low as</a:t>
            </a:r>
            <a:r>
              <a:rPr lang="en-US" sz="1600" b="1" dirty="0" smtClean="0"/>
              <a:t> 4.3W</a:t>
            </a:r>
          </a:p>
          <a:p>
            <a:pPr marL="685800" lvl="2">
              <a:buNone/>
            </a:pPr>
            <a:r>
              <a:rPr lang="en-US" sz="1400" dirty="0" smtClean="0"/>
              <a:t>However, this overestimates the radiation</a:t>
            </a:r>
          </a:p>
          <a:p>
            <a:pPr marL="227013" lvl="1" indent="-227013">
              <a:buNone/>
            </a:pPr>
            <a:r>
              <a:rPr lang="en-US" sz="1600" dirty="0" smtClean="0"/>
              <a:t>Approximating the blockage by reducing the effective emissivity of the surfaces yields a heat loss to the air of </a:t>
            </a:r>
            <a:r>
              <a:rPr lang="en-US" sz="1600" b="1" dirty="0" smtClean="0"/>
              <a:t>5W</a:t>
            </a:r>
          </a:p>
          <a:p>
            <a:pPr marL="227013" lvl="1" indent="-227013">
              <a:buNone/>
            </a:pPr>
            <a:r>
              <a:rPr lang="en-US" sz="1600" dirty="0" smtClean="0"/>
              <a:t>Since this is a rough approximation, applying ~20% margin is appropriate, giving a best estimate of  </a:t>
            </a:r>
            <a:r>
              <a:rPr lang="en-US" sz="1600" b="1" dirty="0" smtClean="0"/>
              <a:t>~6W</a:t>
            </a:r>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62</a:t>
            </a:fld>
            <a:r>
              <a:rPr lang="en-US" sz="1400" dirty="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spTree>
    <p:extLst>
      <p:ext uri="{BB962C8B-B14F-4D97-AF65-F5344CB8AC3E}">
        <p14:creationId xmlns:p14="http://schemas.microsoft.com/office/powerpoint/2010/main" xmlns="" val="3727236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7</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8" name="Table 7"/>
          <p:cNvGraphicFramePr>
            <a:graphicFrameLocks noGrp="1"/>
          </p:cNvGraphicFramePr>
          <p:nvPr/>
        </p:nvGraphicFramePr>
        <p:xfrm>
          <a:off x="597117" y="894293"/>
          <a:ext cx="7892159" cy="5436612"/>
        </p:xfrm>
        <a:graphic>
          <a:graphicData uri="http://schemas.openxmlformats.org/drawingml/2006/table">
            <a:tbl>
              <a:tblPr/>
              <a:tblGrid>
                <a:gridCol w="806498"/>
                <a:gridCol w="1209747"/>
                <a:gridCol w="3686848"/>
                <a:gridCol w="1036926"/>
                <a:gridCol w="1152140"/>
              </a:tblGrid>
              <a:tr h="284835">
                <a:tc>
                  <a:txBody>
                    <a:bodyPr/>
                    <a:lstStyle/>
                    <a:p>
                      <a:pPr algn="ctr" fontAlgn="t"/>
                      <a:r>
                        <a:rPr lang="en-US" sz="1400" b="1" i="0" u="none" strike="noStrike" kern="1200" dirty="0" err="1">
                          <a:solidFill>
                            <a:schemeClr val="tx1"/>
                          </a:solidFill>
                          <a:latin typeface="Calibri"/>
                          <a:ea typeface="+mn-ea"/>
                          <a:cs typeface="+mn-cs"/>
                        </a:rPr>
                        <a:t>Req</a:t>
                      </a:r>
                      <a:r>
                        <a:rPr lang="en-US" sz="1400" b="1" i="0" u="none" strike="noStrike" kern="1200" dirty="0">
                          <a:solidFill>
                            <a:schemeClr val="tx1"/>
                          </a:solidFill>
                          <a:latin typeface="Calibri"/>
                          <a:ea typeface="+mn-ea"/>
                          <a:cs typeface="+mn-cs"/>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kern="1200" dirty="0">
                          <a:solidFill>
                            <a:schemeClr val="tx1"/>
                          </a:solidFill>
                          <a:latin typeface="Calibri"/>
                          <a:ea typeface="+mn-ea"/>
                          <a:cs typeface="+mn-cs"/>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kern="1200" dirty="0">
                          <a:solidFill>
                            <a:schemeClr val="tx1"/>
                          </a:solidFill>
                          <a:latin typeface="Calibri"/>
                          <a:ea typeface="+mn-ea"/>
                          <a:cs typeface="+mn-cs"/>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kern="1200" dirty="0">
                          <a:solidFill>
                            <a:schemeClr val="tx1"/>
                          </a:solidFill>
                          <a:latin typeface="Calibri"/>
                          <a:ea typeface="+mn-ea"/>
                          <a:cs typeface="+mn-cs"/>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kern="1200" dirty="0">
                          <a:solidFill>
                            <a:schemeClr val="tx1"/>
                          </a:solidFill>
                          <a:latin typeface="Calibri"/>
                          <a:ea typeface="+mn-ea"/>
                          <a:cs typeface="+mn-cs"/>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854503">
                <a:tc>
                  <a:txBody>
                    <a:bodyPr/>
                    <a:lstStyle/>
                    <a:p>
                      <a:pPr algn="l" fontAlgn="t"/>
                      <a:r>
                        <a:rPr lang="en-US" sz="1400" b="0" i="0" u="none" strike="noStrike">
                          <a:latin typeface="Calibri"/>
                        </a:rPr>
                        <a:t>L4-MS-031</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Ethernet Hub Interface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latin typeface="Calibri"/>
                        </a:rPr>
                        <a:t>The PFI mechanical structure shall interface with the Ethernet Hub as specified in TBD ICD.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L3-PFI-005                L3-PFI-008              L3-PFI-009</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Inspection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4503">
                <a:tc>
                  <a:txBody>
                    <a:bodyPr/>
                    <a:lstStyle/>
                    <a:p>
                      <a:pPr algn="l" fontAlgn="t"/>
                      <a:r>
                        <a:rPr lang="en-US" sz="1400" b="0" i="0" u="none" strike="noStrike">
                          <a:latin typeface="Calibri"/>
                        </a:rPr>
                        <a:t>L4-MS-002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Transportation</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latin typeface="Calibri"/>
                        </a:rPr>
                        <a:t>The PFI mechanical structure shall meet the Facility interface requirements as specified in TBD ICD for safe transport to and within the Subaru facility.</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Analysis, Demonstration</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835">
                <a:tc>
                  <a:txBody>
                    <a:bodyPr/>
                    <a:lstStyle/>
                    <a:p>
                      <a:pPr algn="l" fontAlgn="t"/>
                      <a:r>
                        <a:rPr lang="en-US" sz="1400" b="0" i="0" u="none" strike="noStrike">
                          <a:latin typeface="Calibri"/>
                        </a:rPr>
                        <a:t>L4-MS-003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Lift Points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Calibri"/>
                        </a:rPr>
                        <a:t>All lift points on the PFI mechanical structure shall be certified.</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L3-PFI-003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Calibri"/>
                        </a:rPr>
                        <a:t>Analysis, Test</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4503">
                <a:tc>
                  <a:txBody>
                    <a:bodyPr/>
                    <a:lstStyle/>
                    <a:p>
                      <a:pPr algn="l" fontAlgn="t"/>
                      <a:r>
                        <a:rPr lang="en-US" sz="1400" b="0" i="0" u="none" strike="noStrike">
                          <a:latin typeface="Calibri"/>
                        </a:rPr>
                        <a:t>L4-MS-005</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Science Mode Elevation and Rotation Ranges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Calibri"/>
                        </a:rPr>
                        <a:t>The PFI mechanical structure shall meet all the requirements during science observations with telescope elevations between 30 deg and 85 deg and rotator angles between +/- 60 deg.</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L3-PFI-012</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Design, Analysis, Test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4503">
                <a:tc>
                  <a:txBody>
                    <a:bodyPr/>
                    <a:lstStyle/>
                    <a:p>
                      <a:pPr algn="l" fontAlgn="t"/>
                      <a:r>
                        <a:rPr lang="en-US" sz="1400" b="0" i="0" u="none" strike="noStrike">
                          <a:latin typeface="Calibri"/>
                        </a:rPr>
                        <a:t>L4-MS-006</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Calibration Mode Elevation and Rotation Ranges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Calibri"/>
                        </a:rPr>
                        <a:t>The PFI mechanical structure shall meet all the requirements described during calibrations with telescope elevations between 8 deg and 90 deg and rotator angles between +/- 60 deg.</a:t>
                      </a:r>
                    </a:p>
                  </a:txBody>
                  <a:tcPr marL="5802" marR="5802" marT="5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L3-PFI-013</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Design, Analysis, Test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339">
                <a:tc>
                  <a:txBody>
                    <a:bodyPr/>
                    <a:lstStyle/>
                    <a:p>
                      <a:pPr algn="l" fontAlgn="t"/>
                      <a:r>
                        <a:rPr lang="en-US" sz="1400" b="0" i="0" u="none" strike="noStrike">
                          <a:latin typeface="Calibri"/>
                        </a:rPr>
                        <a:t>L4-MS-007</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Engineering and Maintenance Mode Elevation and Rotation Ranges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PFI shall operate for the purpose of engineering operations and maintenance with telescope elevations between 8 deg and 90 deg and rotator angles between +/- 278 deg.</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L3-PFI-014</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Design, Analysis, Test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8</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7" name="Table 6"/>
          <p:cNvGraphicFramePr>
            <a:graphicFrameLocks noGrp="1"/>
          </p:cNvGraphicFramePr>
          <p:nvPr/>
        </p:nvGraphicFramePr>
        <p:xfrm>
          <a:off x="716877" y="894292"/>
          <a:ext cx="7714791" cy="1505124"/>
        </p:xfrm>
        <a:graphic>
          <a:graphicData uri="http://schemas.openxmlformats.org/drawingml/2006/table">
            <a:tbl>
              <a:tblPr/>
              <a:tblGrid>
                <a:gridCol w="775341"/>
                <a:gridCol w="1063342"/>
                <a:gridCol w="3763664"/>
                <a:gridCol w="987369"/>
                <a:gridCol w="1125075"/>
              </a:tblGrid>
              <a:tr h="121843">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87371">
                <a:tc>
                  <a:txBody>
                    <a:bodyPr/>
                    <a:lstStyle/>
                    <a:p>
                      <a:pPr algn="l" fontAlgn="t"/>
                      <a:r>
                        <a:rPr lang="en-US" sz="1400" b="0" i="0" u="none" strike="noStrike" dirty="0">
                          <a:latin typeface="Calibri"/>
                        </a:rPr>
                        <a:t>L4-MS-008</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Operational Environments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latin typeface="Calibri"/>
                        </a:rPr>
                        <a:t>The PFI mechanical structure shall meet operational requirements in the environmental conditions of the telescope area in the Subaru dome enclosure at the Mauna Kea summit as listed in the table in L3-PFI-016.</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L3-PFI-016</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smtClean="0">
                          <a:latin typeface="Calibri"/>
                        </a:rPr>
                        <a:t>Design, Analysis, Test</a:t>
                      </a:r>
                      <a:endParaRPr lang="en-US" sz="1400" b="0" i="0" u="none" strike="noStrike" dirty="0">
                        <a:latin typeface="Calibri"/>
                      </a:endParaRP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716876" y="3367717"/>
          <a:ext cx="7714793" cy="2711205"/>
        </p:xfrm>
        <a:graphic>
          <a:graphicData uri="http://schemas.openxmlformats.org/drawingml/2006/table">
            <a:tbl>
              <a:tblPr/>
              <a:tblGrid>
                <a:gridCol w="803624"/>
                <a:gridCol w="1017924"/>
                <a:gridCol w="5893245"/>
              </a:tblGrid>
              <a:tr h="426044">
                <a:tc>
                  <a:txBody>
                    <a:bodyPr/>
                    <a:lstStyle/>
                    <a:p>
                      <a:pPr algn="l" fontAlgn="t"/>
                      <a:r>
                        <a:rPr lang="en-US" sz="1400" b="0" i="0" u="none" strike="noStrike" dirty="0">
                          <a:latin typeface="Calibri"/>
                        </a:rPr>
                        <a:t>L3-PFI-016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latin typeface="Calibri"/>
                        </a:rPr>
                        <a:t>Operational Environments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latin typeface="Calibri"/>
                        </a:rPr>
                        <a:t>PFI shall meet operational requirements in the environmental conditions of the telescope area in the Subaru dome enclosure as listed below.</a:t>
                      </a:r>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440">
                <a:tc>
                  <a:txBody>
                    <a:bodyPr/>
                    <a:lstStyle/>
                    <a:p>
                      <a:endParaRPr lang="en-US" dirty="0"/>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Altitude:     4,200 m</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440">
                <a:tc>
                  <a:txBody>
                    <a:bodyPr/>
                    <a:lstStyle/>
                    <a:p>
                      <a:endParaRPr lang="en-US"/>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200" b="0" i="0" u="none" strike="noStrike" dirty="0" err="1">
                          <a:latin typeface="Calibri"/>
                        </a:rPr>
                        <a:t>Ambient</a:t>
                      </a:r>
                      <a:r>
                        <a:rPr lang="fr-FR" sz="1200" b="0" i="0" u="none" strike="noStrike" dirty="0">
                          <a:latin typeface="Calibri"/>
                        </a:rPr>
                        <a:t> air pressure:     610 </a:t>
                      </a:r>
                      <a:r>
                        <a:rPr lang="fr-FR" sz="1200" b="0" i="0" u="none" strike="noStrike" dirty="0" err="1">
                          <a:latin typeface="Calibri"/>
                        </a:rPr>
                        <a:t>hPa</a:t>
                      </a:r>
                      <a:endParaRPr lang="fr-FR" sz="1200" b="0" i="0" u="none" strike="noStrike" dirty="0">
                        <a:latin typeface="Calibri"/>
                      </a:endParaRP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440">
                <a:tc>
                  <a:txBody>
                    <a:bodyPr/>
                    <a:lstStyle/>
                    <a:p>
                      <a:endParaRPr lang="en-US"/>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Ambient air temperature:     -5 to + 5 C</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440">
                <a:tc>
                  <a:txBody>
                    <a:bodyPr/>
                    <a:lstStyle/>
                    <a:p>
                      <a:endParaRPr lang="en-US"/>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Relative humidity:     0 to 80%</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440">
                <a:tc>
                  <a:txBody>
                    <a:bodyPr/>
                    <a:lstStyle/>
                    <a:p>
                      <a:endParaRPr lang="en-US"/>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Wind speed:     0 to 10 m/sec</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30">
                <a:tc>
                  <a:txBody>
                    <a:bodyPr/>
                    <a:lstStyle/>
                    <a:p>
                      <a:endParaRPr lang="en-US"/>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Vibration:     [TBD] g, [TBD] Hz, in [TBD] axes</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440">
                <a:tc>
                  <a:txBody>
                    <a:bodyPr/>
                    <a:lstStyle/>
                    <a:p>
                      <a:endParaRPr lang="en-US" dirty="0"/>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Cleanliness: Dust, sand and insects occasionally blown by the wind.</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Structure Requirements cont’d</a:t>
            </a:r>
            <a:endParaRPr lang="en-US" dirty="0"/>
          </a:p>
        </p:txBody>
      </p:sp>
      <p:sp>
        <p:nvSpPr>
          <p:cNvPr id="4" name="Slide Number Placeholder 3"/>
          <p:cNvSpPr>
            <a:spLocks noGrp="1"/>
          </p:cNvSpPr>
          <p:nvPr>
            <p:ph type="sldNum" sz="quarter" idx="10"/>
          </p:nvPr>
        </p:nvSpPr>
        <p:spPr/>
        <p:txBody>
          <a:bodyPr/>
          <a:lstStyle/>
          <a:p>
            <a:pPr>
              <a:defRPr/>
            </a:pPr>
            <a:fld id="{7F3C76B1-CFAD-459A-8D64-3127642CC7DF}" type="slidenum">
              <a:rPr lang="en-US" smtClean="0"/>
              <a:pPr>
                <a:defRPr/>
              </a:pPr>
              <a:t>9</a:t>
            </a:fld>
            <a:r>
              <a:rPr lang="en-US" sz="1400" smtClean="0"/>
              <a:t> </a:t>
            </a:r>
            <a:endParaRPr lang="en-US" dirty="0"/>
          </a:p>
        </p:txBody>
      </p:sp>
      <p:sp>
        <p:nvSpPr>
          <p:cNvPr id="5" name="Date Placeholder 4"/>
          <p:cNvSpPr>
            <a:spLocks noGrp="1"/>
          </p:cNvSpPr>
          <p:nvPr>
            <p:ph type="dt" sz="half" idx="11"/>
          </p:nvPr>
        </p:nvSpPr>
        <p:spPr/>
        <p:txBody>
          <a:bodyPr/>
          <a:lstStyle/>
          <a:p>
            <a:pPr>
              <a:defRPr/>
            </a:pPr>
            <a:r>
              <a:rPr lang="en-US" smtClean="0"/>
              <a:t>December 17, 2012</a:t>
            </a:r>
            <a:endParaRPr lang="en-US" dirty="0"/>
          </a:p>
        </p:txBody>
      </p:sp>
      <p:sp>
        <p:nvSpPr>
          <p:cNvPr id="6" name="Footer Placeholder 5"/>
          <p:cNvSpPr>
            <a:spLocks noGrp="1"/>
          </p:cNvSpPr>
          <p:nvPr>
            <p:ph type="ftr" sz="quarter" idx="12"/>
          </p:nvPr>
        </p:nvSpPr>
        <p:spPr/>
        <p:txBody>
          <a:bodyPr/>
          <a:lstStyle/>
          <a:p>
            <a:pPr>
              <a:defRPr/>
            </a:pPr>
            <a:r>
              <a:rPr lang="en-US" dirty="0" smtClean="0"/>
              <a:t> PFI Structure Handoff Review</a:t>
            </a:r>
            <a:endParaRPr lang="en-US" dirty="0"/>
          </a:p>
        </p:txBody>
      </p:sp>
      <p:graphicFrame>
        <p:nvGraphicFramePr>
          <p:cNvPr id="7" name="Table 6"/>
          <p:cNvGraphicFramePr>
            <a:graphicFrameLocks noGrp="1"/>
          </p:cNvGraphicFramePr>
          <p:nvPr/>
        </p:nvGraphicFramePr>
        <p:xfrm>
          <a:off x="597118" y="894292"/>
          <a:ext cx="7834551" cy="1295487"/>
        </p:xfrm>
        <a:graphic>
          <a:graphicData uri="http://schemas.openxmlformats.org/drawingml/2006/table">
            <a:tbl>
              <a:tblPr/>
              <a:tblGrid>
                <a:gridCol w="895101"/>
                <a:gridCol w="1063342"/>
                <a:gridCol w="3763664"/>
                <a:gridCol w="987369"/>
                <a:gridCol w="1125075"/>
              </a:tblGrid>
              <a:tr h="121843">
                <a:tc>
                  <a:txBody>
                    <a:bodyPr/>
                    <a:lstStyle/>
                    <a:p>
                      <a:pPr algn="ctr" fontAlgn="t"/>
                      <a:r>
                        <a:rPr lang="en-US" sz="1400" b="1" i="0" u="none" strike="noStrike" dirty="0" err="1">
                          <a:latin typeface="Calibri"/>
                        </a:rPr>
                        <a:t>Req</a:t>
                      </a:r>
                      <a:r>
                        <a:rPr lang="en-US" sz="1400" b="1" i="0" u="none" strike="noStrike" dirty="0">
                          <a:latin typeface="Calibri"/>
                        </a:rPr>
                        <a:t> ID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Title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Requirement Text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Predecessor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400" b="1" i="0" u="none" strike="noStrike" dirty="0">
                          <a:latin typeface="Calibri"/>
                        </a:rPr>
                        <a:t>Verification Approach</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87371">
                <a:tc>
                  <a:txBody>
                    <a:bodyPr/>
                    <a:lstStyle/>
                    <a:p>
                      <a:pPr algn="l" fontAlgn="t"/>
                      <a:r>
                        <a:rPr lang="en-US" sz="1400" b="0" i="0" u="none" strike="noStrike" dirty="0">
                          <a:latin typeface="Calibri"/>
                        </a:rPr>
                        <a:t>L4-MS-025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Non-Operational Environments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latin typeface="Calibri"/>
                        </a:rPr>
                        <a:t>The PFI mechanical structure shall meet operational requirements after exposure to the non-operational environmental conditions listed in </a:t>
                      </a:r>
                      <a:r>
                        <a:rPr lang="en-US" sz="1400" b="0" i="0" u="none" strike="noStrike" dirty="0" smtClean="0">
                          <a:latin typeface="Calibri"/>
                        </a:rPr>
                        <a:t>L3-PFI-054.</a:t>
                      </a:r>
                      <a:endParaRPr lang="en-US" sz="1400" b="0" i="0" u="none" strike="noStrike" dirty="0">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latin typeface="Calibri"/>
                        </a:rPr>
                        <a:t>L3-PFI-054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latin typeface="Calibri"/>
                        </a:rPr>
                        <a:t>Design, Analysis, Demonstration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97118" y="3486609"/>
          <a:ext cx="7834552" cy="2659541"/>
        </p:xfrm>
        <a:graphic>
          <a:graphicData uri="http://schemas.openxmlformats.org/drawingml/2006/table">
            <a:tbl>
              <a:tblPr/>
              <a:tblGrid>
                <a:gridCol w="923383"/>
                <a:gridCol w="1017924"/>
                <a:gridCol w="5893245"/>
              </a:tblGrid>
              <a:tr h="308057">
                <a:tc rowSpan="9">
                  <a:txBody>
                    <a:bodyPr/>
                    <a:lstStyle/>
                    <a:p>
                      <a:pPr algn="l" fontAlgn="t"/>
                      <a:r>
                        <a:rPr lang="en-US" sz="1200" b="0" i="0" u="none" strike="noStrike" dirty="0">
                          <a:latin typeface="Calibri"/>
                        </a:rPr>
                        <a:t>L3-PFI-054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t"/>
                      <a:r>
                        <a:rPr lang="en-US" sz="1200" b="0" i="0" u="none" strike="noStrike" dirty="0">
                          <a:latin typeface="Calibri"/>
                        </a:rPr>
                        <a:t>Non-Operational Environments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PFI shall withstand the non-operational environmental conditions of the telescope area in the Subaru dome enclosure as listed below.</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Altitude:     4,200 m</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200" b="0" i="0" u="none" strike="noStrike">
                          <a:latin typeface="Calibri"/>
                        </a:rPr>
                        <a:t>Ambient air pressure:     610 hPa</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Ambient air temperature:     -10 to +20 C</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Relative humidity:     0 to 100% with condensation</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Wind speed:     0 to 10 m/sec</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Vibration:     [TBD] g, [TBD] Hz, in [TBD] axes</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50">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latin typeface="Calibri"/>
                        </a:rPr>
                        <a:t>Shock:     [TBD] g in all axes [TBD]</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806">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latin typeface="Calibri"/>
                        </a:rPr>
                        <a:t>Cleanliness:     [TBD]</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05378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Osaka"/>
        <a:cs typeface=""/>
      </a:majorFont>
      <a:minorFont>
        <a:latin typeface="Times New Roman"/>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48239</TotalTime>
  <Words>6754</Words>
  <Application>Microsoft Office PowerPoint</Application>
  <PresentationFormat>On-screen Show (4:3)</PresentationFormat>
  <Paragraphs>1126</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Blank Presentation</vt:lpstr>
      <vt:lpstr>PFI Mechanical Structure Handoff Review –  updates and real-time notes added </vt:lpstr>
      <vt:lpstr>Agenda</vt:lpstr>
      <vt:lpstr>Review Objectives</vt:lpstr>
      <vt:lpstr>Status of Work Sharing Agreement items</vt:lpstr>
      <vt:lpstr>Mechanical Structure Subsystem Description</vt:lpstr>
      <vt:lpstr>Mechanical Structure Requirements</vt:lpstr>
      <vt:lpstr>Mechanical Structure Requirements cont’d</vt:lpstr>
      <vt:lpstr>Mechanical Structure Requirements cont’d</vt:lpstr>
      <vt:lpstr>Mechanical Structure Requirements cont’d</vt:lpstr>
      <vt:lpstr>Mechanical Structure Requirements cont’d</vt:lpstr>
      <vt:lpstr>Mechanical Structure Requirements cont’d</vt:lpstr>
      <vt:lpstr>Mechanical Structure Requirements cont’d</vt:lpstr>
      <vt:lpstr>Mechanical Structure Requirements cont’d</vt:lpstr>
      <vt:lpstr>Stiffness Requirement</vt:lpstr>
      <vt:lpstr>Status of Requirements and Work to Go</vt:lpstr>
      <vt:lpstr>Interfaces to PFI Mechanical Structure - Summary</vt:lpstr>
      <vt:lpstr>Interfaces to PFI Mechanical Structure –  Summary cont’d</vt:lpstr>
      <vt:lpstr>Interface (1) – PFI-to-POpt2</vt:lpstr>
      <vt:lpstr>Interface (1) – PFI-to-POpt2 ICD Drawing</vt:lpstr>
      <vt:lpstr>Interface (2) – Cable Wrapper (CW)</vt:lpstr>
      <vt:lpstr>Interface (2) – Cable Wrapper (CW) cont’d</vt:lpstr>
      <vt:lpstr>Interface (3) – Fiber Optic Cable C</vt:lpstr>
      <vt:lpstr>Interface (3) – Fiber Optic Cable C cont’d</vt:lpstr>
      <vt:lpstr>Interface (4) – Positioner Bench Assembly</vt:lpstr>
      <vt:lpstr>Interfaces (5), (6), (7), (8) – Electronics Boxes</vt:lpstr>
      <vt:lpstr>Interface (9) – Thermal subsystem</vt:lpstr>
      <vt:lpstr>Mechanical Structure Block Diagram</vt:lpstr>
      <vt:lpstr>Design – introductory general notes</vt:lpstr>
      <vt:lpstr>PFI Mechanical Structure on Subaru</vt:lpstr>
      <vt:lpstr>PFI Mechanical Structure inside Allowable Envelope</vt:lpstr>
      <vt:lpstr>Detailed Design Description – PFI Mechanical Structure (shown with PBA)</vt:lpstr>
      <vt:lpstr>Detailed Design Description – Upper PFI Structure</vt:lpstr>
      <vt:lpstr>Detailed Design Description – Upper PFI Structure cont’d</vt:lpstr>
      <vt:lpstr>Detailed Design Description – Lower PFI Structure</vt:lpstr>
      <vt:lpstr>Detailed Design Description – Link between Lower and Upper Structures</vt:lpstr>
      <vt:lpstr>Detailed Design Description – Lower Structure I/F with PBA</vt:lpstr>
      <vt:lpstr>Detailed Design Description – PBA I/F cont’d</vt:lpstr>
      <vt:lpstr>Design Description – Thermal Enclosures on Lower Structure</vt:lpstr>
      <vt:lpstr>Design Suggestion –  Updated JPL Positioner Power Regulator boxes</vt:lpstr>
      <vt:lpstr>Design Summary: Work to Go to PDR</vt:lpstr>
      <vt:lpstr>Thermal Design Description</vt:lpstr>
      <vt:lpstr>Thermal Design Description cont’d</vt:lpstr>
      <vt:lpstr>Thermal Analysis - Heat loss to air via convection</vt:lpstr>
      <vt:lpstr>Thermal Analysis - Positioner/Rail-Mounted Electronics Heat Loss Model</vt:lpstr>
      <vt:lpstr>Thermal Analysis - Cameras and Electronics Heat Loss Model</vt:lpstr>
      <vt:lpstr>Thermal Analysis Results -  Camera and Electronics Boxes Heat Loss Model</vt:lpstr>
      <vt:lpstr>Thermal Conclusions and Recommendations</vt:lpstr>
      <vt:lpstr>Mass + CG Estimates</vt:lpstr>
      <vt:lpstr>Trades</vt:lpstr>
      <vt:lpstr>Issues and Concerns</vt:lpstr>
      <vt:lpstr>Risks</vt:lpstr>
      <vt:lpstr>Plans Forward to Project PDR</vt:lpstr>
      <vt:lpstr>Backup Material</vt:lpstr>
      <vt:lpstr>Structure Focus Alignment Errors  </vt:lpstr>
      <vt:lpstr>Structure X-Y Alignment Errors  </vt:lpstr>
      <vt:lpstr>Structure Tilt Alignment Errors  </vt:lpstr>
      <vt:lpstr>CW Envelope Proposed by ASIAA 11/21/12</vt:lpstr>
      <vt:lpstr>SRB Envelope Proposed by JPL 12/5/12</vt:lpstr>
      <vt:lpstr>Materials List</vt:lpstr>
      <vt:lpstr>PFI Mechanical Structure in POpt2</vt:lpstr>
      <vt:lpstr>PFI I/F Frame (orange)  Superimposed on HSC Frame (gray)</vt:lpstr>
      <vt:lpstr>Backup Thermal Analysis Results –   Positioners/Rail-Mounted Electronics Heat Loss Model</vt:lpstr>
    </vt:vector>
  </TitlesOfParts>
  <Company>Lewis Roberts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off meeting slides</dc:title>
  <dc:creator>David.F.Braun@jpl.nasa.gov</dc:creator>
  <cp:lastModifiedBy>Olivia Dawson</cp:lastModifiedBy>
  <cp:revision>1156</cp:revision>
  <dcterms:created xsi:type="dcterms:W3CDTF">2008-02-26T21:52:09Z</dcterms:created>
  <dcterms:modified xsi:type="dcterms:W3CDTF">2012-12-22T00:23:14Z</dcterms:modified>
</cp:coreProperties>
</file>