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88" r:id="rId8"/>
    <p:sldId id="263" r:id="rId9"/>
    <p:sldId id="262" r:id="rId10"/>
    <p:sldId id="265" r:id="rId11"/>
    <p:sldId id="268" r:id="rId12"/>
    <p:sldId id="269" r:id="rId13"/>
    <p:sldId id="270" r:id="rId14"/>
    <p:sldId id="289" r:id="rId15"/>
    <p:sldId id="287" r:id="rId16"/>
    <p:sldId id="271" r:id="rId17"/>
    <p:sldId id="286" r:id="rId18"/>
    <p:sldId id="272" r:id="rId19"/>
    <p:sldId id="273" r:id="rId20"/>
    <p:sldId id="285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02ED-CF7D-4BE0-B5E9-E3AF450D281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CAFB-78A9-493E-8B1B-E61215F6C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5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02ED-CF7D-4BE0-B5E9-E3AF450D281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CAFB-78A9-493E-8B1B-E61215F6C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2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02ED-CF7D-4BE0-B5E9-E3AF450D281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CAFB-78A9-493E-8B1B-E61215F6C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4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02ED-CF7D-4BE0-B5E9-E3AF450D281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CAFB-78A9-493E-8B1B-E61215F6C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1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02ED-CF7D-4BE0-B5E9-E3AF450D281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CAFB-78A9-493E-8B1B-E61215F6C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3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02ED-CF7D-4BE0-B5E9-E3AF450D281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CAFB-78A9-493E-8B1B-E61215F6C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0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02ED-CF7D-4BE0-B5E9-E3AF450D281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CAFB-78A9-493E-8B1B-E61215F6C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1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02ED-CF7D-4BE0-B5E9-E3AF450D281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CAFB-78A9-493E-8B1B-E61215F6C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7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02ED-CF7D-4BE0-B5E9-E3AF450D281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CAFB-78A9-493E-8B1B-E61215F6C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1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02ED-CF7D-4BE0-B5E9-E3AF450D281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CAFB-78A9-493E-8B1B-E61215F6C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8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02ED-CF7D-4BE0-B5E9-E3AF450D281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CAFB-78A9-493E-8B1B-E61215F6C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7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A02ED-CF7D-4BE0-B5E9-E3AF450D281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ACAFB-78A9-493E-8B1B-E61215F6C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7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es_sm=93&amp;q=define+enthusiasm&amp;sa=X&amp;ei=29eJVPTrBJCaoQSj5YGgAQ&amp;ved=0CCIQ_SowAA" TargetMode="External"/><Relationship Id="rId7" Type="http://schemas.openxmlformats.org/officeDocument/2006/relationships/hyperlink" Target="https://www.google.com/search?es_sm=93&amp;q=define+preparation&amp;sa=X&amp;ei=29eJVPTrBJCaoQSj5YGgAQ&amp;ved=0CCgQ_SowAA" TargetMode="External"/><Relationship Id="rId2" Type="http://schemas.openxmlformats.org/officeDocument/2006/relationships/hyperlink" Target="https://www.google.com/search?es_sm=93&amp;q=define+willingness&amp;sa=X&amp;ei=29eJVPTrBJCaoQSj5YGgAQ&amp;ved=0CCEQ_SowA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es_sm=93&amp;q=define+preparedness&amp;sa=X&amp;ei=29eJVPTrBJCaoQSj5YGgAQ&amp;ved=0CCcQ_SowAA" TargetMode="External"/><Relationship Id="rId5" Type="http://schemas.openxmlformats.org/officeDocument/2006/relationships/hyperlink" Target="https://www.google.com/search?es_sm=93&amp;q=define+keenness&amp;sa=X&amp;ei=29eJVPTrBJCaoQSj5YGgAQ&amp;ved=0CCQQ_SowAA" TargetMode="External"/><Relationship Id="rId4" Type="http://schemas.openxmlformats.org/officeDocument/2006/relationships/hyperlink" Target="https://www.google.com/search?es_sm=93&amp;q=define+eagerness&amp;sa=X&amp;ei=29eJVPTrBJCaoQSj5YGgAQ&amp;ved=0CCMQ_SowAA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ZTF cryostat</a:t>
            </a:r>
            <a:br>
              <a:rPr lang="en-US" dirty="0" smtClean="0"/>
            </a:br>
            <a:r>
              <a:rPr lang="en-US" dirty="0" smtClean="0"/>
              <a:t>readiness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Shawn Callahan</a:t>
            </a:r>
          </a:p>
          <a:p>
            <a:r>
              <a:rPr lang="en-US" dirty="0" smtClean="0"/>
              <a:t>12/14/2014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15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2-09 at 11.53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0"/>
            <a:ext cx="7892223" cy="6858000"/>
          </a:xfrm>
          <a:prstGeom prst="rect">
            <a:avLst/>
          </a:prstGeom>
        </p:spPr>
      </p:pic>
      <p:grpSp>
        <p:nvGrpSpPr>
          <p:cNvPr id="383" name="Group 382"/>
          <p:cNvGrpSpPr/>
          <p:nvPr/>
        </p:nvGrpSpPr>
        <p:grpSpPr>
          <a:xfrm>
            <a:off x="1774028" y="1059854"/>
            <a:ext cx="5545323" cy="2280036"/>
            <a:chOff x="1774028" y="1059854"/>
            <a:chExt cx="5545323" cy="2280036"/>
          </a:xfrm>
        </p:grpSpPr>
        <p:grpSp>
          <p:nvGrpSpPr>
            <p:cNvPr id="344" name="Group 343"/>
            <p:cNvGrpSpPr/>
            <p:nvPr/>
          </p:nvGrpSpPr>
          <p:grpSpPr>
            <a:xfrm>
              <a:off x="1774028" y="1059854"/>
              <a:ext cx="3560565" cy="2280036"/>
              <a:chOff x="1774028" y="1059854"/>
              <a:chExt cx="3560565" cy="2280036"/>
            </a:xfrm>
          </p:grpSpPr>
          <p:grpSp>
            <p:nvGrpSpPr>
              <p:cNvPr id="123" name="Group 122"/>
              <p:cNvGrpSpPr/>
              <p:nvPr/>
            </p:nvGrpSpPr>
            <p:grpSpPr>
              <a:xfrm rot="17956336">
                <a:off x="2398767" y="1115331"/>
                <a:ext cx="123760" cy="339887"/>
                <a:chOff x="156534" y="775618"/>
                <a:chExt cx="123760" cy="339887"/>
              </a:xfrm>
            </p:grpSpPr>
            <p:grpSp>
              <p:nvGrpSpPr>
                <p:cNvPr id="147" name="Group 146"/>
                <p:cNvGrpSpPr/>
                <p:nvPr/>
              </p:nvGrpSpPr>
              <p:grpSpPr>
                <a:xfrm>
                  <a:off x="156534" y="775618"/>
                  <a:ext cx="123760" cy="339887"/>
                  <a:chOff x="161400" y="769293"/>
                  <a:chExt cx="123760" cy="339887"/>
                </a:xfrm>
              </p:grpSpPr>
              <p:sp>
                <p:nvSpPr>
                  <p:cNvPr id="149" name="Rectangle 148"/>
                  <p:cNvSpPr/>
                  <p:nvPr/>
                </p:nvSpPr>
                <p:spPr>
                  <a:xfrm>
                    <a:off x="170973" y="769293"/>
                    <a:ext cx="109911" cy="170954"/>
                  </a:xfrm>
                  <a:prstGeom prst="rect">
                    <a:avLst/>
                  </a:prstGeom>
                  <a:solidFill>
                    <a:srgbClr val="FF6600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50" name="Straight Connector 149"/>
                  <p:cNvCxnSpPr/>
                  <p:nvPr/>
                </p:nvCxnSpPr>
                <p:spPr>
                  <a:xfrm rot="3643664" flipH="1" flipV="1">
                    <a:off x="122310" y="991895"/>
                    <a:ext cx="156375" cy="78196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/>
                  <p:cNvCxnSpPr/>
                  <p:nvPr/>
                </p:nvCxnSpPr>
                <p:spPr>
                  <a:xfrm rot="3643664" flipH="1" flipV="1">
                    <a:off x="185866" y="982914"/>
                    <a:ext cx="131892" cy="66696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8" name="Oval 147"/>
                <p:cNvSpPr/>
                <p:nvPr/>
              </p:nvSpPr>
              <p:spPr>
                <a:xfrm>
                  <a:off x="190500" y="788318"/>
                  <a:ext cx="65024" cy="7325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4" name="Group 123"/>
              <p:cNvGrpSpPr/>
              <p:nvPr/>
            </p:nvGrpSpPr>
            <p:grpSpPr>
              <a:xfrm>
                <a:off x="3674275" y="1059854"/>
                <a:ext cx="109911" cy="329257"/>
                <a:chOff x="166107" y="775618"/>
                <a:chExt cx="109911" cy="329257"/>
              </a:xfrm>
            </p:grpSpPr>
            <p:grpSp>
              <p:nvGrpSpPr>
                <p:cNvPr id="142" name="Group 141"/>
                <p:cNvGrpSpPr/>
                <p:nvPr/>
              </p:nvGrpSpPr>
              <p:grpSpPr>
                <a:xfrm>
                  <a:off x="166107" y="775618"/>
                  <a:ext cx="109911" cy="329257"/>
                  <a:chOff x="170973" y="769293"/>
                  <a:chExt cx="109911" cy="329257"/>
                </a:xfrm>
              </p:grpSpPr>
              <p:sp>
                <p:nvSpPr>
                  <p:cNvPr id="144" name="Rectangle 143"/>
                  <p:cNvSpPr/>
                  <p:nvPr/>
                </p:nvSpPr>
                <p:spPr>
                  <a:xfrm>
                    <a:off x="170973" y="769293"/>
                    <a:ext cx="109911" cy="170954"/>
                  </a:xfrm>
                  <a:prstGeom prst="rect">
                    <a:avLst/>
                  </a:prstGeom>
                  <a:solidFill>
                    <a:srgbClr val="FF6600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45" name="Straight Connector 144"/>
                  <p:cNvCxnSpPr/>
                  <p:nvPr/>
                </p:nvCxnSpPr>
                <p:spPr>
                  <a:xfrm flipV="1">
                    <a:off x="196373" y="943670"/>
                    <a:ext cx="0" cy="15488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/>
                  <p:cNvCxnSpPr/>
                  <p:nvPr/>
                </p:nvCxnSpPr>
                <p:spPr>
                  <a:xfrm flipV="1">
                    <a:off x="248657" y="942430"/>
                    <a:ext cx="0" cy="15612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3" name="Oval 142"/>
                <p:cNvSpPr/>
                <p:nvPr/>
              </p:nvSpPr>
              <p:spPr>
                <a:xfrm>
                  <a:off x="190500" y="788318"/>
                  <a:ext cx="65024" cy="7325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7" name="Straight Connector 126"/>
              <p:cNvCxnSpPr/>
              <p:nvPr/>
            </p:nvCxnSpPr>
            <p:spPr>
              <a:xfrm>
                <a:off x="2607734" y="1331396"/>
                <a:ext cx="184179" cy="5771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3767667" y="1389111"/>
                <a:ext cx="1566926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H="1" flipV="1">
                <a:off x="2607735" y="1389111"/>
                <a:ext cx="426534" cy="23225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3" name="Group 152"/>
              <p:cNvGrpSpPr/>
              <p:nvPr/>
            </p:nvGrpSpPr>
            <p:grpSpPr>
              <a:xfrm>
                <a:off x="2309025" y="2419697"/>
                <a:ext cx="109911" cy="329257"/>
                <a:chOff x="166107" y="775618"/>
                <a:chExt cx="109911" cy="329257"/>
              </a:xfrm>
            </p:grpSpPr>
            <p:grpSp>
              <p:nvGrpSpPr>
                <p:cNvPr id="177" name="Group 176"/>
                <p:cNvGrpSpPr/>
                <p:nvPr/>
              </p:nvGrpSpPr>
              <p:grpSpPr>
                <a:xfrm>
                  <a:off x="166107" y="775618"/>
                  <a:ext cx="109911" cy="329257"/>
                  <a:chOff x="170973" y="769293"/>
                  <a:chExt cx="109911" cy="329257"/>
                </a:xfrm>
              </p:grpSpPr>
              <p:sp>
                <p:nvSpPr>
                  <p:cNvPr id="179" name="Rectangle 178"/>
                  <p:cNvSpPr/>
                  <p:nvPr/>
                </p:nvSpPr>
                <p:spPr>
                  <a:xfrm>
                    <a:off x="170973" y="769293"/>
                    <a:ext cx="109911" cy="170954"/>
                  </a:xfrm>
                  <a:prstGeom prst="rect">
                    <a:avLst/>
                  </a:prstGeom>
                  <a:solidFill>
                    <a:srgbClr val="FF6600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80" name="Straight Connector 179"/>
                  <p:cNvCxnSpPr/>
                  <p:nvPr/>
                </p:nvCxnSpPr>
                <p:spPr>
                  <a:xfrm flipV="1">
                    <a:off x="196373" y="943670"/>
                    <a:ext cx="0" cy="15488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/>
                  <p:cNvCxnSpPr/>
                  <p:nvPr/>
                </p:nvCxnSpPr>
                <p:spPr>
                  <a:xfrm flipV="1">
                    <a:off x="248657" y="942430"/>
                    <a:ext cx="0" cy="15612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8" name="Oval 177"/>
                <p:cNvSpPr/>
                <p:nvPr/>
              </p:nvSpPr>
              <p:spPr>
                <a:xfrm>
                  <a:off x="190500" y="788318"/>
                  <a:ext cx="65024" cy="7325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>
                <a:off x="3674275" y="2419697"/>
                <a:ext cx="109911" cy="329257"/>
                <a:chOff x="166107" y="775618"/>
                <a:chExt cx="109911" cy="329257"/>
              </a:xfrm>
            </p:grpSpPr>
            <p:grpSp>
              <p:nvGrpSpPr>
                <p:cNvPr id="172" name="Group 171"/>
                <p:cNvGrpSpPr/>
                <p:nvPr/>
              </p:nvGrpSpPr>
              <p:grpSpPr>
                <a:xfrm>
                  <a:off x="166107" y="775618"/>
                  <a:ext cx="109911" cy="329257"/>
                  <a:chOff x="170973" y="769293"/>
                  <a:chExt cx="109911" cy="329257"/>
                </a:xfrm>
              </p:grpSpPr>
              <p:sp>
                <p:nvSpPr>
                  <p:cNvPr id="174" name="Rectangle 173"/>
                  <p:cNvSpPr/>
                  <p:nvPr/>
                </p:nvSpPr>
                <p:spPr>
                  <a:xfrm>
                    <a:off x="170973" y="769293"/>
                    <a:ext cx="109911" cy="170954"/>
                  </a:xfrm>
                  <a:prstGeom prst="rect">
                    <a:avLst/>
                  </a:prstGeom>
                  <a:solidFill>
                    <a:srgbClr val="FF6600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5" name="Straight Connector 174"/>
                  <p:cNvCxnSpPr/>
                  <p:nvPr/>
                </p:nvCxnSpPr>
                <p:spPr>
                  <a:xfrm flipV="1">
                    <a:off x="196373" y="943670"/>
                    <a:ext cx="0" cy="15488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/>
                  <p:cNvCxnSpPr/>
                  <p:nvPr/>
                </p:nvCxnSpPr>
                <p:spPr>
                  <a:xfrm flipV="1">
                    <a:off x="248657" y="942430"/>
                    <a:ext cx="0" cy="15612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3" name="Oval 172"/>
                <p:cNvSpPr/>
                <p:nvPr/>
              </p:nvSpPr>
              <p:spPr>
                <a:xfrm>
                  <a:off x="190500" y="788318"/>
                  <a:ext cx="65024" cy="7325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57" name="Straight Connector 156"/>
              <p:cNvCxnSpPr/>
              <p:nvPr/>
            </p:nvCxnSpPr>
            <p:spPr>
              <a:xfrm>
                <a:off x="2386709" y="2748954"/>
                <a:ext cx="1315934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3767667" y="2748954"/>
                <a:ext cx="1566926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H="1">
                <a:off x="1892300" y="2748954"/>
                <a:ext cx="44112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>
                <a:off x="1774028" y="3073315"/>
                <a:ext cx="0" cy="26657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flipH="1">
                <a:off x="1774028" y="2748954"/>
                <a:ext cx="118272" cy="32436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3031561" y="1621367"/>
                <a:ext cx="2706" cy="55031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flipH="1">
                <a:off x="2791913" y="2161985"/>
                <a:ext cx="242354" cy="18420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flipH="1">
                <a:off x="2133601" y="2346190"/>
                <a:ext cx="658312" cy="1224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>
                <a:off x="2151848" y="2346190"/>
                <a:ext cx="0" cy="40276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>
                <a:off x="2791913" y="1389111"/>
                <a:ext cx="90675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5" name="Group 344"/>
            <p:cNvGrpSpPr/>
            <p:nvPr/>
          </p:nvGrpSpPr>
          <p:grpSpPr>
            <a:xfrm flipH="1">
              <a:off x="5309193" y="1065608"/>
              <a:ext cx="2010158" cy="2274282"/>
              <a:chOff x="1774028" y="1059854"/>
              <a:chExt cx="2010158" cy="2274282"/>
            </a:xfrm>
          </p:grpSpPr>
          <p:grpSp>
            <p:nvGrpSpPr>
              <p:cNvPr id="346" name="Group 345"/>
              <p:cNvGrpSpPr/>
              <p:nvPr/>
            </p:nvGrpSpPr>
            <p:grpSpPr>
              <a:xfrm rot="17956336">
                <a:off x="2398767" y="1115331"/>
                <a:ext cx="123760" cy="339887"/>
                <a:chOff x="156534" y="775618"/>
                <a:chExt cx="123760" cy="339887"/>
              </a:xfrm>
            </p:grpSpPr>
            <p:grpSp>
              <p:nvGrpSpPr>
                <p:cNvPr id="378" name="Group 377"/>
                <p:cNvGrpSpPr/>
                <p:nvPr/>
              </p:nvGrpSpPr>
              <p:grpSpPr>
                <a:xfrm>
                  <a:off x="156534" y="775618"/>
                  <a:ext cx="123760" cy="339887"/>
                  <a:chOff x="161400" y="769293"/>
                  <a:chExt cx="123760" cy="339887"/>
                </a:xfrm>
              </p:grpSpPr>
              <p:sp>
                <p:nvSpPr>
                  <p:cNvPr id="380" name="Rectangle 379"/>
                  <p:cNvSpPr/>
                  <p:nvPr/>
                </p:nvSpPr>
                <p:spPr>
                  <a:xfrm>
                    <a:off x="170973" y="769293"/>
                    <a:ext cx="109911" cy="170954"/>
                  </a:xfrm>
                  <a:prstGeom prst="rect">
                    <a:avLst/>
                  </a:prstGeom>
                  <a:solidFill>
                    <a:srgbClr val="FF6600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81" name="Straight Connector 380"/>
                  <p:cNvCxnSpPr/>
                  <p:nvPr/>
                </p:nvCxnSpPr>
                <p:spPr>
                  <a:xfrm rot="3643664" flipH="1" flipV="1">
                    <a:off x="122310" y="991895"/>
                    <a:ext cx="156375" cy="78196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2" name="Straight Connector 381"/>
                  <p:cNvCxnSpPr/>
                  <p:nvPr/>
                </p:nvCxnSpPr>
                <p:spPr>
                  <a:xfrm rot="3643664" flipH="1" flipV="1">
                    <a:off x="185866" y="982914"/>
                    <a:ext cx="131892" cy="66696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79" name="Oval 378"/>
                <p:cNvSpPr/>
                <p:nvPr/>
              </p:nvSpPr>
              <p:spPr>
                <a:xfrm>
                  <a:off x="190500" y="788318"/>
                  <a:ext cx="65024" cy="7325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7" name="Group 346"/>
              <p:cNvGrpSpPr/>
              <p:nvPr/>
            </p:nvGrpSpPr>
            <p:grpSpPr>
              <a:xfrm>
                <a:off x="3674275" y="1059854"/>
                <a:ext cx="109911" cy="329257"/>
                <a:chOff x="166107" y="775618"/>
                <a:chExt cx="109911" cy="329257"/>
              </a:xfrm>
            </p:grpSpPr>
            <p:grpSp>
              <p:nvGrpSpPr>
                <p:cNvPr id="373" name="Group 372"/>
                <p:cNvGrpSpPr/>
                <p:nvPr/>
              </p:nvGrpSpPr>
              <p:grpSpPr>
                <a:xfrm>
                  <a:off x="166107" y="775618"/>
                  <a:ext cx="109911" cy="329257"/>
                  <a:chOff x="170973" y="769293"/>
                  <a:chExt cx="109911" cy="329257"/>
                </a:xfrm>
              </p:grpSpPr>
              <p:sp>
                <p:nvSpPr>
                  <p:cNvPr id="375" name="Rectangle 374"/>
                  <p:cNvSpPr/>
                  <p:nvPr/>
                </p:nvSpPr>
                <p:spPr>
                  <a:xfrm>
                    <a:off x="170973" y="769293"/>
                    <a:ext cx="109911" cy="170954"/>
                  </a:xfrm>
                  <a:prstGeom prst="rect">
                    <a:avLst/>
                  </a:prstGeom>
                  <a:solidFill>
                    <a:srgbClr val="FF6600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76" name="Straight Connector 375"/>
                  <p:cNvCxnSpPr/>
                  <p:nvPr/>
                </p:nvCxnSpPr>
                <p:spPr>
                  <a:xfrm flipV="1">
                    <a:off x="196373" y="943670"/>
                    <a:ext cx="0" cy="15488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7" name="Straight Connector 376"/>
                  <p:cNvCxnSpPr/>
                  <p:nvPr/>
                </p:nvCxnSpPr>
                <p:spPr>
                  <a:xfrm flipV="1">
                    <a:off x="248657" y="942430"/>
                    <a:ext cx="0" cy="15612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74" name="Oval 373"/>
                <p:cNvSpPr/>
                <p:nvPr/>
              </p:nvSpPr>
              <p:spPr>
                <a:xfrm>
                  <a:off x="190500" y="788318"/>
                  <a:ext cx="65024" cy="7325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48" name="Straight Connector 347"/>
              <p:cNvCxnSpPr/>
              <p:nvPr/>
            </p:nvCxnSpPr>
            <p:spPr>
              <a:xfrm>
                <a:off x="2607734" y="1331396"/>
                <a:ext cx="184179" cy="5771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>
              <a:xfrm flipH="1" flipV="1">
                <a:off x="2607735" y="1389111"/>
                <a:ext cx="426534" cy="23225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1" name="Group 350"/>
              <p:cNvGrpSpPr/>
              <p:nvPr/>
            </p:nvGrpSpPr>
            <p:grpSpPr>
              <a:xfrm>
                <a:off x="2309025" y="2419697"/>
                <a:ext cx="109911" cy="329257"/>
                <a:chOff x="166107" y="775618"/>
                <a:chExt cx="109911" cy="329257"/>
              </a:xfrm>
            </p:grpSpPr>
            <p:grpSp>
              <p:nvGrpSpPr>
                <p:cNvPr id="368" name="Group 367"/>
                <p:cNvGrpSpPr/>
                <p:nvPr/>
              </p:nvGrpSpPr>
              <p:grpSpPr>
                <a:xfrm>
                  <a:off x="166107" y="775618"/>
                  <a:ext cx="109911" cy="329257"/>
                  <a:chOff x="170973" y="769293"/>
                  <a:chExt cx="109911" cy="329257"/>
                </a:xfrm>
              </p:grpSpPr>
              <p:sp>
                <p:nvSpPr>
                  <p:cNvPr id="370" name="Rectangle 369"/>
                  <p:cNvSpPr/>
                  <p:nvPr/>
                </p:nvSpPr>
                <p:spPr>
                  <a:xfrm>
                    <a:off x="170973" y="769293"/>
                    <a:ext cx="109911" cy="170954"/>
                  </a:xfrm>
                  <a:prstGeom prst="rect">
                    <a:avLst/>
                  </a:prstGeom>
                  <a:solidFill>
                    <a:srgbClr val="FF6600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71" name="Straight Connector 370"/>
                  <p:cNvCxnSpPr/>
                  <p:nvPr/>
                </p:nvCxnSpPr>
                <p:spPr>
                  <a:xfrm flipV="1">
                    <a:off x="196373" y="943670"/>
                    <a:ext cx="0" cy="15488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2" name="Straight Connector 371"/>
                  <p:cNvCxnSpPr/>
                  <p:nvPr/>
                </p:nvCxnSpPr>
                <p:spPr>
                  <a:xfrm flipV="1">
                    <a:off x="248657" y="942430"/>
                    <a:ext cx="0" cy="15612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9" name="Oval 368"/>
                <p:cNvSpPr/>
                <p:nvPr/>
              </p:nvSpPr>
              <p:spPr>
                <a:xfrm>
                  <a:off x="190500" y="788318"/>
                  <a:ext cx="65024" cy="7325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2" name="Group 351"/>
              <p:cNvGrpSpPr/>
              <p:nvPr/>
            </p:nvGrpSpPr>
            <p:grpSpPr>
              <a:xfrm>
                <a:off x="3674275" y="2419697"/>
                <a:ext cx="109911" cy="329257"/>
                <a:chOff x="166107" y="775618"/>
                <a:chExt cx="109911" cy="329257"/>
              </a:xfrm>
            </p:grpSpPr>
            <p:grpSp>
              <p:nvGrpSpPr>
                <p:cNvPr id="363" name="Group 362"/>
                <p:cNvGrpSpPr/>
                <p:nvPr/>
              </p:nvGrpSpPr>
              <p:grpSpPr>
                <a:xfrm>
                  <a:off x="166107" y="775618"/>
                  <a:ext cx="109911" cy="329257"/>
                  <a:chOff x="170973" y="769293"/>
                  <a:chExt cx="109911" cy="329257"/>
                </a:xfrm>
              </p:grpSpPr>
              <p:sp>
                <p:nvSpPr>
                  <p:cNvPr id="365" name="Rectangle 364"/>
                  <p:cNvSpPr/>
                  <p:nvPr/>
                </p:nvSpPr>
                <p:spPr>
                  <a:xfrm>
                    <a:off x="170973" y="769293"/>
                    <a:ext cx="109911" cy="170954"/>
                  </a:xfrm>
                  <a:prstGeom prst="rect">
                    <a:avLst/>
                  </a:prstGeom>
                  <a:solidFill>
                    <a:srgbClr val="FF6600"/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66" name="Straight Connector 365"/>
                  <p:cNvCxnSpPr/>
                  <p:nvPr/>
                </p:nvCxnSpPr>
                <p:spPr>
                  <a:xfrm flipV="1">
                    <a:off x="196373" y="943670"/>
                    <a:ext cx="0" cy="15488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7" name="Straight Connector 366"/>
                  <p:cNvCxnSpPr/>
                  <p:nvPr/>
                </p:nvCxnSpPr>
                <p:spPr>
                  <a:xfrm flipV="1">
                    <a:off x="248657" y="942430"/>
                    <a:ext cx="0" cy="15612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4" name="Oval 363"/>
                <p:cNvSpPr/>
                <p:nvPr/>
              </p:nvSpPr>
              <p:spPr>
                <a:xfrm>
                  <a:off x="190500" y="788318"/>
                  <a:ext cx="65024" cy="7325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53" name="Straight Connector 352"/>
              <p:cNvCxnSpPr/>
              <p:nvPr/>
            </p:nvCxnSpPr>
            <p:spPr>
              <a:xfrm>
                <a:off x="2386709" y="2748954"/>
                <a:ext cx="1315934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flipH="1">
                <a:off x="1892300" y="2748954"/>
                <a:ext cx="44112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flipH="1">
                <a:off x="1774028" y="3073315"/>
                <a:ext cx="0" cy="26082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flipH="1">
                <a:off x="1774028" y="2748954"/>
                <a:ext cx="118272" cy="32436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>
                <a:off x="3031561" y="1621367"/>
                <a:ext cx="2706" cy="55031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flipH="1">
                <a:off x="2791913" y="2161985"/>
                <a:ext cx="242354" cy="18420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 flipH="1">
                <a:off x="2133601" y="2346190"/>
                <a:ext cx="658312" cy="1224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>
                <a:off x="2151848" y="2346190"/>
                <a:ext cx="0" cy="40276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/>
              <p:cNvCxnSpPr/>
              <p:nvPr/>
            </p:nvCxnSpPr>
            <p:spPr>
              <a:xfrm>
                <a:off x="2791913" y="1389111"/>
                <a:ext cx="90675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2" name="Group 421"/>
          <p:cNvGrpSpPr/>
          <p:nvPr/>
        </p:nvGrpSpPr>
        <p:grpSpPr>
          <a:xfrm flipV="1">
            <a:off x="2554266" y="5054272"/>
            <a:ext cx="123760" cy="339887"/>
            <a:chOff x="156534" y="775618"/>
            <a:chExt cx="123760" cy="339887"/>
          </a:xfrm>
        </p:grpSpPr>
        <p:grpSp>
          <p:nvGrpSpPr>
            <p:cNvPr id="454" name="Group 453"/>
            <p:cNvGrpSpPr/>
            <p:nvPr/>
          </p:nvGrpSpPr>
          <p:grpSpPr>
            <a:xfrm>
              <a:off x="156534" y="775618"/>
              <a:ext cx="123760" cy="339887"/>
              <a:chOff x="161400" y="769293"/>
              <a:chExt cx="123760" cy="339887"/>
            </a:xfrm>
          </p:grpSpPr>
          <p:sp>
            <p:nvSpPr>
              <p:cNvPr id="456" name="Rectangle 455"/>
              <p:cNvSpPr/>
              <p:nvPr/>
            </p:nvSpPr>
            <p:spPr>
              <a:xfrm>
                <a:off x="170973" y="769293"/>
                <a:ext cx="109911" cy="170954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7" name="Straight Connector 456"/>
              <p:cNvCxnSpPr/>
              <p:nvPr/>
            </p:nvCxnSpPr>
            <p:spPr>
              <a:xfrm rot="3643664" flipH="1" flipV="1">
                <a:off x="122310" y="991895"/>
                <a:ext cx="156375" cy="78196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 rot="3643664" flipH="1" flipV="1">
                <a:off x="185866" y="982914"/>
                <a:ext cx="131892" cy="66696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5" name="Oval 454"/>
            <p:cNvSpPr/>
            <p:nvPr/>
          </p:nvSpPr>
          <p:spPr>
            <a:xfrm>
              <a:off x="190500" y="788318"/>
              <a:ext cx="65024" cy="732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3" name="Group 422"/>
          <p:cNvGrpSpPr/>
          <p:nvPr/>
        </p:nvGrpSpPr>
        <p:grpSpPr>
          <a:xfrm flipV="1">
            <a:off x="3674275" y="5024094"/>
            <a:ext cx="109911" cy="329257"/>
            <a:chOff x="166107" y="775618"/>
            <a:chExt cx="109911" cy="329257"/>
          </a:xfrm>
        </p:grpSpPr>
        <p:grpSp>
          <p:nvGrpSpPr>
            <p:cNvPr id="449" name="Group 448"/>
            <p:cNvGrpSpPr/>
            <p:nvPr/>
          </p:nvGrpSpPr>
          <p:grpSpPr>
            <a:xfrm>
              <a:off x="166107" y="775618"/>
              <a:ext cx="109911" cy="329257"/>
              <a:chOff x="170973" y="769293"/>
              <a:chExt cx="109911" cy="329257"/>
            </a:xfrm>
          </p:grpSpPr>
          <p:sp>
            <p:nvSpPr>
              <p:cNvPr id="451" name="Rectangle 450"/>
              <p:cNvSpPr/>
              <p:nvPr/>
            </p:nvSpPr>
            <p:spPr>
              <a:xfrm>
                <a:off x="170973" y="769293"/>
                <a:ext cx="109911" cy="170954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2" name="Straight Connector 451"/>
              <p:cNvCxnSpPr/>
              <p:nvPr/>
            </p:nvCxnSpPr>
            <p:spPr>
              <a:xfrm flipV="1">
                <a:off x="196373" y="943670"/>
                <a:ext cx="0" cy="15488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Straight Connector 452"/>
              <p:cNvCxnSpPr/>
              <p:nvPr/>
            </p:nvCxnSpPr>
            <p:spPr>
              <a:xfrm flipV="1">
                <a:off x="248657" y="942430"/>
                <a:ext cx="0" cy="1561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0" name="Oval 449"/>
            <p:cNvSpPr/>
            <p:nvPr/>
          </p:nvSpPr>
          <p:spPr>
            <a:xfrm>
              <a:off x="190500" y="788318"/>
              <a:ext cx="65024" cy="732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4" name="Straight Connector 423"/>
          <p:cNvCxnSpPr/>
          <p:nvPr/>
        </p:nvCxnSpPr>
        <p:spPr>
          <a:xfrm flipV="1">
            <a:off x="2653256" y="5024095"/>
            <a:ext cx="138657" cy="577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/>
          <p:cNvCxnSpPr/>
          <p:nvPr/>
        </p:nvCxnSpPr>
        <p:spPr>
          <a:xfrm flipV="1">
            <a:off x="3751959" y="5024094"/>
            <a:ext cx="1582634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/>
          <p:cNvCxnSpPr/>
          <p:nvPr/>
        </p:nvCxnSpPr>
        <p:spPr>
          <a:xfrm flipH="1">
            <a:off x="2418936" y="4791838"/>
            <a:ext cx="615333" cy="3470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7" name="Group 426"/>
          <p:cNvGrpSpPr/>
          <p:nvPr/>
        </p:nvGrpSpPr>
        <p:grpSpPr>
          <a:xfrm flipV="1">
            <a:off x="2309025" y="3664251"/>
            <a:ext cx="109911" cy="329257"/>
            <a:chOff x="166107" y="775618"/>
            <a:chExt cx="109911" cy="329257"/>
          </a:xfrm>
        </p:grpSpPr>
        <p:grpSp>
          <p:nvGrpSpPr>
            <p:cNvPr id="444" name="Group 443"/>
            <p:cNvGrpSpPr/>
            <p:nvPr/>
          </p:nvGrpSpPr>
          <p:grpSpPr>
            <a:xfrm>
              <a:off x="166107" y="775618"/>
              <a:ext cx="109911" cy="329257"/>
              <a:chOff x="170973" y="769293"/>
              <a:chExt cx="109911" cy="329257"/>
            </a:xfrm>
          </p:grpSpPr>
          <p:sp>
            <p:nvSpPr>
              <p:cNvPr id="446" name="Rectangle 445"/>
              <p:cNvSpPr/>
              <p:nvPr/>
            </p:nvSpPr>
            <p:spPr>
              <a:xfrm>
                <a:off x="170973" y="769293"/>
                <a:ext cx="109911" cy="170954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7" name="Straight Connector 446"/>
              <p:cNvCxnSpPr/>
              <p:nvPr/>
            </p:nvCxnSpPr>
            <p:spPr>
              <a:xfrm flipV="1">
                <a:off x="196373" y="943670"/>
                <a:ext cx="0" cy="15488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447"/>
              <p:cNvCxnSpPr/>
              <p:nvPr/>
            </p:nvCxnSpPr>
            <p:spPr>
              <a:xfrm flipV="1">
                <a:off x="248657" y="942430"/>
                <a:ext cx="0" cy="1561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5" name="Oval 444"/>
            <p:cNvSpPr/>
            <p:nvPr/>
          </p:nvSpPr>
          <p:spPr>
            <a:xfrm>
              <a:off x="190500" y="788318"/>
              <a:ext cx="65024" cy="732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8" name="Group 427"/>
          <p:cNvGrpSpPr/>
          <p:nvPr/>
        </p:nvGrpSpPr>
        <p:grpSpPr>
          <a:xfrm flipV="1">
            <a:off x="3674275" y="3664251"/>
            <a:ext cx="109911" cy="329257"/>
            <a:chOff x="166107" y="775618"/>
            <a:chExt cx="109911" cy="329257"/>
          </a:xfrm>
        </p:grpSpPr>
        <p:grpSp>
          <p:nvGrpSpPr>
            <p:cNvPr id="439" name="Group 438"/>
            <p:cNvGrpSpPr/>
            <p:nvPr/>
          </p:nvGrpSpPr>
          <p:grpSpPr>
            <a:xfrm>
              <a:off x="166107" y="775618"/>
              <a:ext cx="109911" cy="329257"/>
              <a:chOff x="170973" y="769293"/>
              <a:chExt cx="109911" cy="329257"/>
            </a:xfrm>
          </p:grpSpPr>
          <p:sp>
            <p:nvSpPr>
              <p:cNvPr id="441" name="Rectangle 440"/>
              <p:cNvSpPr/>
              <p:nvPr/>
            </p:nvSpPr>
            <p:spPr>
              <a:xfrm>
                <a:off x="170973" y="769293"/>
                <a:ext cx="109911" cy="170954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2" name="Straight Connector 441"/>
              <p:cNvCxnSpPr/>
              <p:nvPr/>
            </p:nvCxnSpPr>
            <p:spPr>
              <a:xfrm flipV="1">
                <a:off x="196373" y="943670"/>
                <a:ext cx="0" cy="15488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 flipV="1">
                <a:off x="248657" y="942430"/>
                <a:ext cx="0" cy="1561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0" name="Oval 439"/>
            <p:cNvSpPr/>
            <p:nvPr/>
          </p:nvSpPr>
          <p:spPr>
            <a:xfrm>
              <a:off x="190500" y="788318"/>
              <a:ext cx="65024" cy="732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9" name="Straight Connector 428"/>
          <p:cNvCxnSpPr/>
          <p:nvPr/>
        </p:nvCxnSpPr>
        <p:spPr>
          <a:xfrm flipV="1">
            <a:off x="2386709" y="3664251"/>
            <a:ext cx="13159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/>
          <p:cNvCxnSpPr/>
          <p:nvPr/>
        </p:nvCxnSpPr>
        <p:spPr>
          <a:xfrm flipV="1">
            <a:off x="3767667" y="3664251"/>
            <a:ext cx="156692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/>
          <p:cNvCxnSpPr/>
          <p:nvPr/>
        </p:nvCxnSpPr>
        <p:spPr>
          <a:xfrm flipH="1" flipV="1">
            <a:off x="1892300" y="3664251"/>
            <a:ext cx="4411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/>
          <p:cNvCxnSpPr/>
          <p:nvPr/>
        </p:nvCxnSpPr>
        <p:spPr>
          <a:xfrm flipH="1" flipV="1">
            <a:off x="1774028" y="3339890"/>
            <a:ext cx="118272" cy="3243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/>
          <p:nvPr/>
        </p:nvCxnSpPr>
        <p:spPr>
          <a:xfrm flipV="1">
            <a:off x="3031561" y="4241525"/>
            <a:ext cx="2706" cy="550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/>
          <p:cNvCxnSpPr/>
          <p:nvPr/>
        </p:nvCxnSpPr>
        <p:spPr>
          <a:xfrm flipH="1" flipV="1">
            <a:off x="2791913" y="4067015"/>
            <a:ext cx="242354" cy="1842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/>
          <p:cNvCxnSpPr/>
          <p:nvPr/>
        </p:nvCxnSpPr>
        <p:spPr>
          <a:xfrm flipH="1" flipV="1">
            <a:off x="2133601" y="4054771"/>
            <a:ext cx="658312" cy="122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/>
          <p:cNvCxnSpPr/>
          <p:nvPr/>
        </p:nvCxnSpPr>
        <p:spPr>
          <a:xfrm flipV="1">
            <a:off x="2151848" y="3664251"/>
            <a:ext cx="0" cy="4027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/>
          <p:cNvCxnSpPr/>
          <p:nvPr/>
        </p:nvCxnSpPr>
        <p:spPr>
          <a:xfrm flipV="1">
            <a:off x="2791913" y="5024094"/>
            <a:ext cx="9067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7" name="Group 386"/>
          <p:cNvGrpSpPr/>
          <p:nvPr/>
        </p:nvGrpSpPr>
        <p:grpSpPr>
          <a:xfrm flipH="1" flipV="1">
            <a:off x="6571177" y="5049836"/>
            <a:ext cx="123760" cy="339887"/>
            <a:chOff x="156534" y="775618"/>
            <a:chExt cx="123760" cy="339887"/>
          </a:xfrm>
        </p:grpSpPr>
        <p:grpSp>
          <p:nvGrpSpPr>
            <p:cNvPr id="417" name="Group 416"/>
            <p:cNvGrpSpPr/>
            <p:nvPr/>
          </p:nvGrpSpPr>
          <p:grpSpPr>
            <a:xfrm>
              <a:off x="156534" y="775618"/>
              <a:ext cx="123760" cy="339887"/>
              <a:chOff x="161400" y="769293"/>
              <a:chExt cx="123760" cy="339887"/>
            </a:xfrm>
          </p:grpSpPr>
          <p:sp>
            <p:nvSpPr>
              <p:cNvPr id="419" name="Rectangle 418"/>
              <p:cNvSpPr/>
              <p:nvPr/>
            </p:nvSpPr>
            <p:spPr>
              <a:xfrm>
                <a:off x="170973" y="769293"/>
                <a:ext cx="109911" cy="170954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0" name="Straight Connector 419"/>
              <p:cNvCxnSpPr/>
              <p:nvPr/>
            </p:nvCxnSpPr>
            <p:spPr>
              <a:xfrm rot="3643664" flipH="1" flipV="1">
                <a:off x="122310" y="991895"/>
                <a:ext cx="156375" cy="78196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/>
              <p:nvPr/>
            </p:nvCxnSpPr>
            <p:spPr>
              <a:xfrm rot="3643664" flipH="1" flipV="1">
                <a:off x="185866" y="982914"/>
                <a:ext cx="131892" cy="66696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8" name="Oval 417"/>
            <p:cNvSpPr/>
            <p:nvPr/>
          </p:nvSpPr>
          <p:spPr>
            <a:xfrm>
              <a:off x="190500" y="788318"/>
              <a:ext cx="65024" cy="732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8" name="Group 387"/>
          <p:cNvGrpSpPr/>
          <p:nvPr/>
        </p:nvGrpSpPr>
        <p:grpSpPr>
          <a:xfrm flipH="1" flipV="1">
            <a:off x="5309193" y="5018340"/>
            <a:ext cx="109911" cy="329257"/>
            <a:chOff x="166107" y="775618"/>
            <a:chExt cx="109911" cy="329257"/>
          </a:xfrm>
        </p:grpSpPr>
        <p:grpSp>
          <p:nvGrpSpPr>
            <p:cNvPr id="412" name="Group 411"/>
            <p:cNvGrpSpPr/>
            <p:nvPr/>
          </p:nvGrpSpPr>
          <p:grpSpPr>
            <a:xfrm>
              <a:off x="166107" y="775618"/>
              <a:ext cx="109911" cy="329257"/>
              <a:chOff x="170973" y="769293"/>
              <a:chExt cx="109911" cy="329257"/>
            </a:xfrm>
          </p:grpSpPr>
          <p:sp>
            <p:nvSpPr>
              <p:cNvPr id="414" name="Rectangle 413"/>
              <p:cNvSpPr/>
              <p:nvPr/>
            </p:nvSpPr>
            <p:spPr>
              <a:xfrm>
                <a:off x="170973" y="769293"/>
                <a:ext cx="109911" cy="170954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5" name="Straight Connector 414"/>
              <p:cNvCxnSpPr/>
              <p:nvPr/>
            </p:nvCxnSpPr>
            <p:spPr>
              <a:xfrm flipV="1">
                <a:off x="196373" y="943670"/>
                <a:ext cx="0" cy="15488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 flipV="1">
                <a:off x="248657" y="942430"/>
                <a:ext cx="0" cy="1561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3" name="Oval 412"/>
            <p:cNvSpPr/>
            <p:nvPr/>
          </p:nvSpPr>
          <p:spPr>
            <a:xfrm>
              <a:off x="190500" y="788318"/>
              <a:ext cx="65024" cy="732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89" name="Straight Connector 388"/>
          <p:cNvCxnSpPr/>
          <p:nvPr/>
        </p:nvCxnSpPr>
        <p:spPr>
          <a:xfrm flipH="1" flipV="1">
            <a:off x="6301467" y="5018341"/>
            <a:ext cx="302217" cy="634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/>
        </p:nvCxnSpPr>
        <p:spPr>
          <a:xfrm>
            <a:off x="6059110" y="4786084"/>
            <a:ext cx="615333" cy="2811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1" name="Group 390"/>
          <p:cNvGrpSpPr/>
          <p:nvPr/>
        </p:nvGrpSpPr>
        <p:grpSpPr>
          <a:xfrm flipH="1" flipV="1">
            <a:off x="6674443" y="3658497"/>
            <a:ext cx="109911" cy="329257"/>
            <a:chOff x="166107" y="775618"/>
            <a:chExt cx="109911" cy="329257"/>
          </a:xfrm>
        </p:grpSpPr>
        <p:grpSp>
          <p:nvGrpSpPr>
            <p:cNvPr id="407" name="Group 406"/>
            <p:cNvGrpSpPr/>
            <p:nvPr/>
          </p:nvGrpSpPr>
          <p:grpSpPr>
            <a:xfrm>
              <a:off x="166107" y="775618"/>
              <a:ext cx="109911" cy="329257"/>
              <a:chOff x="170973" y="769293"/>
              <a:chExt cx="109911" cy="329257"/>
            </a:xfrm>
          </p:grpSpPr>
          <p:sp>
            <p:nvSpPr>
              <p:cNvPr id="409" name="Rectangle 408"/>
              <p:cNvSpPr/>
              <p:nvPr/>
            </p:nvSpPr>
            <p:spPr>
              <a:xfrm>
                <a:off x="170973" y="769293"/>
                <a:ext cx="109911" cy="170954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0" name="Straight Connector 409"/>
              <p:cNvCxnSpPr/>
              <p:nvPr/>
            </p:nvCxnSpPr>
            <p:spPr>
              <a:xfrm flipV="1">
                <a:off x="196373" y="943670"/>
                <a:ext cx="0" cy="15488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/>
              <p:nvPr/>
            </p:nvCxnSpPr>
            <p:spPr>
              <a:xfrm flipV="1">
                <a:off x="248657" y="942430"/>
                <a:ext cx="0" cy="1561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8" name="Oval 407"/>
            <p:cNvSpPr/>
            <p:nvPr/>
          </p:nvSpPr>
          <p:spPr>
            <a:xfrm>
              <a:off x="190500" y="788318"/>
              <a:ext cx="65024" cy="732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2" name="Group 391"/>
          <p:cNvGrpSpPr/>
          <p:nvPr/>
        </p:nvGrpSpPr>
        <p:grpSpPr>
          <a:xfrm flipH="1" flipV="1">
            <a:off x="5309193" y="3658497"/>
            <a:ext cx="109911" cy="329257"/>
            <a:chOff x="166107" y="775618"/>
            <a:chExt cx="109911" cy="329257"/>
          </a:xfrm>
        </p:grpSpPr>
        <p:grpSp>
          <p:nvGrpSpPr>
            <p:cNvPr id="402" name="Group 401"/>
            <p:cNvGrpSpPr/>
            <p:nvPr/>
          </p:nvGrpSpPr>
          <p:grpSpPr>
            <a:xfrm>
              <a:off x="166107" y="775618"/>
              <a:ext cx="109911" cy="329257"/>
              <a:chOff x="170973" y="769293"/>
              <a:chExt cx="109911" cy="329257"/>
            </a:xfrm>
          </p:grpSpPr>
          <p:sp>
            <p:nvSpPr>
              <p:cNvPr id="404" name="Rectangle 403"/>
              <p:cNvSpPr/>
              <p:nvPr/>
            </p:nvSpPr>
            <p:spPr>
              <a:xfrm>
                <a:off x="170973" y="769293"/>
                <a:ext cx="109911" cy="170954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5" name="Straight Connector 404"/>
              <p:cNvCxnSpPr/>
              <p:nvPr/>
            </p:nvCxnSpPr>
            <p:spPr>
              <a:xfrm flipV="1">
                <a:off x="196373" y="943670"/>
                <a:ext cx="0" cy="15488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/>
              <p:nvPr/>
            </p:nvCxnSpPr>
            <p:spPr>
              <a:xfrm flipV="1">
                <a:off x="248657" y="942430"/>
                <a:ext cx="0" cy="1561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3" name="Oval 402"/>
            <p:cNvSpPr/>
            <p:nvPr/>
          </p:nvSpPr>
          <p:spPr>
            <a:xfrm>
              <a:off x="190500" y="788318"/>
              <a:ext cx="65024" cy="732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93" name="Straight Connector 392"/>
          <p:cNvCxnSpPr/>
          <p:nvPr/>
        </p:nvCxnSpPr>
        <p:spPr>
          <a:xfrm flipH="1" flipV="1">
            <a:off x="5390736" y="3658497"/>
            <a:ext cx="13159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/>
          <p:cNvCxnSpPr/>
          <p:nvPr/>
        </p:nvCxnSpPr>
        <p:spPr>
          <a:xfrm flipV="1">
            <a:off x="6759959" y="3658497"/>
            <a:ext cx="4411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/>
          <p:cNvCxnSpPr/>
          <p:nvPr/>
        </p:nvCxnSpPr>
        <p:spPr>
          <a:xfrm flipV="1">
            <a:off x="7201079" y="3334136"/>
            <a:ext cx="118272" cy="3243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/>
          <p:nvPr/>
        </p:nvCxnSpPr>
        <p:spPr>
          <a:xfrm flipH="1" flipV="1">
            <a:off x="6059112" y="4235771"/>
            <a:ext cx="2706" cy="550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/>
          <p:nvPr/>
        </p:nvCxnSpPr>
        <p:spPr>
          <a:xfrm flipV="1">
            <a:off x="6059112" y="4061261"/>
            <a:ext cx="242354" cy="1842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>
          <a:xfrm flipV="1">
            <a:off x="6301466" y="4049017"/>
            <a:ext cx="658312" cy="122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/>
          <p:nvPr/>
        </p:nvCxnSpPr>
        <p:spPr>
          <a:xfrm flipH="1" flipV="1">
            <a:off x="6941531" y="3658497"/>
            <a:ext cx="0" cy="4027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/>
          <p:nvPr/>
        </p:nvCxnSpPr>
        <p:spPr>
          <a:xfrm flipH="1" flipV="1">
            <a:off x="5394711" y="5018340"/>
            <a:ext cx="9067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1" name="TextBox 460"/>
          <p:cNvSpPr txBox="1"/>
          <p:nvPr/>
        </p:nvSpPr>
        <p:spPr>
          <a:xfrm>
            <a:off x="6663446" y="6235700"/>
            <a:ext cx="2493254" cy="646331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TO-220 power resistors Rating ~10W each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074333" y="5067194"/>
            <a:ext cx="377027" cy="305171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33866" y="4885932"/>
            <a:ext cx="157903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Steve: select bimetallic thermostat !  </a:t>
            </a:r>
            <a:r>
              <a:rPr lang="en-US" dirty="0" smtClean="0">
                <a:solidFill>
                  <a:srgbClr val="FF0000"/>
                </a:solidFill>
              </a:rPr>
              <a:t>Will it fit?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579033" y="5267401"/>
            <a:ext cx="613834" cy="413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617133" y="5147580"/>
            <a:ext cx="448734" cy="108801"/>
          </a:xfrm>
          <a:custGeom>
            <a:avLst/>
            <a:gdLst>
              <a:gd name="connsiteX0" fmla="*/ 448734 w 448734"/>
              <a:gd name="connsiteY0" fmla="*/ 67887 h 108801"/>
              <a:gd name="connsiteX1" fmla="*/ 309034 w 448734"/>
              <a:gd name="connsiteY1" fmla="*/ 105987 h 108801"/>
              <a:gd name="connsiteX2" fmla="*/ 135467 w 448734"/>
              <a:gd name="connsiteY2" fmla="*/ 153 h 108801"/>
              <a:gd name="connsiteX3" fmla="*/ 0 w 448734"/>
              <a:gd name="connsiteY3" fmla="*/ 80587 h 108801"/>
              <a:gd name="connsiteX4" fmla="*/ 0 w 448734"/>
              <a:gd name="connsiteY4" fmla="*/ 80587 h 10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734" h="108801">
                <a:moveTo>
                  <a:pt x="448734" y="67887"/>
                </a:moveTo>
                <a:cubicBezTo>
                  <a:pt x="404989" y="92581"/>
                  <a:pt x="361245" y="117276"/>
                  <a:pt x="309034" y="105987"/>
                </a:cubicBezTo>
                <a:cubicBezTo>
                  <a:pt x="256823" y="94698"/>
                  <a:pt x="186973" y="4386"/>
                  <a:pt x="135467" y="153"/>
                </a:cubicBezTo>
                <a:cubicBezTo>
                  <a:pt x="83961" y="-4080"/>
                  <a:pt x="0" y="80587"/>
                  <a:pt x="0" y="80587"/>
                </a:cubicBezTo>
                <a:lnTo>
                  <a:pt x="0" y="80587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 flipV="1">
            <a:off x="6659964" y="5015302"/>
            <a:ext cx="448734" cy="132518"/>
          </a:xfrm>
          <a:custGeom>
            <a:avLst/>
            <a:gdLst>
              <a:gd name="connsiteX0" fmla="*/ 448734 w 448734"/>
              <a:gd name="connsiteY0" fmla="*/ 67887 h 108801"/>
              <a:gd name="connsiteX1" fmla="*/ 309034 w 448734"/>
              <a:gd name="connsiteY1" fmla="*/ 105987 h 108801"/>
              <a:gd name="connsiteX2" fmla="*/ 135467 w 448734"/>
              <a:gd name="connsiteY2" fmla="*/ 153 h 108801"/>
              <a:gd name="connsiteX3" fmla="*/ 0 w 448734"/>
              <a:gd name="connsiteY3" fmla="*/ 80587 h 108801"/>
              <a:gd name="connsiteX4" fmla="*/ 0 w 448734"/>
              <a:gd name="connsiteY4" fmla="*/ 80587 h 10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734" h="108801">
                <a:moveTo>
                  <a:pt x="448734" y="67887"/>
                </a:moveTo>
                <a:cubicBezTo>
                  <a:pt x="404989" y="92581"/>
                  <a:pt x="361245" y="117276"/>
                  <a:pt x="309034" y="105987"/>
                </a:cubicBezTo>
                <a:cubicBezTo>
                  <a:pt x="256823" y="94698"/>
                  <a:pt x="186973" y="4386"/>
                  <a:pt x="135467" y="153"/>
                </a:cubicBezTo>
                <a:cubicBezTo>
                  <a:pt x="83961" y="-4080"/>
                  <a:pt x="0" y="80587"/>
                  <a:pt x="0" y="80587"/>
                </a:cubicBezTo>
                <a:lnTo>
                  <a:pt x="0" y="80587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8900" y="0"/>
            <a:ext cx="8153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Each pocket to also contain threaded holes for temperature sensors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50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470025"/>
          </a:xfrm>
        </p:spPr>
        <p:txBody>
          <a:bodyPr/>
          <a:lstStyle/>
          <a:p>
            <a:r>
              <a:rPr lang="en-US" dirty="0" smtClean="0"/>
              <a:t>Cut-out in cryostat walls for guide cameras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81346"/>
            <a:ext cx="7391400" cy="379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17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Inside recess for radiation shield mounting lattice (shown in blue)</a:t>
            </a:r>
            <a:br>
              <a:rPr lang="en-US" sz="2000" dirty="0" smtClean="0"/>
            </a:br>
            <a:r>
              <a:rPr lang="en-US" sz="2000" dirty="0" smtClean="0"/>
              <a:t>MLI is available as a “user option”</a:t>
            </a:r>
            <a:endParaRPr lang="en-US" sz="20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8229600" cy="3636457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58" y="4033368"/>
            <a:ext cx="4372458" cy="282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23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Spring loaded cover latch assembly is removable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242" y="1600200"/>
            <a:ext cx="5977516" cy="4525963"/>
          </a:xfrm>
        </p:spPr>
      </p:pic>
    </p:spTree>
    <p:extLst>
      <p:ext uri="{BB962C8B-B14F-4D97-AF65-F5344CB8AC3E}">
        <p14:creationId xmlns:p14="http://schemas.microsoft.com/office/powerpoint/2010/main" val="2443499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Scatter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Option A:“stair step” grooves on outside of walls (not shown).</a:t>
            </a:r>
          </a:p>
          <a:p>
            <a:r>
              <a:rPr lang="en-US" dirty="0" smtClean="0"/>
              <a:t>Option B: </a:t>
            </a:r>
            <a:r>
              <a:rPr lang="en-US" dirty="0" err="1" smtClean="0"/>
              <a:t>Protostar</a:t>
            </a:r>
            <a:r>
              <a:rPr lang="en-US" dirty="0" smtClean="0"/>
              <a:t> flocked light trap material.</a:t>
            </a:r>
          </a:p>
          <a:p>
            <a:r>
              <a:rPr lang="en-US" dirty="0" smtClean="0"/>
              <a:t>Combination of both methods.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92601"/>
            <a:ext cx="4877481" cy="58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28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FEA Model to determine component stress</a:t>
            </a:r>
            <a:br>
              <a:rPr lang="en-US" dirty="0" smtClean="0"/>
            </a:br>
            <a:r>
              <a:rPr lang="en-US" dirty="0" smtClean="0"/>
              <a:t>See: cryostat pressure model 121214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26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 stress in cryostat due to atmospheric pressure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889" y="1600200"/>
            <a:ext cx="3682222" cy="4525963"/>
          </a:xfrm>
        </p:spPr>
      </p:pic>
    </p:spTree>
    <p:extLst>
      <p:ext uri="{BB962C8B-B14F-4D97-AF65-F5344CB8AC3E}">
        <p14:creationId xmlns:p14="http://schemas.microsoft.com/office/powerpoint/2010/main" val="2969661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Window Heater Stress</a:t>
            </a:r>
            <a:br>
              <a:rPr lang="en-US" dirty="0" smtClean="0"/>
            </a:br>
            <a:r>
              <a:rPr lang="en-US" dirty="0" smtClean="0"/>
              <a:t>G-10 3mm thick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24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Von-Mises stress in heater</a:t>
            </a:r>
            <a:br>
              <a:rPr lang="en-US" sz="2800" dirty="0" smtClean="0"/>
            </a:br>
            <a:r>
              <a:rPr lang="en-US" sz="2800" dirty="0" smtClean="0"/>
              <a:t>Maximum 6400 psi</a:t>
            </a:r>
            <a:br>
              <a:rPr lang="en-US" sz="2800" dirty="0" smtClean="0"/>
            </a:br>
            <a:r>
              <a:rPr lang="en-US" sz="2800" dirty="0" smtClean="0"/>
              <a:t>Strength Min. 38,000.  (FOS ~6)</a:t>
            </a:r>
            <a:endParaRPr lang="en-US" sz="28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06487"/>
            <a:ext cx="6263211" cy="441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22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G-10: Tensile strength 38,000 psi</a:t>
            </a:r>
            <a:br>
              <a:rPr lang="en-US" dirty="0" smtClean="0"/>
            </a:br>
            <a:r>
              <a:rPr lang="en-US" dirty="0" smtClean="0"/>
              <a:t>Compressive strength: 65,000 psi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38" y="1600200"/>
            <a:ext cx="6677524" cy="4525963"/>
          </a:xfrm>
        </p:spPr>
      </p:pic>
    </p:spTree>
    <p:extLst>
      <p:ext uri="{BB962C8B-B14F-4D97-AF65-F5344CB8AC3E}">
        <p14:creationId xmlns:p14="http://schemas.microsoft.com/office/powerpoint/2010/main" val="393446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733155"/>
              </p:ext>
            </p:extLst>
          </p:nvPr>
        </p:nvGraphicFramePr>
        <p:xfrm>
          <a:off x="381000" y="5562600"/>
          <a:ext cx="8229600" cy="640080"/>
        </p:xfrm>
        <a:graphic>
          <a:graphicData uri="http://schemas.openxmlformats.org/drawingml/2006/table">
            <a:tbl>
              <a:tblPr/>
              <a:tblGrid>
                <a:gridCol w="3383444"/>
                <a:gridCol w="4846156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i="1" dirty="0">
                          <a:effectLst/>
                        </a:rPr>
                        <a:t>synonyms:</a:t>
                      </a:r>
                    </a:p>
                  </a:txBody>
                  <a:tcPr marR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u="none" strike="noStrike" dirty="0">
                          <a:solidFill>
                            <a:srgbClr val="660099"/>
                          </a:solidFill>
                          <a:effectLst/>
                          <a:hlinkClick r:id="rId2"/>
                        </a:rPr>
                        <a:t>willingness</a:t>
                      </a:r>
                      <a:r>
                        <a:rPr lang="en-US" dirty="0">
                          <a:effectLst/>
                        </a:rPr>
                        <a:t>, </a:t>
                      </a:r>
                      <a:r>
                        <a:rPr lang="en-US" u="none" strike="noStrike" dirty="0">
                          <a:solidFill>
                            <a:srgbClr val="660099"/>
                          </a:solidFill>
                          <a:effectLst/>
                          <a:hlinkClick r:id="rId3"/>
                        </a:rPr>
                        <a:t>enthusiasm</a:t>
                      </a:r>
                      <a:r>
                        <a:rPr lang="en-US" dirty="0">
                          <a:effectLst/>
                        </a:rPr>
                        <a:t>, </a:t>
                      </a:r>
                      <a:r>
                        <a:rPr lang="en-US" u="none" strike="noStrike" dirty="0">
                          <a:solidFill>
                            <a:srgbClr val="660099"/>
                          </a:solidFill>
                          <a:effectLst/>
                          <a:hlinkClick r:id="rId4"/>
                        </a:rPr>
                        <a:t>eagerness</a:t>
                      </a:r>
                      <a:r>
                        <a:rPr lang="en-US" dirty="0">
                          <a:effectLst/>
                        </a:rPr>
                        <a:t>, </a:t>
                      </a:r>
                      <a:r>
                        <a:rPr lang="en-US" u="none" strike="noStrike" dirty="0">
                          <a:solidFill>
                            <a:srgbClr val="660099"/>
                          </a:solidFill>
                          <a:effectLst/>
                          <a:hlinkClick r:id="rId5"/>
                        </a:rPr>
                        <a:t>keenness</a:t>
                      </a:r>
                      <a:r>
                        <a:rPr lang="en-US" dirty="0">
                          <a:effectLst/>
                        </a:rPr>
                        <a:t>; </a:t>
                      </a:r>
                      <a:r>
                        <a:rPr lang="en-US" dirty="0">
                          <a:solidFill>
                            <a:srgbClr val="1122CC"/>
                          </a:solidFill>
                          <a:effectLst/>
                        </a:rPr>
                        <a:t>More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964951"/>
              </p:ext>
            </p:extLst>
          </p:nvPr>
        </p:nvGraphicFramePr>
        <p:xfrm>
          <a:off x="457200" y="6172200"/>
          <a:ext cx="8229600" cy="365760"/>
        </p:xfrm>
        <a:graphic>
          <a:graphicData uri="http://schemas.openxmlformats.org/drawingml/2006/table">
            <a:tbl>
              <a:tblPr/>
              <a:tblGrid>
                <a:gridCol w="3383444"/>
                <a:gridCol w="4846156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i="1" dirty="0">
                          <a:effectLst/>
                        </a:rPr>
                        <a:t>synonyms:</a:t>
                      </a:r>
                    </a:p>
                  </a:txBody>
                  <a:tcPr marR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u="none" strike="noStrike" dirty="0">
                          <a:solidFill>
                            <a:srgbClr val="660099"/>
                          </a:solidFill>
                          <a:effectLst/>
                          <a:hlinkClick r:id="rId6"/>
                        </a:rPr>
                        <a:t>preparedness</a:t>
                      </a:r>
                      <a:r>
                        <a:rPr lang="en-US" dirty="0">
                          <a:effectLst/>
                        </a:rPr>
                        <a:t>, </a:t>
                      </a:r>
                      <a:r>
                        <a:rPr lang="en-US" u="none" strike="noStrike" dirty="0">
                          <a:solidFill>
                            <a:srgbClr val="660099"/>
                          </a:solidFill>
                          <a:effectLst/>
                          <a:hlinkClick r:id="rId7"/>
                        </a:rPr>
                        <a:t>preparation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>
                          <a:solidFill>
                            <a:srgbClr val="1122CC"/>
                          </a:solidFill>
                          <a:effectLst/>
                        </a:rPr>
                        <a:t>More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2156331"/>
            <a:ext cx="5447004" cy="3046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read·i·ness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ˈ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redēnəs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noun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willingness to do something.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878787"/>
                </a:solidFill>
                <a:effectLst/>
                <a:latin typeface="Arial" pitchFamily="34" charset="0"/>
                <a:cs typeface="Arial" pitchFamily="34" charset="0"/>
              </a:rPr>
              <a:t>"Spain had indicated a readiness to accept his terms“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the state of being fully prepared for something.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878787"/>
                </a:solidFill>
                <a:effectLst/>
                <a:latin typeface="Arial" pitchFamily="34" charset="0"/>
                <a:cs typeface="Arial" pitchFamily="34" charset="0"/>
              </a:rPr>
              <a:t>"your muscles tense 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878787"/>
                </a:solidFill>
                <a:effectLst/>
                <a:latin typeface="Arial" pitchFamily="34" charset="0"/>
                <a:cs typeface="Arial" pitchFamily="34" charset="0"/>
              </a:rPr>
              <a:t>in readiness for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878787"/>
                </a:solidFill>
                <a:effectLst/>
                <a:latin typeface="Arial" pitchFamily="34" charset="0"/>
                <a:cs typeface="Arial" pitchFamily="34" charset="0"/>
              </a:rPr>
              <a:t> action"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195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Cryostat Wall Stress</a:t>
            </a:r>
            <a:br>
              <a:rPr lang="en-US" dirty="0" smtClean="0"/>
            </a:br>
            <a:r>
              <a:rPr lang="en-US" dirty="0" smtClean="0"/>
              <a:t>7mm minimum wall thickness </a:t>
            </a:r>
            <a:br>
              <a:rPr lang="en-US" dirty="0" smtClean="0"/>
            </a:br>
            <a:r>
              <a:rPr lang="en-US" dirty="0" smtClean="0"/>
              <a:t>304 Stainless Steel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57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Von Mises stress in Cryostat walls</a:t>
            </a:r>
            <a:br>
              <a:rPr lang="en-US" sz="2800" dirty="0" smtClean="0"/>
            </a:br>
            <a:r>
              <a:rPr lang="en-US" sz="2800" dirty="0" smtClean="0"/>
              <a:t>&lt;9600 psi</a:t>
            </a:r>
            <a:br>
              <a:rPr lang="en-US" sz="2800" dirty="0" smtClean="0"/>
            </a:br>
            <a:r>
              <a:rPr lang="en-US" sz="2800" dirty="0" smtClean="0"/>
              <a:t>Strength 304 Stainless Steel: 47,900psi (FOS =5)</a:t>
            </a:r>
            <a:endParaRPr lang="en-US" sz="28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0"/>
            <a:ext cx="4099771" cy="4525963"/>
          </a:xfrm>
        </p:spPr>
      </p:pic>
    </p:spTree>
    <p:extLst>
      <p:ext uri="{BB962C8B-B14F-4D97-AF65-F5344CB8AC3E}">
        <p14:creationId xmlns:p14="http://schemas.microsoft.com/office/powerpoint/2010/main" val="2803064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304 Stainless Steel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45" y="1600200"/>
            <a:ext cx="5344310" cy="4525963"/>
          </a:xfrm>
        </p:spPr>
      </p:pic>
    </p:spTree>
    <p:extLst>
      <p:ext uri="{BB962C8B-B14F-4D97-AF65-F5344CB8AC3E}">
        <p14:creationId xmlns:p14="http://schemas.microsoft.com/office/powerpoint/2010/main" val="2418021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62200"/>
            <a:ext cx="8305800" cy="1676400"/>
          </a:xfrm>
        </p:spPr>
        <p:txBody>
          <a:bodyPr/>
          <a:lstStyle/>
          <a:p>
            <a:r>
              <a:rPr lang="en-US" dirty="0" smtClean="0"/>
              <a:t>Window Stress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55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11/7/2014 Analysis of Window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window size by 6mm to accommodate 3mm spacing between CCD’s.</a:t>
            </a:r>
          </a:p>
          <a:p>
            <a:r>
              <a:rPr lang="en-US" dirty="0" smtClean="0"/>
              <a:t>Change gasket to G10 so that a heating circuit can be embedded.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79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Apply 1 atmosphere 14.7 psi to top surface inside O-ring</a:t>
            </a:r>
            <a:br>
              <a:rPr lang="en-US" sz="2000" dirty="0" smtClean="0"/>
            </a:br>
            <a:r>
              <a:rPr lang="en-US" sz="2000" dirty="0" smtClean="0"/>
              <a:t>(pressure inside surface)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Frictional contacts between window and gasket and gasket and cryostat enclosure. COF=0.2 to solve quickly and allow surfaces to open and close.</a:t>
            </a:r>
            <a:endParaRPr lang="en-US" dirty="0"/>
          </a:p>
          <a:p>
            <a:r>
              <a:rPr lang="en-US" dirty="0" smtClean="0"/>
              <a:t>Elastic supports added to window solve.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2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conditions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99" y="1600200"/>
            <a:ext cx="7341002" cy="4525963"/>
          </a:xfrm>
        </p:spPr>
      </p:pic>
    </p:spTree>
    <p:extLst>
      <p:ext uri="{BB962C8B-B14F-4D97-AF65-F5344CB8AC3E}">
        <p14:creationId xmlns:p14="http://schemas.microsoft.com/office/powerpoint/2010/main" val="1598983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Principal stress in window.</a:t>
            </a:r>
            <a:br>
              <a:rPr lang="en-US" dirty="0" smtClean="0"/>
            </a:br>
            <a:r>
              <a:rPr lang="en-US" dirty="0" smtClean="0"/>
              <a:t>9.7MPa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3079"/>
            <a:ext cx="8229600" cy="3880204"/>
          </a:xfrm>
        </p:spPr>
      </p:pic>
    </p:spTree>
    <p:extLst>
      <p:ext uri="{BB962C8B-B14F-4D97-AF65-F5344CB8AC3E}">
        <p14:creationId xmlns:p14="http://schemas.microsoft.com/office/powerpoint/2010/main" val="956716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Determine factor of safety vs. probability of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 smtClean="0"/>
              <a:t>Use MathCad model: Design Strength-Fused Silica.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47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Strength of Fused Silica Window vs. Probability of success. </a:t>
            </a:r>
            <a:br>
              <a:rPr lang="en-US" sz="2000" dirty="0" smtClean="0"/>
            </a:br>
            <a:r>
              <a:rPr lang="en-US" sz="2000" dirty="0" smtClean="0"/>
              <a:t>(95% probability of success shown by markers)</a:t>
            </a:r>
            <a:endParaRPr lang="en-US" sz="2000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1571844" cy="314369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81139"/>
            <a:ext cx="4858428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18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Exploded cross-section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6255"/>
            <a:ext cx="8229600" cy="4153853"/>
          </a:xfrm>
        </p:spPr>
      </p:pic>
    </p:spTree>
    <p:extLst>
      <p:ext uri="{BB962C8B-B14F-4D97-AF65-F5344CB8AC3E}">
        <p14:creationId xmlns:p14="http://schemas.microsoft.com/office/powerpoint/2010/main" val="85599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Factor of safety at 9.9MPa vs probability of success.</a:t>
            </a:r>
            <a:br>
              <a:rPr lang="en-US" sz="2000" dirty="0" smtClean="0"/>
            </a:br>
            <a:r>
              <a:rPr lang="en-US" sz="2000" dirty="0" smtClean="0"/>
              <a:t>Markers show 95% probability of success has a FOS=4.4</a:t>
            </a:r>
            <a:endParaRPr lang="en-US" sz="2000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1190791" cy="40963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05000"/>
            <a:ext cx="5363324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08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Another way to look at this is to </a:t>
            </a:r>
            <a:r>
              <a:rPr lang="en-US" sz="2000" dirty="0" err="1" smtClean="0"/>
              <a:t>calcuate</a:t>
            </a:r>
            <a:r>
              <a:rPr lang="en-US" sz="2000" dirty="0" smtClean="0"/>
              <a:t> the probability of success at 9.9MPa.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probability of survival can be calculated at 9.7MPa using the above MathCad model: 1 part in 5 x 10E7.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6600"/>
            <a:ext cx="2717981" cy="333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4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Cryostat section view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24119"/>
            <a:ext cx="8229600" cy="3278124"/>
          </a:xfrm>
        </p:spPr>
      </p:pic>
    </p:spTree>
    <p:extLst>
      <p:ext uri="{BB962C8B-B14F-4D97-AF65-F5344CB8AC3E}">
        <p14:creationId xmlns:p14="http://schemas.microsoft.com/office/powerpoint/2010/main" val="23204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Cryostat walls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447800"/>
            <a:ext cx="6109118" cy="4525963"/>
          </a:xfrm>
        </p:spPr>
      </p:pic>
      <p:sp>
        <p:nvSpPr>
          <p:cNvPr id="5" name="TextBox 4"/>
          <p:cNvSpPr txBox="1"/>
          <p:nvPr/>
        </p:nvSpPr>
        <p:spPr>
          <a:xfrm>
            <a:off x="364836" y="762000"/>
            <a:ext cx="2133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Material: 304 Stainless Steel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Minimum wall thickness: 7mm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Thickness at corners: 12mm to allow tapped holes for cover latches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226693"/>
            <a:ext cx="2241652" cy="261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42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066800"/>
            <a:ext cx="6335010" cy="5763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O-ring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2209800" cy="2209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Use Parker 3/32” [2.63mm] for both the window and VIB interface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8706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Parker O-ring recommendations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00" y="1681652"/>
            <a:ext cx="6982800" cy="4363059"/>
          </a:xfrm>
        </p:spPr>
      </p:pic>
    </p:spTree>
    <p:extLst>
      <p:ext uri="{BB962C8B-B14F-4D97-AF65-F5344CB8AC3E}">
        <p14:creationId xmlns:p14="http://schemas.microsoft.com/office/powerpoint/2010/main" val="3605859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Window temperature regulator</a:t>
            </a:r>
            <a:br>
              <a:rPr lang="en-US" sz="3200" dirty="0" smtClean="0"/>
            </a:br>
            <a:r>
              <a:rPr lang="en-US" sz="3200" dirty="0" smtClean="0"/>
              <a:t>(shown in green)</a:t>
            </a:r>
            <a:br>
              <a:rPr lang="en-US" sz="3200" dirty="0" smtClean="0"/>
            </a:br>
            <a:r>
              <a:rPr lang="en-US" sz="3200" dirty="0" smtClean="0"/>
              <a:t>Relief gland 3mm deep</a:t>
            </a:r>
            <a:endParaRPr lang="en-US" sz="3200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53" y="1600200"/>
            <a:ext cx="4697893" cy="4525963"/>
          </a:xfrm>
        </p:spPr>
      </p:pic>
    </p:spTree>
    <p:extLst>
      <p:ext uri="{BB962C8B-B14F-4D97-AF65-F5344CB8AC3E}">
        <p14:creationId xmlns:p14="http://schemas.microsoft.com/office/powerpoint/2010/main" val="1238606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Bipod flanges </a:t>
            </a:r>
            <a:br>
              <a:rPr lang="en-US" dirty="0" smtClean="0"/>
            </a:br>
            <a:r>
              <a:rPr lang="en-US" dirty="0" smtClean="0"/>
              <a:t>M4 S.H.C.S. 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47800"/>
            <a:ext cx="3718401" cy="4525963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4007696" cy="367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66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5848</TotalTime>
  <Words>385</Words>
  <Application>Microsoft Office PowerPoint</Application>
  <PresentationFormat>On-screen Show (4:3)</PresentationFormat>
  <Paragraphs>66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ZTF cryostat readiness review</vt:lpstr>
      <vt:lpstr>readiness</vt:lpstr>
      <vt:lpstr>Exploded cross-section</vt:lpstr>
      <vt:lpstr>Cryostat section view</vt:lpstr>
      <vt:lpstr>Cryostat walls</vt:lpstr>
      <vt:lpstr>O-ring specification</vt:lpstr>
      <vt:lpstr>Parker O-ring recommendations</vt:lpstr>
      <vt:lpstr>Window temperature regulator (shown in green) Relief gland 3mm deep</vt:lpstr>
      <vt:lpstr>Bipod flanges  M4 S.H.C.S. </vt:lpstr>
      <vt:lpstr>PowerPoint Presentation</vt:lpstr>
      <vt:lpstr>Cut-out in cryostat walls for guide cameras</vt:lpstr>
      <vt:lpstr>Inside recess for radiation shield mounting lattice (shown in blue) MLI is available as a “user option”</vt:lpstr>
      <vt:lpstr>Spring loaded cover latch assembly is removable</vt:lpstr>
      <vt:lpstr>Scatter light</vt:lpstr>
      <vt:lpstr>FEA Model to determine component stress See: cryostat pressure model 121214</vt:lpstr>
      <vt:lpstr>Check stress in cryostat due to atmospheric pressure</vt:lpstr>
      <vt:lpstr>Window Heater Stress G-10 3mm thick</vt:lpstr>
      <vt:lpstr>Von-Mises stress in heater Maximum 6400 psi Strength Min. 38,000.  (FOS ~6)</vt:lpstr>
      <vt:lpstr>G-10: Tensile strength 38,000 psi Compressive strength: 65,000 psi</vt:lpstr>
      <vt:lpstr>Cryostat Wall Stress 7mm minimum wall thickness  304 Stainless Steel</vt:lpstr>
      <vt:lpstr>Von Mises stress in Cryostat walls &lt;9600 psi Strength 304 Stainless Steel: 47,900psi (FOS =5)</vt:lpstr>
      <vt:lpstr>304 Stainless Steel</vt:lpstr>
      <vt:lpstr>Window Stress</vt:lpstr>
      <vt:lpstr>11/7/2014 Analysis of Window stress</vt:lpstr>
      <vt:lpstr>Apply 1 atmosphere 14.7 psi to top surface inside O-ring (pressure inside surface)</vt:lpstr>
      <vt:lpstr>Boundary conditions</vt:lpstr>
      <vt:lpstr>Maximum Principal stress in window. 9.7MPa</vt:lpstr>
      <vt:lpstr>Determine factor of safety vs. probability of success</vt:lpstr>
      <vt:lpstr>Strength of Fused Silica Window vs. Probability of success.  (95% probability of success shown by markers)</vt:lpstr>
      <vt:lpstr>Factor of safety at 9.9MPa vs probability of success. Markers show 95% probability of success has a FOS=4.4</vt:lpstr>
      <vt:lpstr>Another way to look at this is to calcuate the probability of success at 9.9MPa.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ZTF cryostat readiness review</dc:title>
  <dc:creator>Shawn Callahan</dc:creator>
  <cp:lastModifiedBy>Shawn Callahan</cp:lastModifiedBy>
  <cp:revision>26</cp:revision>
  <dcterms:created xsi:type="dcterms:W3CDTF">2014-12-11T17:42:23Z</dcterms:created>
  <dcterms:modified xsi:type="dcterms:W3CDTF">2015-01-14T19:42:36Z</dcterms:modified>
</cp:coreProperties>
</file>