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9" r:id="rId10"/>
    <p:sldId id="261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6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2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7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4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3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32BE-1902-480C-9B30-5F1E1A9519D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FC07-8BF2-4B7E-89E7-502FDCCF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907" y="604156"/>
            <a:ext cx="9016093" cy="587149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ZTF Observatory Schedule Review</a:t>
            </a:r>
            <a:br>
              <a:rPr lang="en-US" sz="2700" b="1" dirty="0" smtClean="0"/>
            </a:br>
            <a:r>
              <a:rPr lang="en-US" sz="2700" dirty="0" smtClean="0"/>
              <a:t>February 22, 2017</a:t>
            </a:r>
            <a:r>
              <a:rPr lang="en-US" sz="2000" dirty="0" smtClean="0">
                <a:latin typeface="+mj-lt"/>
              </a:rPr>
              <a:t/>
            </a:r>
            <a:br>
              <a:rPr lang="en-US" sz="2000" dirty="0" smtClean="0">
                <a:latin typeface="+mj-lt"/>
              </a:rPr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953" y="1446667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Goals:</a:t>
            </a:r>
          </a:p>
          <a:p>
            <a:pPr marL="457200" indent="-457200" algn="l">
              <a:buAutoNum type="arabicParenR"/>
            </a:pPr>
            <a:r>
              <a:rPr lang="en-US" sz="2800" dirty="0" smtClean="0"/>
              <a:t>Review the proposed ZTF-P48 changeover schedule;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Confirm proposed timing meets the expected project plan goals;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Confirm timing of activities that require campus &amp; summit coordination;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400" dirty="0" smtClean="0"/>
              <a:t>Adjust phasing and duration of activities;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457200" indent="-457200" algn="l">
              <a:buAutoNum type="arabicParenR"/>
            </a:pPr>
            <a:r>
              <a:rPr lang="en-US" sz="2800" dirty="0" smtClean="0"/>
              <a:t>Identify items that pose a potential risk to the proposed schedule;</a:t>
            </a:r>
          </a:p>
          <a:p>
            <a:pPr marL="457200" indent="-457200" algn="l">
              <a:buAutoNum type="arabicParenR"/>
            </a:pPr>
            <a:endParaRPr lang="en-US" dirty="0"/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pPr algn="l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37620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396999"/>
            <a:ext cx="10991850" cy="50704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b="1" u="sng" dirty="0" smtClean="0"/>
              <a:t>Planned &amp; Unplanned, Non-ZTF related Observatory events</a:t>
            </a:r>
            <a:endParaRPr lang="en-US" sz="2400" b="1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The same Palomar staff that will be working the ZTF changeover, are responsible for maintaining &amp; fixing</a:t>
            </a:r>
            <a:r>
              <a:rPr lang="en-US" dirty="0"/>
              <a:t> </a:t>
            </a:r>
            <a:r>
              <a:rPr lang="en-US" dirty="0" smtClean="0"/>
              <a:t>all </a:t>
            </a:r>
            <a:r>
              <a:rPr lang="en-US" dirty="0"/>
              <a:t>other observatory </a:t>
            </a:r>
            <a:r>
              <a:rPr lang="en-US" dirty="0" smtClean="0"/>
              <a:t>systems, and supporting other project/customers;</a:t>
            </a:r>
            <a:endParaRPr lang="en-US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Other work may pull resources away from ZTF work at various times throughout the commissioning period.</a:t>
            </a:r>
            <a:endParaRPr lang="en-US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b="1" u="sng" dirty="0" smtClean="0"/>
              <a:t>Risk </a:t>
            </a:r>
            <a:r>
              <a:rPr lang="en-US" b="1" u="sng" dirty="0"/>
              <a:t>Mitigation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Maintain a reasonable contingency in the schedule;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3200" b="1" u="sng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40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3600" dirty="0"/>
          </a:p>
          <a:p>
            <a:pPr marL="0" indent="0">
              <a:lnSpc>
                <a:spcPct val="120000"/>
              </a:lnSpc>
              <a:buNone/>
            </a:pPr>
            <a:endParaRPr lang="en-US" sz="36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1874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+mn-lt"/>
              </a:rPr>
              <a:t>Schedule Risks</a:t>
            </a:r>
            <a:endParaRPr lang="en-US" sz="32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4964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396999"/>
            <a:ext cx="10991850" cy="50704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b="1" u="sng" dirty="0" smtClean="0"/>
              <a:t>Air treatment system</a:t>
            </a:r>
            <a:endParaRPr lang="en-US" sz="2400" b="1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Compressor/dryer installed and operating;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Pressure &amp; temperature regulation system needs development;</a:t>
            </a:r>
            <a:endParaRPr lang="en-US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b="1" u="sng" dirty="0" smtClean="0"/>
              <a:t>Risk </a:t>
            </a:r>
            <a:r>
              <a:rPr lang="en-US" b="1" u="sng" dirty="0"/>
              <a:t>Mitigation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Pressure/temperature regulation can be developed without interfering with other commissioning work and is not needed until end of commissioning</a:t>
            </a:r>
          </a:p>
          <a:p>
            <a:pPr>
              <a:lnSpc>
                <a:spcPct val="120000"/>
              </a:lnSpc>
            </a:pPr>
            <a:r>
              <a:rPr lang="en-US" sz="2400" b="1" u="sng" dirty="0" smtClean="0"/>
              <a:t>Hose &amp; cable routing/</a:t>
            </a:r>
            <a:r>
              <a:rPr lang="en-US" sz="2400" b="1" u="sng" dirty="0" err="1" smtClean="0"/>
              <a:t>mgt</a:t>
            </a:r>
            <a:endParaRPr lang="en-US" sz="2400" b="1" u="sng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Needs development;</a:t>
            </a:r>
            <a:endParaRPr lang="en-US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b="1" u="sng" dirty="0" smtClean="0"/>
              <a:t>Risk Mitigation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Campus engineering assigned to support;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Final routing system not needed until end of commissioning;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3200" b="1" u="sng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40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3600" dirty="0"/>
          </a:p>
          <a:p>
            <a:pPr marL="0" indent="0">
              <a:lnSpc>
                <a:spcPct val="120000"/>
              </a:lnSpc>
              <a:buNone/>
            </a:pPr>
            <a:endParaRPr lang="en-US" sz="36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1874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+mn-lt"/>
              </a:rPr>
              <a:t>Schedule Risks</a:t>
            </a:r>
            <a:endParaRPr lang="en-US" sz="32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0174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396999"/>
            <a:ext cx="10991850" cy="507047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200" b="1" u="sng" dirty="0" smtClean="0"/>
              <a:t>TSC development </a:t>
            </a:r>
            <a:r>
              <a:rPr lang="en-US" sz="3200" b="1" u="sng" dirty="0" smtClean="0"/>
              <a:t>completed so far</a:t>
            </a:r>
            <a:endParaRPr lang="en-US" sz="3200" b="1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New Delta Tau based TCS hardware and interface cabling assembled;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Individual sub-system functions have been bench tested;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User </a:t>
            </a:r>
            <a:r>
              <a:rPr lang="en-US" sz="3200" dirty="0"/>
              <a:t>interface software:  Console, GXN interfaces implemented. </a:t>
            </a:r>
            <a:endParaRPr lang="en-US" sz="3200" dirty="0" smtClean="0"/>
          </a:p>
          <a:p>
            <a:pPr>
              <a:lnSpc>
                <a:spcPct val="120000"/>
              </a:lnSpc>
            </a:pPr>
            <a:r>
              <a:rPr lang="en-US" sz="3200" b="1" u="sng" dirty="0" smtClean="0"/>
              <a:t>TCS work to be completed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Demonstration of </a:t>
            </a:r>
            <a:r>
              <a:rPr lang="en-US" sz="3200" dirty="0"/>
              <a:t>connection/feedback of all "housekeeping" interfaces.</a:t>
            </a:r>
            <a:endParaRPr lang="en-US" sz="32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Demonstration </a:t>
            </a:r>
            <a:r>
              <a:rPr lang="en-US" sz="3200" dirty="0"/>
              <a:t>of Delta Tau basic functionality with all observatory </a:t>
            </a:r>
            <a:r>
              <a:rPr lang="en-US" sz="3200" dirty="0" smtClean="0"/>
              <a:t>interfaces;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Motion control performance tuning of all drives;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3200" b="1" u="sng" dirty="0"/>
              <a:t>Risk Mitigation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Define several TCS testing periods interspersed in schedule</a:t>
            </a:r>
            <a:r>
              <a:rPr lang="en-US" sz="3200" dirty="0" smtClean="0"/>
              <a:t>;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4 events; 12 days;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Alignment test can proceed using Vertex controls with manual target acquisition;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200" dirty="0" smtClean="0"/>
              <a:t>Acquire consulting support for performance tuning phase; (Delta Tau or others)</a:t>
            </a:r>
            <a:endParaRPr lang="en-US" sz="3200" dirty="0" smtClean="0"/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0" indent="0">
              <a:lnSpc>
                <a:spcPct val="120000"/>
              </a:lnSpc>
              <a:buNone/>
            </a:pPr>
            <a:endParaRPr lang="en-US" sz="36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1874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+mn-lt"/>
              </a:rPr>
              <a:t>Schedule Risks</a:t>
            </a:r>
            <a:endParaRPr lang="en-US" sz="32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043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End of </a:t>
            </a:r>
            <a:r>
              <a:rPr lang="en-US" dirty="0" err="1" smtClean="0"/>
              <a:t>iPTF</a:t>
            </a:r>
            <a:r>
              <a:rPr lang="en-US" dirty="0" smtClean="0"/>
              <a:t> science operations :		February 28, 2017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ZTF changeover begins at P48:		March 1, 2017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Camera </a:t>
            </a:r>
            <a:r>
              <a:rPr lang="en-US" dirty="0" smtClean="0"/>
              <a:t>Alignment </a:t>
            </a:r>
            <a:r>
              <a:rPr lang="en-US" dirty="0" smtClean="0"/>
              <a:t>Testing (early): </a:t>
            </a:r>
            <a:r>
              <a:rPr lang="en-US" dirty="0" smtClean="0"/>
              <a:t>	</a:t>
            </a:r>
            <a:r>
              <a:rPr lang="en-US" dirty="0" smtClean="0"/>
              <a:t>	May 2 </a:t>
            </a:r>
            <a:r>
              <a:rPr lang="en-US" dirty="0" smtClean="0"/>
              <a:t>– </a:t>
            </a:r>
            <a:r>
              <a:rPr lang="en-US" dirty="0" smtClean="0"/>
              <a:t>11, 2017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Camera </a:t>
            </a:r>
            <a:r>
              <a:rPr lang="en-US" dirty="0"/>
              <a:t>Alignment </a:t>
            </a:r>
            <a:r>
              <a:rPr lang="en-US" dirty="0" smtClean="0"/>
              <a:t>Testing (baseline): </a:t>
            </a:r>
            <a:r>
              <a:rPr lang="en-US" dirty="0"/>
              <a:t>	May </a:t>
            </a:r>
            <a:r>
              <a:rPr lang="en-US" dirty="0" smtClean="0"/>
              <a:t>23 </a:t>
            </a:r>
            <a:r>
              <a:rPr lang="en-US" dirty="0"/>
              <a:t>– </a:t>
            </a:r>
            <a:r>
              <a:rPr lang="en-US" dirty="0" smtClean="0"/>
              <a:t>June 6, 2017</a:t>
            </a:r>
            <a:endParaRPr lang="en-US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Trim plate est. at </a:t>
            </a:r>
            <a:r>
              <a:rPr lang="en-US" dirty="0" smtClean="0"/>
              <a:t>Palomar (soonest):</a:t>
            </a:r>
            <a:r>
              <a:rPr lang="en-US" dirty="0" smtClean="0"/>
              <a:t>	</a:t>
            </a:r>
            <a:r>
              <a:rPr lang="en-US" dirty="0" smtClean="0"/>
              <a:t>July </a:t>
            </a:r>
            <a:r>
              <a:rPr lang="en-US" dirty="0" smtClean="0"/>
              <a:t>17, 2017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ZTF 1</a:t>
            </a:r>
            <a:r>
              <a:rPr lang="en-US" baseline="30000" dirty="0" smtClean="0"/>
              <a:t>st</a:t>
            </a:r>
            <a:r>
              <a:rPr lang="en-US" dirty="0" smtClean="0"/>
              <a:t> Light:					August 1, 2017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ZTF Science Verification </a:t>
            </a:r>
            <a:r>
              <a:rPr lang="en-US" dirty="0" smtClean="0"/>
              <a:t>Tests begins:</a:t>
            </a:r>
            <a:r>
              <a:rPr lang="en-US" dirty="0" smtClean="0"/>
              <a:t>	</a:t>
            </a:r>
            <a:r>
              <a:rPr lang="en-US" dirty="0" smtClean="0"/>
              <a:t>September 13, </a:t>
            </a:r>
            <a:r>
              <a:rPr lang="en-US" dirty="0" smtClean="0"/>
              <a:t>2017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+mn-lt"/>
              </a:rPr>
              <a:t>Milestones</a:t>
            </a:r>
            <a:endParaRPr lang="en-US" sz="32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303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396999"/>
            <a:ext cx="10991850" cy="50704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800" b="1" u="sng" dirty="0" smtClean="0"/>
              <a:t>Before</a:t>
            </a:r>
            <a:r>
              <a:rPr lang="en-US" sz="3800" b="1" dirty="0" smtClean="0"/>
              <a:t> ZTF camera alignment tests:</a:t>
            </a:r>
            <a:endParaRPr lang="en-US" sz="3800" b="1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 smtClean="0"/>
              <a:t>Telescope structural changes;</a:t>
            </a:r>
          </a:p>
          <a:p>
            <a:pPr lvl="2">
              <a:lnSpc>
                <a:spcPct val="120000"/>
              </a:lnSpc>
            </a:pPr>
            <a:r>
              <a:rPr lang="en-US" sz="3800" dirty="0" smtClean="0"/>
              <a:t>Access hatch enlargement &amp; Cable ports;</a:t>
            </a:r>
          </a:p>
          <a:p>
            <a:pPr lvl="2">
              <a:lnSpc>
                <a:spcPct val="120000"/>
              </a:lnSpc>
            </a:pPr>
            <a:r>
              <a:rPr lang="en-US" sz="3800" dirty="0" smtClean="0"/>
              <a:t>Mounting for Filter Exchanger, Instr. Support, E-Rack, </a:t>
            </a:r>
            <a:endParaRPr lang="en-US" sz="38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/>
              <a:t>TCS testing;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 smtClean="0"/>
              <a:t>Cable/hose </a:t>
            </a:r>
            <a:r>
              <a:rPr lang="en-US" sz="3800" dirty="0" err="1" smtClean="0"/>
              <a:t>mgt</a:t>
            </a:r>
            <a:r>
              <a:rPr lang="en-US" sz="3800" dirty="0" smtClean="0"/>
              <a:t> and air treatment system;</a:t>
            </a:r>
            <a:endParaRPr lang="en-US" sz="38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/>
              <a:t>Telescope interior cleaning &amp; painting;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 smtClean="0"/>
              <a:t>Optics</a:t>
            </a:r>
            <a:r>
              <a:rPr lang="en-US" sz="3800" dirty="0" smtClean="0"/>
              <a:t>:  primary mirror recoating &amp; doublet corrector refurbishment;</a:t>
            </a:r>
          </a:p>
          <a:p>
            <a:pPr lvl="1"/>
            <a:endParaRPr lang="en-US" sz="3800" dirty="0"/>
          </a:p>
          <a:p>
            <a:pPr>
              <a:lnSpc>
                <a:spcPct val="120000"/>
              </a:lnSpc>
            </a:pPr>
            <a:r>
              <a:rPr lang="en-US" sz="3800" b="1" u="sng" dirty="0" smtClean="0"/>
              <a:t>After</a:t>
            </a:r>
            <a:r>
              <a:rPr lang="en-US" sz="3800" b="1" dirty="0" smtClean="0"/>
              <a:t> ZTF camera alignment test to 1</a:t>
            </a:r>
            <a:r>
              <a:rPr lang="en-US" sz="3800" b="1" baseline="30000" dirty="0" smtClean="0"/>
              <a:t>st</a:t>
            </a:r>
            <a:r>
              <a:rPr lang="en-US" sz="3800" b="1" dirty="0" smtClean="0"/>
              <a:t> Light: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 smtClean="0"/>
              <a:t>ZTF camera CCD alignment and thermal </a:t>
            </a:r>
            <a:r>
              <a:rPr lang="en-US" sz="3800" dirty="0" err="1" smtClean="0"/>
              <a:t>mgt</a:t>
            </a:r>
            <a:r>
              <a:rPr lang="en-US" sz="3800" dirty="0" smtClean="0"/>
              <a:t> modifications;  (Est 10 weeks)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800" dirty="0" smtClean="0"/>
              <a:t>Trim plate delivery; (earliest </a:t>
            </a:r>
            <a:r>
              <a:rPr lang="en-US" sz="3800" dirty="0" smtClean="0"/>
              <a:t>estimates @ </a:t>
            </a:r>
            <a:r>
              <a:rPr lang="en-US" sz="3800" dirty="0" smtClean="0"/>
              <a:t>July 17)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600" dirty="0" smtClean="0"/>
          </a:p>
          <a:p>
            <a:pPr marL="457200" lvl="1" indent="0">
              <a:buNone/>
            </a:pPr>
            <a:endParaRPr lang="en-US" sz="3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1873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+mn-lt"/>
              </a:rPr>
              <a:t>Commissioning Schedule drivers</a:t>
            </a:r>
            <a:endParaRPr lang="en-US" sz="3200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11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6" y="795337"/>
            <a:ext cx="11241811" cy="548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33975" y="314325"/>
            <a:ext cx="1345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Week 1 - 2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032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33975" y="314325"/>
            <a:ext cx="1345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Week 3 - 4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852487"/>
            <a:ext cx="11328598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7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33975" y="314325"/>
            <a:ext cx="1337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Week 5 – 6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714435"/>
            <a:ext cx="1124817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33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33975" y="314325"/>
            <a:ext cx="1337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Week 7 – 8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862012"/>
            <a:ext cx="1132238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66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33975" y="314325"/>
            <a:ext cx="1467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Week 9 – 10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866775"/>
            <a:ext cx="1123439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78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650" y="609599"/>
            <a:ext cx="7543800" cy="536188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63500" h="63500" prst="relaxedInset"/>
          </a:sp3d>
        </p:spPr>
      </p:pic>
      <p:sp>
        <p:nvSpPr>
          <p:cNvPr id="5" name="TextBox 4"/>
          <p:cNvSpPr txBox="1"/>
          <p:nvPr/>
        </p:nvSpPr>
        <p:spPr>
          <a:xfrm>
            <a:off x="381000" y="542924"/>
            <a:ext cx="34385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Detailed Work Plan</a:t>
            </a:r>
          </a:p>
          <a:p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line item on schedule will be detailed with respect to: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Procedure;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Material;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Equipment;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will be transferred into a daily work schedule with personnel assignments;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Progress will be reported weekly during the changeover work;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Forecast to be given at least 2 weeks in advance for milestones where campus involvement will be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8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5671</TotalTime>
  <Words>480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ZTF Observatory Schedule Review February 22, 2017 </vt:lpstr>
      <vt:lpstr>Milestones</vt:lpstr>
      <vt:lpstr>Commissioning Schedule drivers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Schedule Risks</vt:lpstr>
      <vt:lpstr>Schedule Risks</vt:lpstr>
      <vt:lpstr>Schedule Risks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ZTF Observatory Engineering Planning September 14, 2015</dc:title>
  <dc:creator>Jeff Zolkower</dc:creator>
  <cp:lastModifiedBy>Jeff Zolkower</cp:lastModifiedBy>
  <cp:revision>65</cp:revision>
  <dcterms:created xsi:type="dcterms:W3CDTF">2015-09-13T14:32:49Z</dcterms:created>
  <dcterms:modified xsi:type="dcterms:W3CDTF">2017-02-22T19:11:02Z</dcterms:modified>
</cp:coreProperties>
</file>