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37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93C5-0EB1-4CB3-80D3-37965D6665D6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D5CB3-3600-4092-9B12-C9B10F53C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42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93C5-0EB1-4CB3-80D3-37965D6665D6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D5CB3-3600-4092-9B12-C9B10F53C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129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93C5-0EB1-4CB3-80D3-37965D6665D6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D5CB3-3600-4092-9B12-C9B10F53C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872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93C5-0EB1-4CB3-80D3-37965D6665D6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D5CB3-3600-4092-9B12-C9B10F53C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621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93C5-0EB1-4CB3-80D3-37965D6665D6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D5CB3-3600-4092-9B12-C9B10F53C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05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93C5-0EB1-4CB3-80D3-37965D6665D6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D5CB3-3600-4092-9B12-C9B10F53C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825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93C5-0EB1-4CB3-80D3-37965D6665D6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D5CB3-3600-4092-9B12-C9B10F53C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38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93C5-0EB1-4CB3-80D3-37965D6665D6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D5CB3-3600-4092-9B12-C9B10F53C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581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93C5-0EB1-4CB3-80D3-37965D6665D6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D5CB3-3600-4092-9B12-C9B10F53C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697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93C5-0EB1-4CB3-80D3-37965D6665D6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D5CB3-3600-4092-9B12-C9B10F53C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140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93C5-0EB1-4CB3-80D3-37965D6665D6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D5CB3-3600-4092-9B12-C9B10F53C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978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193C5-0EB1-4CB3-80D3-37965D6665D6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D5CB3-3600-4092-9B12-C9B10F53C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05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Pixel Timing and Noise Performance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Stephen Kaye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76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CCD and Readout 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CCD format size 6160 x 6144 active pixels in quadrant format</a:t>
            </a:r>
          </a:p>
          <a:p>
            <a:pPr lvl="1"/>
            <a:r>
              <a:rPr lang="en-US" dirty="0" err="1" smtClean="0"/>
              <a:t>Overscan</a:t>
            </a:r>
            <a:r>
              <a:rPr lang="en-US" dirty="0" smtClean="0"/>
              <a:t> adds pixels and readout time</a:t>
            </a:r>
          </a:p>
          <a:p>
            <a:r>
              <a:rPr lang="en-US" dirty="0" smtClean="0"/>
              <a:t>Readout time for CCD</a:t>
            </a:r>
          </a:p>
          <a:p>
            <a:pPr lvl="1"/>
            <a:r>
              <a:rPr lang="en-US" dirty="0" smtClean="0"/>
              <a:t>Target 10 seconds due to telescope slew time</a:t>
            </a:r>
          </a:p>
          <a:p>
            <a:pPr lvl="1"/>
            <a:r>
              <a:rPr lang="en-US" dirty="0" smtClean="0"/>
              <a:t>Faster readout is desirable</a:t>
            </a:r>
          </a:p>
          <a:p>
            <a:r>
              <a:rPr lang="en-US" dirty="0" smtClean="0"/>
              <a:t>Required pixel time is around     1 µsecond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825625"/>
            <a:ext cx="6142102" cy="3467841"/>
          </a:xfrm>
        </p:spPr>
      </p:pic>
    </p:spTree>
    <p:extLst>
      <p:ext uri="{BB962C8B-B14F-4D97-AF65-F5344CB8AC3E}">
        <p14:creationId xmlns:p14="http://schemas.microsoft.com/office/powerpoint/2010/main" val="39013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 Readout Time and Noise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Each quadrant is 3272 x 3180</a:t>
            </a:r>
          </a:p>
          <a:p>
            <a:r>
              <a:rPr lang="en-US" dirty="0" smtClean="0"/>
              <a:t>Calculated readout time is 13.42 seconds</a:t>
            </a:r>
          </a:p>
          <a:p>
            <a:r>
              <a:rPr lang="en-US" dirty="0" smtClean="0"/>
              <a:t>Measured 13.44 seconds from CESL outputs</a:t>
            </a:r>
          </a:p>
          <a:p>
            <a:pPr lvl="1"/>
            <a:r>
              <a:rPr lang="en-US" dirty="0" smtClean="0"/>
              <a:t>GET_FRAME</a:t>
            </a:r>
          </a:p>
          <a:p>
            <a:pPr lvl="1"/>
            <a:r>
              <a:rPr lang="en-US" dirty="0" smtClean="0"/>
              <a:t>READ_FRAME_INTO_MEMORY</a:t>
            </a:r>
          </a:p>
          <a:p>
            <a:r>
              <a:rPr lang="en-US" dirty="0" smtClean="0"/>
              <a:t>Noise performance with 10 sample window</a:t>
            </a:r>
          </a:p>
          <a:p>
            <a:pPr lvl="1"/>
            <a:r>
              <a:rPr lang="en-US" dirty="0" smtClean="0"/>
              <a:t>Around 1.6-1.7 ADU</a:t>
            </a:r>
          </a:p>
          <a:p>
            <a:pPr lvl="1"/>
            <a:r>
              <a:rPr lang="en-US" dirty="0" smtClean="0"/>
              <a:t>Poor common mode rejection noise ~3.5 ADU</a:t>
            </a:r>
          </a:p>
          <a:p>
            <a:pPr lvl="1"/>
            <a:r>
              <a:rPr lang="en-US" dirty="0" smtClean="0"/>
              <a:t>Conversion is ~6 e</a:t>
            </a:r>
            <a:r>
              <a:rPr lang="en-US" baseline="30000" dirty="0" smtClean="0"/>
              <a:t>-</a:t>
            </a:r>
            <a:r>
              <a:rPr lang="en-US" dirty="0" smtClean="0"/>
              <a:t> per ADU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320" y="1825625"/>
            <a:ext cx="6162582" cy="4305907"/>
          </a:xfrm>
        </p:spPr>
      </p:pic>
    </p:spTree>
    <p:extLst>
      <p:ext uri="{BB962C8B-B14F-4D97-AF65-F5344CB8AC3E}">
        <p14:creationId xmlns:p14="http://schemas.microsoft.com/office/powerpoint/2010/main" val="82951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Noise with Increasing Number of Samples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Increasing the number of samples in the reset and charge signals reduces noise</a:t>
            </a:r>
          </a:p>
          <a:p>
            <a:r>
              <a:rPr lang="en-US" dirty="0" smtClean="0"/>
              <a:t>There is a maximum benefit until the sampling window impinges on the settling of the signal.</a:t>
            </a:r>
          </a:p>
          <a:p>
            <a:r>
              <a:rPr lang="en-US" dirty="0" smtClean="0"/>
              <a:t>Absolute detector number in the image changes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4128339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Reducing Readout Time (Serial Clocks)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Reducing pixel time will bring clock edges and settling closer to the sampling levels.</a:t>
            </a:r>
          </a:p>
          <a:p>
            <a:r>
              <a:rPr lang="en-US" dirty="0" smtClean="0"/>
              <a:t>Reset level and Signal level need to be maximized to ~400 ns each for sampling.</a:t>
            </a:r>
          </a:p>
          <a:p>
            <a:r>
              <a:rPr lang="en-US" dirty="0" smtClean="0"/>
              <a:t>Reset pulse tests will determine how narrow pulse can be.</a:t>
            </a:r>
          </a:p>
          <a:p>
            <a:pPr lvl="1"/>
            <a:r>
              <a:rPr lang="en-US" dirty="0" smtClean="0"/>
              <a:t>Present reset pulse (</a:t>
            </a:r>
            <a:r>
              <a:rPr lang="en-US" dirty="0" err="1" smtClean="0"/>
              <a:t>t</a:t>
            </a:r>
            <a:r>
              <a:rPr lang="en-US" baseline="-25000" dirty="0" err="1" smtClean="0"/>
              <a:t>wx</a:t>
            </a:r>
            <a:r>
              <a:rPr lang="en-US" dirty="0" smtClean="0"/>
              <a:t>) is 200 ns in width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948" y="1410794"/>
            <a:ext cx="5523614" cy="5284646"/>
          </a:xfrm>
        </p:spPr>
      </p:pic>
    </p:spTree>
    <p:extLst>
      <p:ext uri="{BB962C8B-B14F-4D97-AF65-F5344CB8AC3E}">
        <p14:creationId xmlns:p14="http://schemas.microsoft.com/office/powerpoint/2010/main" val="1746196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Reducing Readout Time (Parallel Clocking)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Parallel Clocking needs to be minimized</a:t>
            </a:r>
          </a:p>
          <a:p>
            <a:r>
              <a:rPr lang="en-US" dirty="0" smtClean="0"/>
              <a:t>Presently, the parallel shift takes 225 us and is done 3180 times in a readout = 0.72 seconds</a:t>
            </a:r>
          </a:p>
          <a:p>
            <a:r>
              <a:rPr lang="en-US" dirty="0" smtClean="0"/>
              <a:t>We can move to a method of simultaneous parallel and serial clocking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325" y="2367280"/>
            <a:ext cx="6225465" cy="2798745"/>
          </a:xfrm>
        </p:spPr>
      </p:pic>
    </p:spTree>
    <p:extLst>
      <p:ext uri="{BB962C8B-B14F-4D97-AF65-F5344CB8AC3E}">
        <p14:creationId xmlns:p14="http://schemas.microsoft.com/office/powerpoint/2010/main" val="941198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Simultaneous Parallel and Serial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</a:t>
            </a:r>
            <a:r>
              <a:rPr lang="en-US" dirty="0" smtClean="0"/>
              <a:t>imultaneous clocking allows us to relax the parallel shifting time by an order of magnitude</a:t>
            </a:r>
          </a:p>
          <a:p>
            <a:r>
              <a:rPr lang="en-US" dirty="0" smtClean="0"/>
              <a:t>Slower parallel clocking will allow time for </a:t>
            </a:r>
            <a:r>
              <a:rPr lang="en-US" dirty="0" err="1" smtClean="0"/>
              <a:t>detrapping</a:t>
            </a:r>
            <a:r>
              <a:rPr lang="en-US" dirty="0" smtClean="0"/>
              <a:t> of charge</a:t>
            </a:r>
          </a:p>
          <a:p>
            <a:r>
              <a:rPr lang="en-US" dirty="0" smtClean="0"/>
              <a:t>A third clock level added to the parallels will allow an “in-between” to allow charge to </a:t>
            </a:r>
            <a:r>
              <a:rPr lang="en-US" dirty="0" err="1" smtClean="0"/>
              <a:t>detrap</a:t>
            </a:r>
            <a:r>
              <a:rPr lang="en-US" dirty="0" smtClean="0"/>
              <a:t> and move into collection phase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771" y="2194560"/>
            <a:ext cx="6292515" cy="3071253"/>
          </a:xfrm>
        </p:spPr>
      </p:pic>
    </p:spTree>
    <p:extLst>
      <p:ext uri="{BB962C8B-B14F-4D97-AF65-F5344CB8AC3E}">
        <p14:creationId xmlns:p14="http://schemas.microsoft.com/office/powerpoint/2010/main" val="1315367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1447</TotalTime>
  <Words>302</Words>
  <Application>Microsoft Office PowerPoint</Application>
  <PresentationFormat>Widescreen</PresentationFormat>
  <Paragraphs>37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Pixel Timing and Noise Performance</vt:lpstr>
      <vt:lpstr>CCD and Readout Specifications</vt:lpstr>
      <vt:lpstr>Present Readout Time and Noise</vt:lpstr>
      <vt:lpstr>Improving Noise with Increasing Number of Samples</vt:lpstr>
      <vt:lpstr>Reducing Readout Time (Serial Clocks)</vt:lpstr>
      <vt:lpstr>Reducing Readout Time (Parallel Clocking)</vt:lpstr>
      <vt:lpstr>Simultaneous Parallel and Serial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Pixel Timing and Noise Performance</dc:title>
  <dc:creator>Stephen</dc:creator>
  <cp:lastModifiedBy>Stephen</cp:lastModifiedBy>
  <cp:revision>44</cp:revision>
  <dcterms:created xsi:type="dcterms:W3CDTF">2017-03-13T20:45:17Z</dcterms:created>
  <dcterms:modified xsi:type="dcterms:W3CDTF">2017-03-15T00:45:19Z</dcterms:modified>
</cp:coreProperties>
</file>