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Lst>
  <p:notesMasterIdLst>
    <p:notesMasterId r:id="rId38"/>
  </p:notesMasterIdLst>
  <p:sldIdLst>
    <p:sldId id="256" r:id="rId4"/>
    <p:sldId id="257" r:id="rId5"/>
    <p:sldId id="263" r:id="rId6"/>
    <p:sldId id="286" r:id="rId7"/>
    <p:sldId id="290" r:id="rId8"/>
    <p:sldId id="289" r:id="rId9"/>
    <p:sldId id="288" r:id="rId10"/>
    <p:sldId id="312" r:id="rId11"/>
    <p:sldId id="293" r:id="rId12"/>
    <p:sldId id="313" r:id="rId13"/>
    <p:sldId id="314" r:id="rId14"/>
    <p:sldId id="315" r:id="rId15"/>
    <p:sldId id="316" r:id="rId16"/>
    <p:sldId id="318" r:id="rId17"/>
    <p:sldId id="317" r:id="rId18"/>
    <p:sldId id="319" r:id="rId19"/>
    <p:sldId id="299" r:id="rId20"/>
    <p:sldId id="302" r:id="rId21"/>
    <p:sldId id="276" r:id="rId22"/>
    <p:sldId id="277" r:id="rId23"/>
    <p:sldId id="294" r:id="rId24"/>
    <p:sldId id="278" r:id="rId25"/>
    <p:sldId id="326" r:id="rId26"/>
    <p:sldId id="295" r:id="rId27"/>
    <p:sldId id="281" r:id="rId28"/>
    <p:sldId id="296" r:id="rId29"/>
    <p:sldId id="284" r:id="rId30"/>
    <p:sldId id="320" r:id="rId31"/>
    <p:sldId id="321" r:id="rId32"/>
    <p:sldId id="322" r:id="rId33"/>
    <p:sldId id="323" r:id="rId34"/>
    <p:sldId id="324" r:id="rId35"/>
    <p:sldId id="325" r:id="rId36"/>
    <p:sldId id="30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652" autoAdjust="0"/>
  </p:normalViewPr>
  <p:slideViewPr>
    <p:cSldViewPr snapToGrid="0">
      <p:cViewPr varScale="1">
        <p:scale>
          <a:sx n="85" d="100"/>
          <a:sy n="85" d="100"/>
        </p:scale>
        <p:origin x="590"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50CCE0-2E0A-463E-9BDB-FAFA31E3F6E8}" type="datetimeFigureOut">
              <a:rPr lang="en-US" smtClean="0"/>
              <a:pPr/>
              <a:t>10/21/2015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D57C5D-7AAC-43D6-B0ED-204477D73B5C}" type="slidenum">
              <a:rPr lang="en-US" smtClean="0"/>
              <a:pPr/>
              <a:t>‹#›</a:t>
            </a:fld>
            <a:endParaRPr lang="en-US"/>
          </a:p>
        </p:txBody>
      </p:sp>
    </p:spTree>
    <p:extLst>
      <p:ext uri="{BB962C8B-B14F-4D97-AF65-F5344CB8AC3E}">
        <p14:creationId xmlns:p14="http://schemas.microsoft.com/office/powerpoint/2010/main" val="3338168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D57C5D-7AAC-43D6-B0ED-204477D73B5C}" type="slidenum">
              <a:rPr lang="en-US" smtClean="0"/>
              <a:pPr/>
              <a:t>1</a:t>
            </a:fld>
            <a:endParaRPr lang="en-US"/>
          </a:p>
        </p:txBody>
      </p:sp>
    </p:spTree>
    <p:extLst>
      <p:ext uri="{BB962C8B-B14F-4D97-AF65-F5344CB8AC3E}">
        <p14:creationId xmlns:p14="http://schemas.microsoft.com/office/powerpoint/2010/main" val="3805781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57C5D-7AAC-43D6-B0ED-204477D73B5C}" type="slidenum">
              <a:rPr lang="en-US" smtClean="0"/>
              <a:pPr/>
              <a:t>16</a:t>
            </a:fld>
            <a:endParaRPr lang="en-US"/>
          </a:p>
        </p:txBody>
      </p:sp>
    </p:spTree>
    <p:extLst>
      <p:ext uri="{BB962C8B-B14F-4D97-AF65-F5344CB8AC3E}">
        <p14:creationId xmlns:p14="http://schemas.microsoft.com/office/powerpoint/2010/main" val="2675132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57C5D-7AAC-43D6-B0ED-204477D73B5C}" type="slidenum">
              <a:rPr lang="en-US" smtClean="0"/>
              <a:pPr/>
              <a:t>22</a:t>
            </a:fld>
            <a:endParaRPr lang="en-US"/>
          </a:p>
        </p:txBody>
      </p:sp>
    </p:spTree>
    <p:extLst>
      <p:ext uri="{BB962C8B-B14F-4D97-AF65-F5344CB8AC3E}">
        <p14:creationId xmlns:p14="http://schemas.microsoft.com/office/powerpoint/2010/main" val="492214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57C5D-7AAC-43D6-B0ED-204477D73B5C}" type="slidenum">
              <a:rPr lang="en-US" smtClean="0"/>
              <a:pPr/>
              <a:t>23</a:t>
            </a:fld>
            <a:endParaRPr lang="en-US"/>
          </a:p>
        </p:txBody>
      </p:sp>
    </p:spTree>
    <p:extLst>
      <p:ext uri="{BB962C8B-B14F-4D97-AF65-F5344CB8AC3E}">
        <p14:creationId xmlns:p14="http://schemas.microsoft.com/office/powerpoint/2010/main" val="2540181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57C5D-7AAC-43D6-B0ED-204477D73B5C}" type="slidenum">
              <a:rPr lang="en-US" smtClean="0"/>
              <a:pPr/>
              <a:t>24</a:t>
            </a:fld>
            <a:endParaRPr lang="en-US"/>
          </a:p>
        </p:txBody>
      </p:sp>
    </p:spTree>
    <p:extLst>
      <p:ext uri="{BB962C8B-B14F-4D97-AF65-F5344CB8AC3E}">
        <p14:creationId xmlns:p14="http://schemas.microsoft.com/office/powerpoint/2010/main" val="205114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57C5D-7AAC-43D6-B0ED-204477D73B5C}" type="slidenum">
              <a:rPr lang="en-US" smtClean="0"/>
              <a:pPr/>
              <a:t>25</a:t>
            </a:fld>
            <a:endParaRPr lang="en-US"/>
          </a:p>
        </p:txBody>
      </p:sp>
    </p:spTree>
    <p:extLst>
      <p:ext uri="{BB962C8B-B14F-4D97-AF65-F5344CB8AC3E}">
        <p14:creationId xmlns:p14="http://schemas.microsoft.com/office/powerpoint/2010/main" val="3087081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57C5D-7AAC-43D6-B0ED-204477D73B5C}" type="slidenum">
              <a:rPr lang="en-US" smtClean="0"/>
              <a:pPr/>
              <a:t>26</a:t>
            </a:fld>
            <a:endParaRPr lang="en-US"/>
          </a:p>
        </p:txBody>
      </p:sp>
    </p:spTree>
    <p:extLst>
      <p:ext uri="{BB962C8B-B14F-4D97-AF65-F5344CB8AC3E}">
        <p14:creationId xmlns:p14="http://schemas.microsoft.com/office/powerpoint/2010/main" val="2840552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57C5D-7AAC-43D6-B0ED-204477D73B5C}" type="slidenum">
              <a:rPr lang="en-US" smtClean="0"/>
              <a:pPr/>
              <a:t>2</a:t>
            </a:fld>
            <a:endParaRPr lang="en-US"/>
          </a:p>
        </p:txBody>
      </p:sp>
    </p:spTree>
    <p:extLst>
      <p:ext uri="{BB962C8B-B14F-4D97-AF65-F5344CB8AC3E}">
        <p14:creationId xmlns:p14="http://schemas.microsoft.com/office/powerpoint/2010/main" val="331924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57C5D-7AAC-43D6-B0ED-204477D73B5C}" type="slidenum">
              <a:rPr lang="en-US" smtClean="0"/>
              <a:pPr/>
              <a:t>3</a:t>
            </a:fld>
            <a:endParaRPr lang="en-US"/>
          </a:p>
        </p:txBody>
      </p:sp>
    </p:spTree>
    <p:extLst>
      <p:ext uri="{BB962C8B-B14F-4D97-AF65-F5344CB8AC3E}">
        <p14:creationId xmlns:p14="http://schemas.microsoft.com/office/powerpoint/2010/main" val="4110699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D57C5D-7AAC-43D6-B0ED-204477D73B5C}" type="slidenum">
              <a:rPr lang="en-US" smtClean="0"/>
              <a:pPr/>
              <a:t>8</a:t>
            </a:fld>
            <a:endParaRPr lang="en-US"/>
          </a:p>
        </p:txBody>
      </p:sp>
    </p:spTree>
    <p:extLst>
      <p:ext uri="{BB962C8B-B14F-4D97-AF65-F5344CB8AC3E}">
        <p14:creationId xmlns:p14="http://schemas.microsoft.com/office/powerpoint/2010/main" val="3843708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D57C5D-7AAC-43D6-B0ED-204477D73B5C}" type="slidenum">
              <a:rPr lang="en-US" smtClean="0"/>
              <a:pPr/>
              <a:t>9</a:t>
            </a:fld>
            <a:endParaRPr lang="en-US"/>
          </a:p>
        </p:txBody>
      </p:sp>
    </p:spTree>
    <p:extLst>
      <p:ext uri="{BB962C8B-B14F-4D97-AF65-F5344CB8AC3E}">
        <p14:creationId xmlns:p14="http://schemas.microsoft.com/office/powerpoint/2010/main" val="1988789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57C5D-7AAC-43D6-B0ED-204477D73B5C}" type="slidenum">
              <a:rPr lang="en-US" smtClean="0"/>
              <a:pPr/>
              <a:t>12</a:t>
            </a:fld>
            <a:endParaRPr lang="en-US"/>
          </a:p>
        </p:txBody>
      </p:sp>
    </p:spTree>
    <p:extLst>
      <p:ext uri="{BB962C8B-B14F-4D97-AF65-F5344CB8AC3E}">
        <p14:creationId xmlns:p14="http://schemas.microsoft.com/office/powerpoint/2010/main" val="3200556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57C5D-7AAC-43D6-B0ED-204477D73B5C}" type="slidenum">
              <a:rPr lang="en-US" smtClean="0"/>
              <a:pPr/>
              <a:t>13</a:t>
            </a:fld>
            <a:endParaRPr lang="en-US"/>
          </a:p>
        </p:txBody>
      </p:sp>
    </p:spTree>
    <p:extLst>
      <p:ext uri="{BB962C8B-B14F-4D97-AF65-F5344CB8AC3E}">
        <p14:creationId xmlns:p14="http://schemas.microsoft.com/office/powerpoint/2010/main" val="505071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57C5D-7AAC-43D6-B0ED-204477D73B5C}" type="slidenum">
              <a:rPr lang="en-US" smtClean="0"/>
              <a:pPr/>
              <a:t>14</a:t>
            </a:fld>
            <a:endParaRPr lang="en-US"/>
          </a:p>
        </p:txBody>
      </p:sp>
    </p:spTree>
    <p:extLst>
      <p:ext uri="{BB962C8B-B14F-4D97-AF65-F5344CB8AC3E}">
        <p14:creationId xmlns:p14="http://schemas.microsoft.com/office/powerpoint/2010/main" val="2861737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57C5D-7AAC-43D6-B0ED-204477D73B5C}" type="slidenum">
              <a:rPr lang="en-US" smtClean="0"/>
              <a:pPr/>
              <a:t>15</a:t>
            </a:fld>
            <a:endParaRPr lang="en-US"/>
          </a:p>
        </p:txBody>
      </p:sp>
    </p:spTree>
    <p:extLst>
      <p:ext uri="{BB962C8B-B14F-4D97-AF65-F5344CB8AC3E}">
        <p14:creationId xmlns:p14="http://schemas.microsoft.com/office/powerpoint/2010/main" val="2558168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44EA13-42BD-4AE7-8898-3BD35998DC16}" type="datetime1">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600"/>
            </a:lvl1pPr>
          </a:lstStyle>
          <a:p>
            <a:fld id="{6F42F17F-C34C-496D-94BB-DDFBE6029904}" type="slidenum">
              <a:rPr lang="en-US" smtClean="0"/>
              <a:pPr/>
              <a:t>‹#›</a:t>
            </a:fld>
            <a:endParaRPr lang="en-US" dirty="0"/>
          </a:p>
        </p:txBody>
      </p:sp>
    </p:spTree>
    <p:extLst>
      <p:ext uri="{BB962C8B-B14F-4D97-AF65-F5344CB8AC3E}">
        <p14:creationId xmlns:p14="http://schemas.microsoft.com/office/powerpoint/2010/main" val="863277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C595F6-7B8C-476E-8C74-E8B1528FB4FC}" type="datetime1">
              <a:rPr lang="en-US" smtClean="0"/>
              <a:pPr/>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FC872-ADDE-439C-9772-4760EFDC0AF5}" type="slidenum">
              <a:rPr lang="en-US" smtClean="0"/>
              <a:pPr/>
              <a:t>‹#›</a:t>
            </a:fld>
            <a:endParaRPr lang="en-US"/>
          </a:p>
        </p:txBody>
      </p:sp>
    </p:spTree>
    <p:extLst>
      <p:ext uri="{BB962C8B-B14F-4D97-AF65-F5344CB8AC3E}">
        <p14:creationId xmlns:p14="http://schemas.microsoft.com/office/powerpoint/2010/main" val="691972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E537E7-D506-40C1-8702-48F4D31ED6C7}" type="datetime1">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FC872-ADDE-439C-9772-4760EFDC0AF5}" type="slidenum">
              <a:rPr lang="en-US" smtClean="0"/>
              <a:pPr/>
              <a:t>‹#›</a:t>
            </a:fld>
            <a:endParaRPr lang="en-US"/>
          </a:p>
        </p:txBody>
      </p:sp>
    </p:spTree>
    <p:extLst>
      <p:ext uri="{BB962C8B-B14F-4D97-AF65-F5344CB8AC3E}">
        <p14:creationId xmlns:p14="http://schemas.microsoft.com/office/powerpoint/2010/main" val="142396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76A101-9016-4339-840D-A0E07AE4B337}" type="datetime1">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FC872-ADDE-439C-9772-4760EFDC0AF5}" type="slidenum">
              <a:rPr lang="en-US" smtClean="0"/>
              <a:pPr/>
              <a:t>‹#›</a:t>
            </a:fld>
            <a:endParaRPr lang="en-US"/>
          </a:p>
        </p:txBody>
      </p:sp>
    </p:spTree>
    <p:extLst>
      <p:ext uri="{BB962C8B-B14F-4D97-AF65-F5344CB8AC3E}">
        <p14:creationId xmlns:p14="http://schemas.microsoft.com/office/powerpoint/2010/main" val="2337255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C1AA7B-76D9-4090-B41C-9FA6B51146E9}" type="datetime1">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852BA-E14B-4978-9AF3-67CBD8B6C6C1}" type="slidenum">
              <a:rPr lang="en-US" smtClean="0"/>
              <a:pPr/>
              <a:t>‹#›</a:t>
            </a:fld>
            <a:endParaRPr lang="en-US"/>
          </a:p>
        </p:txBody>
      </p:sp>
    </p:spTree>
    <p:extLst>
      <p:ext uri="{BB962C8B-B14F-4D97-AF65-F5344CB8AC3E}">
        <p14:creationId xmlns:p14="http://schemas.microsoft.com/office/powerpoint/2010/main" val="4254563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CF63AC-1ECF-4F89-9A36-43B024230449}" type="datetime1">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852BA-E14B-4978-9AF3-67CBD8B6C6C1}" type="slidenum">
              <a:rPr lang="en-US" smtClean="0"/>
              <a:pPr/>
              <a:t>‹#›</a:t>
            </a:fld>
            <a:endParaRPr lang="en-US"/>
          </a:p>
        </p:txBody>
      </p:sp>
    </p:spTree>
    <p:extLst>
      <p:ext uri="{BB962C8B-B14F-4D97-AF65-F5344CB8AC3E}">
        <p14:creationId xmlns:p14="http://schemas.microsoft.com/office/powerpoint/2010/main" val="2726445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13A84D-12DB-4487-A2D7-9061215BA42B}" type="datetime1">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852BA-E14B-4978-9AF3-67CBD8B6C6C1}" type="slidenum">
              <a:rPr lang="en-US" smtClean="0"/>
              <a:pPr/>
              <a:t>‹#›</a:t>
            </a:fld>
            <a:endParaRPr lang="en-US"/>
          </a:p>
        </p:txBody>
      </p:sp>
    </p:spTree>
    <p:extLst>
      <p:ext uri="{BB962C8B-B14F-4D97-AF65-F5344CB8AC3E}">
        <p14:creationId xmlns:p14="http://schemas.microsoft.com/office/powerpoint/2010/main" val="3808898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235F35-EED0-4E4A-A19C-49AF9A956A2E}" type="datetime1">
              <a:rPr lang="en-US" smtClean="0"/>
              <a:pPr/>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2852BA-E14B-4978-9AF3-67CBD8B6C6C1}" type="slidenum">
              <a:rPr lang="en-US" smtClean="0"/>
              <a:pPr/>
              <a:t>‹#›</a:t>
            </a:fld>
            <a:endParaRPr lang="en-US"/>
          </a:p>
        </p:txBody>
      </p:sp>
    </p:spTree>
    <p:extLst>
      <p:ext uri="{BB962C8B-B14F-4D97-AF65-F5344CB8AC3E}">
        <p14:creationId xmlns:p14="http://schemas.microsoft.com/office/powerpoint/2010/main" val="1201253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0410F4-AFA2-48BB-A2B5-84FF30621E83}" type="datetime1">
              <a:rPr lang="en-US" smtClean="0"/>
              <a:pPr/>
              <a:t>10/21/2015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2852BA-E14B-4978-9AF3-67CBD8B6C6C1}" type="slidenum">
              <a:rPr lang="en-US" smtClean="0"/>
              <a:pPr/>
              <a:t>‹#›</a:t>
            </a:fld>
            <a:endParaRPr lang="en-US"/>
          </a:p>
        </p:txBody>
      </p:sp>
    </p:spTree>
    <p:extLst>
      <p:ext uri="{BB962C8B-B14F-4D97-AF65-F5344CB8AC3E}">
        <p14:creationId xmlns:p14="http://schemas.microsoft.com/office/powerpoint/2010/main" val="1021223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F9FDE5-D2F9-4F6A-9816-EA3BEC3D86D3}" type="datetime1">
              <a:rPr lang="en-US" smtClean="0"/>
              <a:pPr/>
              <a:t>10/21/2015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2852BA-E14B-4978-9AF3-67CBD8B6C6C1}" type="slidenum">
              <a:rPr lang="en-US" smtClean="0"/>
              <a:pPr/>
              <a:t>‹#›</a:t>
            </a:fld>
            <a:endParaRPr lang="en-US"/>
          </a:p>
        </p:txBody>
      </p:sp>
    </p:spTree>
    <p:extLst>
      <p:ext uri="{BB962C8B-B14F-4D97-AF65-F5344CB8AC3E}">
        <p14:creationId xmlns:p14="http://schemas.microsoft.com/office/powerpoint/2010/main" val="233497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A70D30-AFDE-4313-8A63-DB4649909C29}" type="datetime1">
              <a:rPr lang="en-US" smtClean="0"/>
              <a:pPr/>
              <a:t>10/21/2015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2852BA-E14B-4978-9AF3-67CBD8B6C6C1}" type="slidenum">
              <a:rPr lang="en-US" smtClean="0"/>
              <a:pPr/>
              <a:t>‹#›</a:t>
            </a:fld>
            <a:endParaRPr lang="en-US"/>
          </a:p>
        </p:txBody>
      </p:sp>
    </p:spTree>
    <p:extLst>
      <p:ext uri="{BB962C8B-B14F-4D97-AF65-F5344CB8AC3E}">
        <p14:creationId xmlns:p14="http://schemas.microsoft.com/office/powerpoint/2010/main" val="385812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0C4142-CBF2-4B23-B296-E3DE014AAD58}" type="datetime1">
              <a:rPr lang="en-US" smtClean="0"/>
              <a:pPr/>
              <a:t>10/21/2015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9FC872-ADDE-439C-9772-4760EFDC0AF5}" type="slidenum">
              <a:rPr lang="en-US" smtClean="0"/>
              <a:pPr/>
              <a:t>‹#›</a:t>
            </a:fld>
            <a:endParaRPr lang="en-US"/>
          </a:p>
        </p:txBody>
      </p:sp>
    </p:spTree>
    <p:extLst>
      <p:ext uri="{BB962C8B-B14F-4D97-AF65-F5344CB8AC3E}">
        <p14:creationId xmlns:p14="http://schemas.microsoft.com/office/powerpoint/2010/main" val="1331252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9DA29E-AE0F-4C56-8B2B-31EB7D79776D}" type="datetime1">
              <a:rPr lang="en-US" smtClean="0"/>
              <a:pPr/>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2852BA-E14B-4978-9AF3-67CBD8B6C6C1}" type="slidenum">
              <a:rPr lang="en-US" smtClean="0"/>
              <a:pPr/>
              <a:t>‹#›</a:t>
            </a:fld>
            <a:endParaRPr lang="en-US"/>
          </a:p>
        </p:txBody>
      </p:sp>
    </p:spTree>
    <p:extLst>
      <p:ext uri="{BB962C8B-B14F-4D97-AF65-F5344CB8AC3E}">
        <p14:creationId xmlns:p14="http://schemas.microsoft.com/office/powerpoint/2010/main" val="3614774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E77533-F5CF-477C-957F-C5D6F8A2B37F}" type="datetime1">
              <a:rPr lang="en-US" smtClean="0"/>
              <a:pPr/>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2852BA-E14B-4978-9AF3-67CBD8B6C6C1}" type="slidenum">
              <a:rPr lang="en-US" smtClean="0"/>
              <a:pPr/>
              <a:t>‹#›</a:t>
            </a:fld>
            <a:endParaRPr lang="en-US"/>
          </a:p>
        </p:txBody>
      </p:sp>
    </p:spTree>
    <p:extLst>
      <p:ext uri="{BB962C8B-B14F-4D97-AF65-F5344CB8AC3E}">
        <p14:creationId xmlns:p14="http://schemas.microsoft.com/office/powerpoint/2010/main" val="2528054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37EB6A-5BF3-422E-B186-F329EFD2053B}" type="datetime1">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852BA-E14B-4978-9AF3-67CBD8B6C6C1}" type="slidenum">
              <a:rPr lang="en-US" smtClean="0"/>
              <a:pPr/>
              <a:t>‹#›</a:t>
            </a:fld>
            <a:endParaRPr lang="en-US"/>
          </a:p>
        </p:txBody>
      </p:sp>
    </p:spTree>
    <p:extLst>
      <p:ext uri="{BB962C8B-B14F-4D97-AF65-F5344CB8AC3E}">
        <p14:creationId xmlns:p14="http://schemas.microsoft.com/office/powerpoint/2010/main" val="2765944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D56160-7F71-4B52-A9ED-BD7B7CFDE0DA}" type="datetime1">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852BA-E14B-4978-9AF3-67CBD8B6C6C1}" type="slidenum">
              <a:rPr lang="en-US" smtClean="0"/>
              <a:pPr/>
              <a:t>‹#›</a:t>
            </a:fld>
            <a:endParaRPr lang="en-US"/>
          </a:p>
        </p:txBody>
      </p:sp>
    </p:spTree>
    <p:extLst>
      <p:ext uri="{BB962C8B-B14F-4D97-AF65-F5344CB8AC3E}">
        <p14:creationId xmlns:p14="http://schemas.microsoft.com/office/powerpoint/2010/main" val="28297992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ABAEC5-414B-403D-8ECD-0D014BA487C4}" type="datetime1">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E6AF3-3C0E-4ADA-8CFB-BB3EEEC0B701}" type="slidenum">
              <a:rPr lang="en-US" smtClean="0"/>
              <a:pPr/>
              <a:t>‹#›</a:t>
            </a:fld>
            <a:endParaRPr lang="en-US"/>
          </a:p>
        </p:txBody>
      </p:sp>
    </p:spTree>
    <p:extLst>
      <p:ext uri="{BB962C8B-B14F-4D97-AF65-F5344CB8AC3E}">
        <p14:creationId xmlns:p14="http://schemas.microsoft.com/office/powerpoint/2010/main" val="148062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61B882-09E6-44C7-BE8F-C0C1D588A293}" type="datetime1">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E6AF3-3C0E-4ADA-8CFB-BB3EEEC0B701}" type="slidenum">
              <a:rPr lang="en-US" smtClean="0"/>
              <a:pPr/>
              <a:t>‹#›</a:t>
            </a:fld>
            <a:endParaRPr lang="en-US"/>
          </a:p>
        </p:txBody>
      </p:sp>
    </p:spTree>
    <p:extLst>
      <p:ext uri="{BB962C8B-B14F-4D97-AF65-F5344CB8AC3E}">
        <p14:creationId xmlns:p14="http://schemas.microsoft.com/office/powerpoint/2010/main" val="883408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5216A8-C167-473B-91D9-D71FDFDBA03A}" type="datetime1">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E6AF3-3C0E-4ADA-8CFB-BB3EEEC0B701}" type="slidenum">
              <a:rPr lang="en-US" smtClean="0"/>
              <a:pPr/>
              <a:t>‹#›</a:t>
            </a:fld>
            <a:endParaRPr lang="en-US"/>
          </a:p>
        </p:txBody>
      </p:sp>
    </p:spTree>
    <p:extLst>
      <p:ext uri="{BB962C8B-B14F-4D97-AF65-F5344CB8AC3E}">
        <p14:creationId xmlns:p14="http://schemas.microsoft.com/office/powerpoint/2010/main" val="19063585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30A06A-5BD0-48F9-9A19-965420793A7A}" type="datetime1">
              <a:rPr lang="en-US" smtClean="0"/>
              <a:pPr/>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E6AF3-3C0E-4ADA-8CFB-BB3EEEC0B701}" type="slidenum">
              <a:rPr lang="en-US" smtClean="0"/>
              <a:pPr/>
              <a:t>‹#›</a:t>
            </a:fld>
            <a:endParaRPr lang="en-US"/>
          </a:p>
        </p:txBody>
      </p:sp>
    </p:spTree>
    <p:extLst>
      <p:ext uri="{BB962C8B-B14F-4D97-AF65-F5344CB8AC3E}">
        <p14:creationId xmlns:p14="http://schemas.microsoft.com/office/powerpoint/2010/main" val="1604131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209084-4D8F-4D9F-BCBE-FAC1B8A55562}" type="datetime1">
              <a:rPr lang="en-US" smtClean="0"/>
              <a:pPr/>
              <a:t>10/21/2015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6E6AF3-3C0E-4ADA-8CFB-BB3EEEC0B701}" type="slidenum">
              <a:rPr lang="en-US" smtClean="0"/>
              <a:pPr/>
              <a:t>‹#›</a:t>
            </a:fld>
            <a:endParaRPr lang="en-US"/>
          </a:p>
        </p:txBody>
      </p:sp>
    </p:spTree>
    <p:extLst>
      <p:ext uri="{BB962C8B-B14F-4D97-AF65-F5344CB8AC3E}">
        <p14:creationId xmlns:p14="http://schemas.microsoft.com/office/powerpoint/2010/main" val="34280863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073894-3706-4AEC-93FC-42CA321F012C}" type="datetime1">
              <a:rPr lang="en-US" smtClean="0"/>
              <a:pPr/>
              <a:t>10/21/2015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6E6AF3-3C0E-4ADA-8CFB-BB3EEEC0B701}" type="slidenum">
              <a:rPr lang="en-US" smtClean="0"/>
              <a:pPr/>
              <a:t>‹#›</a:t>
            </a:fld>
            <a:endParaRPr lang="en-US"/>
          </a:p>
        </p:txBody>
      </p:sp>
    </p:spTree>
    <p:extLst>
      <p:ext uri="{BB962C8B-B14F-4D97-AF65-F5344CB8AC3E}">
        <p14:creationId xmlns:p14="http://schemas.microsoft.com/office/powerpoint/2010/main" val="1827570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8DE70CE-4DE9-4F5D-AA22-AAA62E8D2120}" type="datetime1">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600"/>
            </a:lvl1pPr>
          </a:lstStyle>
          <a:p>
            <a:fld id="{A89FC872-ADDE-439C-9772-4760EFDC0AF5}" type="slidenum">
              <a:rPr lang="en-US" smtClean="0"/>
              <a:pPr/>
              <a:t>‹#›</a:t>
            </a:fld>
            <a:endParaRPr lang="en-US" dirty="0"/>
          </a:p>
        </p:txBody>
      </p:sp>
    </p:spTree>
    <p:extLst>
      <p:ext uri="{BB962C8B-B14F-4D97-AF65-F5344CB8AC3E}">
        <p14:creationId xmlns:p14="http://schemas.microsoft.com/office/powerpoint/2010/main" val="1128802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BE2758-ACF2-4474-A6C9-9015009E3D4E}" type="datetime1">
              <a:rPr lang="en-US" smtClean="0"/>
              <a:pPr/>
              <a:t>10/21/2015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6E6AF3-3C0E-4ADA-8CFB-BB3EEEC0B701}" type="slidenum">
              <a:rPr lang="en-US" smtClean="0"/>
              <a:pPr/>
              <a:t>‹#›</a:t>
            </a:fld>
            <a:endParaRPr lang="en-US"/>
          </a:p>
        </p:txBody>
      </p:sp>
    </p:spTree>
    <p:extLst>
      <p:ext uri="{BB962C8B-B14F-4D97-AF65-F5344CB8AC3E}">
        <p14:creationId xmlns:p14="http://schemas.microsoft.com/office/powerpoint/2010/main" val="29787896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7DEA8E-B584-449B-83A5-898338E517CE}" type="datetime1">
              <a:rPr lang="en-US" smtClean="0"/>
              <a:pPr/>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E6AF3-3C0E-4ADA-8CFB-BB3EEEC0B701}" type="slidenum">
              <a:rPr lang="en-US" smtClean="0"/>
              <a:pPr/>
              <a:t>‹#›</a:t>
            </a:fld>
            <a:endParaRPr lang="en-US"/>
          </a:p>
        </p:txBody>
      </p:sp>
    </p:spTree>
    <p:extLst>
      <p:ext uri="{BB962C8B-B14F-4D97-AF65-F5344CB8AC3E}">
        <p14:creationId xmlns:p14="http://schemas.microsoft.com/office/powerpoint/2010/main" val="36791646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0550EC-B88D-41F4-8D4D-DE623484BACA}" type="datetime1">
              <a:rPr lang="en-US" smtClean="0"/>
              <a:pPr/>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E6AF3-3C0E-4ADA-8CFB-BB3EEEC0B701}" type="slidenum">
              <a:rPr lang="en-US" smtClean="0"/>
              <a:pPr/>
              <a:t>‹#›</a:t>
            </a:fld>
            <a:endParaRPr lang="en-US"/>
          </a:p>
        </p:txBody>
      </p:sp>
    </p:spTree>
    <p:extLst>
      <p:ext uri="{BB962C8B-B14F-4D97-AF65-F5344CB8AC3E}">
        <p14:creationId xmlns:p14="http://schemas.microsoft.com/office/powerpoint/2010/main" val="3953921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609278-B59F-4EC3-810A-75CE337CF49D}" type="datetime1">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E6AF3-3C0E-4ADA-8CFB-BB3EEEC0B701}" type="slidenum">
              <a:rPr lang="en-US" smtClean="0"/>
              <a:pPr/>
              <a:t>‹#›</a:t>
            </a:fld>
            <a:endParaRPr lang="en-US"/>
          </a:p>
        </p:txBody>
      </p:sp>
    </p:spTree>
    <p:extLst>
      <p:ext uri="{BB962C8B-B14F-4D97-AF65-F5344CB8AC3E}">
        <p14:creationId xmlns:p14="http://schemas.microsoft.com/office/powerpoint/2010/main" val="13253833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16CD8F-0902-460F-AC6B-0CC89AC9169A}" type="datetime1">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E6AF3-3C0E-4ADA-8CFB-BB3EEEC0B701}" type="slidenum">
              <a:rPr lang="en-US" smtClean="0"/>
              <a:pPr/>
              <a:t>‹#›</a:t>
            </a:fld>
            <a:endParaRPr lang="en-US"/>
          </a:p>
        </p:txBody>
      </p:sp>
    </p:spTree>
    <p:extLst>
      <p:ext uri="{BB962C8B-B14F-4D97-AF65-F5344CB8AC3E}">
        <p14:creationId xmlns:p14="http://schemas.microsoft.com/office/powerpoint/2010/main" val="144471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8332C2-A27D-4FF9-8D4E-C1BAA715A3AF}" type="datetime1">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FC872-ADDE-439C-9772-4760EFDC0AF5}" type="slidenum">
              <a:rPr lang="en-US" smtClean="0"/>
              <a:pPr/>
              <a:t>‹#›</a:t>
            </a:fld>
            <a:endParaRPr lang="en-US"/>
          </a:p>
        </p:txBody>
      </p:sp>
    </p:spTree>
    <p:extLst>
      <p:ext uri="{BB962C8B-B14F-4D97-AF65-F5344CB8AC3E}">
        <p14:creationId xmlns:p14="http://schemas.microsoft.com/office/powerpoint/2010/main" val="1660211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9F7F64-799B-43A1-B4A2-77B1261D7624}" type="datetime1">
              <a:rPr lang="en-US" smtClean="0"/>
              <a:pPr/>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FC872-ADDE-439C-9772-4760EFDC0AF5}" type="slidenum">
              <a:rPr lang="en-US" smtClean="0"/>
              <a:pPr/>
              <a:t>‹#›</a:t>
            </a:fld>
            <a:endParaRPr lang="en-US"/>
          </a:p>
        </p:txBody>
      </p:sp>
    </p:spTree>
    <p:extLst>
      <p:ext uri="{BB962C8B-B14F-4D97-AF65-F5344CB8AC3E}">
        <p14:creationId xmlns:p14="http://schemas.microsoft.com/office/powerpoint/2010/main" val="4924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687AF8-C920-44AA-9952-F42E4FD6C697}" type="datetime1">
              <a:rPr lang="en-US" smtClean="0"/>
              <a:pPr/>
              <a:t>10/21/2015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9FC872-ADDE-439C-9772-4760EFDC0AF5}" type="slidenum">
              <a:rPr lang="en-US" smtClean="0"/>
              <a:pPr/>
              <a:t>‹#›</a:t>
            </a:fld>
            <a:endParaRPr lang="en-US"/>
          </a:p>
        </p:txBody>
      </p:sp>
    </p:spTree>
    <p:extLst>
      <p:ext uri="{BB962C8B-B14F-4D97-AF65-F5344CB8AC3E}">
        <p14:creationId xmlns:p14="http://schemas.microsoft.com/office/powerpoint/2010/main" val="2367146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97CA75-5FCF-4CA2-A8AA-23C7F298150D}" type="datetime1">
              <a:rPr lang="en-US" smtClean="0"/>
              <a:pPr/>
              <a:t>10/21/2015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9FC872-ADDE-439C-9772-4760EFDC0AF5}" type="slidenum">
              <a:rPr lang="en-US" smtClean="0"/>
              <a:pPr/>
              <a:t>‹#›</a:t>
            </a:fld>
            <a:endParaRPr lang="en-US"/>
          </a:p>
        </p:txBody>
      </p:sp>
    </p:spTree>
    <p:extLst>
      <p:ext uri="{BB962C8B-B14F-4D97-AF65-F5344CB8AC3E}">
        <p14:creationId xmlns:p14="http://schemas.microsoft.com/office/powerpoint/2010/main" val="2758884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22EBCC-B843-450B-894D-13B99393BFCC}" type="datetime1">
              <a:rPr lang="en-US" smtClean="0"/>
              <a:pPr/>
              <a:t>10/21/2015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9FC872-ADDE-439C-9772-4760EFDC0AF5}" type="slidenum">
              <a:rPr lang="en-US" smtClean="0"/>
              <a:pPr/>
              <a:t>‹#›</a:t>
            </a:fld>
            <a:endParaRPr lang="en-US"/>
          </a:p>
        </p:txBody>
      </p:sp>
    </p:spTree>
    <p:extLst>
      <p:ext uri="{BB962C8B-B14F-4D97-AF65-F5344CB8AC3E}">
        <p14:creationId xmlns:p14="http://schemas.microsoft.com/office/powerpoint/2010/main" val="3541588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E527EA-97BE-4CD2-ADF0-2A3174CC9EF5}" type="datetime1">
              <a:rPr lang="en-US" smtClean="0"/>
              <a:pPr/>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FC872-ADDE-439C-9772-4760EFDC0AF5}" type="slidenum">
              <a:rPr lang="en-US" smtClean="0"/>
              <a:pPr/>
              <a:t>‹#›</a:t>
            </a:fld>
            <a:endParaRPr lang="en-US"/>
          </a:p>
        </p:txBody>
      </p:sp>
    </p:spTree>
    <p:extLst>
      <p:ext uri="{BB962C8B-B14F-4D97-AF65-F5344CB8AC3E}">
        <p14:creationId xmlns:p14="http://schemas.microsoft.com/office/powerpoint/2010/main" val="1608515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9E4A4-A988-4512-8D1D-5A3927437EF3}" type="datetime1">
              <a:rPr lang="en-US" smtClean="0"/>
              <a:pPr/>
              <a:t>10/21/2015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9FC872-ADDE-439C-9772-4760EFDC0AF5}" type="slidenum">
              <a:rPr lang="en-US" smtClean="0"/>
              <a:pPr/>
              <a:t>‹#›</a:t>
            </a:fld>
            <a:endParaRPr lang="en-US"/>
          </a:p>
        </p:txBody>
      </p:sp>
    </p:spTree>
    <p:extLst>
      <p:ext uri="{BB962C8B-B14F-4D97-AF65-F5344CB8AC3E}">
        <p14:creationId xmlns:p14="http://schemas.microsoft.com/office/powerpoint/2010/main" val="3582058044"/>
      </p:ext>
    </p:extLst>
  </p:cSld>
  <p:clrMap bg1="lt1" tx1="dk1" bg2="lt2" tx2="dk2" accent1="accent1" accent2="accent2" accent3="accent3" accent4="accent4" accent5="accent5" accent6="accent6" hlink="hlink" folHlink="folHlink"/>
  <p:sldLayoutIdLst>
    <p:sldLayoutId id="2147483649" r:id="rId1"/>
    <p:sldLayoutId id="2147483684"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6A5BAB-13F3-44EA-9FA1-DCDC52C53D7C}" type="datetime1">
              <a:rPr lang="en-US" smtClean="0"/>
              <a:pPr/>
              <a:t>10/21/2015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2852BA-E14B-4978-9AF3-67CBD8B6C6C1}" type="slidenum">
              <a:rPr lang="en-US" smtClean="0"/>
              <a:pPr/>
              <a:t>‹#›</a:t>
            </a:fld>
            <a:endParaRPr lang="en-US"/>
          </a:p>
        </p:txBody>
      </p:sp>
    </p:spTree>
    <p:extLst>
      <p:ext uri="{BB962C8B-B14F-4D97-AF65-F5344CB8AC3E}">
        <p14:creationId xmlns:p14="http://schemas.microsoft.com/office/powerpoint/2010/main" val="34269694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ADBFA-D7AD-4A0E-BBEA-3E91FE86F490}" type="datetime1">
              <a:rPr lang="en-US" smtClean="0"/>
              <a:pPr/>
              <a:t>10/21/2015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E6AF3-3C0E-4ADA-8CFB-BB3EEEC0B701}" type="slidenum">
              <a:rPr lang="en-US" smtClean="0"/>
              <a:pPr/>
              <a:t>‹#›</a:t>
            </a:fld>
            <a:endParaRPr lang="en-US"/>
          </a:p>
        </p:txBody>
      </p:sp>
    </p:spTree>
    <p:extLst>
      <p:ext uri="{BB962C8B-B14F-4D97-AF65-F5344CB8AC3E}">
        <p14:creationId xmlns:p14="http://schemas.microsoft.com/office/powerpoint/2010/main" val="3056336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Palomar%20orig%20dwg/101769.pdf" TargetMode="External"/><Relationship Id="rId2" Type="http://schemas.openxmlformats.org/officeDocument/2006/relationships/hyperlink" Target="Palomar%20orig%20dwg/101768.pdf" TargetMode="External"/><Relationship Id="rId1" Type="http://schemas.openxmlformats.org/officeDocument/2006/relationships/slideLayout" Target="../slideLayouts/slideLayout3.xml"/><Relationship Id="rId6" Type="http://schemas.openxmlformats.org/officeDocument/2006/relationships/hyperlink" Target="Palomar%20orig%20dwg/101822-2.pdf" TargetMode="External"/><Relationship Id="rId5" Type="http://schemas.openxmlformats.org/officeDocument/2006/relationships/hyperlink" Target="Palomar%20orig%20dwg/101822-1.pdf" TargetMode="External"/><Relationship Id="rId4" Type="http://schemas.openxmlformats.org/officeDocument/2006/relationships/hyperlink" Target="Prelim%20Design%20Review/Palomar%20orig%20dwg/101780.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emf"/></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hyperlink" Target="Vertex%20dwgs/Vertex%20Dec%20drive%20assembly.PDF" TargetMode="External"/><Relationship Id="rId3" Type="http://schemas.openxmlformats.org/officeDocument/2006/relationships/hyperlink" Target="Palomar%20orig%20dwg/102008.pdf" TargetMode="External"/><Relationship Id="rId7" Type="http://schemas.openxmlformats.org/officeDocument/2006/relationships/hyperlink" Target="Palomar%20orig%20dwg/101822-2.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Palomar%20orig%20dwg/101822-1.pdf" TargetMode="External"/><Relationship Id="rId5" Type="http://schemas.openxmlformats.org/officeDocument/2006/relationships/hyperlink" Target="Palomar%20orig%20dwg/101762-2.pdf" TargetMode="External"/><Relationship Id="rId4" Type="http://schemas.openxmlformats.org/officeDocument/2006/relationships/hyperlink" Target="Palomar%20orig%20dwg/101762-1.pdf" TargetMode="External"/><Relationship Id="rId9" Type="http://schemas.openxmlformats.org/officeDocument/2006/relationships/hyperlink" Target="Vertex%20dwgs/Vertex%20RA%20drive%20assembly%20-%20exploded.PDF"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3220" y="2278650"/>
            <a:ext cx="5126646" cy="1569660"/>
          </a:xfrm>
          <a:prstGeom prst="rect">
            <a:avLst/>
          </a:prstGeom>
          <a:noFill/>
        </p:spPr>
        <p:txBody>
          <a:bodyPr wrap="square" rtlCol="0">
            <a:spAutoFit/>
          </a:bodyPr>
          <a:lstStyle/>
          <a:p>
            <a:pPr algn="ctr"/>
            <a:r>
              <a:rPr lang="en-US" sz="3200" dirty="0" smtClean="0"/>
              <a:t>P48 Telescope Drive Upgrade</a:t>
            </a:r>
          </a:p>
          <a:p>
            <a:pPr algn="ctr"/>
            <a:r>
              <a:rPr lang="en-US" sz="3200" dirty="0" smtClean="0"/>
              <a:t>Preliminary Design Review</a:t>
            </a:r>
          </a:p>
          <a:p>
            <a:pPr algn="ctr"/>
            <a:r>
              <a:rPr lang="en-US" sz="3200" dirty="0" smtClean="0"/>
              <a:t>October 21, 2015</a:t>
            </a:r>
            <a:endParaRPr lang="en-US" sz="3200" dirty="0"/>
          </a:p>
        </p:txBody>
      </p:sp>
      <p:sp>
        <p:nvSpPr>
          <p:cNvPr id="2" name="Slide Number Placeholder 1"/>
          <p:cNvSpPr>
            <a:spLocks noGrp="1"/>
          </p:cNvSpPr>
          <p:nvPr>
            <p:ph type="sldNum" sz="quarter" idx="12"/>
          </p:nvPr>
        </p:nvSpPr>
        <p:spPr/>
        <p:txBody>
          <a:bodyPr/>
          <a:lstStyle/>
          <a:p>
            <a:fld id="{6F42F17F-C34C-496D-94BB-DDFBE6029904}" type="slidenum">
              <a:rPr lang="en-US" smtClean="0"/>
              <a:pPr/>
              <a:t>1</a:t>
            </a:fld>
            <a:endParaRPr lang="en-US" dirty="0"/>
          </a:p>
        </p:txBody>
      </p:sp>
    </p:spTree>
    <p:extLst>
      <p:ext uri="{BB962C8B-B14F-4D97-AF65-F5344CB8AC3E}">
        <p14:creationId xmlns:p14="http://schemas.microsoft.com/office/powerpoint/2010/main" val="1635980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lvl="0" algn="r"/>
            <a:r>
              <a:rPr lang="en-US" sz="2800" u="sng" dirty="0" smtClean="0"/>
              <a:t>Hardware requirements</a:t>
            </a:r>
            <a:endParaRPr lang="en-US" sz="2800" u="sng" dirty="0"/>
          </a:p>
        </p:txBody>
      </p:sp>
      <p:sp>
        <p:nvSpPr>
          <p:cNvPr id="3" name="Content Placeholder 2"/>
          <p:cNvSpPr>
            <a:spLocks noGrp="1"/>
          </p:cNvSpPr>
          <p:nvPr>
            <p:ph idx="1"/>
          </p:nvPr>
        </p:nvSpPr>
        <p:spPr>
          <a:xfrm>
            <a:off x="827568" y="1109799"/>
            <a:ext cx="10591800" cy="5579852"/>
          </a:xfrm>
        </p:spPr>
        <p:txBody>
          <a:bodyPr>
            <a:normAutofit fontScale="92500" lnSpcReduction="20000"/>
          </a:bodyPr>
          <a:lstStyle/>
          <a:p>
            <a:pPr marL="0" indent="0">
              <a:buNone/>
            </a:pPr>
            <a:r>
              <a:rPr lang="en-US" sz="2600" b="1" u="sng" dirty="0"/>
              <a:t>Design process used to derive and allocate hardware performance </a:t>
            </a:r>
            <a:r>
              <a:rPr lang="en-US" sz="2600" b="1" u="sng" dirty="0" smtClean="0"/>
              <a:t>specs</a:t>
            </a:r>
            <a:endParaRPr lang="en-US" sz="2600" b="1" dirty="0" smtClean="0"/>
          </a:p>
          <a:p>
            <a:pPr lvl="0"/>
            <a:r>
              <a:rPr lang="en-US" sz="2200" dirty="0" smtClean="0"/>
              <a:t>Primary </a:t>
            </a:r>
            <a:r>
              <a:rPr lang="en-US" sz="2200" dirty="0"/>
              <a:t>considerations, based on science requirements &amp; telescope properties: </a:t>
            </a:r>
          </a:p>
          <a:p>
            <a:pPr lvl="1"/>
            <a:r>
              <a:rPr lang="en-US" sz="2200" dirty="0"/>
              <a:t>maximum axis speed</a:t>
            </a:r>
          </a:p>
          <a:p>
            <a:pPr lvl="1"/>
            <a:r>
              <a:rPr lang="en-US" sz="2200" dirty="0"/>
              <a:t>acceleration (torque requirements)</a:t>
            </a:r>
          </a:p>
          <a:p>
            <a:pPr lvl="1"/>
            <a:r>
              <a:rPr lang="en-US" sz="2200" dirty="0"/>
              <a:t>dynamic range: adequate slew speed + tracking accuracy</a:t>
            </a:r>
          </a:p>
          <a:p>
            <a:pPr lvl="1"/>
            <a:r>
              <a:rPr lang="en-US" sz="2200" dirty="0"/>
              <a:t>behavior of telescope (preloaded drive </a:t>
            </a:r>
            <a:r>
              <a:rPr lang="en-US" sz="2200" dirty="0" smtClean="0"/>
              <a:t>gear with lash; structural resonances)</a:t>
            </a:r>
            <a:endParaRPr lang="en-US" sz="2200" dirty="0"/>
          </a:p>
          <a:p>
            <a:pPr lvl="1"/>
            <a:r>
              <a:rPr lang="en-US" sz="2200" dirty="0"/>
              <a:t>safety factors (see </a:t>
            </a:r>
            <a:r>
              <a:rPr lang="en-US" sz="2200" i="1" dirty="0" smtClean="0"/>
              <a:t>Gear Loading</a:t>
            </a:r>
            <a:r>
              <a:rPr lang="en-US" sz="2200" dirty="0" smtClean="0"/>
              <a:t> &amp; </a:t>
            </a:r>
            <a:r>
              <a:rPr lang="en-US" sz="2200" i="1" dirty="0" smtClean="0"/>
              <a:t>Safety Features for Abnormal Situations</a:t>
            </a:r>
            <a:r>
              <a:rPr lang="en-US" sz="2200" dirty="0" smtClean="0"/>
              <a:t>, below)</a:t>
            </a:r>
            <a:endParaRPr lang="en-US" sz="2200" dirty="0"/>
          </a:p>
          <a:p>
            <a:pPr lvl="0"/>
            <a:r>
              <a:rPr lang="en-US" sz="2200" dirty="0"/>
              <a:t>Other considerations:</a:t>
            </a:r>
          </a:p>
          <a:p>
            <a:pPr lvl="1"/>
            <a:r>
              <a:rPr lang="en-US" sz="2200" dirty="0"/>
              <a:t>cost</a:t>
            </a:r>
          </a:p>
          <a:p>
            <a:pPr lvl="1"/>
            <a:r>
              <a:rPr lang="en-US" sz="2200" dirty="0"/>
              <a:t>the state of the art</a:t>
            </a:r>
          </a:p>
          <a:p>
            <a:pPr lvl="2"/>
            <a:r>
              <a:rPr lang="en-US" sz="2200" dirty="0"/>
              <a:t>obsolescence of old motors (buy on eBay)</a:t>
            </a:r>
          </a:p>
          <a:p>
            <a:pPr lvl="2"/>
            <a:r>
              <a:rPr lang="en-US" sz="2200" dirty="0"/>
              <a:t>higher feedback resolution of new motors</a:t>
            </a:r>
          </a:p>
          <a:p>
            <a:pPr lvl="2"/>
            <a:r>
              <a:rPr lang="en-US" sz="2200" dirty="0"/>
              <a:t>performance &amp; safety features of new amplifiers</a:t>
            </a:r>
          </a:p>
          <a:p>
            <a:pPr lvl="0"/>
            <a:r>
              <a:rPr lang="en-US" sz="2200" dirty="0" smtClean="0"/>
              <a:t>Development spreadsheet</a:t>
            </a:r>
            <a:r>
              <a:rPr lang="en-US" sz="2200" dirty="0" smtClean="0">
                <a:solidFill>
                  <a:srgbClr val="FF0000"/>
                </a:solidFill>
              </a:rPr>
              <a:t> </a:t>
            </a:r>
            <a:r>
              <a:rPr lang="en-US" sz="2200" dirty="0" smtClean="0"/>
              <a:t>allows </a:t>
            </a:r>
            <a:r>
              <a:rPr lang="en-US" sz="2200" dirty="0"/>
              <a:t>trading off various parameters:</a:t>
            </a:r>
          </a:p>
          <a:p>
            <a:pPr lvl="1"/>
            <a:r>
              <a:rPr lang="en-US" sz="2200" dirty="0"/>
              <a:t>max axis speed </a:t>
            </a:r>
            <a:r>
              <a:rPr lang="en-US" sz="2200" i="1" dirty="0"/>
              <a:t>vs</a:t>
            </a:r>
            <a:r>
              <a:rPr lang="en-US" sz="2200" dirty="0"/>
              <a:t> tracking accuracy (max motor speed)</a:t>
            </a:r>
          </a:p>
          <a:p>
            <a:pPr lvl="1"/>
            <a:r>
              <a:rPr lang="en-US" sz="2200" dirty="0"/>
              <a:t>acceleration &amp; preload </a:t>
            </a:r>
            <a:r>
              <a:rPr lang="en-US" sz="2200" i="1" dirty="0"/>
              <a:t>vs</a:t>
            </a:r>
            <a:r>
              <a:rPr lang="en-US" sz="2200" dirty="0"/>
              <a:t> drive train torques</a:t>
            </a:r>
          </a:p>
          <a:p>
            <a:pPr lvl="1"/>
            <a:r>
              <a:rPr lang="en-US" sz="2200" dirty="0"/>
              <a:t>safety torque limiting </a:t>
            </a:r>
            <a:r>
              <a:rPr lang="en-US" sz="2200" i="1" dirty="0"/>
              <a:t>vs</a:t>
            </a:r>
            <a:r>
              <a:rPr lang="en-US" sz="2200" dirty="0"/>
              <a:t> working torque requirements</a:t>
            </a:r>
          </a:p>
          <a:p>
            <a:r>
              <a:rPr lang="en-US" sz="2200" i="1" dirty="0"/>
              <a:t>The smallest motor in the current frame size gives plenty of speed &amp; torque for any reasonable scenario; the limitation appears to be telescope dynamics</a:t>
            </a:r>
            <a:r>
              <a:rPr lang="en-US" sz="2000" i="1" dirty="0"/>
              <a:t>.</a:t>
            </a:r>
            <a:endParaRPr lang="en-US" sz="2000" dirty="0"/>
          </a:p>
          <a:p>
            <a:endParaRPr lang="en-US" sz="2000" dirty="0"/>
          </a:p>
        </p:txBody>
      </p:sp>
      <p:sp>
        <p:nvSpPr>
          <p:cNvPr id="4" name="Slide Number Placeholder 3"/>
          <p:cNvSpPr>
            <a:spLocks noGrp="1"/>
          </p:cNvSpPr>
          <p:nvPr>
            <p:ph type="sldNum" sz="quarter" idx="12"/>
          </p:nvPr>
        </p:nvSpPr>
        <p:spPr/>
        <p:txBody>
          <a:bodyPr/>
          <a:lstStyle/>
          <a:p>
            <a:fld id="{A89FC872-ADDE-439C-9772-4760EFDC0AF5}" type="slidenum">
              <a:rPr lang="en-US" smtClean="0"/>
              <a:pPr/>
              <a:t>10</a:t>
            </a:fld>
            <a:endParaRPr lang="en-US"/>
          </a:p>
        </p:txBody>
      </p:sp>
    </p:spTree>
    <p:extLst>
      <p:ext uri="{BB962C8B-B14F-4D97-AF65-F5344CB8AC3E}">
        <p14:creationId xmlns:p14="http://schemas.microsoft.com/office/powerpoint/2010/main" val="1846223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lvl="0" algn="r"/>
            <a:r>
              <a:rPr lang="en-US" sz="2800" u="sng" dirty="0" smtClean="0">
                <a:solidFill>
                  <a:prstClr val="black"/>
                </a:solidFill>
              </a:rPr>
              <a:t>Hardware </a:t>
            </a:r>
            <a:r>
              <a:rPr lang="en-US" sz="2800" u="sng" dirty="0">
                <a:solidFill>
                  <a:prstClr val="black"/>
                </a:solidFill>
              </a:rPr>
              <a:t>r</a:t>
            </a:r>
            <a:r>
              <a:rPr lang="en-US" sz="2800" u="sng" dirty="0" smtClean="0">
                <a:solidFill>
                  <a:prstClr val="black"/>
                </a:solidFill>
              </a:rPr>
              <a:t>equirements</a:t>
            </a:r>
            <a:endParaRPr lang="en-US" sz="2800" u="sng" dirty="0"/>
          </a:p>
        </p:txBody>
      </p:sp>
      <p:sp>
        <p:nvSpPr>
          <p:cNvPr id="3" name="Content Placeholder 2"/>
          <p:cNvSpPr>
            <a:spLocks noGrp="1"/>
          </p:cNvSpPr>
          <p:nvPr>
            <p:ph idx="1"/>
          </p:nvPr>
        </p:nvSpPr>
        <p:spPr>
          <a:xfrm>
            <a:off x="838200" y="881871"/>
            <a:ext cx="10515600" cy="5529562"/>
          </a:xfrm>
        </p:spPr>
        <p:txBody>
          <a:bodyPr>
            <a:normAutofit fontScale="85000" lnSpcReduction="20000"/>
          </a:bodyPr>
          <a:lstStyle/>
          <a:p>
            <a:pPr marL="0" lvl="0" indent="0">
              <a:buNone/>
            </a:pPr>
            <a:r>
              <a:rPr lang="en-US" sz="2800" b="1" u="sng" dirty="0" smtClean="0"/>
              <a:t>Calculations:  HA  (planetary ratio = 25:1, was 50:1; acceleration = 0.5°/sec²)</a:t>
            </a:r>
          </a:p>
          <a:p>
            <a:pPr lvl="0"/>
            <a:r>
              <a:rPr lang="en-US" b="1" dirty="0" smtClean="0"/>
              <a:t>HA </a:t>
            </a:r>
            <a:r>
              <a:rPr lang="en-US" b="1" dirty="0"/>
              <a:t>maximum slew speed = 3.56°/sec</a:t>
            </a:r>
            <a:endParaRPr lang="en-US" dirty="0"/>
          </a:p>
          <a:p>
            <a:pPr lvl="1"/>
            <a:r>
              <a:rPr lang="en-US" sz="2400" dirty="0"/>
              <a:t>8000 rpm (motor) / 25 (planetary reducer) / 540 (worm) * 6 ((°/sec) / rpm)</a:t>
            </a:r>
          </a:p>
          <a:p>
            <a:pPr lvl="0"/>
            <a:r>
              <a:rPr lang="en-US" b="1" dirty="0"/>
              <a:t>RA tracking speed = 9.38 rpm</a:t>
            </a:r>
            <a:endParaRPr lang="en-US" dirty="0"/>
          </a:p>
          <a:p>
            <a:pPr lvl="1"/>
            <a:r>
              <a:rPr lang="en-US" sz="2400" dirty="0"/>
              <a:t>15 </a:t>
            </a:r>
            <a:r>
              <a:rPr lang="en-US" sz="2400" dirty="0" err="1"/>
              <a:t>arcsec</a:t>
            </a:r>
            <a:r>
              <a:rPr lang="en-US" sz="2400" dirty="0"/>
              <a:t>/sec * 60 (sec/min) / 1.296e6 (</a:t>
            </a:r>
            <a:r>
              <a:rPr lang="en-US" sz="2400" dirty="0" err="1"/>
              <a:t>arcsec</a:t>
            </a:r>
            <a:r>
              <a:rPr lang="en-US" sz="2400" dirty="0"/>
              <a:t>/rev) * 25 * 540</a:t>
            </a:r>
          </a:p>
          <a:p>
            <a:pPr lvl="0"/>
            <a:r>
              <a:rPr lang="en-US" b="1" dirty="0"/>
              <a:t>HA maximum axis torque = 9073 </a:t>
            </a:r>
            <a:r>
              <a:rPr lang="en-US" b="1" dirty="0" err="1"/>
              <a:t>lb</a:t>
            </a:r>
            <a:r>
              <a:rPr lang="en-US" b="1" dirty="0"/>
              <a:t>-in</a:t>
            </a:r>
            <a:r>
              <a:rPr lang="en-US" dirty="0"/>
              <a:t> </a:t>
            </a:r>
            <a:r>
              <a:rPr lang="en-US" b="1" dirty="0"/>
              <a:t>(accelerating west)</a:t>
            </a:r>
          </a:p>
          <a:p>
            <a:pPr lvl="1"/>
            <a:r>
              <a:rPr lang="en-US" sz="2400" dirty="0"/>
              <a:t>preload torque = 3670 lb-in (183 lb cable tension x 20" </a:t>
            </a:r>
            <a:r>
              <a:rPr lang="en-US" sz="2400" dirty="0" smtClean="0"/>
              <a:t>cable drum </a:t>
            </a:r>
            <a:r>
              <a:rPr lang="en-US" sz="2400" dirty="0"/>
              <a:t>radius)</a:t>
            </a:r>
          </a:p>
          <a:p>
            <a:pPr lvl="1"/>
            <a:r>
              <a:rPr lang="en-US" sz="2400" dirty="0"/>
              <a:t>friction torque = 2000 </a:t>
            </a:r>
            <a:r>
              <a:rPr lang="en-US" sz="2400" dirty="0" err="1"/>
              <a:t>lb</a:t>
            </a:r>
            <a:r>
              <a:rPr lang="en-US" sz="2400" dirty="0"/>
              <a:t>-in (based on measurement; approximate)</a:t>
            </a:r>
          </a:p>
          <a:p>
            <a:pPr lvl="1"/>
            <a:r>
              <a:rPr lang="en-US" sz="2400" dirty="0"/>
              <a:t>acceleration torque = 3403 </a:t>
            </a:r>
            <a:r>
              <a:rPr lang="en-US" sz="2400" dirty="0" err="1"/>
              <a:t>lb</a:t>
            </a:r>
            <a:r>
              <a:rPr lang="en-US" sz="2400" dirty="0"/>
              <a:t>-in (390000 lb-in-sec² x 0.00873 rad/sec²)</a:t>
            </a:r>
          </a:p>
          <a:p>
            <a:pPr lvl="2"/>
            <a:r>
              <a:rPr lang="en-US" sz="2400" dirty="0"/>
              <a:t>max HA moment of inertia (</a:t>
            </a:r>
            <a:r>
              <a:rPr lang="en-US" sz="2400" i="1" dirty="0" err="1"/>
              <a:t>MoI</a:t>
            </a:r>
            <a:r>
              <a:rPr lang="en-US" sz="2400" dirty="0"/>
              <a:t>) calculated for current mass distribution with Dec @ 0°, adjusted by 32500 lb-in-sec² for added ZTF equipment</a:t>
            </a:r>
          </a:p>
          <a:p>
            <a:pPr lvl="0"/>
            <a:r>
              <a:rPr lang="en-US" b="1" dirty="0"/>
              <a:t>HA minimum axis torque =</a:t>
            </a:r>
            <a:r>
              <a:rPr lang="en-US" b="1" dirty="0">
                <a:solidFill>
                  <a:srgbClr val="FF0000"/>
                </a:solidFill>
              </a:rPr>
              <a:t> -1733 </a:t>
            </a:r>
            <a:r>
              <a:rPr lang="en-US" b="1" dirty="0" err="1">
                <a:solidFill>
                  <a:srgbClr val="FF0000"/>
                </a:solidFill>
              </a:rPr>
              <a:t>lb</a:t>
            </a:r>
            <a:r>
              <a:rPr lang="en-US" b="1" dirty="0">
                <a:solidFill>
                  <a:srgbClr val="FF0000"/>
                </a:solidFill>
              </a:rPr>
              <a:t>-in</a:t>
            </a:r>
            <a:r>
              <a:rPr lang="en-US" dirty="0"/>
              <a:t> </a:t>
            </a:r>
            <a:r>
              <a:rPr lang="en-US" b="1" dirty="0"/>
              <a:t>(accelerating east)</a:t>
            </a:r>
          </a:p>
          <a:p>
            <a:pPr lvl="1"/>
            <a:r>
              <a:rPr lang="en-US" sz="2400" dirty="0"/>
              <a:t>3670 </a:t>
            </a:r>
            <a:r>
              <a:rPr lang="en-US" sz="2400" dirty="0" err="1"/>
              <a:t>lb</a:t>
            </a:r>
            <a:r>
              <a:rPr lang="en-US" sz="2400" dirty="0"/>
              <a:t>-in (preload) - 2000 </a:t>
            </a:r>
            <a:r>
              <a:rPr lang="en-US" sz="2400" dirty="0" err="1"/>
              <a:t>lb</a:t>
            </a:r>
            <a:r>
              <a:rPr lang="en-US" sz="2400" dirty="0"/>
              <a:t>-in (friction) - 3403 </a:t>
            </a:r>
            <a:r>
              <a:rPr lang="en-US" sz="2400" dirty="0" err="1"/>
              <a:t>lb</a:t>
            </a:r>
            <a:r>
              <a:rPr lang="en-US" sz="2400" dirty="0"/>
              <a:t>-in (acceleration)</a:t>
            </a:r>
          </a:p>
          <a:p>
            <a:pPr lvl="1"/>
            <a:r>
              <a:rPr lang="en-US" sz="2400" b="1" i="1" dirty="0" smtClean="0"/>
              <a:t>worm </a:t>
            </a:r>
            <a:r>
              <a:rPr lang="en-US" sz="2400" b="1" i="1" dirty="0"/>
              <a:t>gear moves to other side of tooth </a:t>
            </a:r>
            <a:r>
              <a:rPr lang="en-US" sz="2400" b="1" i="1" dirty="0" smtClean="0"/>
              <a:t>lash</a:t>
            </a:r>
            <a:endParaRPr lang="en-US" sz="2400" dirty="0" smtClean="0"/>
          </a:p>
          <a:p>
            <a:pPr lvl="1"/>
            <a:r>
              <a:rPr lang="en-US" sz="2400" dirty="0" smtClean="0"/>
              <a:t>to avoid motion through lash, increase preload and/or decrease acceleration</a:t>
            </a:r>
            <a:endParaRPr lang="en-US" sz="2400" dirty="0"/>
          </a:p>
          <a:p>
            <a:pPr lvl="0"/>
            <a:r>
              <a:rPr lang="en-US" b="1" dirty="0"/>
              <a:t>HA maximum motor torque = </a:t>
            </a:r>
            <a:r>
              <a:rPr lang="en-US" b="1" dirty="0" smtClean="0"/>
              <a:t>1.49 </a:t>
            </a:r>
            <a:r>
              <a:rPr lang="en-US" b="1" dirty="0"/>
              <a:t>lb-in</a:t>
            </a:r>
            <a:endParaRPr lang="en-US" dirty="0"/>
          </a:p>
          <a:p>
            <a:pPr lvl="1"/>
            <a:r>
              <a:rPr lang="en-US" sz="2400" dirty="0" smtClean="0"/>
              <a:t>9073 </a:t>
            </a:r>
            <a:r>
              <a:rPr lang="en-US" sz="2400" dirty="0"/>
              <a:t>lb-in / 540 (worm ratio) / 25 (planetary reducer ratio) / </a:t>
            </a:r>
            <a:r>
              <a:rPr lang="en-US" sz="2400" dirty="0" smtClean="0"/>
              <a:t>0.48 </a:t>
            </a:r>
            <a:r>
              <a:rPr lang="en-US" sz="2400" dirty="0"/>
              <a:t>(worm efficiency) / 0.94 (planetary efficiency)</a:t>
            </a:r>
          </a:p>
          <a:p>
            <a:endParaRPr lang="en-US" sz="2000" dirty="0"/>
          </a:p>
        </p:txBody>
      </p:sp>
      <p:sp>
        <p:nvSpPr>
          <p:cNvPr id="4" name="Slide Number Placeholder 3"/>
          <p:cNvSpPr>
            <a:spLocks noGrp="1"/>
          </p:cNvSpPr>
          <p:nvPr>
            <p:ph type="sldNum" sz="quarter" idx="12"/>
          </p:nvPr>
        </p:nvSpPr>
        <p:spPr/>
        <p:txBody>
          <a:bodyPr/>
          <a:lstStyle/>
          <a:p>
            <a:fld id="{A89FC872-ADDE-439C-9772-4760EFDC0AF5}" type="slidenum">
              <a:rPr lang="en-US" smtClean="0"/>
              <a:pPr/>
              <a:t>11</a:t>
            </a:fld>
            <a:endParaRPr lang="en-US"/>
          </a:p>
        </p:txBody>
      </p:sp>
    </p:spTree>
    <p:extLst>
      <p:ext uri="{BB962C8B-B14F-4D97-AF65-F5344CB8AC3E}">
        <p14:creationId xmlns:p14="http://schemas.microsoft.com/office/powerpoint/2010/main" val="1307926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lvl="0" algn="r"/>
            <a:r>
              <a:rPr lang="en-US" sz="2800" u="sng" dirty="0" smtClean="0">
                <a:solidFill>
                  <a:prstClr val="black"/>
                </a:solidFill>
              </a:rPr>
              <a:t>Hardware</a:t>
            </a:r>
            <a:r>
              <a:rPr lang="en-US" sz="2800" b="1" u="sng" dirty="0" smtClean="0">
                <a:solidFill>
                  <a:prstClr val="black"/>
                </a:solidFill>
              </a:rPr>
              <a:t> </a:t>
            </a:r>
            <a:r>
              <a:rPr lang="en-US" sz="2800" u="sng" dirty="0">
                <a:solidFill>
                  <a:prstClr val="black"/>
                </a:solidFill>
              </a:rPr>
              <a:t>r</a:t>
            </a:r>
            <a:r>
              <a:rPr lang="en-US" sz="2800" u="sng" dirty="0" smtClean="0">
                <a:solidFill>
                  <a:prstClr val="black"/>
                </a:solidFill>
              </a:rPr>
              <a:t>equirements</a:t>
            </a:r>
            <a:endParaRPr lang="en-US" sz="2800" u="sng" dirty="0"/>
          </a:p>
        </p:txBody>
      </p:sp>
      <p:sp>
        <p:nvSpPr>
          <p:cNvPr id="3" name="Content Placeholder 2"/>
          <p:cNvSpPr>
            <a:spLocks noGrp="1"/>
          </p:cNvSpPr>
          <p:nvPr>
            <p:ph idx="1"/>
          </p:nvPr>
        </p:nvSpPr>
        <p:spPr>
          <a:xfrm>
            <a:off x="838200" y="881871"/>
            <a:ext cx="10515600" cy="4859710"/>
          </a:xfrm>
        </p:spPr>
        <p:txBody>
          <a:bodyPr>
            <a:normAutofit/>
          </a:bodyPr>
          <a:lstStyle/>
          <a:p>
            <a:pPr marL="0" lvl="0" indent="0">
              <a:buNone/>
            </a:pPr>
            <a:r>
              <a:rPr lang="en-US" b="1" u="sng" dirty="0" smtClean="0"/>
              <a:t>Calculations:  Dec  (planetary ratio = 4:1, was 10:1; acceleration = 0.5°/sec²)</a:t>
            </a:r>
          </a:p>
          <a:p>
            <a:pPr lvl="0"/>
            <a:r>
              <a:rPr lang="en-US" sz="2000" b="1" dirty="0"/>
              <a:t>Dec maximum slew speed = 3.33°/sec</a:t>
            </a:r>
            <a:endParaRPr lang="en-US" sz="2000" dirty="0"/>
          </a:p>
          <a:p>
            <a:pPr lvl="1"/>
            <a:r>
              <a:rPr lang="en-US" dirty="0"/>
              <a:t>8000 rpm (motor) / 4 (planetary reducer) / 6.67 (spur reducer) / 540 (worm) * 6 ((°/sec) / rpm)</a:t>
            </a:r>
          </a:p>
          <a:p>
            <a:pPr lvl="0"/>
            <a:r>
              <a:rPr lang="en-US" sz="2000" b="1" dirty="0"/>
              <a:t>Dec maximum axis torque = 10716 </a:t>
            </a:r>
            <a:r>
              <a:rPr lang="en-US" sz="2000" b="1" dirty="0" err="1"/>
              <a:t>lb</a:t>
            </a:r>
            <a:r>
              <a:rPr lang="en-US" sz="2000" b="1" dirty="0"/>
              <a:t>-in</a:t>
            </a:r>
            <a:endParaRPr lang="en-US" sz="2000" dirty="0"/>
          </a:p>
          <a:p>
            <a:pPr lvl="1"/>
            <a:r>
              <a:rPr lang="en-US" dirty="0"/>
              <a:t>preload torque = 5985 lb-in (157 lb cable tension x 38" </a:t>
            </a:r>
            <a:r>
              <a:rPr lang="en-US" dirty="0" smtClean="0"/>
              <a:t>cable drum </a:t>
            </a:r>
            <a:r>
              <a:rPr lang="en-US" dirty="0"/>
              <a:t>radius)</a:t>
            </a:r>
          </a:p>
          <a:p>
            <a:pPr lvl="1"/>
            <a:r>
              <a:rPr lang="en-US" dirty="0"/>
              <a:t>friction torque = 2000 </a:t>
            </a:r>
            <a:r>
              <a:rPr lang="en-US" dirty="0" err="1"/>
              <a:t>lb</a:t>
            </a:r>
            <a:r>
              <a:rPr lang="en-US" dirty="0"/>
              <a:t>-in (based on HA measurement)</a:t>
            </a:r>
          </a:p>
          <a:p>
            <a:pPr lvl="1"/>
            <a:r>
              <a:rPr lang="en-US" dirty="0"/>
              <a:t>acceleration torque = 2731 </a:t>
            </a:r>
            <a:r>
              <a:rPr lang="en-US" dirty="0" err="1"/>
              <a:t>lb</a:t>
            </a:r>
            <a:r>
              <a:rPr lang="en-US" dirty="0"/>
              <a:t>-in (313000 lb-in-sec² x 0.00873 rad/sec²)</a:t>
            </a:r>
          </a:p>
          <a:p>
            <a:pPr lvl="2"/>
            <a:r>
              <a:rPr lang="en-US" dirty="0"/>
              <a:t>Dec </a:t>
            </a:r>
            <a:r>
              <a:rPr lang="en-US" dirty="0" err="1"/>
              <a:t>MoI</a:t>
            </a:r>
            <a:r>
              <a:rPr lang="en-US" dirty="0"/>
              <a:t> calculated for current mass distribution, adjusted by 32500 lb-in-sec² for added ZTF equipment</a:t>
            </a:r>
          </a:p>
          <a:p>
            <a:pPr lvl="0"/>
            <a:r>
              <a:rPr lang="en-US" sz="2000" b="1" dirty="0"/>
              <a:t>Dec maximum motor torque = </a:t>
            </a:r>
            <a:r>
              <a:rPr lang="en-US" sz="2000" b="1" dirty="0" smtClean="0"/>
              <a:t>1.65 </a:t>
            </a:r>
            <a:r>
              <a:rPr lang="en-US" sz="2000" b="1" dirty="0"/>
              <a:t>lb-in</a:t>
            </a:r>
            <a:endParaRPr lang="en-US" sz="2000" dirty="0"/>
          </a:p>
          <a:p>
            <a:pPr lvl="1"/>
            <a:r>
              <a:rPr lang="en-US" dirty="0"/>
              <a:t>10716 lb-in / 540 (worm ratio) / 26.7 (planetary &amp; spur gear reducer ratio) / </a:t>
            </a:r>
            <a:r>
              <a:rPr lang="en-US" dirty="0" smtClean="0"/>
              <a:t>0.48 </a:t>
            </a:r>
            <a:r>
              <a:rPr lang="en-US" dirty="0"/>
              <a:t>(worm efficiency) / 0.94 (reducer efficiency)</a:t>
            </a:r>
          </a:p>
          <a:p>
            <a:endParaRPr lang="en-US" sz="2000" dirty="0"/>
          </a:p>
        </p:txBody>
      </p:sp>
      <p:sp>
        <p:nvSpPr>
          <p:cNvPr id="4" name="Slide Number Placeholder 3"/>
          <p:cNvSpPr>
            <a:spLocks noGrp="1"/>
          </p:cNvSpPr>
          <p:nvPr>
            <p:ph type="sldNum" sz="quarter" idx="12"/>
          </p:nvPr>
        </p:nvSpPr>
        <p:spPr/>
        <p:txBody>
          <a:bodyPr/>
          <a:lstStyle/>
          <a:p>
            <a:fld id="{A89FC872-ADDE-439C-9772-4760EFDC0AF5}" type="slidenum">
              <a:rPr lang="en-US" smtClean="0"/>
              <a:pPr/>
              <a:t>12</a:t>
            </a:fld>
            <a:endParaRPr lang="en-US"/>
          </a:p>
        </p:txBody>
      </p:sp>
    </p:spTree>
    <p:extLst>
      <p:ext uri="{BB962C8B-B14F-4D97-AF65-F5344CB8AC3E}">
        <p14:creationId xmlns:p14="http://schemas.microsoft.com/office/powerpoint/2010/main" val="4054411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lvl="0" algn="r"/>
            <a:r>
              <a:rPr lang="en-US" sz="2800" u="sng" dirty="0" smtClean="0"/>
              <a:t>Hardware requirements</a:t>
            </a:r>
            <a:endParaRPr lang="en-US" sz="2800" u="sng" dirty="0"/>
          </a:p>
        </p:txBody>
      </p:sp>
      <p:sp>
        <p:nvSpPr>
          <p:cNvPr id="3" name="Content Placeholder 2"/>
          <p:cNvSpPr>
            <a:spLocks noGrp="1"/>
          </p:cNvSpPr>
          <p:nvPr>
            <p:ph idx="1"/>
          </p:nvPr>
        </p:nvSpPr>
        <p:spPr>
          <a:xfrm>
            <a:off x="838200" y="943251"/>
            <a:ext cx="10515600" cy="5270740"/>
          </a:xfrm>
        </p:spPr>
        <p:txBody>
          <a:bodyPr>
            <a:normAutofit/>
          </a:bodyPr>
          <a:lstStyle/>
          <a:p>
            <a:pPr marL="0" indent="0">
              <a:buNone/>
            </a:pPr>
            <a:r>
              <a:rPr lang="en-US" b="1" u="sng" dirty="0"/>
              <a:t>Tracking accuracy</a:t>
            </a:r>
            <a:endParaRPr lang="en-US" dirty="0"/>
          </a:p>
          <a:p>
            <a:r>
              <a:rPr lang="en-US" sz="2000" dirty="0"/>
              <a:t>Speed matters: </a:t>
            </a:r>
            <a:r>
              <a:rPr lang="en-US" sz="2000" dirty="0" err="1"/>
              <a:t>rms</a:t>
            </a:r>
            <a:r>
              <a:rPr lang="en-US" sz="2000" dirty="0"/>
              <a:t> errors of a given size have a smaller effect at higher base speed</a:t>
            </a:r>
          </a:p>
          <a:p>
            <a:pPr lvl="0"/>
            <a:r>
              <a:rPr lang="en-US" sz="2000" dirty="0"/>
              <a:t>New motor tracking speed of 9.38 rpm is half of old motor (18.75 rpm).  This is a tradeoff to achieve higher slew speed.</a:t>
            </a:r>
          </a:p>
          <a:p>
            <a:pPr lvl="0"/>
            <a:r>
              <a:rPr lang="en-US" sz="2000" dirty="0"/>
              <a:t>New motor technology gives better velocity control to offset slower tracking speed:</a:t>
            </a:r>
          </a:p>
          <a:p>
            <a:pPr lvl="1"/>
            <a:r>
              <a:rPr lang="en-US" dirty="0" err="1"/>
              <a:t>BiSS</a:t>
            </a:r>
            <a:r>
              <a:rPr lang="en-US" dirty="0"/>
              <a:t> sine encoder feedback: 2</a:t>
            </a:r>
            <a:r>
              <a:rPr lang="en-US" baseline="30000" dirty="0"/>
              <a:t>27</a:t>
            </a:r>
            <a:r>
              <a:rPr lang="en-US" dirty="0"/>
              <a:t> bits resolution, </a:t>
            </a:r>
            <a:r>
              <a:rPr lang="en-US" i="1" dirty="0"/>
              <a:t>vs</a:t>
            </a:r>
            <a:r>
              <a:rPr lang="en-US" dirty="0"/>
              <a:t> ~2</a:t>
            </a:r>
            <a:r>
              <a:rPr lang="en-US" baseline="30000" dirty="0"/>
              <a:t>16</a:t>
            </a:r>
            <a:r>
              <a:rPr lang="en-US" dirty="0"/>
              <a:t> bits for resolver feedback </a:t>
            </a:r>
          </a:p>
          <a:p>
            <a:pPr lvl="1"/>
            <a:r>
              <a:rPr lang="en-US" dirty="0"/>
              <a:t>AKD amplifier has fast cycle times: 0.67 </a:t>
            </a:r>
            <a:r>
              <a:rPr lang="en-US" dirty="0" err="1"/>
              <a:t>μsec</a:t>
            </a:r>
            <a:r>
              <a:rPr lang="en-US" dirty="0"/>
              <a:t> current loop; 62.5 </a:t>
            </a:r>
            <a:r>
              <a:rPr lang="en-US" dirty="0" err="1"/>
              <a:t>μsec</a:t>
            </a:r>
            <a:r>
              <a:rPr lang="en-US" dirty="0"/>
              <a:t> velocity loop</a:t>
            </a:r>
          </a:p>
          <a:p>
            <a:pPr lvl="1"/>
            <a:r>
              <a:rPr lang="en-US" dirty="0" err="1"/>
              <a:t>EtherCAT</a:t>
            </a:r>
            <a:r>
              <a:rPr lang="en-US" dirty="0"/>
              <a:t> interface provides better noise immunity and control resolution than ±10V analog </a:t>
            </a:r>
            <a:r>
              <a:rPr lang="en-US" dirty="0" smtClean="0"/>
              <a:t>input</a:t>
            </a:r>
            <a:r>
              <a:rPr lang="en-US" b="1" u="sng" dirty="0"/>
              <a:t/>
            </a:r>
            <a:br>
              <a:rPr lang="en-US" b="1" u="sng" dirty="0"/>
            </a:br>
            <a:endParaRPr lang="en-US" sz="1800" dirty="0"/>
          </a:p>
          <a:p>
            <a:endParaRPr lang="en-US" sz="2000" dirty="0"/>
          </a:p>
        </p:txBody>
      </p:sp>
      <p:sp>
        <p:nvSpPr>
          <p:cNvPr id="4" name="Slide Number Placeholder 3"/>
          <p:cNvSpPr>
            <a:spLocks noGrp="1"/>
          </p:cNvSpPr>
          <p:nvPr>
            <p:ph type="sldNum" sz="quarter" idx="12"/>
          </p:nvPr>
        </p:nvSpPr>
        <p:spPr/>
        <p:txBody>
          <a:bodyPr/>
          <a:lstStyle/>
          <a:p>
            <a:fld id="{A89FC872-ADDE-439C-9772-4760EFDC0AF5}" type="slidenum">
              <a:rPr lang="en-US" smtClean="0"/>
              <a:pPr/>
              <a:t>13</a:t>
            </a:fld>
            <a:endParaRPr lang="en-US"/>
          </a:p>
        </p:txBody>
      </p:sp>
    </p:spTree>
    <p:extLst>
      <p:ext uri="{BB962C8B-B14F-4D97-AF65-F5344CB8AC3E}">
        <p14:creationId xmlns:p14="http://schemas.microsoft.com/office/powerpoint/2010/main" val="640507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lvl="0" algn="r"/>
            <a:r>
              <a:rPr lang="en-US" sz="2800" u="sng" dirty="0" smtClean="0"/>
              <a:t>Hardware requirements</a:t>
            </a:r>
            <a:endParaRPr lang="en-US" sz="2800" u="sng" dirty="0"/>
          </a:p>
        </p:txBody>
      </p:sp>
      <p:sp>
        <p:nvSpPr>
          <p:cNvPr id="3" name="Content Placeholder 2"/>
          <p:cNvSpPr>
            <a:spLocks noGrp="1"/>
          </p:cNvSpPr>
          <p:nvPr>
            <p:ph idx="1"/>
          </p:nvPr>
        </p:nvSpPr>
        <p:spPr>
          <a:xfrm>
            <a:off x="838200" y="575785"/>
            <a:ext cx="10515600" cy="5270740"/>
          </a:xfrm>
        </p:spPr>
        <p:txBody>
          <a:bodyPr>
            <a:normAutofit/>
          </a:bodyPr>
          <a:lstStyle/>
          <a:p>
            <a:pPr marL="0" indent="0">
              <a:buNone/>
            </a:pPr>
            <a:r>
              <a:rPr lang="en-US" b="1" u="sng" dirty="0"/>
              <a:t>Tracking </a:t>
            </a:r>
            <a:r>
              <a:rPr lang="en-US" b="1" u="sng" dirty="0" smtClean="0"/>
              <a:t>accuracy</a:t>
            </a:r>
            <a:r>
              <a:rPr lang="en-US" b="1" u="sng" dirty="0"/>
              <a:t/>
            </a:r>
            <a:br>
              <a:rPr lang="en-US" b="1" u="sng" dirty="0"/>
            </a:br>
            <a:endParaRPr lang="en-US" sz="1800" dirty="0"/>
          </a:p>
          <a:p>
            <a:endParaRPr lang="en-US" sz="2000" dirty="0"/>
          </a:p>
        </p:txBody>
      </p:sp>
      <p:sp>
        <p:nvSpPr>
          <p:cNvPr id="9" name="TextBox 8"/>
          <p:cNvSpPr txBox="1"/>
          <p:nvPr/>
        </p:nvSpPr>
        <p:spPr>
          <a:xfrm>
            <a:off x="3373622" y="6120196"/>
            <a:ext cx="2999154" cy="369332"/>
          </a:xfrm>
          <a:prstGeom prst="rect">
            <a:avLst/>
          </a:prstGeom>
          <a:noFill/>
        </p:spPr>
        <p:txBody>
          <a:bodyPr wrap="none" rtlCol="0">
            <a:spAutoFit/>
          </a:bodyPr>
          <a:lstStyle/>
          <a:p>
            <a:r>
              <a:rPr lang="en-US" i="1" dirty="0"/>
              <a:t> </a:t>
            </a:r>
            <a:r>
              <a:rPr lang="en-US" i="1" dirty="0" err="1" smtClean="0"/>
              <a:t>BiSS</a:t>
            </a:r>
            <a:r>
              <a:rPr lang="en-US" i="1" dirty="0" smtClean="0"/>
              <a:t> </a:t>
            </a:r>
            <a:r>
              <a:rPr lang="en-US" i="1" dirty="0"/>
              <a:t>feedback, 4 rpm tracking</a:t>
            </a:r>
            <a:endParaRPr lang="en-US" dirty="0"/>
          </a:p>
        </p:txBody>
      </p:sp>
      <p:pic>
        <p:nvPicPr>
          <p:cNvPr id="7" name="Picture 6" descr="biss_4rpm.png"/>
          <p:cNvPicPr>
            <a:picLocks noChangeAspect="1"/>
          </p:cNvPicPr>
          <p:nvPr/>
        </p:nvPicPr>
        <p:blipFill>
          <a:blip r:embed="rId3" cstate="print"/>
          <a:stretch>
            <a:fillRect/>
          </a:stretch>
        </p:blipFill>
        <p:spPr>
          <a:xfrm>
            <a:off x="988825" y="975956"/>
            <a:ext cx="10015870" cy="5061111"/>
          </a:xfrm>
          <a:prstGeom prst="rect">
            <a:avLst/>
          </a:prstGeom>
        </p:spPr>
      </p:pic>
      <p:sp>
        <p:nvSpPr>
          <p:cNvPr id="4" name="Slide Number Placeholder 3"/>
          <p:cNvSpPr>
            <a:spLocks noGrp="1"/>
          </p:cNvSpPr>
          <p:nvPr>
            <p:ph type="sldNum" sz="quarter" idx="12"/>
          </p:nvPr>
        </p:nvSpPr>
        <p:spPr/>
        <p:txBody>
          <a:bodyPr/>
          <a:lstStyle/>
          <a:p>
            <a:fld id="{A89FC872-ADDE-439C-9772-4760EFDC0AF5}" type="slidenum">
              <a:rPr lang="en-US" smtClean="0"/>
              <a:pPr/>
              <a:t>14</a:t>
            </a:fld>
            <a:endParaRPr lang="en-US"/>
          </a:p>
        </p:txBody>
      </p:sp>
    </p:spTree>
    <p:extLst>
      <p:ext uri="{BB962C8B-B14F-4D97-AF65-F5344CB8AC3E}">
        <p14:creationId xmlns:p14="http://schemas.microsoft.com/office/powerpoint/2010/main" val="309597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lvl="0" algn="r"/>
            <a:r>
              <a:rPr lang="en-US" sz="2800" u="sng" dirty="0" smtClean="0"/>
              <a:t>Hardware requirements</a:t>
            </a:r>
            <a:endParaRPr lang="en-US" sz="2800" u="sng" dirty="0"/>
          </a:p>
        </p:txBody>
      </p:sp>
      <p:sp>
        <p:nvSpPr>
          <p:cNvPr id="3" name="Content Placeholder 2"/>
          <p:cNvSpPr>
            <a:spLocks noGrp="1"/>
          </p:cNvSpPr>
          <p:nvPr>
            <p:ph idx="1"/>
          </p:nvPr>
        </p:nvSpPr>
        <p:spPr>
          <a:xfrm>
            <a:off x="838200" y="444517"/>
            <a:ext cx="10515600" cy="5270740"/>
          </a:xfrm>
        </p:spPr>
        <p:txBody>
          <a:bodyPr>
            <a:normAutofit/>
          </a:bodyPr>
          <a:lstStyle/>
          <a:p>
            <a:pPr marL="0" indent="0">
              <a:buNone/>
            </a:pPr>
            <a:r>
              <a:rPr lang="en-US" b="1" u="sng" dirty="0"/>
              <a:t>Tracking </a:t>
            </a:r>
            <a:r>
              <a:rPr lang="en-US" b="1" u="sng" dirty="0" smtClean="0"/>
              <a:t>accuracy</a:t>
            </a:r>
            <a:r>
              <a:rPr lang="en-US" b="1" u="sng" dirty="0"/>
              <a:t/>
            </a:r>
            <a:br>
              <a:rPr lang="en-US" b="1" u="sng" dirty="0"/>
            </a:br>
            <a:endParaRPr lang="en-US" sz="1800" dirty="0"/>
          </a:p>
          <a:p>
            <a:endParaRPr lang="en-US" sz="2000" dirty="0"/>
          </a:p>
        </p:txBody>
      </p:sp>
      <p:sp>
        <p:nvSpPr>
          <p:cNvPr id="8" name="TextBox 7"/>
          <p:cNvSpPr txBox="1"/>
          <p:nvPr/>
        </p:nvSpPr>
        <p:spPr>
          <a:xfrm>
            <a:off x="3183055" y="6134401"/>
            <a:ext cx="2946256" cy="369332"/>
          </a:xfrm>
          <a:prstGeom prst="rect">
            <a:avLst/>
          </a:prstGeom>
          <a:noFill/>
        </p:spPr>
        <p:txBody>
          <a:bodyPr wrap="none" rtlCol="0">
            <a:spAutoFit/>
          </a:bodyPr>
          <a:lstStyle/>
          <a:p>
            <a:r>
              <a:rPr lang="en-US" i="1" dirty="0" err="1" smtClean="0"/>
              <a:t>BiSS</a:t>
            </a:r>
            <a:r>
              <a:rPr lang="en-US" i="1" dirty="0" smtClean="0"/>
              <a:t> </a:t>
            </a:r>
            <a:r>
              <a:rPr lang="en-US" i="1" dirty="0"/>
              <a:t>feedback, 8 rpm tracking</a:t>
            </a:r>
            <a:endParaRPr lang="en-US" dirty="0"/>
          </a:p>
        </p:txBody>
      </p:sp>
      <p:pic>
        <p:nvPicPr>
          <p:cNvPr id="5" name="Picture 4"/>
          <p:cNvPicPr>
            <a:picLocks noChangeAspect="1"/>
          </p:cNvPicPr>
          <p:nvPr/>
        </p:nvPicPr>
        <p:blipFill>
          <a:blip r:embed="rId3" cstate="print"/>
          <a:stretch>
            <a:fillRect/>
          </a:stretch>
        </p:blipFill>
        <p:spPr>
          <a:xfrm>
            <a:off x="838200" y="909509"/>
            <a:ext cx="10254361" cy="5212532"/>
          </a:xfrm>
          <a:prstGeom prst="rect">
            <a:avLst/>
          </a:prstGeom>
        </p:spPr>
      </p:pic>
      <p:sp>
        <p:nvSpPr>
          <p:cNvPr id="4" name="Slide Number Placeholder 3"/>
          <p:cNvSpPr>
            <a:spLocks noGrp="1"/>
          </p:cNvSpPr>
          <p:nvPr>
            <p:ph type="sldNum" sz="quarter" idx="12"/>
          </p:nvPr>
        </p:nvSpPr>
        <p:spPr/>
        <p:txBody>
          <a:bodyPr/>
          <a:lstStyle/>
          <a:p>
            <a:fld id="{A89FC872-ADDE-439C-9772-4760EFDC0AF5}" type="slidenum">
              <a:rPr lang="en-US" smtClean="0"/>
              <a:pPr/>
              <a:t>15</a:t>
            </a:fld>
            <a:endParaRPr lang="en-US"/>
          </a:p>
        </p:txBody>
      </p:sp>
    </p:spTree>
    <p:extLst>
      <p:ext uri="{BB962C8B-B14F-4D97-AF65-F5344CB8AC3E}">
        <p14:creationId xmlns:p14="http://schemas.microsoft.com/office/powerpoint/2010/main" val="670110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lvl="0" algn="r"/>
            <a:r>
              <a:rPr lang="en-US" sz="2800" u="sng" dirty="0" smtClean="0"/>
              <a:t>Hardware requirements</a:t>
            </a:r>
            <a:endParaRPr lang="en-US" sz="2800" u="sng" dirty="0"/>
          </a:p>
        </p:txBody>
      </p:sp>
      <p:sp>
        <p:nvSpPr>
          <p:cNvPr id="3" name="Content Placeholder 2"/>
          <p:cNvSpPr>
            <a:spLocks noGrp="1"/>
          </p:cNvSpPr>
          <p:nvPr>
            <p:ph idx="1"/>
          </p:nvPr>
        </p:nvSpPr>
        <p:spPr>
          <a:xfrm>
            <a:off x="1028700" y="1074122"/>
            <a:ext cx="4210050" cy="5270740"/>
          </a:xfrm>
        </p:spPr>
        <p:txBody>
          <a:bodyPr>
            <a:normAutofit/>
          </a:bodyPr>
          <a:lstStyle/>
          <a:p>
            <a:pPr marL="0" indent="0">
              <a:buNone/>
            </a:pPr>
            <a:r>
              <a:rPr lang="en-US" b="1" u="sng" dirty="0" smtClean="0"/>
              <a:t>Motor Performance curve</a:t>
            </a:r>
            <a:endParaRPr lang="en-US" dirty="0"/>
          </a:p>
          <a:p>
            <a:pPr lvl="0"/>
            <a:r>
              <a:rPr lang="en-US" sz="2000" dirty="0"/>
              <a:t>Existing </a:t>
            </a:r>
            <a:r>
              <a:rPr lang="en-US" sz="2000" dirty="0" err="1"/>
              <a:t>Kollmorgen</a:t>
            </a:r>
            <a:r>
              <a:rPr lang="en-US" sz="2000" dirty="0"/>
              <a:t> B-102A motors are rated 6 </a:t>
            </a:r>
            <a:r>
              <a:rPr lang="en-US" sz="2000" dirty="0" err="1"/>
              <a:t>lb</a:t>
            </a:r>
            <a:r>
              <a:rPr lang="en-US" sz="2000" dirty="0"/>
              <a:t>-in continuous @ 7500 rpm.</a:t>
            </a:r>
          </a:p>
          <a:p>
            <a:pPr lvl="0"/>
            <a:r>
              <a:rPr lang="en-US" sz="2000" dirty="0"/>
              <a:t>New </a:t>
            </a:r>
            <a:r>
              <a:rPr lang="en-US" sz="2000" dirty="0" err="1"/>
              <a:t>Kollmorgen</a:t>
            </a:r>
            <a:r>
              <a:rPr lang="en-US" sz="2000" dirty="0"/>
              <a:t> AKM31E motors are rated 7 </a:t>
            </a:r>
            <a:r>
              <a:rPr lang="en-US" sz="2000" dirty="0" err="1"/>
              <a:t>lb</a:t>
            </a:r>
            <a:r>
              <a:rPr lang="en-US" sz="2000" dirty="0"/>
              <a:t>-in (0.8 Nm) continuous @ 8000 rpm.</a:t>
            </a:r>
          </a:p>
          <a:p>
            <a:pPr lvl="0"/>
            <a:r>
              <a:rPr lang="en-US" sz="2000" dirty="0"/>
              <a:t>Projected motor torque on both HA and Dec axes is &lt; 2 </a:t>
            </a:r>
            <a:r>
              <a:rPr lang="en-US" sz="2000" dirty="0" err="1"/>
              <a:t>lb</a:t>
            </a:r>
            <a:r>
              <a:rPr lang="en-US" sz="2000" dirty="0"/>
              <a:t>-in (0.23 Nm, per above calculations: minimal heating, maximal control).</a:t>
            </a:r>
          </a:p>
          <a:p>
            <a:pPr marL="457200" lvl="1" indent="0">
              <a:buNone/>
            </a:pPr>
            <a:r>
              <a:rPr lang="en-US" b="1" u="sng" dirty="0"/>
              <a:t/>
            </a:r>
            <a:br>
              <a:rPr lang="en-US" b="1" u="sng" dirty="0"/>
            </a:br>
            <a:endParaRPr lang="en-US" sz="1800" dirty="0"/>
          </a:p>
          <a:p>
            <a:endParaRPr lang="en-US" sz="2000" dirty="0"/>
          </a:p>
        </p:txBody>
      </p:sp>
      <p:pic>
        <p:nvPicPr>
          <p:cNvPr id="10" name="Picture 9" descr="AKM31E_torque.GIF"/>
          <p:cNvPicPr/>
          <p:nvPr/>
        </p:nvPicPr>
        <p:blipFill>
          <a:blip r:embed="rId3" cstate="print"/>
          <a:stretch>
            <a:fillRect/>
          </a:stretch>
        </p:blipFill>
        <p:spPr>
          <a:xfrm>
            <a:off x="5553075" y="1074122"/>
            <a:ext cx="5705475" cy="4650781"/>
          </a:xfrm>
          <a:prstGeom prst="rect">
            <a:avLst/>
          </a:prstGeom>
        </p:spPr>
      </p:pic>
      <p:sp>
        <p:nvSpPr>
          <p:cNvPr id="4" name="Slide Number Placeholder 3"/>
          <p:cNvSpPr>
            <a:spLocks noGrp="1"/>
          </p:cNvSpPr>
          <p:nvPr>
            <p:ph type="sldNum" sz="quarter" idx="12"/>
          </p:nvPr>
        </p:nvSpPr>
        <p:spPr/>
        <p:txBody>
          <a:bodyPr/>
          <a:lstStyle/>
          <a:p>
            <a:fld id="{A89FC872-ADDE-439C-9772-4760EFDC0AF5}" type="slidenum">
              <a:rPr lang="en-US" smtClean="0"/>
              <a:pPr/>
              <a:t>16</a:t>
            </a:fld>
            <a:endParaRPr lang="en-US"/>
          </a:p>
        </p:txBody>
      </p:sp>
    </p:spTree>
    <p:extLst>
      <p:ext uri="{BB962C8B-B14F-4D97-AF65-F5344CB8AC3E}">
        <p14:creationId xmlns:p14="http://schemas.microsoft.com/office/powerpoint/2010/main" val="1757112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lvl="0" algn="r"/>
            <a:r>
              <a:rPr lang="en-US" sz="2800" u="sng" dirty="0" smtClean="0"/>
              <a:t>Hardware requirements</a:t>
            </a:r>
            <a:endParaRPr lang="en-US" sz="2800" u="sng" dirty="0"/>
          </a:p>
        </p:txBody>
      </p:sp>
      <p:sp>
        <p:nvSpPr>
          <p:cNvPr id="3" name="Content Placeholder 2"/>
          <p:cNvSpPr>
            <a:spLocks noGrp="1"/>
          </p:cNvSpPr>
          <p:nvPr>
            <p:ph idx="1"/>
          </p:nvPr>
        </p:nvSpPr>
        <p:spPr>
          <a:xfrm>
            <a:off x="466725" y="777096"/>
            <a:ext cx="6076950" cy="5378044"/>
          </a:xfrm>
        </p:spPr>
        <p:txBody>
          <a:bodyPr>
            <a:normAutofit fontScale="77500" lnSpcReduction="20000"/>
          </a:bodyPr>
          <a:lstStyle/>
          <a:p>
            <a:pPr marL="0" indent="0">
              <a:buNone/>
            </a:pPr>
            <a:r>
              <a:rPr lang="en-US" b="1" u="sng" dirty="0"/>
              <a:t>Planetary reducers</a:t>
            </a:r>
            <a:endParaRPr lang="en-US" sz="2000" dirty="0"/>
          </a:p>
          <a:p>
            <a:pPr lvl="0"/>
            <a:r>
              <a:rPr lang="en-US" sz="2200" dirty="0"/>
              <a:t>Currently planning on Apex Dynamics AB060 series.  </a:t>
            </a:r>
            <a:endParaRPr lang="en-US" sz="2200" dirty="0" smtClean="0"/>
          </a:p>
          <a:p>
            <a:pPr lvl="0"/>
            <a:r>
              <a:rPr lang="en-US" sz="2200" dirty="0" smtClean="0"/>
              <a:t>Selection </a:t>
            </a:r>
            <a:r>
              <a:rPr lang="en-US" sz="2200" dirty="0"/>
              <a:t>based on:</a:t>
            </a:r>
          </a:p>
          <a:p>
            <a:pPr lvl="1">
              <a:buFont typeface="Wingdings" panose="05000000000000000000" pitchFamily="2" charset="2"/>
              <a:buChar char="Ø"/>
            </a:pPr>
            <a:r>
              <a:rPr lang="en-US" sz="2200" dirty="0"/>
              <a:t>output torque capacity (4:1 = 442.5 </a:t>
            </a:r>
            <a:r>
              <a:rPr lang="en-US" sz="2200" dirty="0" err="1"/>
              <a:t>lb</a:t>
            </a:r>
            <a:r>
              <a:rPr lang="en-US" sz="2200" dirty="0"/>
              <a:t>-in; 25:1 = 531 </a:t>
            </a:r>
            <a:r>
              <a:rPr lang="en-US" sz="2200" dirty="0" err="1"/>
              <a:t>lb</a:t>
            </a:r>
            <a:r>
              <a:rPr lang="en-US" sz="2200" dirty="0"/>
              <a:t>-in)</a:t>
            </a:r>
          </a:p>
          <a:p>
            <a:pPr lvl="1">
              <a:buFont typeface="Wingdings" panose="05000000000000000000" pitchFamily="2" charset="2"/>
              <a:buChar char="Ø"/>
            </a:pPr>
            <a:r>
              <a:rPr lang="en-US" sz="2200" dirty="0"/>
              <a:t>input speed (nominal = 5000 rpm; maximum = 10000 rpm)</a:t>
            </a:r>
          </a:p>
          <a:p>
            <a:pPr lvl="1">
              <a:buFont typeface="Wingdings" panose="05000000000000000000" pitchFamily="2" charset="2"/>
              <a:buChar char="Ø"/>
            </a:pPr>
            <a:r>
              <a:rPr lang="en-US" sz="2200" dirty="0"/>
              <a:t>noise level (≤ 58 dB(A))</a:t>
            </a:r>
          </a:p>
          <a:p>
            <a:pPr lvl="1">
              <a:buFont typeface="Wingdings" panose="05000000000000000000" pitchFamily="2" charset="2"/>
              <a:buChar char="Ø"/>
            </a:pPr>
            <a:r>
              <a:rPr lang="en-US" sz="2200" dirty="0"/>
              <a:t>service life (20000 </a:t>
            </a:r>
            <a:r>
              <a:rPr lang="en-US" sz="2200" dirty="0" err="1"/>
              <a:t>hr</a:t>
            </a:r>
            <a:r>
              <a:rPr lang="en-US" sz="2200" dirty="0"/>
              <a:t>)</a:t>
            </a:r>
          </a:p>
          <a:p>
            <a:pPr lvl="1">
              <a:buFont typeface="Wingdings" panose="05000000000000000000" pitchFamily="2" charset="2"/>
              <a:buChar char="Ø"/>
            </a:pPr>
            <a:r>
              <a:rPr lang="en-US" sz="2200" dirty="0"/>
              <a:t>size is compatible with existing drive </a:t>
            </a:r>
            <a:r>
              <a:rPr lang="en-US" sz="2200" dirty="0" smtClean="0"/>
              <a:t>train</a:t>
            </a:r>
          </a:p>
          <a:p>
            <a:pPr lvl="0">
              <a:buNone/>
            </a:pPr>
            <a:endParaRPr lang="en-US" sz="2500" b="1" u="sng" dirty="0" smtClean="0">
              <a:solidFill>
                <a:srgbClr val="FF0000"/>
              </a:solidFill>
            </a:endParaRPr>
          </a:p>
          <a:p>
            <a:pPr lvl="0">
              <a:buNone/>
            </a:pPr>
            <a:r>
              <a:rPr lang="en-US" sz="2500" b="1" u="sng" dirty="0" smtClean="0"/>
              <a:t>Motor form factor</a:t>
            </a:r>
          </a:p>
          <a:p>
            <a:pPr lvl="0"/>
            <a:r>
              <a:rPr lang="en-US" sz="2200" dirty="0" smtClean="0"/>
              <a:t>New </a:t>
            </a:r>
            <a:r>
              <a:rPr lang="en-US" sz="2200" dirty="0"/>
              <a:t>motors have same 70mm frame size as existing motors</a:t>
            </a:r>
          </a:p>
          <a:p>
            <a:pPr lvl="0"/>
            <a:r>
              <a:rPr lang="en-US" sz="2200" dirty="0"/>
              <a:t>Both old and new motors have brakes attached</a:t>
            </a:r>
          </a:p>
          <a:p>
            <a:pPr lvl="0"/>
            <a:r>
              <a:rPr lang="en-US" sz="2200" dirty="0"/>
              <a:t>HA: </a:t>
            </a:r>
          </a:p>
          <a:p>
            <a:pPr lvl="1">
              <a:buFont typeface="Wingdings" panose="05000000000000000000" pitchFamily="2" charset="2"/>
              <a:buChar char="Ø"/>
            </a:pPr>
            <a:r>
              <a:rPr lang="en-US" sz="2200" dirty="0"/>
              <a:t>existing motor + reducer = 8.7" + 4" = 12.7" long</a:t>
            </a:r>
          </a:p>
          <a:p>
            <a:pPr lvl="1">
              <a:buFont typeface="Wingdings" panose="05000000000000000000" pitchFamily="2" charset="2"/>
              <a:buChar char="Ø"/>
            </a:pPr>
            <a:r>
              <a:rPr lang="en-US" sz="2200" dirty="0"/>
              <a:t>new motor + reducer = 5.6" + 4.5" = 10.1" long</a:t>
            </a:r>
          </a:p>
          <a:p>
            <a:pPr lvl="0"/>
            <a:r>
              <a:rPr lang="en-US" sz="2200" dirty="0"/>
              <a:t>Dec:</a:t>
            </a:r>
          </a:p>
          <a:p>
            <a:pPr lvl="1">
              <a:buFont typeface="Wingdings" panose="05000000000000000000" pitchFamily="2" charset="2"/>
              <a:buChar char="Ø"/>
            </a:pPr>
            <a:r>
              <a:rPr lang="en-US" sz="2200" dirty="0"/>
              <a:t>existing motor + reducer = 8.7" + 2.6" = 11.3" long</a:t>
            </a:r>
          </a:p>
          <a:p>
            <a:pPr lvl="1">
              <a:buFont typeface="Wingdings" panose="05000000000000000000" pitchFamily="2" charset="2"/>
              <a:buChar char="Ø"/>
            </a:pPr>
            <a:r>
              <a:rPr lang="en-US" sz="2200" dirty="0"/>
              <a:t>new motor + reducer = 5.6" + 3" = 8.6" </a:t>
            </a:r>
            <a:r>
              <a:rPr lang="en-US" sz="2200" dirty="0" smtClean="0"/>
              <a:t>long</a:t>
            </a:r>
            <a:endParaRPr lang="en-US" sz="2200" dirty="0"/>
          </a:p>
        </p:txBody>
      </p:sp>
      <p:pic>
        <p:nvPicPr>
          <p:cNvPr id="5" name="Picture 4" descr="AKM31e.GIF"/>
          <p:cNvPicPr/>
          <p:nvPr/>
        </p:nvPicPr>
        <p:blipFill>
          <a:blip r:embed="rId2" cstate="print"/>
          <a:stretch>
            <a:fillRect/>
          </a:stretch>
        </p:blipFill>
        <p:spPr>
          <a:xfrm>
            <a:off x="6453187" y="1366471"/>
            <a:ext cx="5438775" cy="4674235"/>
          </a:xfrm>
          <a:prstGeom prst="rect">
            <a:avLst/>
          </a:prstGeom>
        </p:spPr>
      </p:pic>
      <p:sp>
        <p:nvSpPr>
          <p:cNvPr id="4" name="Slide Number Placeholder 3"/>
          <p:cNvSpPr>
            <a:spLocks noGrp="1"/>
          </p:cNvSpPr>
          <p:nvPr>
            <p:ph type="sldNum" sz="quarter" idx="12"/>
          </p:nvPr>
        </p:nvSpPr>
        <p:spPr/>
        <p:txBody>
          <a:bodyPr/>
          <a:lstStyle/>
          <a:p>
            <a:fld id="{A89FC872-ADDE-439C-9772-4760EFDC0AF5}" type="slidenum">
              <a:rPr lang="en-US" smtClean="0"/>
              <a:pPr/>
              <a:t>17</a:t>
            </a:fld>
            <a:endParaRPr lang="en-US"/>
          </a:p>
        </p:txBody>
      </p:sp>
    </p:spTree>
    <p:extLst>
      <p:ext uri="{BB962C8B-B14F-4D97-AF65-F5344CB8AC3E}">
        <p14:creationId xmlns:p14="http://schemas.microsoft.com/office/powerpoint/2010/main" val="263944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algn="r"/>
            <a:r>
              <a:rPr lang="en-US" sz="2800" u="sng" dirty="0" smtClean="0"/>
              <a:t>Hardware requirements</a:t>
            </a:r>
            <a:endParaRPr lang="en-US" sz="2800" dirty="0"/>
          </a:p>
        </p:txBody>
      </p:sp>
      <p:sp>
        <p:nvSpPr>
          <p:cNvPr id="3" name="Content Placeholder 2"/>
          <p:cNvSpPr>
            <a:spLocks noGrp="1"/>
          </p:cNvSpPr>
          <p:nvPr>
            <p:ph idx="1"/>
          </p:nvPr>
        </p:nvSpPr>
        <p:spPr>
          <a:xfrm>
            <a:off x="838200" y="881871"/>
            <a:ext cx="10515600" cy="5270740"/>
          </a:xfrm>
        </p:spPr>
        <p:txBody>
          <a:bodyPr>
            <a:normAutofit/>
          </a:bodyPr>
          <a:lstStyle/>
          <a:p>
            <a:pPr marL="0" indent="0">
              <a:buNone/>
            </a:pPr>
            <a:endParaRPr lang="en-US" b="1" u="sng" dirty="0" smtClean="0"/>
          </a:p>
          <a:p>
            <a:pPr marL="0" indent="0">
              <a:buNone/>
            </a:pPr>
            <a:r>
              <a:rPr lang="en-US" b="1" u="sng" dirty="0" smtClean="0"/>
              <a:t>Comparison </a:t>
            </a:r>
            <a:r>
              <a:rPr lang="en-US" b="1" u="sng" dirty="0"/>
              <a:t>of estimated performance to requirements</a:t>
            </a:r>
            <a:endParaRPr lang="en-US" dirty="0"/>
          </a:p>
          <a:p>
            <a:pPr lvl="0"/>
            <a:r>
              <a:rPr lang="en-US" dirty="0"/>
              <a:t>As shown in above calculations, worst-case motor load is much less than rated torque; even at 1°/sec² acceleration, motor loads are just </a:t>
            </a:r>
            <a:r>
              <a:rPr lang="en-US" dirty="0" smtClean="0"/>
              <a:t>2.05 </a:t>
            </a:r>
            <a:r>
              <a:rPr lang="en-US" dirty="0"/>
              <a:t>lb-in for HA and </a:t>
            </a:r>
            <a:r>
              <a:rPr lang="en-US" dirty="0" smtClean="0"/>
              <a:t>2.07 </a:t>
            </a:r>
            <a:r>
              <a:rPr lang="en-US" dirty="0"/>
              <a:t>lb-in for Dec.</a:t>
            </a:r>
          </a:p>
          <a:p>
            <a:pPr lvl="0"/>
            <a:r>
              <a:rPr lang="en-US" dirty="0"/>
              <a:t>Maximum axis speeds of 3.56°/sec for HA and 3.33°/sec for Dec meet or exceed requirements.</a:t>
            </a:r>
          </a:p>
          <a:p>
            <a:endParaRPr lang="en-US" sz="2000" dirty="0"/>
          </a:p>
        </p:txBody>
      </p:sp>
      <p:sp>
        <p:nvSpPr>
          <p:cNvPr id="4" name="Slide Number Placeholder 3"/>
          <p:cNvSpPr>
            <a:spLocks noGrp="1"/>
          </p:cNvSpPr>
          <p:nvPr>
            <p:ph type="sldNum" sz="quarter" idx="12"/>
          </p:nvPr>
        </p:nvSpPr>
        <p:spPr/>
        <p:txBody>
          <a:bodyPr/>
          <a:lstStyle/>
          <a:p>
            <a:fld id="{A89FC872-ADDE-439C-9772-4760EFDC0AF5}" type="slidenum">
              <a:rPr lang="en-US" smtClean="0"/>
              <a:pPr/>
              <a:t>18</a:t>
            </a:fld>
            <a:endParaRPr lang="en-US"/>
          </a:p>
        </p:txBody>
      </p:sp>
    </p:spTree>
    <p:extLst>
      <p:ext uri="{BB962C8B-B14F-4D97-AF65-F5344CB8AC3E}">
        <p14:creationId xmlns:p14="http://schemas.microsoft.com/office/powerpoint/2010/main" val="2307105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lvl="0" algn="r"/>
            <a:r>
              <a:rPr lang="en-US" sz="2800" u="sng" dirty="0" smtClean="0"/>
              <a:t>Gear Loading</a:t>
            </a:r>
            <a:endParaRPr lang="en-US" sz="2800" u="sng" dirty="0"/>
          </a:p>
        </p:txBody>
      </p:sp>
      <p:sp>
        <p:nvSpPr>
          <p:cNvPr id="3" name="Content Placeholder 2"/>
          <p:cNvSpPr>
            <a:spLocks noGrp="1"/>
          </p:cNvSpPr>
          <p:nvPr>
            <p:ph idx="1"/>
          </p:nvPr>
        </p:nvSpPr>
        <p:spPr>
          <a:xfrm>
            <a:off x="838200" y="897148"/>
            <a:ext cx="10515600" cy="5270740"/>
          </a:xfrm>
        </p:spPr>
        <p:txBody>
          <a:bodyPr>
            <a:noAutofit/>
          </a:bodyPr>
          <a:lstStyle/>
          <a:p>
            <a:pPr lvl="1"/>
            <a:r>
              <a:rPr lang="en-US" b="1" u="sng" dirty="0" smtClean="0"/>
              <a:t>Critical components:</a:t>
            </a:r>
          </a:p>
          <a:p>
            <a:pPr marL="457200" lvl="1" indent="0">
              <a:buNone/>
            </a:pPr>
            <a:r>
              <a:rPr lang="en-US" sz="1800" dirty="0" smtClean="0"/>
              <a:t>There are certain components of the drive system and telescope which are considered very high value and their replacement if damaged, </a:t>
            </a:r>
          </a:p>
          <a:p>
            <a:pPr lvl="2"/>
            <a:r>
              <a:rPr lang="en-US" sz="1800" dirty="0" smtClean="0"/>
              <a:t>maybe problematic for continuation of the operations, or </a:t>
            </a:r>
          </a:p>
          <a:p>
            <a:pPr lvl="2"/>
            <a:r>
              <a:rPr lang="en-US" sz="1800" dirty="0" smtClean="0"/>
              <a:t>cause a very long interruption of operations.</a:t>
            </a:r>
          </a:p>
          <a:p>
            <a:pPr lvl="3">
              <a:buFont typeface="Wingdings" panose="05000000000000000000" pitchFamily="2" charset="2"/>
              <a:buChar char="Ø"/>
            </a:pPr>
            <a:r>
              <a:rPr lang="en-US" dirty="0" smtClean="0"/>
              <a:t>Dec and RA Worm Gear;  </a:t>
            </a:r>
            <a:r>
              <a:rPr lang="en-US" dirty="0" smtClean="0">
                <a:hlinkClick r:id="rId2" action="ppaction://hlinkfile"/>
              </a:rPr>
              <a:t>101768.pdf</a:t>
            </a:r>
            <a:r>
              <a:rPr lang="en-US" dirty="0" smtClean="0"/>
              <a:t> ; </a:t>
            </a:r>
            <a:r>
              <a:rPr lang="en-US" dirty="0" smtClean="0">
                <a:hlinkClick r:id="rId3" action="ppaction://hlinkfile"/>
              </a:rPr>
              <a:t>101769.pdf</a:t>
            </a:r>
            <a:endParaRPr lang="en-US" dirty="0" smtClean="0"/>
          </a:p>
          <a:p>
            <a:pPr lvl="3">
              <a:buFont typeface="Wingdings" panose="05000000000000000000" pitchFamily="2" charset="2"/>
              <a:buChar char="Ø"/>
            </a:pPr>
            <a:r>
              <a:rPr lang="en-US" dirty="0" smtClean="0"/>
              <a:t>DEC &amp; RA Worm;  </a:t>
            </a:r>
            <a:r>
              <a:rPr lang="en-US" dirty="0" smtClean="0">
                <a:hlinkClick r:id="rId4" action="ppaction://hlinkfile"/>
              </a:rPr>
              <a:t>101780.pdf</a:t>
            </a:r>
            <a:endParaRPr lang="en-US" dirty="0" smtClean="0">
              <a:solidFill>
                <a:srgbClr val="FF0000"/>
              </a:solidFill>
            </a:endParaRPr>
          </a:p>
          <a:p>
            <a:pPr lvl="3">
              <a:buFont typeface="Wingdings" panose="05000000000000000000" pitchFamily="2" charset="2"/>
              <a:buChar char="Ø"/>
            </a:pPr>
            <a:r>
              <a:rPr lang="en-US" dirty="0" smtClean="0"/>
              <a:t>Dec Spur Gear Reducer;  </a:t>
            </a:r>
            <a:r>
              <a:rPr lang="en-US" dirty="0" smtClean="0">
                <a:hlinkClick r:id="rId5" action="ppaction://hlinkfile"/>
              </a:rPr>
              <a:t>101822-1.pdf</a:t>
            </a:r>
            <a:r>
              <a:rPr lang="en-US" dirty="0" smtClean="0"/>
              <a:t>  </a:t>
            </a:r>
            <a:r>
              <a:rPr lang="en-US" dirty="0" smtClean="0">
                <a:hlinkClick r:id="rId6" action="ppaction://hlinkfile"/>
              </a:rPr>
              <a:t>101822-2.pdf</a:t>
            </a:r>
            <a:endParaRPr lang="en-US" dirty="0"/>
          </a:p>
          <a:p>
            <a:pPr lvl="1"/>
            <a:endParaRPr lang="en-US" sz="1800" dirty="0" smtClean="0"/>
          </a:p>
          <a:p>
            <a:pPr lvl="1"/>
            <a:r>
              <a:rPr lang="en-US" sz="1800" u="sng" dirty="0" smtClean="0"/>
              <a:t>Loading of critical components</a:t>
            </a:r>
            <a:r>
              <a:rPr lang="en-US" sz="1800" dirty="0" smtClean="0"/>
              <a:t>;</a:t>
            </a:r>
          </a:p>
          <a:p>
            <a:pPr lvl="2"/>
            <a:r>
              <a:rPr lang="en-US" sz="1800" dirty="0" smtClean="0"/>
              <a:t>Normal operation;</a:t>
            </a:r>
          </a:p>
          <a:p>
            <a:pPr lvl="2"/>
            <a:r>
              <a:rPr lang="en-US" sz="1800" dirty="0" smtClean="0"/>
              <a:t>Unintended behavior:  collision; uncontrolled motor; moving beyond limits;</a:t>
            </a:r>
          </a:p>
          <a:p>
            <a:pPr lvl="2"/>
            <a:r>
              <a:rPr lang="en-US" sz="1800" dirty="0" smtClean="0"/>
              <a:t>Strength, Wear &amp; Durability analysis;</a:t>
            </a:r>
          </a:p>
          <a:p>
            <a:pPr lvl="2"/>
            <a:r>
              <a:rPr lang="en-US" sz="1800" dirty="0" smtClean="0"/>
              <a:t>Lubrication;    </a:t>
            </a:r>
          </a:p>
          <a:p>
            <a:pPr lvl="1"/>
            <a:r>
              <a:rPr lang="en-US" sz="1800" u="sng" dirty="0" smtClean="0"/>
              <a:t>Safety features;</a:t>
            </a:r>
          </a:p>
          <a:p>
            <a:pPr lvl="2"/>
            <a:r>
              <a:rPr lang="en-US" sz="1800" dirty="0" smtClean="0"/>
              <a:t>Software &amp; control;</a:t>
            </a:r>
          </a:p>
          <a:p>
            <a:pPr lvl="2"/>
            <a:r>
              <a:rPr lang="en-US" sz="1800" dirty="0" smtClean="0"/>
              <a:t>Mechanical devices;</a:t>
            </a:r>
          </a:p>
        </p:txBody>
      </p:sp>
      <p:sp>
        <p:nvSpPr>
          <p:cNvPr id="4" name="Slide Number Placeholder 3"/>
          <p:cNvSpPr>
            <a:spLocks noGrp="1"/>
          </p:cNvSpPr>
          <p:nvPr>
            <p:ph type="sldNum" sz="quarter" idx="12"/>
          </p:nvPr>
        </p:nvSpPr>
        <p:spPr/>
        <p:txBody>
          <a:bodyPr/>
          <a:lstStyle/>
          <a:p>
            <a:fld id="{A89FC872-ADDE-439C-9772-4760EFDC0AF5}" type="slidenum">
              <a:rPr lang="en-US" smtClean="0"/>
              <a:pPr/>
              <a:t>19</a:t>
            </a:fld>
            <a:endParaRPr lang="en-US"/>
          </a:p>
        </p:txBody>
      </p:sp>
    </p:spTree>
    <p:extLst>
      <p:ext uri="{BB962C8B-B14F-4D97-AF65-F5344CB8AC3E}">
        <p14:creationId xmlns:p14="http://schemas.microsoft.com/office/powerpoint/2010/main" val="123830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8043" y="187445"/>
            <a:ext cx="7797327" cy="6247864"/>
          </a:xfrm>
          <a:prstGeom prst="rect">
            <a:avLst/>
          </a:prstGeom>
          <a:noFill/>
        </p:spPr>
        <p:txBody>
          <a:bodyPr wrap="none" rtlCol="0">
            <a:spAutoFit/>
          </a:bodyPr>
          <a:lstStyle/>
          <a:p>
            <a:pPr lvl="0"/>
            <a:r>
              <a:rPr lang="en-US" sz="2400" u="sng" dirty="0" smtClean="0"/>
              <a:t>Outline of Review</a:t>
            </a:r>
            <a:endParaRPr lang="en-US" sz="2400" dirty="0" smtClean="0"/>
          </a:p>
          <a:p>
            <a:pPr lvl="0"/>
            <a:r>
              <a:rPr lang="en-US" dirty="0" smtClean="0"/>
              <a:t>Overview </a:t>
            </a:r>
            <a:r>
              <a:rPr lang="en-US" dirty="0"/>
              <a:t>of telescope </a:t>
            </a:r>
            <a:r>
              <a:rPr lang="en-US" dirty="0" smtClean="0"/>
              <a:t>history  </a:t>
            </a:r>
            <a:endParaRPr lang="en-US" sz="1600" dirty="0">
              <a:solidFill>
                <a:srgbClr val="00B050"/>
              </a:solidFill>
            </a:endParaRPr>
          </a:p>
          <a:p>
            <a:pPr lvl="1"/>
            <a:r>
              <a:rPr lang="en-US" dirty="0"/>
              <a:t>Original drive design configuration and performance;</a:t>
            </a:r>
            <a:endParaRPr lang="en-US" sz="1600" dirty="0"/>
          </a:p>
          <a:p>
            <a:pPr lvl="1"/>
            <a:r>
              <a:rPr lang="en-US" dirty="0"/>
              <a:t>Current (Vertex) design configuration and performance;</a:t>
            </a:r>
            <a:endParaRPr lang="en-US" sz="1600" dirty="0"/>
          </a:p>
          <a:p>
            <a:pPr lvl="0"/>
            <a:r>
              <a:rPr lang="en-US" dirty="0" smtClean="0"/>
              <a:t>Requirements </a:t>
            </a:r>
            <a:r>
              <a:rPr lang="en-US" dirty="0"/>
              <a:t>review</a:t>
            </a:r>
            <a:r>
              <a:rPr lang="en-US" dirty="0" smtClean="0"/>
              <a:t>;  </a:t>
            </a:r>
            <a:endParaRPr lang="en-US" sz="1600" dirty="0">
              <a:solidFill>
                <a:srgbClr val="00B050"/>
              </a:solidFill>
            </a:endParaRPr>
          </a:p>
          <a:p>
            <a:pPr lvl="1"/>
            <a:r>
              <a:rPr lang="en-US" dirty="0"/>
              <a:t>ZTF Telescope requirements document;</a:t>
            </a:r>
            <a:endParaRPr lang="en-US" sz="1600" dirty="0"/>
          </a:p>
          <a:p>
            <a:pPr lvl="1"/>
            <a:r>
              <a:rPr lang="en-US" dirty="0" smtClean="0"/>
              <a:t>Comparison </a:t>
            </a:r>
            <a:r>
              <a:rPr lang="en-US" dirty="0"/>
              <a:t>of original &amp; Vertex design performance, and ZTF requirements;</a:t>
            </a:r>
            <a:endParaRPr lang="en-US" sz="1600" dirty="0"/>
          </a:p>
          <a:p>
            <a:pPr lvl="1"/>
            <a:r>
              <a:rPr lang="en-US" dirty="0"/>
              <a:t>Other requirements:  Interface, Safety, </a:t>
            </a:r>
            <a:r>
              <a:rPr lang="en-US" dirty="0" smtClean="0"/>
              <a:t>Reliability; </a:t>
            </a:r>
            <a:endParaRPr lang="en-US" sz="1600" dirty="0"/>
          </a:p>
          <a:p>
            <a:pPr lvl="0"/>
            <a:r>
              <a:rPr lang="en-US" dirty="0" smtClean="0"/>
              <a:t>System </a:t>
            </a:r>
            <a:r>
              <a:rPr lang="en-US" dirty="0"/>
              <a:t>performance requirements flow down to hardware requirements</a:t>
            </a:r>
            <a:r>
              <a:rPr lang="en-US" dirty="0" smtClean="0"/>
              <a:t>;</a:t>
            </a:r>
            <a:endParaRPr lang="en-US" sz="1600" dirty="0">
              <a:solidFill>
                <a:srgbClr val="00B050"/>
              </a:solidFill>
            </a:endParaRPr>
          </a:p>
          <a:p>
            <a:pPr lvl="1"/>
            <a:r>
              <a:rPr lang="en-US" dirty="0"/>
              <a:t>Design process used to derive and allocate hardware performance specs;</a:t>
            </a:r>
            <a:endParaRPr lang="en-US" sz="1600" dirty="0"/>
          </a:p>
          <a:p>
            <a:pPr lvl="2"/>
            <a:r>
              <a:rPr lang="en-US" dirty="0" err="1"/>
              <a:t>Calcs</a:t>
            </a:r>
            <a:r>
              <a:rPr lang="en-US" dirty="0"/>
              <a:t>, motor perf curves, form factor, ….etc.</a:t>
            </a:r>
            <a:endParaRPr lang="en-US" sz="1600" dirty="0"/>
          </a:p>
          <a:p>
            <a:pPr lvl="2"/>
            <a:r>
              <a:rPr lang="en-US" dirty="0"/>
              <a:t>Estimation of performance with defined hardware;</a:t>
            </a:r>
            <a:endParaRPr lang="en-US" sz="1600" dirty="0"/>
          </a:p>
          <a:p>
            <a:pPr lvl="2"/>
            <a:r>
              <a:rPr lang="en-US" dirty="0"/>
              <a:t>Comparison of estimated performance to requirements;</a:t>
            </a:r>
            <a:endParaRPr lang="en-US" sz="1600" dirty="0"/>
          </a:p>
          <a:p>
            <a:pPr lvl="0"/>
            <a:r>
              <a:rPr lang="en-US" dirty="0" smtClean="0"/>
              <a:t>Gear Load Calculations; </a:t>
            </a:r>
            <a:endParaRPr lang="en-US" sz="1600" dirty="0">
              <a:solidFill>
                <a:srgbClr val="00B050"/>
              </a:solidFill>
            </a:endParaRPr>
          </a:p>
          <a:p>
            <a:pPr lvl="1"/>
            <a:r>
              <a:rPr lang="en-US" dirty="0"/>
              <a:t>Loading of critical </a:t>
            </a:r>
            <a:r>
              <a:rPr lang="en-US" dirty="0" smtClean="0"/>
              <a:t>components, normal operation;</a:t>
            </a:r>
            <a:endParaRPr lang="en-US" dirty="0" smtClean="0">
              <a:solidFill>
                <a:srgbClr val="00B050"/>
              </a:solidFill>
            </a:endParaRPr>
          </a:p>
          <a:p>
            <a:pPr lvl="1"/>
            <a:r>
              <a:rPr lang="en-US" dirty="0" smtClean="0"/>
              <a:t>Wear </a:t>
            </a:r>
            <a:r>
              <a:rPr lang="en-US" dirty="0"/>
              <a:t>&amp; durability </a:t>
            </a:r>
            <a:r>
              <a:rPr lang="en-US" dirty="0" smtClean="0"/>
              <a:t>analysis, lubrication;</a:t>
            </a:r>
            <a:endParaRPr lang="en-US" dirty="0" smtClean="0">
              <a:solidFill>
                <a:srgbClr val="00B050"/>
              </a:solidFill>
            </a:endParaRPr>
          </a:p>
          <a:p>
            <a:r>
              <a:rPr lang="en-US" dirty="0" smtClean="0"/>
              <a:t>Safety features for abnormal operation; </a:t>
            </a:r>
          </a:p>
          <a:p>
            <a:pPr lvl="1"/>
            <a:r>
              <a:rPr lang="en-US" dirty="0" smtClean="0"/>
              <a:t>Software </a:t>
            </a:r>
            <a:r>
              <a:rPr lang="en-US" dirty="0"/>
              <a:t>&amp; </a:t>
            </a:r>
            <a:r>
              <a:rPr lang="en-US" dirty="0" smtClean="0"/>
              <a:t>control;</a:t>
            </a:r>
            <a:r>
              <a:rPr lang="en-US" sz="1600" dirty="0"/>
              <a:t> </a:t>
            </a:r>
            <a:r>
              <a:rPr lang="en-US" dirty="0" smtClean="0"/>
              <a:t>Mechanical </a:t>
            </a:r>
            <a:r>
              <a:rPr lang="en-US" dirty="0"/>
              <a:t>devices</a:t>
            </a:r>
            <a:r>
              <a:rPr lang="en-US" dirty="0" smtClean="0"/>
              <a:t>; </a:t>
            </a:r>
          </a:p>
          <a:p>
            <a:r>
              <a:rPr lang="en-US" dirty="0" smtClean="0"/>
              <a:t>Risk management;</a:t>
            </a:r>
            <a:endParaRPr lang="en-US" dirty="0" smtClean="0">
              <a:solidFill>
                <a:srgbClr val="00B050"/>
              </a:solidFill>
            </a:endParaRPr>
          </a:p>
          <a:p>
            <a:pPr lvl="1"/>
            <a:r>
              <a:rPr lang="en-US" dirty="0" smtClean="0"/>
              <a:t>Testing &amp; analysis;</a:t>
            </a:r>
            <a:endParaRPr lang="en-US" dirty="0"/>
          </a:p>
          <a:p>
            <a:pPr lvl="0"/>
            <a:r>
              <a:rPr lang="en-US" dirty="0"/>
              <a:t>Project </a:t>
            </a:r>
            <a:r>
              <a:rPr lang="en-US" dirty="0" smtClean="0"/>
              <a:t>management; </a:t>
            </a:r>
            <a:endParaRPr lang="en-US" sz="1600" dirty="0">
              <a:solidFill>
                <a:srgbClr val="00B050"/>
              </a:solidFill>
            </a:endParaRPr>
          </a:p>
          <a:p>
            <a:pPr lvl="1"/>
            <a:r>
              <a:rPr lang="en-US" dirty="0" smtClean="0"/>
              <a:t>Cost</a:t>
            </a:r>
            <a:r>
              <a:rPr lang="en-US" sz="1600" dirty="0"/>
              <a:t> </a:t>
            </a:r>
            <a:r>
              <a:rPr lang="en-US" sz="1600" dirty="0" smtClean="0"/>
              <a:t>&amp; </a:t>
            </a:r>
            <a:r>
              <a:rPr lang="en-US" dirty="0" smtClean="0"/>
              <a:t>Schedule</a:t>
            </a:r>
            <a:endParaRPr lang="en-US" sz="1600" dirty="0"/>
          </a:p>
        </p:txBody>
      </p:sp>
      <p:sp>
        <p:nvSpPr>
          <p:cNvPr id="3" name="Slide Number Placeholder 2"/>
          <p:cNvSpPr>
            <a:spLocks noGrp="1"/>
          </p:cNvSpPr>
          <p:nvPr>
            <p:ph type="sldNum" sz="quarter" idx="12"/>
          </p:nvPr>
        </p:nvSpPr>
        <p:spPr/>
        <p:txBody>
          <a:bodyPr/>
          <a:lstStyle/>
          <a:p>
            <a:fld id="{6F42F17F-C34C-496D-94BB-DDFBE6029904}" type="slidenum">
              <a:rPr lang="en-US" smtClean="0"/>
              <a:pPr/>
              <a:t>2</a:t>
            </a:fld>
            <a:endParaRPr lang="en-US" dirty="0"/>
          </a:p>
        </p:txBody>
      </p:sp>
    </p:spTree>
    <p:extLst>
      <p:ext uri="{BB962C8B-B14F-4D97-AF65-F5344CB8AC3E}">
        <p14:creationId xmlns:p14="http://schemas.microsoft.com/office/powerpoint/2010/main" val="19082142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lvl="0" algn="r"/>
            <a:r>
              <a:rPr lang="en-US" sz="2800" u="sng" dirty="0" smtClean="0"/>
              <a:t>Gear Load Calculations</a:t>
            </a:r>
            <a:endParaRPr lang="en-US" sz="2800" u="sng" dirty="0"/>
          </a:p>
        </p:txBody>
      </p:sp>
      <p:pic>
        <p:nvPicPr>
          <p:cNvPr id="4" name="Content Placeholder 3"/>
          <p:cNvPicPr>
            <a:picLocks noGrp="1" noChangeAspect="1"/>
          </p:cNvPicPr>
          <p:nvPr>
            <p:ph idx="1"/>
          </p:nvPr>
        </p:nvPicPr>
        <p:blipFill>
          <a:blip r:embed="rId2" cstate="print"/>
          <a:stretch>
            <a:fillRect/>
          </a:stretch>
        </p:blipFill>
        <p:spPr>
          <a:xfrm>
            <a:off x="1067665" y="1405738"/>
            <a:ext cx="5810250" cy="46291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5444" y="1580210"/>
            <a:ext cx="3325572" cy="4280207"/>
          </a:xfrm>
          <a:prstGeom prst="rect">
            <a:avLst/>
          </a:prstGeom>
        </p:spPr>
      </p:pic>
      <p:sp>
        <p:nvSpPr>
          <p:cNvPr id="3" name="Slide Number Placeholder 2"/>
          <p:cNvSpPr>
            <a:spLocks noGrp="1"/>
          </p:cNvSpPr>
          <p:nvPr>
            <p:ph type="sldNum" sz="quarter" idx="12"/>
          </p:nvPr>
        </p:nvSpPr>
        <p:spPr/>
        <p:txBody>
          <a:bodyPr/>
          <a:lstStyle/>
          <a:p>
            <a:fld id="{A89FC872-ADDE-439C-9772-4760EFDC0AF5}" type="slidenum">
              <a:rPr lang="en-US" smtClean="0"/>
              <a:pPr/>
              <a:t>20</a:t>
            </a:fld>
            <a:endParaRPr lang="en-US"/>
          </a:p>
        </p:txBody>
      </p:sp>
    </p:spTree>
    <p:extLst>
      <p:ext uri="{BB962C8B-B14F-4D97-AF65-F5344CB8AC3E}">
        <p14:creationId xmlns:p14="http://schemas.microsoft.com/office/powerpoint/2010/main" val="14344026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203226" y="519112"/>
            <a:ext cx="5650423" cy="2595563"/>
          </a:xfrm>
          <a:prstGeom prst="rect">
            <a:avLst/>
          </a:prstGeom>
        </p:spPr>
      </p:pic>
      <p:pic>
        <p:nvPicPr>
          <p:cNvPr id="5" name="Picture 4"/>
          <p:cNvPicPr>
            <a:picLocks noChangeAspect="1"/>
          </p:cNvPicPr>
          <p:nvPr/>
        </p:nvPicPr>
        <p:blipFill>
          <a:blip r:embed="rId3" cstate="print"/>
          <a:stretch>
            <a:fillRect/>
          </a:stretch>
        </p:blipFill>
        <p:spPr>
          <a:xfrm>
            <a:off x="5986998" y="871537"/>
            <a:ext cx="6047131" cy="4195763"/>
          </a:xfrm>
          <a:prstGeom prst="rect">
            <a:avLst/>
          </a:prstGeom>
        </p:spPr>
      </p:pic>
      <p:sp>
        <p:nvSpPr>
          <p:cNvPr id="6" name="TextBox 5"/>
          <p:cNvSpPr txBox="1"/>
          <p:nvPr/>
        </p:nvSpPr>
        <p:spPr>
          <a:xfrm>
            <a:off x="657225" y="3324225"/>
            <a:ext cx="4150495" cy="2585323"/>
          </a:xfrm>
          <a:prstGeom prst="rect">
            <a:avLst/>
          </a:prstGeom>
          <a:noFill/>
        </p:spPr>
        <p:txBody>
          <a:bodyPr wrap="none" rtlCol="0">
            <a:spAutoFit/>
          </a:bodyPr>
          <a:lstStyle/>
          <a:p>
            <a:r>
              <a:rPr lang="en-US" dirty="0" smtClean="0"/>
              <a:t>Dg = pitch </a:t>
            </a:r>
            <a:r>
              <a:rPr lang="en-US" dirty="0" err="1" smtClean="0"/>
              <a:t>dia</a:t>
            </a:r>
            <a:r>
              <a:rPr lang="en-US" dirty="0" smtClean="0"/>
              <a:t> (Gear):	76.385”</a:t>
            </a:r>
          </a:p>
          <a:p>
            <a:r>
              <a:rPr lang="en-US" dirty="0" smtClean="0"/>
              <a:t>Pc = Circular Pitch (Gear):	0.4444”</a:t>
            </a:r>
          </a:p>
          <a:p>
            <a:r>
              <a:rPr lang="en-US" dirty="0" smtClean="0"/>
              <a:t>Pa = Axial pitch (Worm):	0.4444” </a:t>
            </a:r>
          </a:p>
          <a:p>
            <a:r>
              <a:rPr lang="en-US" dirty="0" err="1" smtClean="0"/>
              <a:t>Pd</a:t>
            </a:r>
            <a:r>
              <a:rPr lang="en-US" dirty="0" smtClean="0"/>
              <a:t>= </a:t>
            </a:r>
            <a:r>
              <a:rPr lang="en-US" dirty="0" err="1" smtClean="0"/>
              <a:t>Diametral</a:t>
            </a:r>
            <a:r>
              <a:rPr lang="en-US" dirty="0" smtClean="0"/>
              <a:t> pitch </a:t>
            </a:r>
            <a:r>
              <a:rPr lang="en-US" dirty="0" err="1" smtClean="0"/>
              <a:t>Tg</a:t>
            </a:r>
            <a:r>
              <a:rPr lang="en-US" dirty="0" smtClean="0"/>
              <a:t>/Dg: 	0.1415	</a:t>
            </a:r>
          </a:p>
          <a:p>
            <a:r>
              <a:rPr lang="en-US" dirty="0" err="1" smtClean="0"/>
              <a:t>Tg</a:t>
            </a:r>
            <a:r>
              <a:rPr lang="en-US" dirty="0" smtClean="0"/>
              <a:t> = No. of teeth (Gear):  	540</a:t>
            </a:r>
          </a:p>
          <a:p>
            <a:r>
              <a:rPr lang="en-US" dirty="0" smtClean="0"/>
              <a:t>Pressure angle:		14.5°</a:t>
            </a:r>
          </a:p>
          <a:p>
            <a:r>
              <a:rPr lang="el-GR" dirty="0" smtClean="0"/>
              <a:t>λ</a:t>
            </a:r>
            <a:r>
              <a:rPr lang="en-US" dirty="0" smtClean="0"/>
              <a:t>= Lead Angle:  		2°2’ = 2.033°</a:t>
            </a:r>
          </a:p>
          <a:p>
            <a:r>
              <a:rPr lang="en-US" dirty="0" smtClean="0"/>
              <a:t>b= Tooth Face width @ Pc	2.045”	</a:t>
            </a:r>
          </a:p>
          <a:p>
            <a:r>
              <a:rPr lang="en-US" dirty="0" smtClean="0"/>
              <a:t>M= Module = Pc/</a:t>
            </a:r>
            <a:r>
              <a:rPr lang="el-GR" dirty="0" smtClean="0"/>
              <a:t>π</a:t>
            </a:r>
            <a:r>
              <a:rPr lang="en-US" dirty="0" smtClean="0"/>
              <a:t>:		0.1415</a:t>
            </a:r>
            <a:endParaRPr lang="en-US" dirty="0"/>
          </a:p>
        </p:txBody>
      </p:sp>
      <p:sp>
        <p:nvSpPr>
          <p:cNvPr id="7" name="TextBox 6"/>
          <p:cNvSpPr txBox="1"/>
          <p:nvPr/>
        </p:nvSpPr>
        <p:spPr>
          <a:xfrm>
            <a:off x="5986998" y="5205531"/>
            <a:ext cx="4471289" cy="923330"/>
          </a:xfrm>
          <a:prstGeom prst="rect">
            <a:avLst/>
          </a:prstGeom>
          <a:noFill/>
        </p:spPr>
        <p:txBody>
          <a:bodyPr wrap="none" rtlCol="0">
            <a:spAutoFit/>
          </a:bodyPr>
          <a:lstStyle/>
          <a:p>
            <a:r>
              <a:rPr lang="en-US" dirty="0" smtClean="0"/>
              <a:t>Face width = 2.187- 2[(0.1415(sin30)]= 2.045”</a:t>
            </a:r>
          </a:p>
          <a:p>
            <a:endParaRPr lang="en-US" i="1" dirty="0"/>
          </a:p>
          <a:p>
            <a:r>
              <a:rPr lang="en-US" i="1" dirty="0" smtClean="0"/>
              <a:t>From Dec Worm Gear drawing 101768</a:t>
            </a:r>
            <a:endParaRPr lang="en-US" i="1" dirty="0"/>
          </a:p>
        </p:txBody>
      </p:sp>
      <p:cxnSp>
        <p:nvCxnSpPr>
          <p:cNvPr id="9" name="Straight Arrow Connector 8"/>
          <p:cNvCxnSpPr/>
          <p:nvPr/>
        </p:nvCxnSpPr>
        <p:spPr>
          <a:xfrm flipH="1">
            <a:off x="7620000" y="4762500"/>
            <a:ext cx="266700" cy="552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929175" y="363974"/>
            <a:ext cx="10515600" cy="532022"/>
          </a:xfrm>
        </p:spPr>
        <p:txBody>
          <a:bodyPr>
            <a:normAutofit/>
          </a:bodyPr>
          <a:lstStyle/>
          <a:p>
            <a:pPr lvl="0" algn="r"/>
            <a:r>
              <a:rPr lang="en-US" sz="2800" u="sng" dirty="0" smtClean="0"/>
              <a:t>Gear load calculations</a:t>
            </a:r>
            <a:endParaRPr lang="en-US" sz="2800" u="sng" dirty="0"/>
          </a:p>
        </p:txBody>
      </p:sp>
      <p:sp>
        <p:nvSpPr>
          <p:cNvPr id="11" name="TextBox 10"/>
          <p:cNvSpPr txBox="1"/>
          <p:nvPr/>
        </p:nvSpPr>
        <p:spPr>
          <a:xfrm>
            <a:off x="952500" y="183505"/>
            <a:ext cx="3728072" cy="461665"/>
          </a:xfrm>
          <a:prstGeom prst="rect">
            <a:avLst/>
          </a:prstGeom>
          <a:noFill/>
        </p:spPr>
        <p:txBody>
          <a:bodyPr wrap="none" rtlCol="0">
            <a:spAutoFit/>
          </a:bodyPr>
          <a:lstStyle/>
          <a:p>
            <a:r>
              <a:rPr lang="en-US" sz="2400" b="1" dirty="0" smtClean="0"/>
              <a:t>Dec Worm Gear Parameters</a:t>
            </a:r>
            <a:endParaRPr lang="en-US" sz="2400" b="1" dirty="0"/>
          </a:p>
        </p:txBody>
      </p:sp>
      <p:sp>
        <p:nvSpPr>
          <p:cNvPr id="2" name="Slide Number Placeholder 1"/>
          <p:cNvSpPr>
            <a:spLocks noGrp="1"/>
          </p:cNvSpPr>
          <p:nvPr>
            <p:ph type="sldNum" sz="quarter" idx="12"/>
          </p:nvPr>
        </p:nvSpPr>
        <p:spPr/>
        <p:txBody>
          <a:bodyPr/>
          <a:lstStyle/>
          <a:p>
            <a:fld id="{A89FC872-ADDE-439C-9772-4760EFDC0AF5}" type="slidenum">
              <a:rPr lang="en-US" smtClean="0"/>
              <a:pPr/>
              <a:t>21</a:t>
            </a:fld>
            <a:endParaRPr lang="en-US"/>
          </a:p>
        </p:txBody>
      </p:sp>
    </p:spTree>
    <p:extLst>
      <p:ext uri="{BB962C8B-B14F-4D97-AF65-F5344CB8AC3E}">
        <p14:creationId xmlns:p14="http://schemas.microsoft.com/office/powerpoint/2010/main" val="16913547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lvl="0" algn="r"/>
            <a:r>
              <a:rPr lang="en-US" sz="2800" u="sng" dirty="0" smtClean="0"/>
              <a:t>Gear load calculations</a:t>
            </a:r>
            <a:endParaRPr lang="en-US" sz="2800" u="sng" dirty="0"/>
          </a:p>
        </p:txBody>
      </p:sp>
      <p:sp>
        <p:nvSpPr>
          <p:cNvPr id="3" name="Content Placeholder 2"/>
          <p:cNvSpPr>
            <a:spLocks noGrp="1"/>
          </p:cNvSpPr>
          <p:nvPr>
            <p:ph idx="1"/>
          </p:nvPr>
        </p:nvSpPr>
        <p:spPr>
          <a:xfrm>
            <a:off x="838200" y="1043795"/>
            <a:ext cx="10668000" cy="5633229"/>
          </a:xfrm>
        </p:spPr>
        <p:txBody>
          <a:bodyPr>
            <a:noAutofit/>
          </a:bodyPr>
          <a:lstStyle/>
          <a:p>
            <a:pPr marL="0" indent="0">
              <a:lnSpc>
                <a:spcPct val="80000"/>
              </a:lnSpc>
              <a:buNone/>
            </a:pPr>
            <a:r>
              <a:rPr lang="en-US" dirty="0"/>
              <a:t>There are two primary modes of failure </a:t>
            </a:r>
            <a:r>
              <a:rPr lang="en-US" dirty="0" smtClean="0"/>
              <a:t>for </a:t>
            </a:r>
            <a:r>
              <a:rPr lang="en-US" dirty="0"/>
              <a:t>gears in </a:t>
            </a:r>
            <a:r>
              <a:rPr lang="en-US" dirty="0" smtClean="0"/>
              <a:t>contact:  </a:t>
            </a:r>
            <a:endParaRPr lang="en-US" dirty="0"/>
          </a:p>
          <a:p>
            <a:pPr marL="0" indent="0">
              <a:lnSpc>
                <a:spcPct val="80000"/>
              </a:lnSpc>
              <a:buNone/>
            </a:pPr>
            <a:r>
              <a:rPr lang="en-US" dirty="0" smtClean="0"/>
              <a:t>1)  Tooth breakage by bending stress; </a:t>
            </a:r>
          </a:p>
          <a:p>
            <a:pPr lvl="1">
              <a:buFont typeface="Wingdings" panose="05000000000000000000" pitchFamily="2" charset="2"/>
              <a:buChar char="Ø"/>
            </a:pPr>
            <a:r>
              <a:rPr lang="en-US" dirty="0"/>
              <a:t>The bending stress is calculated by assuming the gear tooth </a:t>
            </a:r>
            <a:r>
              <a:rPr lang="en-US" dirty="0" smtClean="0"/>
              <a:t>is a </a:t>
            </a:r>
            <a:r>
              <a:rPr lang="en-US" dirty="0"/>
              <a:t>cantilevered beam, with a cross section of face width by tooth thickness</a:t>
            </a:r>
            <a:r>
              <a:rPr lang="en-US" dirty="0" smtClean="0"/>
              <a:t>.</a:t>
            </a:r>
          </a:p>
          <a:p>
            <a:pPr>
              <a:buFont typeface="Wingdings" panose="05000000000000000000" pitchFamily="2" charset="2"/>
              <a:buChar char="Ø"/>
            </a:pPr>
            <a:endParaRPr lang="en-US" dirty="0"/>
          </a:p>
          <a:p>
            <a:pPr marL="0" indent="0">
              <a:lnSpc>
                <a:spcPct val="80000"/>
              </a:lnSpc>
              <a:buNone/>
            </a:pPr>
            <a:r>
              <a:rPr lang="en-US" dirty="0" smtClean="0"/>
              <a:t>2)  Tooth failure </a:t>
            </a:r>
            <a:r>
              <a:rPr lang="en-US" dirty="0"/>
              <a:t>by contact stress at the gear tooth </a:t>
            </a:r>
            <a:r>
              <a:rPr lang="en-US" dirty="0" smtClean="0"/>
              <a:t>surface;</a:t>
            </a:r>
          </a:p>
          <a:p>
            <a:pPr lvl="1">
              <a:lnSpc>
                <a:spcPct val="100000"/>
              </a:lnSpc>
              <a:buFont typeface="Wingdings" panose="05000000000000000000" pitchFamily="2" charset="2"/>
              <a:buChar char="Ø"/>
            </a:pPr>
            <a:r>
              <a:rPr lang="en-US" dirty="0"/>
              <a:t>The contact stress, or pitting stress, between two contacting gears is a function of the </a:t>
            </a:r>
            <a:r>
              <a:rPr lang="en-US" dirty="0" err="1"/>
              <a:t>Hertzian</a:t>
            </a:r>
            <a:r>
              <a:rPr lang="en-US" dirty="0"/>
              <a:t> contact </a:t>
            </a:r>
            <a:r>
              <a:rPr lang="en-US" dirty="0" smtClean="0"/>
              <a:t>equation</a:t>
            </a:r>
            <a:r>
              <a:rPr lang="en-US" dirty="0"/>
              <a:t>.</a:t>
            </a:r>
          </a:p>
          <a:p>
            <a:pPr>
              <a:lnSpc>
                <a:spcPct val="80000"/>
              </a:lnSpc>
            </a:pPr>
            <a:r>
              <a:rPr lang="en-US" sz="2000" dirty="0" smtClean="0"/>
              <a:t>For both cases we are interested in the tooth load, which is produced by the operating torque.</a:t>
            </a:r>
          </a:p>
          <a:p>
            <a:r>
              <a:rPr lang="en-US" sz="2000" dirty="0" smtClean="0"/>
              <a:t>There are various methods used for calculating these values, the most common being from </a:t>
            </a:r>
            <a:r>
              <a:rPr lang="en-US" sz="2000" dirty="0"/>
              <a:t> </a:t>
            </a:r>
            <a:r>
              <a:rPr lang="en-US" sz="2000" dirty="0" smtClean="0"/>
              <a:t>   AGMA 6022-C93, and British Standards 721.</a:t>
            </a:r>
          </a:p>
          <a:p>
            <a:r>
              <a:rPr lang="en-US" sz="2000" dirty="0" smtClean="0"/>
              <a:t>The most basic, and conservative approach was applied for an initial assessment.</a:t>
            </a:r>
          </a:p>
          <a:p>
            <a:r>
              <a:rPr lang="en-US" sz="2000" dirty="0" smtClean="0"/>
              <a:t>Due to the relative slow operating speeds, and large mass of components/structure, thermal factors have not been considered.</a:t>
            </a:r>
            <a:endParaRPr lang="en-US" sz="2000" dirty="0"/>
          </a:p>
          <a:p>
            <a:pPr>
              <a:lnSpc>
                <a:spcPct val="80000"/>
              </a:lnSpc>
            </a:pPr>
            <a:endParaRPr lang="en-US" sz="1600" dirty="0" smtClean="0"/>
          </a:p>
          <a:p>
            <a:pPr>
              <a:lnSpc>
                <a:spcPct val="80000"/>
              </a:lnSpc>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A89FC872-ADDE-439C-9772-4760EFDC0AF5}" type="slidenum">
              <a:rPr lang="en-US" smtClean="0"/>
              <a:pPr/>
              <a:t>22</a:t>
            </a:fld>
            <a:endParaRPr lang="en-US"/>
          </a:p>
        </p:txBody>
      </p:sp>
    </p:spTree>
    <p:extLst>
      <p:ext uri="{BB962C8B-B14F-4D97-AF65-F5344CB8AC3E}">
        <p14:creationId xmlns:p14="http://schemas.microsoft.com/office/powerpoint/2010/main" val="42639106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4595198" y="969469"/>
            <a:ext cx="7350996" cy="5559150"/>
          </a:xfrm>
          <a:prstGeom prst="rect">
            <a:avLst/>
          </a:prstGeom>
        </p:spPr>
      </p:pic>
      <p:sp>
        <p:nvSpPr>
          <p:cNvPr id="2" name="Title 1"/>
          <p:cNvSpPr>
            <a:spLocks noGrp="1"/>
          </p:cNvSpPr>
          <p:nvPr>
            <p:ph type="title"/>
          </p:nvPr>
        </p:nvSpPr>
        <p:spPr>
          <a:xfrm>
            <a:off x="7761514" y="365126"/>
            <a:ext cx="3592286" cy="532022"/>
          </a:xfrm>
        </p:spPr>
        <p:txBody>
          <a:bodyPr>
            <a:normAutofit/>
          </a:bodyPr>
          <a:lstStyle/>
          <a:p>
            <a:pPr lvl="0" algn="r"/>
            <a:r>
              <a:rPr lang="en-US" sz="2800" u="sng" dirty="0" smtClean="0"/>
              <a:t>Gear </a:t>
            </a:r>
            <a:r>
              <a:rPr lang="en-US" sz="2800" u="sng" dirty="0"/>
              <a:t>load calculations</a:t>
            </a:r>
          </a:p>
        </p:txBody>
      </p:sp>
      <p:sp>
        <p:nvSpPr>
          <p:cNvPr id="5" name="TextBox 4"/>
          <p:cNvSpPr txBox="1"/>
          <p:nvPr/>
        </p:nvSpPr>
        <p:spPr>
          <a:xfrm>
            <a:off x="481530" y="1201125"/>
            <a:ext cx="4791275" cy="3170099"/>
          </a:xfrm>
          <a:prstGeom prst="rect">
            <a:avLst/>
          </a:prstGeom>
          <a:noFill/>
        </p:spPr>
        <p:txBody>
          <a:bodyPr wrap="square" rtlCol="0">
            <a:spAutoFit/>
          </a:bodyPr>
          <a:lstStyle/>
          <a:p>
            <a:r>
              <a:rPr lang="en-US" sz="2000" dirty="0" smtClean="0"/>
              <a:t>Material properties for standard cast iron have been assumed for lack of more detailed information on specifics of actual properties.  </a:t>
            </a:r>
            <a:r>
              <a:rPr lang="en-US" sz="2000" b="1" dirty="0" smtClean="0"/>
              <a:t>0.5% Moly Cast Iron</a:t>
            </a:r>
          </a:p>
          <a:p>
            <a:endParaRPr lang="en-US" sz="2000" dirty="0"/>
          </a:p>
          <a:p>
            <a:r>
              <a:rPr lang="en-US" sz="2000" dirty="0" smtClean="0"/>
              <a:t>References found which provide some indication of enhanced properties of 0.5% Moly cast iron, but content of other alloying elements need to be known to be more definitive.</a:t>
            </a:r>
            <a:endParaRPr lang="en-US" sz="2000" dirty="0"/>
          </a:p>
        </p:txBody>
      </p:sp>
      <p:sp>
        <p:nvSpPr>
          <p:cNvPr id="3" name="Rectangle 2"/>
          <p:cNvSpPr/>
          <p:nvPr/>
        </p:nvSpPr>
        <p:spPr>
          <a:xfrm>
            <a:off x="768655" y="643713"/>
            <a:ext cx="4727576" cy="400110"/>
          </a:xfrm>
          <a:prstGeom prst="rect">
            <a:avLst/>
          </a:prstGeom>
        </p:spPr>
        <p:txBody>
          <a:bodyPr wrap="none">
            <a:spAutoFit/>
          </a:bodyPr>
          <a:lstStyle/>
          <a:p>
            <a:r>
              <a:rPr lang="en-US" sz="2000" b="1" dirty="0"/>
              <a:t>Allowable tooth load – </a:t>
            </a:r>
            <a:r>
              <a:rPr lang="en-US" sz="2000" b="1" dirty="0" smtClean="0"/>
              <a:t>Material Properties</a:t>
            </a:r>
            <a:endParaRPr lang="en-US" sz="2000" dirty="0"/>
          </a:p>
        </p:txBody>
      </p:sp>
      <p:sp>
        <p:nvSpPr>
          <p:cNvPr id="6" name="TextBox 5"/>
          <p:cNvSpPr txBox="1"/>
          <p:nvPr/>
        </p:nvSpPr>
        <p:spPr>
          <a:xfrm>
            <a:off x="481530" y="5299587"/>
            <a:ext cx="3989986" cy="1015663"/>
          </a:xfrm>
          <a:prstGeom prst="rect">
            <a:avLst/>
          </a:prstGeom>
          <a:noFill/>
        </p:spPr>
        <p:txBody>
          <a:bodyPr wrap="square" rtlCol="0">
            <a:spAutoFit/>
          </a:bodyPr>
          <a:lstStyle/>
          <a:p>
            <a:r>
              <a:rPr lang="en-US" sz="1200" dirty="0" smtClean="0"/>
              <a:t>Reference:</a:t>
            </a:r>
          </a:p>
          <a:p>
            <a:r>
              <a:rPr lang="en-US" sz="1200" dirty="0" smtClean="0"/>
              <a:t>http</a:t>
            </a:r>
            <a:r>
              <a:rPr lang="en-US" sz="1200" dirty="0"/>
              <a:t>://demos.netarsoft.com/vanitec/wp-content/uploads/2011/09/The-Effects-of-V-Mo-Ni-and-Cu-on-the-Strength-and-Thermal-Fatigue-Resistance-of-Grey-Irons-Suitable-for-High-Duty-Applications.pdf</a:t>
            </a:r>
          </a:p>
        </p:txBody>
      </p:sp>
      <p:sp>
        <p:nvSpPr>
          <p:cNvPr id="7" name="Slide Number Placeholder 6"/>
          <p:cNvSpPr>
            <a:spLocks noGrp="1"/>
          </p:cNvSpPr>
          <p:nvPr>
            <p:ph type="sldNum" sz="quarter" idx="12"/>
          </p:nvPr>
        </p:nvSpPr>
        <p:spPr/>
        <p:txBody>
          <a:bodyPr/>
          <a:lstStyle/>
          <a:p>
            <a:fld id="{A89FC872-ADDE-439C-9772-4760EFDC0AF5}" type="slidenum">
              <a:rPr lang="en-US" smtClean="0"/>
              <a:pPr/>
              <a:t>23</a:t>
            </a:fld>
            <a:endParaRPr lang="en-US"/>
          </a:p>
        </p:txBody>
      </p:sp>
    </p:spTree>
    <p:extLst>
      <p:ext uri="{BB962C8B-B14F-4D97-AF65-F5344CB8AC3E}">
        <p14:creationId xmlns:p14="http://schemas.microsoft.com/office/powerpoint/2010/main" val="19026204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1514" y="365126"/>
            <a:ext cx="3592286" cy="532022"/>
          </a:xfrm>
        </p:spPr>
        <p:txBody>
          <a:bodyPr>
            <a:normAutofit/>
          </a:bodyPr>
          <a:lstStyle/>
          <a:p>
            <a:pPr lvl="0" algn="r"/>
            <a:r>
              <a:rPr lang="en-US" sz="2800" u="sng" dirty="0" smtClean="0"/>
              <a:t>Gear </a:t>
            </a:r>
            <a:r>
              <a:rPr lang="en-US" sz="2800" u="sng" dirty="0"/>
              <a:t>load calculations</a:t>
            </a:r>
          </a:p>
        </p:txBody>
      </p:sp>
      <mc:AlternateContent xmlns:mc="http://schemas.openxmlformats.org/markup-compatibility/2006" xmlns:a14="http://schemas.microsoft.com/office/drawing/2010/main">
        <mc:Choice Requires="a14">
          <p:sp>
            <p:nvSpPr>
              <p:cNvPr id="5" name="TextBox 4"/>
              <p:cNvSpPr txBox="1"/>
              <p:nvPr/>
            </p:nvSpPr>
            <p:spPr>
              <a:xfrm>
                <a:off x="960596" y="897148"/>
                <a:ext cx="10270808" cy="646331"/>
              </a:xfrm>
              <a:prstGeom prst="rect">
                <a:avLst/>
              </a:prstGeom>
              <a:noFill/>
            </p:spPr>
            <p:txBody>
              <a:bodyPr wrap="square" rtlCol="0">
                <a:spAutoFit/>
              </a:bodyPr>
              <a:lstStyle/>
              <a:p>
                <a:r>
                  <a:rPr lang="en-US" dirty="0" smtClean="0"/>
                  <a:t>The most common </a:t>
                </a:r>
                <a:r>
                  <a:rPr lang="en-US" dirty="0"/>
                  <a:t>method of estimating </a:t>
                </a:r>
                <a:r>
                  <a:rPr lang="en-US" dirty="0" smtClean="0"/>
                  <a:t>the allowable tooth load due to </a:t>
                </a:r>
                <a:r>
                  <a:rPr lang="en-US" dirty="0"/>
                  <a:t>bending </a:t>
                </a:r>
                <a:r>
                  <a:rPr lang="en-US" dirty="0" smtClean="0"/>
                  <a:t>stresses in </a:t>
                </a:r>
                <a:r>
                  <a:rPr lang="en-US" dirty="0"/>
                  <a:t>a gear tooth is the </a:t>
                </a:r>
                <a:r>
                  <a:rPr lang="en-US" b="1" dirty="0"/>
                  <a:t>Lewis E</a:t>
                </a:r>
                <a:r>
                  <a:rPr lang="en-US" b="1" dirty="0" smtClean="0"/>
                  <a:t>quation</a:t>
                </a:r>
                <a:r>
                  <a:rPr lang="en-US" dirty="0" smtClean="0"/>
                  <a:t>.   From the basic equation for bending stress:  </a:t>
                </a:r>
                <a14:m>
                  <m:oMath xmlns:m="http://schemas.openxmlformats.org/officeDocument/2006/math">
                    <m:r>
                      <a:rPr lang="en-US"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𝑀𝑐</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𝐼</m:t>
                    </m:r>
                  </m:oMath>
                </a14:m>
                <a:r>
                  <a:rPr lang="en-US" dirty="0" smtClean="0"/>
                  <a:t> , Lewis derived: </a:t>
                </a: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960596" y="897148"/>
                <a:ext cx="10270808" cy="646331"/>
              </a:xfrm>
              <a:prstGeom prst="rect">
                <a:avLst/>
              </a:prstGeom>
              <a:blipFill rotWithShape="0">
                <a:blip r:embed="rId3" cstate="print"/>
                <a:stretch>
                  <a:fillRect l="-534"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404258" y="1543479"/>
                <a:ext cx="10243456" cy="5481822"/>
              </a:xfrm>
              <a:prstGeom prst="rect">
                <a:avLst/>
              </a:prstGeom>
            </p:spPr>
            <p:txBody>
              <a:bodyPr wrap="square">
                <a:spAutoFit/>
              </a:bodyPr>
              <a:lstStyle/>
              <a:p>
                <a14:m>
                  <m:oMath xmlns:m="http://schemas.openxmlformats.org/officeDocument/2006/math">
                    <m:sSub>
                      <m:sSubPr>
                        <m:ctrlPr>
                          <a:rPr lang="en-US" sz="2400" i="1" dirty="0" smtClean="0">
                            <a:solidFill>
                              <a:srgbClr val="000000"/>
                            </a:solidFill>
                            <a:latin typeface="Cambria Math" panose="02040503050406030204" pitchFamily="18" charset="0"/>
                          </a:rPr>
                        </m:ctrlPr>
                      </m:sSubPr>
                      <m:e>
                        <m:r>
                          <a:rPr lang="en-US" sz="2400" i="1" dirty="0">
                            <a:solidFill>
                              <a:srgbClr val="000000"/>
                            </a:solidFill>
                            <a:latin typeface="Cambria Math" panose="02040503050406030204" pitchFamily="18" charset="0"/>
                          </a:rPr>
                          <m:t>𝑊</m:t>
                        </m:r>
                      </m:e>
                      <m:sub>
                        <m:r>
                          <a:rPr lang="en-US" sz="2400" i="1" dirty="0">
                            <a:solidFill>
                              <a:srgbClr val="000000"/>
                            </a:solidFill>
                            <a:latin typeface="Cambria Math" panose="02040503050406030204" pitchFamily="18" charset="0"/>
                          </a:rPr>
                          <m:t>𝑡</m:t>
                        </m:r>
                      </m:sub>
                    </m:sSub>
                    <m:r>
                      <a:rPr lang="en-US" sz="2400" i="1" dirty="0" smtClean="0">
                        <a:solidFill>
                          <a:srgbClr val="000000"/>
                        </a:solidFill>
                        <a:latin typeface="Cambria Math" panose="02040503050406030204" pitchFamily="18" charset="0"/>
                      </a:rPr>
                      <m:t>=</m:t>
                    </m:r>
                    <m:r>
                      <a:rPr lang="en-US" sz="2400" b="0" i="1" dirty="0" smtClean="0">
                        <a:solidFill>
                          <a:srgbClr val="000000"/>
                        </a:solidFill>
                        <a:latin typeface="Cambria Math" panose="02040503050406030204" pitchFamily="18" charset="0"/>
                      </a:rPr>
                      <m:t> </m:t>
                    </m:r>
                    <m:f>
                      <m:fPr>
                        <m:ctrlPr>
                          <a:rPr lang="en-US" sz="2400" b="0" i="1" dirty="0" smtClean="0">
                            <a:solidFill>
                              <a:srgbClr val="000000"/>
                            </a:solidFill>
                            <a:latin typeface="Cambria Math" panose="02040503050406030204" pitchFamily="18" charset="0"/>
                          </a:rPr>
                        </m:ctrlPr>
                      </m:fPr>
                      <m:num>
                        <m:sSub>
                          <m:sSubPr>
                            <m:ctrlPr>
                              <a:rPr lang="en-US" sz="2400" b="0" i="1" dirty="0" smtClean="0">
                                <a:solidFill>
                                  <a:srgbClr val="000000"/>
                                </a:solidFill>
                                <a:latin typeface="Cambria Math" panose="02040503050406030204" pitchFamily="18" charset="0"/>
                              </a:rPr>
                            </m:ctrlPr>
                          </m:sSubPr>
                          <m:e>
                            <m:r>
                              <a:rPr lang="en-US" sz="2400" b="0" i="1" dirty="0" smtClean="0">
                                <a:solidFill>
                                  <a:srgbClr val="000000"/>
                                </a:solidFill>
                                <a:latin typeface="Cambria Math" panose="02040503050406030204" pitchFamily="18" charset="0"/>
                                <a:ea typeface="Cambria Math" panose="02040503050406030204" pitchFamily="18" charset="0"/>
                              </a:rPr>
                              <m:t>𝜎</m:t>
                            </m:r>
                          </m:e>
                          <m:sub>
                            <m:r>
                              <a:rPr lang="en-US" sz="2400" b="0" i="1" dirty="0" smtClean="0">
                                <a:solidFill>
                                  <a:srgbClr val="000000"/>
                                </a:solidFill>
                                <a:latin typeface="Cambria Math" panose="02040503050406030204" pitchFamily="18" charset="0"/>
                              </a:rPr>
                              <m:t>𝑡</m:t>
                            </m:r>
                          </m:sub>
                        </m:sSub>
                        <m:sSub>
                          <m:sSubPr>
                            <m:ctrlPr>
                              <a:rPr lang="en-US" sz="2400" b="0" i="1" dirty="0" smtClean="0">
                                <a:solidFill>
                                  <a:srgbClr val="000000"/>
                                </a:solidFill>
                                <a:latin typeface="Cambria Math" panose="02040503050406030204" pitchFamily="18" charset="0"/>
                              </a:rPr>
                            </m:ctrlPr>
                          </m:sSubPr>
                          <m:e>
                            <m:r>
                              <a:rPr lang="en-US" sz="2400" b="0" i="1" dirty="0" smtClean="0">
                                <a:solidFill>
                                  <a:srgbClr val="000000"/>
                                </a:solidFill>
                                <a:latin typeface="Cambria Math" panose="02040503050406030204" pitchFamily="18" charset="0"/>
                              </a:rPr>
                              <m:t>𝐶</m:t>
                            </m:r>
                          </m:e>
                          <m:sub>
                            <m:r>
                              <a:rPr lang="en-US" sz="2400" b="0" i="1" dirty="0" smtClean="0">
                                <a:solidFill>
                                  <a:srgbClr val="000000"/>
                                </a:solidFill>
                                <a:latin typeface="Cambria Math" panose="02040503050406030204" pitchFamily="18" charset="0"/>
                              </a:rPr>
                              <m:t>𝑣</m:t>
                            </m:r>
                          </m:sub>
                        </m:sSub>
                        <m:sSub>
                          <m:sSubPr>
                            <m:ctrlPr>
                              <a:rPr lang="en-US" sz="2400" b="0" i="1" dirty="0" smtClean="0">
                                <a:solidFill>
                                  <a:srgbClr val="000000"/>
                                </a:solidFill>
                                <a:latin typeface="Cambria Math" panose="02040503050406030204" pitchFamily="18" charset="0"/>
                              </a:rPr>
                            </m:ctrlPr>
                          </m:sSubPr>
                          <m:e>
                            <m:r>
                              <a:rPr lang="en-US" sz="2400" b="0" i="1" dirty="0" smtClean="0">
                                <a:solidFill>
                                  <a:srgbClr val="000000"/>
                                </a:solidFill>
                                <a:latin typeface="Cambria Math" panose="02040503050406030204" pitchFamily="18" charset="0"/>
                              </a:rPr>
                              <m:t>𝑃</m:t>
                            </m:r>
                          </m:e>
                          <m:sub>
                            <m:r>
                              <a:rPr lang="en-US" sz="2400" b="0" i="1" dirty="0" smtClean="0">
                                <a:solidFill>
                                  <a:srgbClr val="000000"/>
                                </a:solidFill>
                                <a:latin typeface="Cambria Math" panose="02040503050406030204" pitchFamily="18" charset="0"/>
                              </a:rPr>
                              <m:t>𝑐</m:t>
                            </m:r>
                          </m:sub>
                        </m:sSub>
                        <m:r>
                          <a:rPr lang="en-US" sz="2400" b="0" i="1" dirty="0" smtClean="0">
                            <a:solidFill>
                              <a:srgbClr val="000000"/>
                            </a:solidFill>
                            <a:latin typeface="Cambria Math" panose="02040503050406030204" pitchFamily="18" charset="0"/>
                          </a:rPr>
                          <m:t>𝑌</m:t>
                        </m:r>
                      </m:num>
                      <m:den>
                        <m:r>
                          <a:rPr lang="en-US" sz="2400" b="0" i="1" dirty="0" smtClean="0">
                            <a:solidFill>
                              <a:srgbClr val="000000"/>
                            </a:solidFill>
                            <a:latin typeface="Cambria Math" panose="02040503050406030204" pitchFamily="18" charset="0"/>
                            <a:ea typeface="Cambria Math" panose="02040503050406030204" pitchFamily="18" charset="0"/>
                          </a:rPr>
                          <m:t>𝜋</m:t>
                        </m:r>
                      </m:den>
                    </m:f>
                  </m:oMath>
                </a14:m>
                <a:r>
                  <a:rPr lang="en-US" sz="2400" i="1" dirty="0" smtClean="0">
                    <a:solidFill>
                      <a:srgbClr val="000000"/>
                    </a:solidFill>
                    <a:latin typeface="Cambria Math" panose="02040503050406030204" pitchFamily="18" charset="0"/>
                  </a:rPr>
                  <a:t> </a:t>
                </a:r>
                <a14:m>
                  <m:oMath xmlns:m="http://schemas.openxmlformats.org/officeDocument/2006/math">
                    <m:r>
                      <a:rPr lang="en-US" sz="2400" b="0" i="1" dirty="0" smtClean="0">
                        <a:solidFill>
                          <a:srgbClr val="000000"/>
                        </a:solidFill>
                        <a:latin typeface="Cambria Math" panose="02040503050406030204" pitchFamily="18" charset="0"/>
                      </a:rPr>
                      <m:t>=</m:t>
                    </m:r>
                    <m:sSub>
                      <m:sSubPr>
                        <m:ctrlPr>
                          <a:rPr lang="en-US" sz="2400" i="1" dirty="0">
                            <a:solidFill>
                              <a:srgbClr val="000000"/>
                            </a:solidFill>
                            <a:latin typeface="Cambria Math" panose="02040503050406030204" pitchFamily="18" charset="0"/>
                          </a:rPr>
                        </m:ctrlPr>
                      </m:sSubPr>
                      <m:e>
                        <m:r>
                          <a:rPr lang="en-US" sz="2400" i="1" dirty="0">
                            <a:solidFill>
                              <a:srgbClr val="000000"/>
                            </a:solidFill>
                            <a:latin typeface="Cambria Math" panose="02040503050406030204" pitchFamily="18" charset="0"/>
                            <a:ea typeface="Cambria Math" panose="02040503050406030204" pitchFamily="18" charset="0"/>
                          </a:rPr>
                          <m:t>𝜎</m:t>
                        </m:r>
                      </m:e>
                      <m:sub>
                        <m:r>
                          <a:rPr lang="en-US" sz="2400" i="1" dirty="0">
                            <a:solidFill>
                              <a:srgbClr val="000000"/>
                            </a:solidFill>
                            <a:latin typeface="Cambria Math" panose="02040503050406030204" pitchFamily="18" charset="0"/>
                          </a:rPr>
                          <m:t>𝑡</m:t>
                        </m:r>
                      </m:sub>
                    </m:sSub>
                    <m:sSub>
                      <m:sSubPr>
                        <m:ctrlPr>
                          <a:rPr lang="en-US" sz="2400" i="1" dirty="0">
                            <a:solidFill>
                              <a:srgbClr val="000000"/>
                            </a:solidFill>
                            <a:latin typeface="Cambria Math" panose="02040503050406030204" pitchFamily="18" charset="0"/>
                          </a:rPr>
                        </m:ctrlPr>
                      </m:sSubPr>
                      <m:e>
                        <m:r>
                          <a:rPr lang="en-US" sz="2400" i="1" dirty="0">
                            <a:solidFill>
                              <a:srgbClr val="000000"/>
                            </a:solidFill>
                            <a:latin typeface="Cambria Math" panose="02040503050406030204" pitchFamily="18" charset="0"/>
                          </a:rPr>
                          <m:t>𝐶</m:t>
                        </m:r>
                      </m:e>
                      <m:sub>
                        <m:r>
                          <a:rPr lang="en-US" sz="2400" i="1" dirty="0">
                            <a:solidFill>
                              <a:srgbClr val="000000"/>
                            </a:solidFill>
                            <a:latin typeface="Cambria Math" panose="02040503050406030204" pitchFamily="18" charset="0"/>
                          </a:rPr>
                          <m:t>𝑣</m:t>
                        </m:r>
                      </m:sub>
                    </m:sSub>
                    <m:sSub>
                      <m:sSubPr>
                        <m:ctrlPr>
                          <a:rPr lang="en-US" sz="2400" i="1" dirty="0">
                            <a:solidFill>
                              <a:srgbClr val="000000"/>
                            </a:solidFill>
                            <a:latin typeface="Cambria Math" panose="02040503050406030204" pitchFamily="18" charset="0"/>
                          </a:rPr>
                        </m:ctrlPr>
                      </m:sSubPr>
                      <m:e>
                        <m:r>
                          <a:rPr lang="en-US" sz="2400" i="1" dirty="0">
                            <a:solidFill>
                              <a:srgbClr val="000000"/>
                            </a:solidFill>
                            <a:latin typeface="Cambria Math" panose="02040503050406030204" pitchFamily="18" charset="0"/>
                          </a:rPr>
                          <m:t>𝑃</m:t>
                        </m:r>
                      </m:e>
                      <m:sub>
                        <m:r>
                          <a:rPr lang="en-US" sz="2400" i="1" dirty="0">
                            <a:solidFill>
                              <a:srgbClr val="000000"/>
                            </a:solidFill>
                            <a:latin typeface="Cambria Math" panose="02040503050406030204" pitchFamily="18" charset="0"/>
                          </a:rPr>
                          <m:t>𝑐</m:t>
                        </m:r>
                      </m:sub>
                    </m:sSub>
                    <m:r>
                      <a:rPr lang="en-US" sz="2400" b="0" i="1" dirty="0" smtClean="0">
                        <a:solidFill>
                          <a:srgbClr val="000000"/>
                        </a:solidFill>
                        <a:latin typeface="Cambria Math" panose="02040503050406030204" pitchFamily="18" charset="0"/>
                      </a:rPr>
                      <m:t>𝑏𝑦</m:t>
                    </m:r>
                  </m:oMath>
                </a14:m>
                <a:endParaRPr lang="en-US" sz="2400" i="1" dirty="0" smtClean="0">
                  <a:solidFill>
                    <a:srgbClr val="000000"/>
                  </a:solidFill>
                  <a:latin typeface="Cambria Math" panose="02040503050406030204" pitchFamily="18" charset="0"/>
                </a:endParaRPr>
              </a:p>
              <a:p>
                <a14:m>
                  <m:oMath xmlns:m="http://schemas.openxmlformats.org/officeDocument/2006/math">
                    <m:sSub>
                      <m:sSubPr>
                        <m:ctrlPr>
                          <a:rPr lang="en-US" sz="2000" i="1" dirty="0">
                            <a:solidFill>
                              <a:srgbClr val="000000"/>
                            </a:solidFill>
                            <a:latin typeface="Cambria Math" panose="02040503050406030204" pitchFamily="18" charset="0"/>
                          </a:rPr>
                        </m:ctrlPr>
                      </m:sSubPr>
                      <m:e>
                        <m:r>
                          <a:rPr lang="en-US" sz="2000" i="1" dirty="0">
                            <a:solidFill>
                              <a:srgbClr val="000000"/>
                            </a:solidFill>
                            <a:latin typeface="Cambria Math" panose="02040503050406030204" pitchFamily="18" charset="0"/>
                          </a:rPr>
                          <m:t>𝑊</m:t>
                        </m:r>
                      </m:e>
                      <m:sub>
                        <m:r>
                          <a:rPr lang="en-US" sz="2000" i="1" dirty="0">
                            <a:solidFill>
                              <a:srgbClr val="000000"/>
                            </a:solidFill>
                            <a:latin typeface="Cambria Math" panose="02040503050406030204" pitchFamily="18" charset="0"/>
                          </a:rPr>
                          <m:t>𝑡</m:t>
                        </m:r>
                      </m:sub>
                    </m:sSub>
                    <m:r>
                      <a:rPr lang="en-US" sz="2000" i="1" dirty="0">
                        <a:solidFill>
                          <a:srgbClr val="000000"/>
                        </a:solidFill>
                        <a:latin typeface="Cambria Math" panose="02040503050406030204" pitchFamily="18" charset="0"/>
                      </a:rPr>
                      <m:t>=</m:t>
                    </m:r>
                    <m:r>
                      <a:rPr lang="en-US" sz="2000" b="0" i="1" dirty="0" smtClean="0">
                        <a:solidFill>
                          <a:srgbClr val="000000"/>
                        </a:solidFill>
                        <a:latin typeface="Cambria Math" panose="02040503050406030204" pitchFamily="18" charset="0"/>
                      </a:rPr>
                      <m:t>(12</m:t>
                    </m:r>
                    <m:r>
                      <a:rPr lang="en-US" sz="2000" b="0" i="1" dirty="0" smtClean="0">
                        <a:solidFill>
                          <a:srgbClr val="000000"/>
                        </a:solidFill>
                        <a:latin typeface="Cambria Math" panose="02040503050406030204" pitchFamily="18" charset="0"/>
                      </a:rPr>
                      <m:t>𝑘𝑠𝑖</m:t>
                    </m:r>
                    <m:r>
                      <a:rPr lang="en-US" sz="2000" b="0" i="1" dirty="0" smtClean="0">
                        <a:solidFill>
                          <a:srgbClr val="000000"/>
                        </a:solidFill>
                        <a:latin typeface="Cambria Math" panose="02040503050406030204" pitchFamily="18" charset="0"/>
                      </a:rPr>
                      <m:t>)(0.99)(0.4444")(2.045")(0.1227)</m:t>
                    </m:r>
                  </m:oMath>
                </a14:m>
                <a:r>
                  <a:rPr lang="en-US" sz="2000" i="1" dirty="0">
                    <a:solidFill>
                      <a:srgbClr val="000000"/>
                    </a:solidFill>
                    <a:latin typeface="Cambria Math" panose="02040503050406030204" pitchFamily="18" charset="0"/>
                  </a:rPr>
                  <a:t> </a:t>
                </a:r>
                <a:r>
                  <a:rPr lang="en-US" sz="2000" dirty="0">
                    <a:solidFill>
                      <a:srgbClr val="000000"/>
                    </a:solidFill>
                    <a:latin typeface="Cambria Math" panose="02040503050406030204" pitchFamily="18" charset="0"/>
                  </a:rPr>
                  <a:t>= </a:t>
                </a:r>
                <a:r>
                  <a:rPr lang="en-US" sz="2000" b="1" dirty="0">
                    <a:solidFill>
                      <a:srgbClr val="000000"/>
                    </a:solidFill>
                  </a:rPr>
                  <a:t>1324.7 </a:t>
                </a:r>
                <a:r>
                  <a:rPr lang="en-US" sz="2000" b="1" dirty="0" err="1" smtClean="0">
                    <a:solidFill>
                      <a:srgbClr val="000000"/>
                    </a:solidFill>
                  </a:rPr>
                  <a:t>lbs</a:t>
                </a:r>
                <a:r>
                  <a:rPr lang="en-US" sz="2000" b="1" dirty="0" smtClean="0">
                    <a:solidFill>
                      <a:srgbClr val="000000"/>
                    </a:solidFill>
                  </a:rPr>
                  <a:t>   ≙  50,593 </a:t>
                </a:r>
                <a:r>
                  <a:rPr lang="en-US" sz="2000" b="1" dirty="0" err="1" smtClean="0">
                    <a:solidFill>
                      <a:srgbClr val="000000"/>
                    </a:solidFill>
                  </a:rPr>
                  <a:t>lb</a:t>
                </a:r>
                <a:r>
                  <a:rPr lang="en-US" sz="2000" b="1" dirty="0" smtClean="0">
                    <a:solidFill>
                      <a:srgbClr val="000000"/>
                    </a:solidFill>
                  </a:rPr>
                  <a:t>-in @ Gear </a:t>
                </a:r>
              </a:p>
              <a:p>
                <a:pPr marL="800100" lvl="1" indent="-342900">
                  <a:buFont typeface="Wingdings" panose="05000000000000000000" pitchFamily="2" charset="2"/>
                  <a:buChar char="Ø"/>
                </a:pPr>
                <a:r>
                  <a:rPr lang="en-US" b="1" dirty="0" smtClean="0">
                    <a:solidFill>
                      <a:srgbClr val="000000"/>
                    </a:solidFill>
                  </a:rPr>
                  <a:t>Maximum operating torque at 0.5°/sec</a:t>
                </a:r>
                <a:r>
                  <a:rPr lang="en-US" b="1" baseline="30000" dirty="0" smtClean="0">
                    <a:solidFill>
                      <a:srgbClr val="000000"/>
                    </a:solidFill>
                  </a:rPr>
                  <a:t>2</a:t>
                </a:r>
                <a:r>
                  <a:rPr lang="en-US" b="1" dirty="0" smtClean="0">
                    <a:solidFill>
                      <a:srgbClr val="000000"/>
                    </a:solidFill>
                  </a:rPr>
                  <a:t> (ZTF target </a:t>
                </a:r>
                <a:r>
                  <a:rPr lang="en-US" b="1" dirty="0" err="1" smtClean="0">
                    <a:solidFill>
                      <a:srgbClr val="000000"/>
                    </a:solidFill>
                  </a:rPr>
                  <a:t>accel</a:t>
                </a:r>
                <a:r>
                  <a:rPr lang="en-US" b="1" dirty="0" smtClean="0">
                    <a:solidFill>
                      <a:srgbClr val="000000"/>
                    </a:solidFill>
                  </a:rPr>
                  <a:t>)  =&gt;        10,716 </a:t>
                </a:r>
                <a:r>
                  <a:rPr lang="en-US" b="1" dirty="0" err="1" smtClean="0">
                    <a:solidFill>
                      <a:srgbClr val="000000"/>
                    </a:solidFill>
                  </a:rPr>
                  <a:t>lb</a:t>
                </a:r>
                <a:r>
                  <a:rPr lang="en-US" b="1" dirty="0" smtClean="0">
                    <a:solidFill>
                      <a:srgbClr val="000000"/>
                    </a:solidFill>
                  </a:rPr>
                  <a:t>-in </a:t>
                </a:r>
                <a:endParaRPr lang="en-US" b="1" dirty="0">
                  <a:solidFill>
                    <a:srgbClr val="000000"/>
                  </a:solidFill>
                </a:endParaRPr>
              </a:p>
              <a:p>
                <a:endParaRPr lang="en-US" dirty="0" smtClean="0">
                  <a:solidFill>
                    <a:srgbClr val="000000"/>
                  </a:solidFill>
                  <a:latin typeface="Arial" panose="020B0604020202020204" pitchFamily="34" charset="0"/>
                </a:endParaRPr>
              </a:p>
              <a:p>
                <a:r>
                  <a:rPr lang="en-US" sz="1600" dirty="0" smtClean="0">
                    <a:solidFill>
                      <a:srgbClr val="000000"/>
                    </a:solidFill>
                    <a:latin typeface="Arial" panose="020B0604020202020204" pitchFamily="34" charset="0"/>
                  </a:rPr>
                  <a:t>Where</a:t>
                </a:r>
                <a:r>
                  <a:rPr lang="en-US" sz="1600" dirty="0">
                    <a:solidFill>
                      <a:srgbClr val="000000"/>
                    </a:solidFill>
                    <a:latin typeface="Arial" panose="020B0604020202020204" pitchFamily="34" charset="0"/>
                  </a:rPr>
                  <a:t>:</a:t>
                </a:r>
              </a:p>
              <a:p>
                <a:r>
                  <a:rPr lang="en-US" sz="1600" dirty="0" err="1">
                    <a:solidFill>
                      <a:srgbClr val="000000"/>
                    </a:solidFill>
                    <a:latin typeface="Arial" panose="020B0604020202020204" pitchFamily="34" charset="0"/>
                  </a:rPr>
                  <a:t>Wt</a:t>
                </a:r>
                <a:r>
                  <a:rPr lang="en-US" sz="1600" dirty="0">
                    <a:solidFill>
                      <a:srgbClr val="000000"/>
                    </a:solidFill>
                    <a:latin typeface="Arial" panose="020B0604020202020204" pitchFamily="34" charset="0"/>
                  </a:rPr>
                  <a:t>  </a:t>
                </a:r>
                <a:r>
                  <a:rPr lang="en-US" sz="1600" dirty="0" smtClean="0">
                    <a:solidFill>
                      <a:srgbClr val="000000"/>
                    </a:solidFill>
                    <a:latin typeface="Arial" panose="020B0604020202020204" pitchFamily="34" charset="0"/>
                  </a:rPr>
                  <a:t>=  Permissible tangential </a:t>
                </a:r>
                <a:r>
                  <a:rPr lang="en-US" sz="1600" b="1" dirty="0" smtClean="0">
                    <a:solidFill>
                      <a:srgbClr val="000000"/>
                    </a:solidFill>
                    <a:latin typeface="Arial" panose="020B0604020202020204" pitchFamily="34" charset="0"/>
                  </a:rPr>
                  <a:t>tooth load </a:t>
                </a:r>
                <a:r>
                  <a:rPr lang="en-US" sz="1600" dirty="0">
                    <a:solidFill>
                      <a:srgbClr val="000000"/>
                    </a:solidFill>
                    <a:latin typeface="Arial" panose="020B0604020202020204" pitchFamily="34" charset="0"/>
                  </a:rPr>
                  <a:t>(</a:t>
                </a:r>
                <a:r>
                  <a:rPr lang="en-US" sz="1600" dirty="0" err="1">
                    <a:solidFill>
                      <a:srgbClr val="000000"/>
                    </a:solidFill>
                    <a:latin typeface="Arial" panose="020B0604020202020204" pitchFamily="34" charset="0"/>
                  </a:rPr>
                  <a:t>lbs</a:t>
                </a:r>
                <a:r>
                  <a:rPr lang="en-US" sz="1600" dirty="0" smtClean="0">
                    <a:solidFill>
                      <a:srgbClr val="000000"/>
                    </a:solidFill>
                    <a:latin typeface="Arial" panose="020B0604020202020204" pitchFamily="34" charset="0"/>
                  </a:rPr>
                  <a:t>),</a:t>
                </a:r>
              </a:p>
              <a:p>
                <a:r>
                  <a:rPr lang="en-US" sz="1600" dirty="0" err="1" smtClean="0">
                    <a:solidFill>
                      <a:srgbClr val="000000"/>
                    </a:solidFill>
                    <a:latin typeface="Arial" panose="020B0604020202020204" pitchFamily="34" charset="0"/>
                  </a:rPr>
                  <a:t>σ</a:t>
                </a:r>
                <a:r>
                  <a:rPr lang="en-US" sz="1600" baseline="-25000" dirty="0" err="1" smtClean="0">
                    <a:solidFill>
                      <a:srgbClr val="000000"/>
                    </a:solidFill>
                    <a:latin typeface="Arial" panose="020B0604020202020204" pitchFamily="34" charset="0"/>
                  </a:rPr>
                  <a:t>t</a:t>
                </a:r>
                <a:r>
                  <a:rPr lang="en-US" sz="1600" baseline="-25000" dirty="0" smtClean="0">
                    <a:solidFill>
                      <a:srgbClr val="000000"/>
                    </a:solidFill>
                    <a:latin typeface="Arial" panose="020B0604020202020204" pitchFamily="34" charset="0"/>
                  </a:rPr>
                  <a:t>   </a:t>
                </a:r>
                <a:r>
                  <a:rPr lang="en-US" sz="1600" dirty="0" smtClean="0">
                    <a:solidFill>
                      <a:srgbClr val="000000"/>
                    </a:solidFill>
                    <a:latin typeface="Arial" panose="020B0604020202020204" pitchFamily="34" charset="0"/>
                  </a:rPr>
                  <a:t>=  Endurance limit = </a:t>
                </a:r>
                <a:r>
                  <a:rPr lang="en-US" sz="1600" b="1" dirty="0" smtClean="0">
                    <a:solidFill>
                      <a:srgbClr val="000000"/>
                    </a:solidFill>
                    <a:latin typeface="Arial" panose="020B0604020202020204" pitchFamily="34" charset="0"/>
                  </a:rPr>
                  <a:t>12,000 psi </a:t>
                </a:r>
                <a:r>
                  <a:rPr lang="en-US" sz="1600" dirty="0" smtClean="0">
                    <a:solidFill>
                      <a:srgbClr val="000000"/>
                    </a:solidFill>
                    <a:latin typeface="Arial" panose="020B0604020202020204" pitchFamily="34" charset="0"/>
                  </a:rPr>
                  <a:t>for </a:t>
                </a:r>
                <a:r>
                  <a:rPr lang="en-US" sz="1600" dirty="0" err="1" smtClean="0">
                    <a:solidFill>
                      <a:srgbClr val="000000"/>
                    </a:solidFill>
                    <a:latin typeface="Arial" panose="020B0604020202020204" pitchFamily="34" charset="0"/>
                  </a:rPr>
                  <a:t>std</a:t>
                </a:r>
                <a:r>
                  <a:rPr lang="en-US" sz="1600" dirty="0" smtClean="0">
                    <a:solidFill>
                      <a:srgbClr val="000000"/>
                    </a:solidFill>
                    <a:latin typeface="Arial" panose="020B0604020202020204" pitchFamily="34" charset="0"/>
                  </a:rPr>
                  <a:t> grade cast iron*	</a:t>
                </a:r>
                <a:endParaRPr lang="en-US" sz="1600" dirty="0">
                  <a:solidFill>
                    <a:srgbClr val="000000"/>
                  </a:solidFill>
                  <a:latin typeface="Arial" panose="020B0604020202020204" pitchFamily="34" charset="0"/>
                </a:endParaRPr>
              </a:p>
              <a:p>
                <a:r>
                  <a:rPr lang="en-US" sz="1600" dirty="0" smtClean="0">
                    <a:solidFill>
                      <a:srgbClr val="000000"/>
                    </a:solidFill>
                    <a:latin typeface="Arial" panose="020B0604020202020204" pitchFamily="34" charset="0"/>
                  </a:rPr>
                  <a:t>Pc </a:t>
                </a:r>
                <a:r>
                  <a:rPr lang="en-US" sz="1600" dirty="0">
                    <a:solidFill>
                      <a:srgbClr val="000000"/>
                    </a:solidFill>
                    <a:latin typeface="Arial" panose="020B0604020202020204" pitchFamily="34" charset="0"/>
                  </a:rPr>
                  <a:t> </a:t>
                </a:r>
                <a:r>
                  <a:rPr lang="en-US" sz="1600" dirty="0" smtClean="0">
                    <a:solidFill>
                      <a:srgbClr val="000000"/>
                    </a:solidFill>
                    <a:latin typeface="Arial" panose="020B0604020202020204" pitchFamily="34" charset="0"/>
                  </a:rPr>
                  <a:t>= circular </a:t>
                </a:r>
                <a:r>
                  <a:rPr lang="en-US" sz="1600" dirty="0">
                    <a:solidFill>
                      <a:srgbClr val="000000"/>
                    </a:solidFill>
                    <a:latin typeface="Arial" panose="020B0604020202020204" pitchFamily="34" charset="0"/>
                  </a:rPr>
                  <a:t>pitch </a:t>
                </a:r>
                <a:r>
                  <a:rPr lang="en-US" sz="1600" dirty="0" smtClean="0">
                    <a:solidFill>
                      <a:srgbClr val="000000"/>
                    </a:solidFill>
                    <a:latin typeface="Arial" panose="020B0604020202020204" pitchFamily="34" charset="0"/>
                  </a:rPr>
                  <a:t>(in)= </a:t>
                </a:r>
                <a:r>
                  <a:rPr lang="en-US" sz="1600" b="1" dirty="0" smtClean="0">
                    <a:solidFill>
                      <a:srgbClr val="000000"/>
                    </a:solidFill>
                    <a:latin typeface="Arial" panose="020B0604020202020204" pitchFamily="34" charset="0"/>
                  </a:rPr>
                  <a:t>0.4444”  </a:t>
                </a:r>
              </a:p>
              <a:p>
                <a:r>
                  <a:rPr lang="en-US" sz="1600" dirty="0" err="1" smtClean="0">
                    <a:solidFill>
                      <a:srgbClr val="000000"/>
                    </a:solidFill>
                    <a:latin typeface="Arial" panose="020B0604020202020204" pitchFamily="34" charset="0"/>
                  </a:rPr>
                  <a:t>C</a:t>
                </a:r>
                <a:r>
                  <a:rPr lang="en-US" sz="1600" baseline="-25000" dirty="0" err="1" smtClean="0">
                    <a:solidFill>
                      <a:srgbClr val="000000"/>
                    </a:solidFill>
                    <a:latin typeface="Arial" panose="020B0604020202020204" pitchFamily="34" charset="0"/>
                  </a:rPr>
                  <a:t>v</a:t>
                </a:r>
                <a:r>
                  <a:rPr lang="en-US" sz="1600" dirty="0" smtClean="0">
                    <a:solidFill>
                      <a:srgbClr val="000000"/>
                    </a:solidFill>
                    <a:latin typeface="Arial" panose="020B0604020202020204" pitchFamily="34" charset="0"/>
                  </a:rPr>
                  <a:t> = Barth velocity factor** = 1200/(1200+ v) = </a:t>
                </a:r>
                <a:r>
                  <a:rPr lang="en-US" sz="1600" b="1" dirty="0" smtClean="0">
                    <a:solidFill>
                      <a:srgbClr val="000000"/>
                    </a:solidFill>
                    <a:latin typeface="Arial" panose="020B0604020202020204" pitchFamily="34" charset="0"/>
                  </a:rPr>
                  <a:t>0.99</a:t>
                </a:r>
              </a:p>
              <a:p>
                <a:r>
                  <a:rPr lang="en-US" sz="1600" dirty="0">
                    <a:solidFill>
                      <a:srgbClr val="000000"/>
                    </a:solidFill>
                    <a:latin typeface="Arial" panose="020B0604020202020204" pitchFamily="34" charset="0"/>
                  </a:rPr>
                  <a:t> </a:t>
                </a:r>
                <a:r>
                  <a:rPr lang="en-US" sz="1600" dirty="0" smtClean="0">
                    <a:solidFill>
                      <a:srgbClr val="000000"/>
                    </a:solidFill>
                    <a:latin typeface="Arial" panose="020B0604020202020204" pitchFamily="34" charset="0"/>
                  </a:rPr>
                  <a:t>where v= </a:t>
                </a:r>
                <a:r>
                  <a:rPr lang="en-US" sz="1600" dirty="0" err="1" smtClean="0">
                    <a:solidFill>
                      <a:srgbClr val="000000"/>
                    </a:solidFill>
                    <a:latin typeface="Arial" panose="020B0604020202020204" pitchFamily="34" charset="0"/>
                  </a:rPr>
                  <a:t>vel</a:t>
                </a:r>
                <a:r>
                  <a:rPr lang="en-US" sz="1600" dirty="0" smtClean="0">
                    <a:solidFill>
                      <a:srgbClr val="000000"/>
                    </a:solidFill>
                    <a:latin typeface="Arial" panose="020B0604020202020204" pitchFamily="34" charset="0"/>
                  </a:rPr>
                  <a:t> at pitch </a:t>
                </a:r>
                <a:r>
                  <a:rPr lang="en-US" sz="1600" dirty="0" err="1" smtClean="0">
                    <a:solidFill>
                      <a:srgbClr val="000000"/>
                    </a:solidFill>
                    <a:latin typeface="Arial" panose="020B0604020202020204" pitchFamily="34" charset="0"/>
                  </a:rPr>
                  <a:t>dia</a:t>
                </a:r>
                <a:r>
                  <a:rPr lang="en-US" sz="1600" dirty="0" smtClean="0">
                    <a:solidFill>
                      <a:srgbClr val="000000"/>
                    </a:solidFill>
                    <a:latin typeface="Arial" panose="020B0604020202020204" pitchFamily="34" charset="0"/>
                  </a:rPr>
                  <a:t> (</a:t>
                </a:r>
                <a:r>
                  <a:rPr lang="en-US" sz="1600" dirty="0" err="1" smtClean="0">
                    <a:solidFill>
                      <a:srgbClr val="000000"/>
                    </a:solidFill>
                    <a:latin typeface="Arial" panose="020B0604020202020204" pitchFamily="34" charset="0"/>
                  </a:rPr>
                  <a:t>ft</a:t>
                </a:r>
                <a:r>
                  <a:rPr lang="en-US" sz="1600" dirty="0" smtClean="0">
                    <a:solidFill>
                      <a:srgbClr val="000000"/>
                    </a:solidFill>
                    <a:latin typeface="Arial" panose="020B0604020202020204" pitchFamily="34" charset="0"/>
                  </a:rPr>
                  <a:t>/min) = 10 </a:t>
                </a:r>
                <a:r>
                  <a:rPr lang="en-US" sz="1600" dirty="0" err="1" smtClean="0">
                    <a:solidFill>
                      <a:srgbClr val="000000"/>
                    </a:solidFill>
                    <a:latin typeface="Arial" panose="020B0604020202020204" pitchFamily="34" charset="0"/>
                  </a:rPr>
                  <a:t>ft</a:t>
                </a:r>
                <a:r>
                  <a:rPr lang="en-US" sz="1600" dirty="0" smtClean="0">
                    <a:solidFill>
                      <a:srgbClr val="000000"/>
                    </a:solidFill>
                    <a:latin typeface="Arial" panose="020B0604020202020204" pitchFamily="34" charset="0"/>
                  </a:rPr>
                  <a:t>/min</a:t>
                </a:r>
              </a:p>
              <a:p>
                <a:r>
                  <a:rPr lang="en-US" sz="1600" dirty="0" smtClean="0">
                    <a:solidFill>
                      <a:srgbClr val="000000"/>
                    </a:solidFill>
                    <a:latin typeface="Arial" panose="020B0604020202020204" pitchFamily="34" charset="0"/>
                  </a:rPr>
                  <a:t>b </a:t>
                </a:r>
                <a:r>
                  <a:rPr lang="en-US" sz="1600" dirty="0">
                    <a:solidFill>
                      <a:srgbClr val="000000"/>
                    </a:solidFill>
                    <a:latin typeface="Arial" panose="020B0604020202020204" pitchFamily="34" charset="0"/>
                  </a:rPr>
                  <a:t>=</a:t>
                </a:r>
                <a:r>
                  <a:rPr lang="en-US" sz="1600" dirty="0" smtClean="0">
                    <a:solidFill>
                      <a:srgbClr val="000000"/>
                    </a:solidFill>
                    <a:latin typeface="Arial" panose="020B0604020202020204" pitchFamily="34" charset="0"/>
                  </a:rPr>
                  <a:t> </a:t>
                </a:r>
                <a:r>
                  <a:rPr lang="en-US" sz="1600" dirty="0">
                    <a:solidFill>
                      <a:srgbClr val="000000"/>
                    </a:solidFill>
                    <a:latin typeface="Arial" panose="020B0604020202020204" pitchFamily="34" charset="0"/>
                  </a:rPr>
                  <a:t>face width (in</a:t>
                </a:r>
                <a:r>
                  <a:rPr lang="en-US" sz="1600" dirty="0" smtClean="0">
                    <a:solidFill>
                      <a:srgbClr val="000000"/>
                    </a:solidFill>
                    <a:latin typeface="Arial" panose="020B0604020202020204" pitchFamily="34" charset="0"/>
                  </a:rPr>
                  <a:t>) = </a:t>
                </a:r>
                <a:r>
                  <a:rPr lang="en-US" sz="1600" b="1" dirty="0" smtClean="0">
                    <a:solidFill>
                      <a:srgbClr val="000000"/>
                    </a:solidFill>
                    <a:latin typeface="Arial" panose="020B0604020202020204" pitchFamily="34" charset="0"/>
                  </a:rPr>
                  <a:t>2.045”</a:t>
                </a:r>
                <a:endParaRPr lang="en-US" sz="1600" b="1" dirty="0">
                  <a:solidFill>
                    <a:srgbClr val="000000"/>
                  </a:solidFill>
                  <a:latin typeface="Arial" panose="020B0604020202020204" pitchFamily="34" charset="0"/>
                </a:endParaRPr>
              </a:p>
              <a:p>
                <a:r>
                  <a:rPr lang="en-US" sz="1600" dirty="0">
                    <a:solidFill>
                      <a:srgbClr val="000000"/>
                    </a:solidFill>
                    <a:latin typeface="Arial" panose="020B0604020202020204" pitchFamily="34" charset="0"/>
                  </a:rPr>
                  <a:t>Y =</a:t>
                </a:r>
                <a:r>
                  <a:rPr lang="en-US" sz="1600" dirty="0" smtClean="0">
                    <a:solidFill>
                      <a:srgbClr val="000000"/>
                    </a:solidFill>
                    <a:latin typeface="Arial" panose="020B0604020202020204" pitchFamily="34" charset="0"/>
                  </a:rPr>
                  <a:t> </a:t>
                </a:r>
                <a:r>
                  <a:rPr lang="en-US" sz="1600" dirty="0">
                    <a:solidFill>
                      <a:srgbClr val="000000"/>
                    </a:solidFill>
                    <a:latin typeface="Arial" panose="020B0604020202020204" pitchFamily="34" charset="0"/>
                  </a:rPr>
                  <a:t>Lewis form </a:t>
                </a:r>
                <a:r>
                  <a:rPr lang="en-US" sz="1600" dirty="0" smtClean="0">
                    <a:solidFill>
                      <a:srgbClr val="000000"/>
                    </a:solidFill>
                    <a:latin typeface="Arial" panose="020B0604020202020204" pitchFamily="34" charset="0"/>
                  </a:rPr>
                  <a:t>factor*** ; or y = Y/</a:t>
                </a:r>
                <a:r>
                  <a:rPr lang="el-GR" sz="1600" dirty="0" smtClean="0">
                    <a:solidFill>
                      <a:srgbClr val="000000"/>
                    </a:solidFill>
                    <a:latin typeface="Arial" panose="020B0604020202020204" pitchFamily="34" charset="0"/>
                  </a:rPr>
                  <a:t>π</a:t>
                </a:r>
                <a:endParaRPr lang="en-US" sz="1600" dirty="0" smtClean="0">
                  <a:solidFill>
                    <a:srgbClr val="000000"/>
                  </a:solidFill>
                  <a:latin typeface="Arial" panose="020B0604020202020204" pitchFamily="34" charset="0"/>
                </a:endParaRPr>
              </a:p>
              <a:p>
                <a:r>
                  <a:rPr lang="en-US" sz="1600" dirty="0" smtClean="0">
                    <a:solidFill>
                      <a:srgbClr val="000000"/>
                    </a:solidFill>
                    <a:latin typeface="Arial" panose="020B0604020202020204" pitchFamily="34" charset="0"/>
                  </a:rPr>
                  <a:t>y </a:t>
                </a:r>
                <a:r>
                  <a:rPr lang="en-US" sz="1600" dirty="0">
                    <a:solidFill>
                      <a:srgbClr val="000000"/>
                    </a:solidFill>
                    <a:latin typeface="Arial" panose="020B0604020202020204" pitchFamily="34" charset="0"/>
                  </a:rPr>
                  <a:t>= 0.124 – 0.684/</a:t>
                </a:r>
                <a:r>
                  <a:rPr lang="en-US" sz="1600" dirty="0" err="1">
                    <a:solidFill>
                      <a:srgbClr val="000000"/>
                    </a:solidFill>
                    <a:latin typeface="Arial" panose="020B0604020202020204" pitchFamily="34" charset="0"/>
                  </a:rPr>
                  <a:t>Tg</a:t>
                </a:r>
                <a:r>
                  <a:rPr lang="en-US" sz="1600" dirty="0">
                    <a:solidFill>
                      <a:srgbClr val="000000"/>
                    </a:solidFill>
                    <a:latin typeface="Arial" panose="020B0604020202020204" pitchFamily="34" charset="0"/>
                  </a:rPr>
                  <a:t> = </a:t>
                </a:r>
                <a:r>
                  <a:rPr lang="en-US" sz="1600" b="1" dirty="0" smtClean="0">
                    <a:solidFill>
                      <a:srgbClr val="000000"/>
                    </a:solidFill>
                    <a:latin typeface="Arial" panose="020B0604020202020204" pitchFamily="34" charset="0"/>
                  </a:rPr>
                  <a:t>0.1227</a:t>
                </a:r>
                <a:r>
                  <a:rPr lang="en-US" sz="1600" dirty="0" smtClean="0">
                    <a:solidFill>
                      <a:srgbClr val="000000"/>
                    </a:solidFill>
                    <a:latin typeface="Arial" panose="020B0604020202020204" pitchFamily="34" charset="0"/>
                  </a:rPr>
                  <a:t>;  for </a:t>
                </a:r>
                <a:r>
                  <a:rPr lang="en-US" sz="1600" dirty="0">
                    <a:solidFill>
                      <a:srgbClr val="000000"/>
                    </a:solidFill>
                    <a:latin typeface="Arial" panose="020B0604020202020204" pitchFamily="34" charset="0"/>
                  </a:rPr>
                  <a:t>14.5° full depth </a:t>
                </a:r>
                <a:r>
                  <a:rPr lang="en-US" sz="1600" dirty="0" smtClean="0">
                    <a:solidFill>
                      <a:srgbClr val="000000"/>
                    </a:solidFill>
                    <a:latin typeface="Arial" panose="020B0604020202020204" pitchFamily="34" charset="0"/>
                  </a:rPr>
                  <a:t>involute </a:t>
                </a:r>
                <a:endParaRPr lang="en-US" sz="1600" dirty="0">
                  <a:solidFill>
                    <a:srgbClr val="000000"/>
                  </a:solidFill>
                  <a:latin typeface="Arial" panose="020B0604020202020204" pitchFamily="34" charset="0"/>
                </a:endParaRPr>
              </a:p>
              <a:p>
                <a:endParaRPr lang="en-US" sz="1400" dirty="0">
                  <a:solidFill>
                    <a:srgbClr val="000000"/>
                  </a:solidFill>
                  <a:latin typeface="Arial" panose="020B0604020202020204" pitchFamily="34" charset="0"/>
                </a:endParaRPr>
              </a:p>
              <a:p>
                <a:r>
                  <a:rPr lang="en-US" sz="1400" dirty="0" smtClean="0">
                    <a:solidFill>
                      <a:srgbClr val="222286"/>
                    </a:solidFill>
                  </a:rPr>
                  <a:t>*Assumption of standard grade cast iron properties.</a:t>
                </a:r>
                <a:r>
                  <a:rPr lang="en-US" sz="1400" dirty="0">
                    <a:solidFill>
                      <a:srgbClr val="222286"/>
                    </a:solidFill>
                  </a:rPr>
                  <a:t> </a:t>
                </a:r>
                <a:r>
                  <a:rPr lang="en-US" sz="1400" dirty="0" smtClean="0">
                    <a:solidFill>
                      <a:srgbClr val="222286"/>
                    </a:solidFill>
                  </a:rPr>
                  <a:t> Gear spec’d 0.5% Moly cast iron may have higher stress limit.</a:t>
                </a:r>
              </a:p>
              <a:p>
                <a:r>
                  <a:rPr lang="en-US" sz="1400" dirty="0">
                    <a:solidFill>
                      <a:srgbClr val="222286"/>
                    </a:solidFill>
                  </a:rPr>
                  <a:t>**Since higher velocity gear operation results in </a:t>
                </a:r>
                <a:r>
                  <a:rPr lang="en-US" sz="1400" dirty="0" smtClean="0">
                    <a:solidFill>
                      <a:srgbClr val="222286"/>
                    </a:solidFill>
                  </a:rPr>
                  <a:t>increased stresses </a:t>
                </a:r>
                <a:r>
                  <a:rPr lang="en-US" sz="1400" dirty="0">
                    <a:solidFill>
                      <a:srgbClr val="222286"/>
                    </a:solidFill>
                  </a:rPr>
                  <a:t>due to impacts at initial contact, a </a:t>
                </a:r>
                <a:r>
                  <a:rPr lang="en-US" sz="1400" dirty="0" smtClean="0">
                    <a:solidFill>
                      <a:srgbClr val="222286"/>
                    </a:solidFill>
                  </a:rPr>
                  <a:t>velocity-based factor </a:t>
                </a:r>
                <a:r>
                  <a:rPr lang="en-US" sz="1400" dirty="0">
                    <a:solidFill>
                      <a:srgbClr val="222286"/>
                    </a:solidFill>
                  </a:rPr>
                  <a:t>is commonly included in tooth bending stress</a:t>
                </a:r>
                <a:r>
                  <a:rPr lang="en-US" sz="1400" dirty="0" smtClean="0">
                    <a:solidFill>
                      <a:srgbClr val="222286"/>
                    </a:solidFill>
                  </a:rPr>
                  <a:t>.</a:t>
                </a:r>
              </a:p>
              <a:p>
                <a:r>
                  <a:rPr lang="en-US" sz="1400" dirty="0" smtClean="0">
                    <a:solidFill>
                      <a:srgbClr val="222286"/>
                    </a:solidFill>
                  </a:rPr>
                  <a:t>***</a:t>
                </a:r>
                <a:r>
                  <a:rPr lang="en-US" sz="1400" dirty="0">
                    <a:solidFill>
                      <a:srgbClr val="222286"/>
                    </a:solidFill>
                  </a:rPr>
                  <a:t>The Lewis form factor, Y, is a function of the number of teeth, pressure angle, and involute depth of the gear.  It accounts for the geometry of the tooth and can be calculated directly from geometry or acquired from reference tables</a:t>
                </a:r>
                <a:r>
                  <a:rPr lang="en-US" sz="1400" dirty="0" smtClean="0">
                    <a:solidFill>
                      <a:srgbClr val="222286"/>
                    </a:solidFill>
                  </a:rPr>
                  <a:t>.</a:t>
                </a:r>
              </a:p>
              <a:p>
                <a:r>
                  <a:rPr lang="en-US" sz="1400" dirty="0" smtClean="0">
                    <a:solidFill>
                      <a:srgbClr val="222286"/>
                    </a:solidFill>
                  </a:rPr>
                  <a:t>Other method rely of various operational factors and could provide values ~15% higher values</a:t>
                </a:r>
                <a:endParaRPr lang="en-US" sz="1400" dirty="0">
                  <a:solidFill>
                    <a:srgbClr val="222286"/>
                  </a:solidFill>
                </a:endParaRPr>
              </a:p>
              <a:p>
                <a:endParaRPr lang="en-US" dirty="0" smtClean="0">
                  <a:solidFill>
                    <a:srgbClr val="222286"/>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1404258" y="1543479"/>
                <a:ext cx="10243456" cy="5481822"/>
              </a:xfrm>
              <a:prstGeom prst="rect">
                <a:avLst/>
              </a:prstGeom>
              <a:blipFill rotWithShape="0">
                <a:blip r:embed="rId4" cstate="print"/>
                <a:stretch>
                  <a:fillRect l="-297"/>
                </a:stretch>
              </a:blipFill>
            </p:spPr>
            <p:txBody>
              <a:bodyPr/>
              <a:lstStyle/>
              <a:p>
                <a:r>
                  <a:rPr lang="en-US">
                    <a:noFill/>
                  </a:rPr>
                  <a:t> </a:t>
                </a:r>
              </a:p>
            </p:txBody>
          </p:sp>
        </mc:Fallback>
      </mc:AlternateContent>
      <p:sp>
        <p:nvSpPr>
          <p:cNvPr id="10" name="TextBox 9"/>
          <p:cNvSpPr txBox="1"/>
          <p:nvPr/>
        </p:nvSpPr>
        <p:spPr>
          <a:xfrm>
            <a:off x="1055915" y="527816"/>
            <a:ext cx="4221990" cy="400110"/>
          </a:xfrm>
          <a:prstGeom prst="rect">
            <a:avLst/>
          </a:prstGeom>
          <a:noFill/>
        </p:spPr>
        <p:txBody>
          <a:bodyPr wrap="none" rtlCol="0">
            <a:spAutoFit/>
          </a:bodyPr>
          <a:lstStyle/>
          <a:p>
            <a:r>
              <a:rPr lang="en-US" sz="2000" b="1" dirty="0"/>
              <a:t>Allowable tooth load – </a:t>
            </a:r>
            <a:r>
              <a:rPr lang="en-US" sz="2000" b="1" dirty="0" smtClean="0"/>
              <a:t>Bending Stress</a:t>
            </a:r>
            <a:endParaRPr lang="en-US" sz="2000" dirty="0"/>
          </a:p>
        </p:txBody>
      </p:sp>
      <p:pic>
        <p:nvPicPr>
          <p:cNvPr id="4" name="Content Placeholder 3"/>
          <p:cNvPicPr>
            <a:picLocks noGrp="1" noChangeAspect="1"/>
          </p:cNvPicPr>
          <p:nvPr>
            <p:ph idx="1"/>
          </p:nvPr>
        </p:nvPicPr>
        <p:blipFill>
          <a:blip r:embed="rId5" cstate="print"/>
          <a:stretch>
            <a:fillRect/>
          </a:stretch>
        </p:blipFill>
        <p:spPr>
          <a:xfrm>
            <a:off x="8555039" y="2887109"/>
            <a:ext cx="2930460" cy="2161141"/>
          </a:xfrm>
          <a:prstGeom prst="rect">
            <a:avLst/>
          </a:prstGeom>
        </p:spPr>
      </p:pic>
      <p:sp>
        <p:nvSpPr>
          <p:cNvPr id="3" name="Slide Number Placeholder 2"/>
          <p:cNvSpPr>
            <a:spLocks noGrp="1"/>
          </p:cNvSpPr>
          <p:nvPr>
            <p:ph type="sldNum" sz="quarter" idx="12"/>
          </p:nvPr>
        </p:nvSpPr>
        <p:spPr/>
        <p:txBody>
          <a:bodyPr/>
          <a:lstStyle/>
          <a:p>
            <a:fld id="{A89FC872-ADDE-439C-9772-4760EFDC0AF5}" type="slidenum">
              <a:rPr lang="en-US" smtClean="0"/>
              <a:pPr/>
              <a:t>24</a:t>
            </a:fld>
            <a:endParaRPr lang="en-US"/>
          </a:p>
        </p:txBody>
      </p:sp>
    </p:spTree>
    <p:extLst>
      <p:ext uri="{BB962C8B-B14F-4D97-AF65-F5344CB8AC3E}">
        <p14:creationId xmlns:p14="http://schemas.microsoft.com/office/powerpoint/2010/main" val="3237524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1514" y="365126"/>
            <a:ext cx="3592286" cy="532022"/>
          </a:xfrm>
        </p:spPr>
        <p:txBody>
          <a:bodyPr>
            <a:normAutofit/>
          </a:bodyPr>
          <a:lstStyle/>
          <a:p>
            <a:pPr lvl="0" algn="r"/>
            <a:r>
              <a:rPr lang="en-US" sz="2800" u="sng" dirty="0" smtClean="0"/>
              <a:t>Gear </a:t>
            </a:r>
            <a:r>
              <a:rPr lang="en-US" sz="2800" u="sng" dirty="0"/>
              <a:t>load calculations</a:t>
            </a:r>
          </a:p>
        </p:txBody>
      </p:sp>
      <p:sp>
        <p:nvSpPr>
          <p:cNvPr id="5" name="TextBox 4"/>
          <p:cNvSpPr txBox="1"/>
          <p:nvPr/>
        </p:nvSpPr>
        <p:spPr>
          <a:xfrm>
            <a:off x="960596" y="897148"/>
            <a:ext cx="10270808" cy="923330"/>
          </a:xfrm>
          <a:prstGeom prst="rect">
            <a:avLst/>
          </a:prstGeom>
          <a:noFill/>
        </p:spPr>
        <p:txBody>
          <a:bodyPr wrap="square" rtlCol="0">
            <a:spAutoFit/>
          </a:bodyPr>
          <a:lstStyle/>
          <a:p>
            <a:r>
              <a:rPr lang="en-US" dirty="0"/>
              <a:t>Even though a gear tooth may not break due to bending </a:t>
            </a:r>
            <a:r>
              <a:rPr lang="en-US" dirty="0" smtClean="0"/>
              <a:t>stresses during </a:t>
            </a:r>
            <a:r>
              <a:rPr lang="en-US" dirty="0"/>
              <a:t>its life, it could develop pits on the tooth face due to high </a:t>
            </a:r>
            <a:r>
              <a:rPr lang="en-US" dirty="0" smtClean="0"/>
              <a:t>contact stresses </a:t>
            </a:r>
            <a:r>
              <a:rPr lang="en-US" dirty="0"/>
              <a:t>fatiguing the surface by compression</a:t>
            </a:r>
            <a:r>
              <a:rPr lang="en-US" dirty="0" smtClean="0"/>
              <a:t>.</a:t>
            </a:r>
          </a:p>
          <a:p>
            <a:r>
              <a:rPr lang="en-US" dirty="0" smtClean="0"/>
              <a:t>Limiting load for wear is given by:</a:t>
            </a:r>
            <a:endParaRPr lang="en-US" dirty="0"/>
          </a:p>
        </p:txBody>
      </p:sp>
      <mc:AlternateContent xmlns:mc="http://schemas.openxmlformats.org/markup-compatibility/2006" xmlns:a14="http://schemas.microsoft.com/office/drawing/2010/main">
        <mc:Choice Requires="a14">
          <p:sp>
            <p:nvSpPr>
              <p:cNvPr id="9" name="Rectangle 8"/>
              <p:cNvSpPr/>
              <p:nvPr/>
            </p:nvSpPr>
            <p:spPr>
              <a:xfrm>
                <a:off x="1110344" y="1898385"/>
                <a:ext cx="10243456" cy="366183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400" i="1" dirty="0" smtClean="0">
                              <a:solidFill>
                                <a:srgbClr val="000000"/>
                              </a:solidFill>
                              <a:latin typeface="Cambria Math" panose="02040503050406030204" pitchFamily="18" charset="0"/>
                            </a:rPr>
                          </m:ctrlPr>
                        </m:sSubPr>
                        <m:e>
                          <m:r>
                            <a:rPr lang="en-US" sz="2400" i="1" dirty="0">
                              <a:solidFill>
                                <a:srgbClr val="000000"/>
                              </a:solidFill>
                              <a:latin typeface="Cambria Math" panose="02040503050406030204" pitchFamily="18" charset="0"/>
                            </a:rPr>
                            <m:t>𝑊</m:t>
                          </m:r>
                        </m:e>
                        <m:sub>
                          <m:r>
                            <a:rPr lang="en-US" sz="2400" b="0" i="1" dirty="0" smtClean="0">
                              <a:solidFill>
                                <a:srgbClr val="000000"/>
                              </a:solidFill>
                              <a:latin typeface="Cambria Math" panose="02040503050406030204" pitchFamily="18" charset="0"/>
                            </a:rPr>
                            <m:t>𝑊</m:t>
                          </m:r>
                        </m:sub>
                      </m:sSub>
                      <m:r>
                        <a:rPr lang="en-US" sz="2400" i="1" dirty="0" smtClean="0">
                          <a:solidFill>
                            <a:srgbClr val="000000"/>
                          </a:solidFill>
                          <a:latin typeface="Cambria Math" panose="02040503050406030204" pitchFamily="18" charset="0"/>
                        </a:rPr>
                        <m:t>=</m:t>
                      </m:r>
                      <m:sSub>
                        <m:sSubPr>
                          <m:ctrlPr>
                            <a:rPr lang="en-US" sz="2400" i="1" dirty="0">
                              <a:solidFill>
                                <a:srgbClr val="000000"/>
                              </a:solidFill>
                              <a:latin typeface="Cambria Math" panose="02040503050406030204" pitchFamily="18" charset="0"/>
                            </a:rPr>
                          </m:ctrlPr>
                        </m:sSubPr>
                        <m:e>
                          <m:r>
                            <a:rPr lang="en-US" sz="2400" b="0" i="1" dirty="0" smtClean="0">
                              <a:solidFill>
                                <a:srgbClr val="000000"/>
                              </a:solidFill>
                              <a:latin typeface="Cambria Math" panose="02040503050406030204" pitchFamily="18" charset="0"/>
                            </a:rPr>
                            <m:t>𝐷</m:t>
                          </m:r>
                        </m:e>
                        <m:sub>
                          <m:r>
                            <a:rPr lang="en-US" sz="2400" b="0" i="1" dirty="0" smtClean="0">
                              <a:solidFill>
                                <a:srgbClr val="000000"/>
                              </a:solidFill>
                              <a:latin typeface="Cambria Math" panose="02040503050406030204" pitchFamily="18" charset="0"/>
                              <a:ea typeface="Cambria Math" panose="02040503050406030204" pitchFamily="18" charset="0"/>
                            </a:rPr>
                            <m:t>𝑔</m:t>
                          </m:r>
                        </m:sub>
                      </m:sSub>
                      <m:r>
                        <a:rPr lang="en-US" sz="2400" i="1" dirty="0">
                          <a:solidFill>
                            <a:srgbClr val="000000"/>
                          </a:solidFill>
                          <a:latin typeface="Cambria Math" panose="02040503050406030204" pitchFamily="18" charset="0"/>
                          <a:ea typeface="Cambria Math" panose="02040503050406030204" pitchFamily="18" charset="0"/>
                        </a:rPr>
                        <m:t>∙</m:t>
                      </m:r>
                      <m:r>
                        <a:rPr lang="en-US" sz="2400" b="0" i="1" dirty="0" smtClean="0">
                          <a:solidFill>
                            <a:srgbClr val="000000"/>
                          </a:solidFill>
                          <a:latin typeface="Cambria Math" panose="02040503050406030204" pitchFamily="18" charset="0"/>
                          <a:ea typeface="Cambria Math" panose="02040503050406030204" pitchFamily="18" charset="0"/>
                        </a:rPr>
                        <m:t>𝑏</m:t>
                      </m:r>
                      <m:r>
                        <a:rPr lang="en-US" sz="2400" b="0" i="1" dirty="0" smtClean="0">
                          <a:solidFill>
                            <a:srgbClr val="000000"/>
                          </a:solidFill>
                          <a:latin typeface="Cambria Math" panose="02040503050406030204" pitchFamily="18" charset="0"/>
                          <a:ea typeface="Cambria Math" panose="02040503050406030204" pitchFamily="18" charset="0"/>
                        </a:rPr>
                        <m:t>∙</m:t>
                      </m:r>
                      <m:r>
                        <a:rPr lang="en-US" sz="2400" b="0" i="1" dirty="0" smtClean="0">
                          <a:solidFill>
                            <a:srgbClr val="000000"/>
                          </a:solidFill>
                          <a:latin typeface="Cambria Math" panose="02040503050406030204" pitchFamily="18" charset="0"/>
                          <a:ea typeface="Cambria Math" panose="02040503050406030204" pitchFamily="18" charset="0"/>
                        </a:rPr>
                        <m:t>𝐾</m:t>
                      </m:r>
                    </m:oMath>
                  </m:oMathPara>
                </a14:m>
                <a:endParaRPr lang="en-US" sz="2400" i="1" dirty="0" smtClean="0">
                  <a:solidFill>
                    <a:srgbClr val="000000"/>
                  </a:solidFill>
                  <a:latin typeface="Cambria Math" panose="02040503050406030204" pitchFamily="18" charset="0"/>
                </a:endParaRPr>
              </a:p>
              <a:p>
                <a14:m>
                  <m:oMath xmlns:m="http://schemas.openxmlformats.org/officeDocument/2006/math">
                    <m:sSub>
                      <m:sSubPr>
                        <m:ctrlPr>
                          <a:rPr lang="en-US" sz="2000" i="1" dirty="0">
                            <a:solidFill>
                              <a:srgbClr val="000000"/>
                            </a:solidFill>
                            <a:latin typeface="Cambria Math" panose="02040503050406030204" pitchFamily="18" charset="0"/>
                          </a:rPr>
                        </m:ctrlPr>
                      </m:sSubPr>
                      <m:e>
                        <m:r>
                          <a:rPr lang="en-US" sz="2000" i="1" dirty="0">
                            <a:solidFill>
                              <a:srgbClr val="000000"/>
                            </a:solidFill>
                            <a:latin typeface="Cambria Math" panose="02040503050406030204" pitchFamily="18" charset="0"/>
                          </a:rPr>
                          <m:t>𝑊</m:t>
                        </m:r>
                      </m:e>
                      <m:sub>
                        <m:r>
                          <a:rPr lang="en-US" sz="2000" b="0" i="1" dirty="0" smtClean="0">
                            <a:solidFill>
                              <a:srgbClr val="000000"/>
                            </a:solidFill>
                            <a:latin typeface="Cambria Math" panose="02040503050406030204" pitchFamily="18" charset="0"/>
                          </a:rPr>
                          <m:t>𝑊</m:t>
                        </m:r>
                      </m:sub>
                    </m:sSub>
                    <m:r>
                      <a:rPr lang="en-US" sz="2000" i="1" dirty="0">
                        <a:solidFill>
                          <a:srgbClr val="000000"/>
                        </a:solidFill>
                        <a:latin typeface="Cambria Math" panose="02040503050406030204" pitchFamily="18" charset="0"/>
                      </a:rPr>
                      <m:t>=</m:t>
                    </m:r>
                    <m:r>
                      <a:rPr lang="en-US" sz="2000" b="0" i="1" dirty="0" smtClean="0">
                        <a:solidFill>
                          <a:srgbClr val="000000"/>
                        </a:solidFill>
                        <a:latin typeface="Cambria Math" panose="02040503050406030204" pitchFamily="18" charset="0"/>
                      </a:rPr>
                      <m:t>(76.385")(2.045")(50 </m:t>
                    </m:r>
                    <m:r>
                      <a:rPr lang="en-US" sz="2000" b="0" i="1" dirty="0" smtClean="0">
                        <a:solidFill>
                          <a:srgbClr val="000000"/>
                        </a:solidFill>
                        <a:latin typeface="Cambria Math" panose="02040503050406030204" pitchFamily="18" charset="0"/>
                      </a:rPr>
                      <m:t>𝑝𝑠𝑖</m:t>
                    </m:r>
                    <m:r>
                      <a:rPr lang="en-US" sz="2000" b="0" i="1" dirty="0" smtClean="0">
                        <a:solidFill>
                          <a:srgbClr val="000000"/>
                        </a:solidFill>
                        <a:latin typeface="Cambria Math" panose="02040503050406030204" pitchFamily="18" charset="0"/>
                      </a:rPr>
                      <m:t>)</m:t>
                    </m:r>
                  </m:oMath>
                </a14:m>
                <a:r>
                  <a:rPr lang="en-US" sz="2000" i="1" dirty="0">
                    <a:solidFill>
                      <a:srgbClr val="000000"/>
                    </a:solidFill>
                    <a:latin typeface="Cambria Math" panose="02040503050406030204" pitchFamily="18" charset="0"/>
                  </a:rPr>
                  <a:t> = </a:t>
                </a:r>
                <a:r>
                  <a:rPr lang="en-US" sz="2000" b="1" dirty="0" smtClean="0">
                    <a:solidFill>
                      <a:srgbClr val="000000"/>
                    </a:solidFill>
                    <a:latin typeface="Cambria Math" panose="02040503050406030204" pitchFamily="18" charset="0"/>
                  </a:rPr>
                  <a:t>7810 </a:t>
                </a:r>
                <a:r>
                  <a:rPr lang="en-US" sz="2000" b="1" dirty="0" err="1" smtClean="0">
                    <a:solidFill>
                      <a:srgbClr val="000000"/>
                    </a:solidFill>
                    <a:latin typeface="Cambria Math" panose="02040503050406030204" pitchFamily="18" charset="0"/>
                  </a:rPr>
                  <a:t>lbs</a:t>
                </a:r>
                <a:r>
                  <a:rPr lang="en-US" sz="2000" b="1" dirty="0" smtClean="0">
                    <a:solidFill>
                      <a:srgbClr val="000000"/>
                    </a:solidFill>
                    <a:latin typeface="Cambria Math" panose="02040503050406030204" pitchFamily="18" charset="0"/>
                  </a:rPr>
                  <a:t> ≙  298,283 </a:t>
                </a:r>
                <a:r>
                  <a:rPr lang="en-US" sz="2000" b="1" dirty="0" err="1" smtClean="0">
                    <a:solidFill>
                      <a:srgbClr val="000000"/>
                    </a:solidFill>
                    <a:latin typeface="Cambria Math" panose="02040503050406030204" pitchFamily="18" charset="0"/>
                  </a:rPr>
                  <a:t>lb</a:t>
                </a:r>
                <a:r>
                  <a:rPr lang="en-US" sz="2000" b="1" dirty="0" smtClean="0">
                    <a:solidFill>
                      <a:srgbClr val="000000"/>
                    </a:solidFill>
                    <a:latin typeface="Cambria Math" panose="02040503050406030204" pitchFamily="18" charset="0"/>
                  </a:rPr>
                  <a:t>-in @ gear</a:t>
                </a:r>
                <a:endParaRPr lang="en-US" sz="2000" b="1" dirty="0">
                  <a:solidFill>
                    <a:srgbClr val="000000"/>
                  </a:solidFill>
                  <a:latin typeface="Cambria Math" panose="02040503050406030204" pitchFamily="18" charset="0"/>
                </a:endParaRPr>
              </a:p>
              <a:p>
                <a:endParaRPr lang="en-US" dirty="0" smtClean="0">
                  <a:solidFill>
                    <a:srgbClr val="000000"/>
                  </a:solidFill>
                  <a:latin typeface="Arial" panose="020B0604020202020204" pitchFamily="34" charset="0"/>
                </a:endParaRPr>
              </a:p>
              <a:p>
                <a:r>
                  <a:rPr lang="en-US" sz="1600" dirty="0" smtClean="0">
                    <a:solidFill>
                      <a:srgbClr val="000000"/>
                    </a:solidFill>
                    <a:latin typeface="Arial" panose="020B0604020202020204" pitchFamily="34" charset="0"/>
                  </a:rPr>
                  <a:t>Where:</a:t>
                </a:r>
              </a:p>
              <a:p>
                <a:r>
                  <a:rPr lang="en-US" sz="1600" dirty="0" smtClean="0">
                    <a:solidFill>
                      <a:srgbClr val="000000"/>
                    </a:solidFill>
                    <a:latin typeface="Arial" panose="020B0604020202020204" pitchFamily="34" charset="0"/>
                  </a:rPr>
                  <a:t>W</a:t>
                </a:r>
                <a:r>
                  <a:rPr lang="en-US" sz="1600" baseline="-25000" dirty="0" smtClean="0">
                    <a:solidFill>
                      <a:srgbClr val="000000"/>
                    </a:solidFill>
                    <a:latin typeface="Arial" panose="020B0604020202020204" pitchFamily="34" charset="0"/>
                  </a:rPr>
                  <a:t>W</a:t>
                </a:r>
                <a:r>
                  <a:rPr lang="en-US" sz="1600" dirty="0" smtClean="0">
                    <a:solidFill>
                      <a:srgbClr val="000000"/>
                    </a:solidFill>
                    <a:latin typeface="Arial" panose="020B0604020202020204" pitchFamily="34" charset="0"/>
                  </a:rPr>
                  <a:t>  =  Permissible tooth load for wear (</a:t>
                </a:r>
                <a:r>
                  <a:rPr lang="en-US" sz="1600" dirty="0" err="1" smtClean="0">
                    <a:solidFill>
                      <a:srgbClr val="000000"/>
                    </a:solidFill>
                    <a:latin typeface="Arial" panose="020B0604020202020204" pitchFamily="34" charset="0"/>
                  </a:rPr>
                  <a:t>lbs</a:t>
                </a:r>
                <a:r>
                  <a:rPr lang="en-US" sz="1600" dirty="0" smtClean="0">
                    <a:solidFill>
                      <a:srgbClr val="000000"/>
                    </a:solidFill>
                    <a:latin typeface="Arial" panose="020B0604020202020204" pitchFamily="34" charset="0"/>
                  </a:rPr>
                  <a:t>),</a:t>
                </a:r>
              </a:p>
              <a:p>
                <a:r>
                  <a:rPr lang="en-US" sz="1600" dirty="0" smtClean="0">
                    <a:solidFill>
                      <a:srgbClr val="000000"/>
                    </a:solidFill>
                    <a:latin typeface="Arial" panose="020B0604020202020204" pitchFamily="34" charset="0"/>
                  </a:rPr>
                  <a:t>Dg = Pitch </a:t>
                </a:r>
                <a:r>
                  <a:rPr lang="en-US" sz="1600" dirty="0" err="1" smtClean="0">
                    <a:solidFill>
                      <a:srgbClr val="000000"/>
                    </a:solidFill>
                    <a:latin typeface="Arial" panose="020B0604020202020204" pitchFamily="34" charset="0"/>
                  </a:rPr>
                  <a:t>dia</a:t>
                </a:r>
                <a:r>
                  <a:rPr lang="en-US" sz="1600" dirty="0" smtClean="0">
                    <a:solidFill>
                      <a:srgbClr val="000000"/>
                    </a:solidFill>
                    <a:latin typeface="Arial" panose="020B0604020202020204" pitchFamily="34" charset="0"/>
                  </a:rPr>
                  <a:t> of gear = 76</a:t>
                </a:r>
                <a:r>
                  <a:rPr lang="en-US" sz="1600" b="1" dirty="0" smtClean="0">
                    <a:solidFill>
                      <a:srgbClr val="000000"/>
                    </a:solidFill>
                    <a:latin typeface="Arial" panose="020B0604020202020204" pitchFamily="34" charset="0"/>
                  </a:rPr>
                  <a:t>.385”</a:t>
                </a:r>
              </a:p>
              <a:p>
                <a:r>
                  <a:rPr lang="en-US" sz="1600" dirty="0" smtClean="0">
                    <a:solidFill>
                      <a:srgbClr val="000000"/>
                    </a:solidFill>
                    <a:latin typeface="Arial" panose="020B0604020202020204" pitchFamily="34" charset="0"/>
                  </a:rPr>
                  <a:t>b </a:t>
                </a:r>
                <a:r>
                  <a:rPr lang="en-US" sz="1600" dirty="0">
                    <a:solidFill>
                      <a:srgbClr val="000000"/>
                    </a:solidFill>
                    <a:latin typeface="Arial" panose="020B0604020202020204" pitchFamily="34" charset="0"/>
                  </a:rPr>
                  <a:t>=</a:t>
                </a:r>
                <a:r>
                  <a:rPr lang="en-US" sz="1600" dirty="0" smtClean="0">
                    <a:solidFill>
                      <a:srgbClr val="000000"/>
                    </a:solidFill>
                    <a:latin typeface="Arial" panose="020B0604020202020204" pitchFamily="34" charset="0"/>
                  </a:rPr>
                  <a:t> </a:t>
                </a:r>
                <a:r>
                  <a:rPr lang="en-US" sz="1600" dirty="0">
                    <a:solidFill>
                      <a:srgbClr val="000000"/>
                    </a:solidFill>
                    <a:latin typeface="Arial" panose="020B0604020202020204" pitchFamily="34" charset="0"/>
                  </a:rPr>
                  <a:t>face width (in</a:t>
                </a:r>
                <a:r>
                  <a:rPr lang="en-US" sz="1600" dirty="0" smtClean="0">
                    <a:solidFill>
                      <a:srgbClr val="000000"/>
                    </a:solidFill>
                    <a:latin typeface="Arial" panose="020B0604020202020204" pitchFamily="34" charset="0"/>
                  </a:rPr>
                  <a:t>) = </a:t>
                </a:r>
                <a:r>
                  <a:rPr lang="en-US" sz="1600" b="1" dirty="0" smtClean="0">
                    <a:solidFill>
                      <a:srgbClr val="000000"/>
                    </a:solidFill>
                    <a:latin typeface="Arial" panose="020B0604020202020204" pitchFamily="34" charset="0"/>
                  </a:rPr>
                  <a:t>2.045”</a:t>
                </a:r>
                <a:endParaRPr lang="en-US" sz="1600" b="1" dirty="0">
                  <a:solidFill>
                    <a:srgbClr val="000000"/>
                  </a:solidFill>
                  <a:latin typeface="Arial" panose="020B0604020202020204" pitchFamily="34" charset="0"/>
                </a:endParaRPr>
              </a:p>
              <a:p>
                <a:r>
                  <a:rPr lang="en-US" dirty="0" smtClean="0">
                    <a:solidFill>
                      <a:srgbClr val="000000"/>
                    </a:solidFill>
                    <a:latin typeface="Arial" panose="020B0604020202020204" pitchFamily="34" charset="0"/>
                  </a:rPr>
                  <a:t>K = Load stress factor (material combination factor) </a:t>
                </a:r>
              </a:p>
              <a:p>
                <a:r>
                  <a:rPr lang="en-US" dirty="0" smtClean="0">
                    <a:solidFill>
                      <a:srgbClr val="000000"/>
                    </a:solidFill>
                    <a:latin typeface="Arial" panose="020B0604020202020204" pitchFamily="34" charset="0"/>
                  </a:rPr>
                  <a:t>K = </a:t>
                </a:r>
                <a:r>
                  <a:rPr lang="en-US" b="1" dirty="0" smtClean="0">
                    <a:solidFill>
                      <a:srgbClr val="000000"/>
                    </a:solidFill>
                    <a:latin typeface="Arial" panose="020B0604020202020204" pitchFamily="34" charset="0"/>
                  </a:rPr>
                  <a:t>50 psi </a:t>
                </a:r>
                <a:r>
                  <a:rPr lang="en-US" dirty="0" smtClean="0">
                    <a:solidFill>
                      <a:srgbClr val="000000"/>
                    </a:solidFill>
                    <a:latin typeface="Arial" panose="020B0604020202020204" pitchFamily="34" charset="0"/>
                  </a:rPr>
                  <a:t>for Hardened steel worm and cast iron gear</a:t>
                </a:r>
                <a:r>
                  <a:rPr lang="en-US" dirty="0">
                    <a:solidFill>
                      <a:srgbClr val="000000"/>
                    </a:solidFill>
                    <a:latin typeface="Arial" panose="020B0604020202020204" pitchFamily="34" charset="0"/>
                  </a:rPr>
                  <a:t>*</a:t>
                </a:r>
              </a:p>
              <a:p>
                <a:endParaRPr lang="en-US" dirty="0">
                  <a:solidFill>
                    <a:srgbClr val="000000"/>
                  </a:solidFill>
                  <a:latin typeface="Arial" panose="020B0604020202020204" pitchFamily="34" charset="0"/>
                </a:endParaRPr>
              </a:p>
              <a:p>
                <a:r>
                  <a:rPr lang="en-US" sz="1600" dirty="0" smtClean="0"/>
                  <a:t>*</a:t>
                </a:r>
                <a:r>
                  <a:rPr lang="en-US" sz="1600" dirty="0"/>
                  <a:t>Earle </a:t>
                </a:r>
                <a:r>
                  <a:rPr lang="en-US" sz="1600" dirty="0" smtClean="0"/>
                  <a:t>Buckingham, </a:t>
                </a:r>
                <a:r>
                  <a:rPr lang="en-US" sz="1600" i="1" dirty="0" smtClean="0"/>
                  <a:t>Design </a:t>
                </a:r>
                <a:r>
                  <a:rPr lang="en-US" sz="1600" i="1" dirty="0"/>
                  <a:t>of Worm and </a:t>
                </a:r>
                <a:r>
                  <a:rPr lang="en-US" sz="1600" i="1" dirty="0" smtClean="0"/>
                  <a:t>Spiral Gears,</a:t>
                </a:r>
                <a:endParaRPr lang="en-US" sz="1600" dirty="0" smtClean="0"/>
              </a:p>
              <a:p>
                <a:r>
                  <a:rPr lang="en-US" sz="1600" dirty="0" smtClean="0"/>
                  <a:t>Constant lubrication is assumed;</a:t>
                </a:r>
              </a:p>
              <a:p>
                <a:r>
                  <a:rPr lang="en-US" sz="1600" dirty="0" smtClean="0"/>
                  <a:t>Other methods rely on various operational factors and could provide ~25% higher values;</a:t>
                </a:r>
                <a:endParaRPr lang="en-US" dirty="0" smtClean="0"/>
              </a:p>
            </p:txBody>
          </p:sp>
        </mc:Choice>
        <mc:Fallback xmlns="">
          <p:sp>
            <p:nvSpPr>
              <p:cNvPr id="9" name="Rectangle 8"/>
              <p:cNvSpPr>
                <a:spLocks noRot="1" noChangeAspect="1" noMove="1" noResize="1" noEditPoints="1" noAdjustHandles="1" noChangeArrowheads="1" noChangeShapeType="1" noTextEdit="1"/>
              </p:cNvSpPr>
              <p:nvPr/>
            </p:nvSpPr>
            <p:spPr>
              <a:xfrm>
                <a:off x="1110344" y="1898385"/>
                <a:ext cx="10243456" cy="3661836"/>
              </a:xfrm>
              <a:prstGeom prst="rect">
                <a:avLst/>
              </a:prstGeom>
              <a:blipFill rotWithShape="0">
                <a:blip r:embed="rId3" cstate="print"/>
                <a:stretch>
                  <a:fillRect l="-476" b="-333"/>
                </a:stretch>
              </a:blipFill>
            </p:spPr>
            <p:txBody>
              <a:bodyPr/>
              <a:lstStyle/>
              <a:p>
                <a:r>
                  <a:rPr lang="en-US">
                    <a:noFill/>
                  </a:rPr>
                  <a:t> </a:t>
                </a:r>
              </a:p>
            </p:txBody>
          </p:sp>
        </mc:Fallback>
      </mc:AlternateContent>
      <p:sp>
        <p:nvSpPr>
          <p:cNvPr id="10" name="TextBox 9"/>
          <p:cNvSpPr txBox="1"/>
          <p:nvPr/>
        </p:nvSpPr>
        <p:spPr>
          <a:xfrm>
            <a:off x="1055915" y="527816"/>
            <a:ext cx="4852675" cy="400110"/>
          </a:xfrm>
          <a:prstGeom prst="rect">
            <a:avLst/>
          </a:prstGeom>
          <a:noFill/>
        </p:spPr>
        <p:txBody>
          <a:bodyPr wrap="none" rtlCol="0">
            <a:spAutoFit/>
          </a:bodyPr>
          <a:lstStyle/>
          <a:p>
            <a:r>
              <a:rPr lang="en-US" sz="2000" b="1" dirty="0"/>
              <a:t>Allowable tooth </a:t>
            </a:r>
            <a:r>
              <a:rPr lang="en-US" sz="2000" b="1" dirty="0" smtClean="0"/>
              <a:t>load:  </a:t>
            </a:r>
            <a:r>
              <a:rPr lang="en-US" sz="2000" b="1" dirty="0"/>
              <a:t>Contact stress - </a:t>
            </a:r>
            <a:r>
              <a:rPr lang="en-US" sz="2000" b="1" dirty="0" smtClean="0"/>
              <a:t>Wear</a:t>
            </a:r>
            <a:endParaRPr lang="en-US" sz="2000" dirty="0"/>
          </a:p>
        </p:txBody>
      </p:sp>
      <p:pic>
        <p:nvPicPr>
          <p:cNvPr id="12" name="Picture 11"/>
          <p:cNvPicPr>
            <a:picLocks noChangeAspect="1"/>
          </p:cNvPicPr>
          <p:nvPr/>
        </p:nvPicPr>
        <p:blipFill>
          <a:blip r:embed="rId4" cstate="print"/>
          <a:stretch>
            <a:fillRect/>
          </a:stretch>
        </p:blipFill>
        <p:spPr>
          <a:xfrm>
            <a:off x="8453587" y="2821715"/>
            <a:ext cx="3206999" cy="2002476"/>
          </a:xfrm>
          <a:prstGeom prst="rect">
            <a:avLst/>
          </a:prstGeom>
        </p:spPr>
      </p:pic>
      <p:sp>
        <p:nvSpPr>
          <p:cNvPr id="3" name="Slide Number Placeholder 2"/>
          <p:cNvSpPr>
            <a:spLocks noGrp="1"/>
          </p:cNvSpPr>
          <p:nvPr>
            <p:ph type="sldNum" sz="quarter" idx="12"/>
          </p:nvPr>
        </p:nvSpPr>
        <p:spPr/>
        <p:txBody>
          <a:bodyPr/>
          <a:lstStyle/>
          <a:p>
            <a:fld id="{A89FC872-ADDE-439C-9772-4760EFDC0AF5}" type="slidenum">
              <a:rPr lang="en-US" smtClean="0"/>
              <a:pPr/>
              <a:t>25</a:t>
            </a:fld>
            <a:endParaRPr lang="en-US"/>
          </a:p>
        </p:txBody>
      </p:sp>
    </p:spTree>
    <p:extLst>
      <p:ext uri="{BB962C8B-B14F-4D97-AF65-F5344CB8AC3E}">
        <p14:creationId xmlns:p14="http://schemas.microsoft.com/office/powerpoint/2010/main" val="20578983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1514" y="365126"/>
            <a:ext cx="3592286" cy="532022"/>
          </a:xfrm>
        </p:spPr>
        <p:txBody>
          <a:bodyPr>
            <a:normAutofit/>
          </a:bodyPr>
          <a:lstStyle/>
          <a:p>
            <a:pPr lvl="0" algn="r"/>
            <a:r>
              <a:rPr lang="en-US" sz="2800" u="sng" dirty="0" smtClean="0"/>
              <a:t>Gear </a:t>
            </a:r>
            <a:r>
              <a:rPr lang="en-US" sz="2800" u="sng" dirty="0"/>
              <a:t>load calculations</a:t>
            </a:r>
          </a:p>
        </p:txBody>
      </p:sp>
      <p:sp>
        <p:nvSpPr>
          <p:cNvPr id="5" name="TextBox 4"/>
          <p:cNvSpPr txBox="1"/>
          <p:nvPr/>
        </p:nvSpPr>
        <p:spPr>
          <a:xfrm>
            <a:off x="1055915" y="1089275"/>
            <a:ext cx="10270808" cy="400110"/>
          </a:xfrm>
          <a:prstGeom prst="rect">
            <a:avLst/>
          </a:prstGeom>
          <a:noFill/>
        </p:spPr>
        <p:txBody>
          <a:bodyPr wrap="square" rtlCol="0">
            <a:spAutoFit/>
          </a:bodyPr>
          <a:lstStyle/>
          <a:p>
            <a:r>
              <a:rPr lang="en-US" sz="2000" dirty="0" smtClean="0"/>
              <a:t>Efficiency and friction of worm/gear with </a:t>
            </a:r>
            <a:r>
              <a:rPr lang="en-US" sz="2000" b="1" dirty="0" smtClean="0"/>
              <a:t>worm driving </a:t>
            </a:r>
            <a:r>
              <a:rPr lang="en-US" sz="2000" dirty="0" smtClean="0"/>
              <a:t>is given by:</a:t>
            </a:r>
            <a:endParaRPr lang="en-US" sz="2000" dirty="0"/>
          </a:p>
        </p:txBody>
      </p:sp>
      <mc:AlternateContent xmlns:mc="http://schemas.openxmlformats.org/markup-compatibility/2006" xmlns:a14="http://schemas.microsoft.com/office/drawing/2010/main">
        <mc:Choice Requires="a14">
          <p:sp>
            <p:nvSpPr>
              <p:cNvPr id="9" name="Rectangle 8"/>
              <p:cNvSpPr/>
              <p:nvPr/>
            </p:nvSpPr>
            <p:spPr>
              <a:xfrm>
                <a:off x="1110344" y="1650735"/>
                <a:ext cx="10243456" cy="4619534"/>
              </a:xfrm>
              <a:prstGeom prst="rect">
                <a:avLst/>
              </a:prstGeom>
            </p:spPr>
            <p:txBody>
              <a:bodyPr wrap="square">
                <a:spAutoFit/>
              </a:bodyPr>
              <a:lstStyle/>
              <a:p>
                <a14:m>
                  <m:oMath xmlns:m="http://schemas.openxmlformats.org/officeDocument/2006/math">
                    <m:r>
                      <a:rPr lang="en-US" sz="2400" i="1" dirty="0" smtClean="0">
                        <a:solidFill>
                          <a:srgbClr val="000000"/>
                        </a:solidFill>
                        <a:latin typeface="Cambria Math" panose="02040503050406030204" pitchFamily="18" charset="0"/>
                      </a:rPr>
                      <m:t>𝐸</m:t>
                    </m:r>
                    <m:r>
                      <a:rPr lang="en-US" sz="2400" i="1" dirty="0" smtClean="0">
                        <a:solidFill>
                          <a:srgbClr val="000000"/>
                        </a:solidFill>
                        <a:latin typeface="Cambria Math" panose="02040503050406030204" pitchFamily="18" charset="0"/>
                      </a:rPr>
                      <m:t>=</m:t>
                    </m:r>
                    <m:f>
                      <m:fPr>
                        <m:ctrlPr>
                          <a:rPr lang="en-US" sz="2400" i="1" dirty="0" smtClean="0">
                            <a:solidFill>
                              <a:srgbClr val="000000"/>
                            </a:solidFill>
                            <a:latin typeface="Cambria Math" panose="02040503050406030204" pitchFamily="18" charset="0"/>
                          </a:rPr>
                        </m:ctrlPr>
                      </m:fPr>
                      <m:num>
                        <m:func>
                          <m:funcPr>
                            <m:ctrlPr>
                              <a:rPr lang="en-US" sz="2400" b="0" i="1" dirty="0" smtClean="0">
                                <a:solidFill>
                                  <a:srgbClr val="000000"/>
                                </a:solidFill>
                                <a:latin typeface="Cambria Math" panose="02040503050406030204" pitchFamily="18" charset="0"/>
                              </a:rPr>
                            </m:ctrlPr>
                          </m:funcPr>
                          <m:fName>
                            <m:r>
                              <m:rPr>
                                <m:sty m:val="p"/>
                              </m:rPr>
                              <a:rPr lang="en-US" sz="2400" b="0" i="0" dirty="0" smtClean="0">
                                <a:solidFill>
                                  <a:srgbClr val="000000"/>
                                </a:solidFill>
                                <a:latin typeface="Cambria Math" panose="02040503050406030204" pitchFamily="18" charset="0"/>
                              </a:rPr>
                              <m:t>cos</m:t>
                            </m:r>
                          </m:fName>
                          <m:e>
                            <m:r>
                              <a:rPr lang="en-US" sz="2400" b="0" i="1" dirty="0" smtClean="0">
                                <a:solidFill>
                                  <a:srgbClr val="000000"/>
                                </a:solidFill>
                                <a:latin typeface="Cambria Math" panose="02040503050406030204" pitchFamily="18" charset="0"/>
                                <a:ea typeface="Cambria Math" panose="02040503050406030204" pitchFamily="18" charset="0"/>
                              </a:rPr>
                              <m:t>𝜙</m:t>
                            </m:r>
                            <m:r>
                              <a:rPr lang="en-US" sz="2400" b="0" i="1" dirty="0" smtClean="0">
                                <a:solidFill>
                                  <a:srgbClr val="000000"/>
                                </a:solidFill>
                                <a:latin typeface="Cambria Math" panose="02040503050406030204" pitchFamily="18" charset="0"/>
                                <a:ea typeface="Cambria Math" panose="02040503050406030204" pitchFamily="18" charset="0"/>
                              </a:rPr>
                              <m:t>−</m:t>
                            </m:r>
                            <m:r>
                              <a:rPr lang="en-US" sz="2400" b="0" i="1" dirty="0" smtClean="0">
                                <a:solidFill>
                                  <a:srgbClr val="000000"/>
                                </a:solidFill>
                                <a:latin typeface="Cambria Math" panose="02040503050406030204" pitchFamily="18" charset="0"/>
                                <a:ea typeface="Cambria Math" panose="02040503050406030204" pitchFamily="18" charset="0"/>
                              </a:rPr>
                              <m:t>𝑓</m:t>
                            </m:r>
                            <m:r>
                              <a:rPr lang="en-US" sz="2400" b="0" i="1" dirty="0" smtClean="0">
                                <a:solidFill>
                                  <a:srgbClr val="000000"/>
                                </a:solidFill>
                                <a:latin typeface="Cambria Math" panose="02040503050406030204" pitchFamily="18" charset="0"/>
                                <a:ea typeface="Cambria Math" panose="02040503050406030204" pitchFamily="18" charset="0"/>
                              </a:rPr>
                              <m:t>∙</m:t>
                            </m:r>
                            <m:r>
                              <a:rPr lang="en-US" sz="2400" b="0" i="1" dirty="0" smtClean="0">
                                <a:solidFill>
                                  <a:srgbClr val="000000"/>
                                </a:solidFill>
                                <a:latin typeface="Cambria Math" panose="02040503050406030204" pitchFamily="18" charset="0"/>
                                <a:ea typeface="Cambria Math" panose="02040503050406030204" pitchFamily="18" charset="0"/>
                              </a:rPr>
                              <m:t>𝑡𝑎𝑛</m:t>
                            </m:r>
                            <m:r>
                              <a:rPr lang="en-US" sz="2400" b="0" i="1" dirty="0" smtClean="0">
                                <a:solidFill>
                                  <a:srgbClr val="000000"/>
                                </a:solidFill>
                                <a:latin typeface="Cambria Math" panose="02040503050406030204" pitchFamily="18" charset="0"/>
                                <a:ea typeface="Cambria Math" panose="02040503050406030204" pitchFamily="18" charset="0"/>
                              </a:rPr>
                              <m:t>𝜆</m:t>
                            </m:r>
                          </m:e>
                        </m:func>
                      </m:num>
                      <m:den>
                        <m:r>
                          <a:rPr lang="en-US" sz="2400" b="0" i="1" dirty="0" smtClean="0">
                            <a:solidFill>
                              <a:srgbClr val="000000"/>
                            </a:solidFill>
                            <a:latin typeface="Cambria Math" panose="02040503050406030204" pitchFamily="18" charset="0"/>
                          </a:rPr>
                          <m:t>𝑐𝑜𝑠</m:t>
                        </m:r>
                        <m:r>
                          <a:rPr lang="en-US" sz="2400" b="0" i="1" dirty="0" smtClean="0">
                            <a:solidFill>
                              <a:srgbClr val="000000"/>
                            </a:solidFill>
                            <a:latin typeface="Cambria Math" panose="02040503050406030204" pitchFamily="18" charset="0"/>
                            <a:ea typeface="Cambria Math" panose="02040503050406030204" pitchFamily="18" charset="0"/>
                          </a:rPr>
                          <m:t>𝜙</m:t>
                        </m:r>
                        <m:r>
                          <a:rPr lang="en-US" sz="2400" b="0" i="1" dirty="0" smtClean="0">
                            <a:solidFill>
                              <a:srgbClr val="000000"/>
                            </a:solidFill>
                            <a:latin typeface="Cambria Math" panose="02040503050406030204" pitchFamily="18" charset="0"/>
                            <a:ea typeface="Cambria Math" panose="02040503050406030204" pitchFamily="18" charset="0"/>
                          </a:rPr>
                          <m:t>−</m:t>
                        </m:r>
                        <m:r>
                          <a:rPr lang="en-US" sz="2400" b="0" i="1" dirty="0" smtClean="0">
                            <a:solidFill>
                              <a:srgbClr val="000000"/>
                            </a:solidFill>
                            <a:latin typeface="Cambria Math" panose="02040503050406030204" pitchFamily="18" charset="0"/>
                            <a:ea typeface="Cambria Math" panose="02040503050406030204" pitchFamily="18" charset="0"/>
                          </a:rPr>
                          <m:t>𝑓</m:t>
                        </m:r>
                        <m:r>
                          <a:rPr lang="en-US" sz="2400" b="0" i="1" dirty="0" smtClean="0">
                            <a:solidFill>
                              <a:srgbClr val="000000"/>
                            </a:solidFill>
                            <a:latin typeface="Cambria Math" panose="02040503050406030204" pitchFamily="18" charset="0"/>
                            <a:ea typeface="Cambria Math" panose="02040503050406030204" pitchFamily="18" charset="0"/>
                          </a:rPr>
                          <m:t>∙</m:t>
                        </m:r>
                        <m:r>
                          <a:rPr lang="en-US" sz="2400" b="0" i="1" dirty="0" smtClean="0">
                            <a:solidFill>
                              <a:srgbClr val="000000"/>
                            </a:solidFill>
                            <a:latin typeface="Cambria Math" panose="02040503050406030204" pitchFamily="18" charset="0"/>
                            <a:ea typeface="Cambria Math" panose="02040503050406030204" pitchFamily="18" charset="0"/>
                          </a:rPr>
                          <m:t>𝑐𝑜𝑡</m:t>
                        </m:r>
                        <m:r>
                          <a:rPr lang="en-US" sz="2400" b="0" i="1" dirty="0" smtClean="0">
                            <a:solidFill>
                              <a:srgbClr val="000000"/>
                            </a:solidFill>
                            <a:latin typeface="Cambria Math" panose="02040503050406030204" pitchFamily="18" charset="0"/>
                            <a:ea typeface="Cambria Math" panose="02040503050406030204" pitchFamily="18" charset="0"/>
                          </a:rPr>
                          <m:t>𝜆</m:t>
                        </m:r>
                      </m:den>
                    </m:f>
                  </m:oMath>
                </a14:m>
                <a:r>
                  <a:rPr lang="en-US" sz="2000" i="1" dirty="0" smtClean="0">
                    <a:solidFill>
                      <a:srgbClr val="000000"/>
                    </a:solidFill>
                    <a:latin typeface="Cambria Math" panose="02040503050406030204" pitchFamily="18" charset="0"/>
                  </a:rPr>
                  <a:t> = </a:t>
                </a:r>
                <a:r>
                  <a:rPr lang="en-US" sz="2000" dirty="0" smtClean="0">
                    <a:solidFill>
                      <a:srgbClr val="000000"/>
                    </a:solidFill>
                    <a:latin typeface="Cambria Math" panose="02040503050406030204" pitchFamily="18" charset="0"/>
                  </a:rPr>
                  <a:t>0.48  ≙  48% </a:t>
                </a:r>
              </a:p>
              <a:p>
                <a:endParaRPr lang="en-US" dirty="0" smtClean="0">
                  <a:solidFill>
                    <a:srgbClr val="000000"/>
                  </a:solidFill>
                  <a:latin typeface="Arial" panose="020B0604020202020204" pitchFamily="34" charset="0"/>
                </a:endParaRPr>
              </a:p>
              <a:p>
                <a:r>
                  <a:rPr lang="en-US" dirty="0" smtClean="0">
                    <a:solidFill>
                      <a:srgbClr val="000000"/>
                    </a:solidFill>
                    <a:latin typeface="Arial" panose="020B0604020202020204" pitchFamily="34" charset="0"/>
                  </a:rPr>
                  <a:t>Where:</a:t>
                </a:r>
              </a:p>
              <a:p>
                <a:r>
                  <a:rPr lang="el-GR" dirty="0" smtClean="0">
                    <a:solidFill>
                      <a:srgbClr val="000000"/>
                    </a:solidFill>
                    <a:latin typeface="Arial" panose="020B0604020202020204" pitchFamily="34" charset="0"/>
                  </a:rPr>
                  <a:t>ϕ</a:t>
                </a:r>
                <a:r>
                  <a:rPr lang="en-US" dirty="0" smtClean="0">
                    <a:solidFill>
                      <a:srgbClr val="000000"/>
                    </a:solidFill>
                    <a:latin typeface="Arial" panose="020B0604020202020204" pitchFamily="34" charset="0"/>
                  </a:rPr>
                  <a:t>  =  pressure angle = 14.5°</a:t>
                </a:r>
              </a:p>
              <a:p>
                <a:r>
                  <a:rPr lang="el-GR" dirty="0">
                    <a:solidFill>
                      <a:srgbClr val="000000"/>
                    </a:solidFill>
                    <a:latin typeface="Arial" panose="020B0604020202020204" pitchFamily="34" charset="0"/>
                  </a:rPr>
                  <a:t>λ</a:t>
                </a:r>
                <a:r>
                  <a:rPr lang="en-US" dirty="0" smtClean="0">
                    <a:solidFill>
                      <a:srgbClr val="000000"/>
                    </a:solidFill>
                    <a:latin typeface="Arial" panose="020B0604020202020204" pitchFamily="34" charset="0"/>
                  </a:rPr>
                  <a:t> = lead angle = 2.033°</a:t>
                </a:r>
              </a:p>
              <a:p>
                <a:r>
                  <a:rPr lang="en-US" dirty="0">
                    <a:solidFill>
                      <a:srgbClr val="000000"/>
                    </a:solidFill>
                    <a:latin typeface="Arial" panose="020B0604020202020204" pitchFamily="34" charset="0"/>
                  </a:rPr>
                  <a:t>f</a:t>
                </a:r>
                <a:r>
                  <a:rPr lang="en-US" dirty="0" smtClean="0">
                    <a:solidFill>
                      <a:srgbClr val="000000"/>
                    </a:solidFill>
                    <a:latin typeface="Arial" panose="020B0604020202020204" pitchFamily="34" charset="0"/>
                  </a:rPr>
                  <a:t> = </a:t>
                </a:r>
                <a:r>
                  <a:rPr lang="en-US" dirty="0" err="1" smtClean="0">
                    <a:solidFill>
                      <a:srgbClr val="000000"/>
                    </a:solidFill>
                    <a:latin typeface="Arial" panose="020B0604020202020204" pitchFamily="34" charset="0"/>
                  </a:rPr>
                  <a:t>coeff</a:t>
                </a:r>
                <a:r>
                  <a:rPr lang="en-US" dirty="0" smtClean="0">
                    <a:solidFill>
                      <a:srgbClr val="000000"/>
                    </a:solidFill>
                    <a:latin typeface="Arial" panose="020B0604020202020204" pitchFamily="34" charset="0"/>
                  </a:rPr>
                  <a:t> of friction = 0.037;  calculated and from ref tables;</a:t>
                </a:r>
              </a:p>
              <a:p>
                <a:r>
                  <a:rPr lang="en-US" dirty="0">
                    <a:solidFill>
                      <a:srgbClr val="000000"/>
                    </a:solidFill>
                    <a:latin typeface="Arial" panose="020B0604020202020204" pitchFamily="34" charset="0"/>
                  </a:rPr>
                  <a:t>f</a:t>
                </a:r>
                <a:r>
                  <a:rPr lang="en-US" dirty="0" smtClean="0">
                    <a:solidFill>
                      <a:srgbClr val="000000"/>
                    </a:solidFill>
                    <a:latin typeface="Arial" panose="020B0604020202020204" pitchFamily="34" charset="0"/>
                  </a:rPr>
                  <a:t> = [0.103 *</a:t>
                </a:r>
                <a:r>
                  <a:rPr lang="en-US" dirty="0" err="1" smtClean="0">
                    <a:solidFill>
                      <a:srgbClr val="000000"/>
                    </a:solidFill>
                    <a:latin typeface="Arial" panose="020B0604020202020204" pitchFamily="34" charset="0"/>
                  </a:rPr>
                  <a:t>exp</a:t>
                </a:r>
                <a:r>
                  <a:rPr lang="en-US" dirty="0" smtClean="0">
                    <a:solidFill>
                      <a:srgbClr val="000000"/>
                    </a:solidFill>
                    <a:latin typeface="Arial" panose="020B0604020202020204" pitchFamily="34" charset="0"/>
                  </a:rPr>
                  <a:t>(-0.110Vs^(0.45))] + 0.012</a:t>
                </a:r>
              </a:p>
              <a:p>
                <a:endParaRPr lang="en-US" dirty="0">
                  <a:solidFill>
                    <a:srgbClr val="000000"/>
                  </a:solidFill>
                  <a:latin typeface="Arial" panose="020B0604020202020204" pitchFamily="34" charset="0"/>
                </a:endParaRPr>
              </a:p>
              <a:p>
                <a:endParaRPr lang="en-US" sz="2000" b="1" dirty="0" smtClean="0"/>
              </a:p>
              <a:p>
                <a:r>
                  <a:rPr lang="en-US" sz="2000" b="1" dirty="0" smtClean="0"/>
                  <a:t>Self-locking when Gear driving:</a:t>
                </a:r>
              </a:p>
              <a:p>
                <a:endParaRPr lang="en-US" b="1" dirty="0" smtClean="0"/>
              </a:p>
              <a:p>
                <a:r>
                  <a:rPr lang="en-US" dirty="0"/>
                  <a:t>tan (</a:t>
                </a:r>
                <a:r>
                  <a:rPr lang="en-US" dirty="0">
                    <a:solidFill>
                      <a:srgbClr val="000000"/>
                    </a:solidFill>
                    <a:latin typeface="Arial" panose="020B0604020202020204" pitchFamily="34" charset="0"/>
                  </a:rPr>
                  <a:t>friction angle) = </a:t>
                </a:r>
                <a:r>
                  <a:rPr lang="en-US" dirty="0" err="1">
                    <a:solidFill>
                      <a:srgbClr val="000000"/>
                    </a:solidFill>
                    <a:latin typeface="Arial" panose="020B0604020202020204" pitchFamily="34" charset="0"/>
                  </a:rPr>
                  <a:t>coeff</a:t>
                </a:r>
                <a:r>
                  <a:rPr lang="en-US" dirty="0">
                    <a:solidFill>
                      <a:srgbClr val="000000"/>
                    </a:solidFill>
                    <a:latin typeface="Arial" panose="020B0604020202020204" pitchFamily="34" charset="0"/>
                  </a:rPr>
                  <a:t> of friction =&gt;     friction angle = tan</a:t>
                </a:r>
                <a:r>
                  <a:rPr lang="en-US" baseline="30000" dirty="0">
                    <a:solidFill>
                      <a:srgbClr val="000000"/>
                    </a:solidFill>
                    <a:latin typeface="Arial" panose="020B0604020202020204" pitchFamily="34" charset="0"/>
                  </a:rPr>
                  <a:t>-1</a:t>
                </a:r>
                <a:r>
                  <a:rPr lang="en-US" dirty="0">
                    <a:solidFill>
                      <a:srgbClr val="000000"/>
                    </a:solidFill>
                    <a:latin typeface="Arial" panose="020B0604020202020204" pitchFamily="34" charset="0"/>
                  </a:rPr>
                  <a:t> (0.037)  = 2.119°</a:t>
                </a:r>
              </a:p>
              <a:p>
                <a:endParaRPr lang="en-US" dirty="0">
                  <a:solidFill>
                    <a:srgbClr val="000000"/>
                  </a:solidFill>
                  <a:latin typeface="Arial" panose="020B0604020202020204" pitchFamily="34" charset="0"/>
                </a:endParaRPr>
              </a:p>
              <a:p>
                <a:pPr marL="285750" indent="-285750">
                  <a:buFont typeface="Wingdings" panose="05000000000000000000" pitchFamily="2" charset="2"/>
                  <a:buChar char="Ø"/>
                </a:pPr>
                <a:r>
                  <a:rPr lang="en-US" dirty="0">
                    <a:solidFill>
                      <a:srgbClr val="000000"/>
                    </a:solidFill>
                    <a:latin typeface="Arial" panose="020B0604020202020204" pitchFamily="34" charset="0"/>
                  </a:rPr>
                  <a:t>Self locking if friction angle  ≥ lead angle </a:t>
                </a:r>
                <a:r>
                  <a:rPr lang="el-GR" dirty="0">
                    <a:solidFill>
                      <a:srgbClr val="000000"/>
                    </a:solidFill>
                    <a:latin typeface="Arial" panose="020B0604020202020204" pitchFamily="34" charset="0"/>
                  </a:rPr>
                  <a:t>λ</a:t>
                </a:r>
                <a:r>
                  <a:rPr lang="en-US" dirty="0">
                    <a:solidFill>
                      <a:srgbClr val="000000"/>
                    </a:solidFill>
                    <a:latin typeface="Arial" panose="020B0604020202020204" pitchFamily="34" charset="0"/>
                  </a:rPr>
                  <a:t> ; </a:t>
                </a:r>
              </a:p>
              <a:p>
                <a:pPr marL="742950" lvl="1" indent="-285750">
                  <a:buFont typeface="Arial" panose="020B0604020202020204" pitchFamily="34" charset="0"/>
                  <a:buChar char="•"/>
                </a:pPr>
                <a:r>
                  <a:rPr lang="en-US" dirty="0">
                    <a:solidFill>
                      <a:srgbClr val="000000"/>
                    </a:solidFill>
                    <a:latin typeface="Arial" panose="020B0604020202020204" pitchFamily="34" charset="0"/>
                  </a:rPr>
                  <a:t>2.119 &gt; 2.033   therefore gear set is self-locking, statically irreversible   </a:t>
                </a:r>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1110344" y="1650735"/>
                <a:ext cx="10243456" cy="4619534"/>
              </a:xfrm>
              <a:prstGeom prst="rect">
                <a:avLst/>
              </a:prstGeom>
              <a:blipFill rotWithShape="0">
                <a:blip r:embed="rId3"/>
                <a:stretch>
                  <a:fillRect l="-595" b="-1055"/>
                </a:stretch>
              </a:blipFill>
            </p:spPr>
            <p:txBody>
              <a:bodyPr/>
              <a:lstStyle/>
              <a:p>
                <a:r>
                  <a:rPr lang="en-US">
                    <a:noFill/>
                  </a:rPr>
                  <a:t> </a:t>
                </a:r>
              </a:p>
            </p:txBody>
          </p:sp>
        </mc:Fallback>
      </mc:AlternateContent>
      <p:sp>
        <p:nvSpPr>
          <p:cNvPr id="10" name="TextBox 9"/>
          <p:cNvSpPr txBox="1"/>
          <p:nvPr/>
        </p:nvSpPr>
        <p:spPr>
          <a:xfrm>
            <a:off x="1055915" y="527816"/>
            <a:ext cx="2482924" cy="400110"/>
          </a:xfrm>
          <a:prstGeom prst="rect">
            <a:avLst/>
          </a:prstGeom>
          <a:noFill/>
        </p:spPr>
        <p:txBody>
          <a:bodyPr wrap="none" rtlCol="0">
            <a:spAutoFit/>
          </a:bodyPr>
          <a:lstStyle/>
          <a:p>
            <a:r>
              <a:rPr lang="en-US" sz="2000" b="1" dirty="0" smtClean="0"/>
              <a:t>Efficiency and friction</a:t>
            </a:r>
            <a:endParaRPr lang="en-US" sz="20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7511" y="1089275"/>
            <a:ext cx="2929378" cy="3770282"/>
          </a:xfrm>
          <a:prstGeom prst="rect">
            <a:avLst/>
          </a:prstGeom>
        </p:spPr>
      </p:pic>
      <p:sp>
        <p:nvSpPr>
          <p:cNvPr id="3" name="Slide Number Placeholder 2"/>
          <p:cNvSpPr>
            <a:spLocks noGrp="1"/>
          </p:cNvSpPr>
          <p:nvPr>
            <p:ph type="sldNum" sz="quarter" idx="12"/>
          </p:nvPr>
        </p:nvSpPr>
        <p:spPr/>
        <p:txBody>
          <a:bodyPr/>
          <a:lstStyle/>
          <a:p>
            <a:fld id="{A89FC872-ADDE-439C-9772-4760EFDC0AF5}" type="slidenum">
              <a:rPr lang="en-US" smtClean="0"/>
              <a:pPr/>
              <a:t>26</a:t>
            </a:fld>
            <a:endParaRPr lang="en-US"/>
          </a:p>
        </p:txBody>
      </p:sp>
    </p:spTree>
    <p:extLst>
      <p:ext uri="{BB962C8B-B14F-4D97-AF65-F5344CB8AC3E}">
        <p14:creationId xmlns:p14="http://schemas.microsoft.com/office/powerpoint/2010/main" val="2165324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lvl="0" algn="r"/>
            <a:r>
              <a:rPr lang="en-US" sz="2800" u="sng" dirty="0" smtClean="0"/>
              <a:t>Lubrication</a:t>
            </a:r>
            <a:endParaRPr lang="en-US" sz="2800" u="sng" dirty="0"/>
          </a:p>
        </p:txBody>
      </p:sp>
      <p:sp>
        <p:nvSpPr>
          <p:cNvPr id="3" name="Content Placeholder 2"/>
          <p:cNvSpPr>
            <a:spLocks noGrp="1"/>
          </p:cNvSpPr>
          <p:nvPr>
            <p:ph idx="1"/>
          </p:nvPr>
        </p:nvSpPr>
        <p:spPr>
          <a:xfrm>
            <a:off x="838200" y="897148"/>
            <a:ext cx="10515600" cy="5270740"/>
          </a:xfrm>
        </p:spPr>
        <p:txBody>
          <a:bodyPr>
            <a:normAutofit/>
          </a:bodyPr>
          <a:lstStyle/>
          <a:p>
            <a:r>
              <a:rPr lang="en-US" sz="2000" dirty="0"/>
              <a:t>With a </a:t>
            </a:r>
            <a:r>
              <a:rPr lang="en-US" sz="2000" dirty="0" smtClean="0"/>
              <a:t>worm drive system, </a:t>
            </a:r>
            <a:r>
              <a:rPr lang="en-US" sz="2000" dirty="0"/>
              <a:t>sliding motion is the only transfer of </a:t>
            </a:r>
            <a:r>
              <a:rPr lang="en-US" sz="2000" dirty="0" smtClean="0"/>
              <a:t>power; </a:t>
            </a:r>
            <a:r>
              <a:rPr lang="en-US" sz="2000" dirty="0" smtClean="0">
                <a:solidFill>
                  <a:srgbClr val="FF0000"/>
                </a:solidFill>
              </a:rPr>
              <a:t>High sliding friction</a:t>
            </a:r>
          </a:p>
          <a:p>
            <a:pPr lvl="1">
              <a:buFont typeface="Wingdings" panose="05000000000000000000" pitchFamily="2" charset="2"/>
              <a:buChar char="Ø"/>
            </a:pPr>
            <a:r>
              <a:rPr lang="en-US" sz="1600" dirty="0"/>
              <a:t>As the worm slides across the tooth of the wheel, it slowly rubs off the lubricant film, until there is no lubricant film left, and as a result, the worm rubs at the metal of the wheel in a boundary lubrication regime. </a:t>
            </a:r>
            <a:endParaRPr lang="en-US" sz="1600" dirty="0" smtClean="0"/>
          </a:p>
          <a:p>
            <a:pPr lvl="1">
              <a:buFont typeface="Wingdings" panose="05000000000000000000" pitchFamily="2" charset="2"/>
              <a:buChar char="Ø"/>
            </a:pPr>
            <a:r>
              <a:rPr lang="en-US" sz="1600" dirty="0" smtClean="0"/>
              <a:t>When </a:t>
            </a:r>
            <a:r>
              <a:rPr lang="en-US" sz="1600" dirty="0"/>
              <a:t>the worm surface leaves the wheel surface, it picks up more lubricant, and starts the process over again on the next revolution</a:t>
            </a:r>
            <a:r>
              <a:rPr lang="en-US" sz="1600" dirty="0" smtClean="0"/>
              <a:t>.</a:t>
            </a:r>
          </a:p>
          <a:p>
            <a:pPr lvl="1">
              <a:buFont typeface="Wingdings" panose="05000000000000000000" pitchFamily="2" charset="2"/>
              <a:buChar char="Ø"/>
            </a:pPr>
            <a:r>
              <a:rPr lang="en-US" sz="1600" dirty="0"/>
              <a:t>The only way to prevent the worm from touching the wheel is to have a film thickness large enough to not have the entire tooth surface </a:t>
            </a:r>
            <a:r>
              <a:rPr lang="en-US" sz="1600" dirty="0" smtClean="0"/>
              <a:t>lube wiped </a:t>
            </a:r>
            <a:r>
              <a:rPr lang="en-US" sz="1600" dirty="0"/>
              <a:t>off before that part of the worm is out of the load zone</a:t>
            </a:r>
            <a:r>
              <a:rPr lang="en-US" sz="1600" dirty="0" smtClean="0"/>
              <a:t>.</a:t>
            </a:r>
          </a:p>
          <a:p>
            <a:pPr lvl="1">
              <a:buFont typeface="Wingdings" panose="05000000000000000000" pitchFamily="2" charset="2"/>
              <a:buChar char="Ø"/>
            </a:pPr>
            <a:endParaRPr lang="en-US" sz="1600" dirty="0" smtClean="0"/>
          </a:p>
          <a:p>
            <a:r>
              <a:rPr lang="en-US" sz="2000" dirty="0" smtClean="0"/>
              <a:t>Current Lube system:  Jet spray lubrication system from spray bar on RA &amp; Dec worm;</a:t>
            </a:r>
          </a:p>
          <a:p>
            <a:pPr lvl="1"/>
            <a:r>
              <a:rPr lang="en-US" dirty="0" smtClean="0"/>
              <a:t>RA:   Oil flow is continuous when telescope powered on, and monitored for pressure;</a:t>
            </a:r>
          </a:p>
          <a:p>
            <a:pPr lvl="1"/>
            <a:r>
              <a:rPr lang="en-US" dirty="0" smtClean="0"/>
              <a:t>DEC:  Oil flow only when Dec speed above threshold;  No pressure monitoring;</a:t>
            </a:r>
          </a:p>
          <a:p>
            <a:pPr lvl="1"/>
            <a:endParaRPr lang="en-US" dirty="0"/>
          </a:p>
          <a:p>
            <a:r>
              <a:rPr lang="en-US" dirty="0" smtClean="0">
                <a:solidFill>
                  <a:srgbClr val="0070C0"/>
                </a:solidFill>
              </a:rPr>
              <a:t>Proposed improvement to lube system:</a:t>
            </a:r>
          </a:p>
          <a:p>
            <a:pPr lvl="1"/>
            <a:r>
              <a:rPr lang="en-US" dirty="0" smtClean="0">
                <a:solidFill>
                  <a:srgbClr val="0070C0"/>
                </a:solidFill>
              </a:rPr>
              <a:t>Implement continuous flow with pressure monitoring on Dec, same as RA.</a:t>
            </a:r>
          </a:p>
          <a:p>
            <a:pPr lvl="2">
              <a:buFont typeface="Wingdings" panose="05000000000000000000" pitchFamily="2" charset="2"/>
              <a:buChar char="Ø"/>
            </a:pPr>
            <a:r>
              <a:rPr lang="en-US" dirty="0" smtClean="0">
                <a:solidFill>
                  <a:srgbClr val="0070C0"/>
                </a:solidFill>
              </a:rPr>
              <a:t>Dec duty cycle under ZTF will be higher than RA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7622" y="3980872"/>
            <a:ext cx="1726178" cy="2221693"/>
          </a:xfrm>
          <a:prstGeom prst="rect">
            <a:avLst/>
          </a:prstGeom>
        </p:spPr>
      </p:pic>
      <p:sp>
        <p:nvSpPr>
          <p:cNvPr id="5" name="Slide Number Placeholder 4"/>
          <p:cNvSpPr>
            <a:spLocks noGrp="1"/>
          </p:cNvSpPr>
          <p:nvPr>
            <p:ph type="sldNum" sz="quarter" idx="12"/>
          </p:nvPr>
        </p:nvSpPr>
        <p:spPr/>
        <p:txBody>
          <a:bodyPr/>
          <a:lstStyle/>
          <a:p>
            <a:fld id="{A89FC872-ADDE-439C-9772-4760EFDC0AF5}" type="slidenum">
              <a:rPr lang="en-US" smtClean="0"/>
              <a:pPr/>
              <a:t>27</a:t>
            </a:fld>
            <a:endParaRPr lang="en-US"/>
          </a:p>
        </p:txBody>
      </p:sp>
    </p:spTree>
    <p:extLst>
      <p:ext uri="{BB962C8B-B14F-4D97-AF65-F5344CB8AC3E}">
        <p14:creationId xmlns:p14="http://schemas.microsoft.com/office/powerpoint/2010/main" val="11980207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9609"/>
            <a:ext cx="10515600" cy="620701"/>
          </a:xfrm>
        </p:spPr>
        <p:txBody>
          <a:bodyPr>
            <a:normAutofit/>
          </a:bodyPr>
          <a:lstStyle/>
          <a:p>
            <a:pPr algn="r"/>
            <a:r>
              <a:rPr lang="en-US" sz="2800" u="sng" dirty="0" smtClean="0"/>
              <a:t>Safety features for abnormal situations</a:t>
            </a:r>
            <a:endParaRPr lang="en-US" sz="2800" dirty="0"/>
          </a:p>
        </p:txBody>
      </p:sp>
      <p:sp>
        <p:nvSpPr>
          <p:cNvPr id="3" name="Content Placeholder 2"/>
          <p:cNvSpPr>
            <a:spLocks noGrp="1"/>
          </p:cNvSpPr>
          <p:nvPr>
            <p:ph idx="1"/>
          </p:nvPr>
        </p:nvSpPr>
        <p:spPr>
          <a:xfrm>
            <a:off x="827567" y="1317805"/>
            <a:ext cx="10515600" cy="4987301"/>
          </a:xfrm>
        </p:spPr>
        <p:txBody>
          <a:bodyPr>
            <a:normAutofit/>
          </a:bodyPr>
          <a:lstStyle/>
          <a:p>
            <a:pPr marL="0" indent="0">
              <a:buNone/>
            </a:pPr>
            <a:r>
              <a:rPr lang="en-US" b="1" u="sng" dirty="0"/>
              <a:t>Telescope collides with object on floor</a:t>
            </a:r>
            <a:endParaRPr lang="en-US" dirty="0"/>
          </a:p>
          <a:p>
            <a:pPr lvl="0"/>
            <a:r>
              <a:rPr lang="en-US" sz="2000" dirty="0"/>
              <a:t>Axis stops -&gt; </a:t>
            </a:r>
            <a:r>
              <a:rPr lang="en-US" sz="2000" dirty="0" smtClean="0"/>
              <a:t>worm </a:t>
            </a:r>
            <a:r>
              <a:rPr lang="en-US" sz="2000" dirty="0"/>
              <a:t>gear stops -&gt; torque build up through drive train</a:t>
            </a:r>
          </a:p>
          <a:p>
            <a:pPr lvl="0"/>
            <a:r>
              <a:rPr lang="en-US" sz="2000" dirty="0"/>
              <a:t>Motor torque can far exceed normal operational levels if not limited by amplifier</a:t>
            </a:r>
          </a:p>
          <a:p>
            <a:pPr lvl="0"/>
            <a:r>
              <a:rPr lang="en-US" sz="2000" b="1" dirty="0"/>
              <a:t>Torque multiplication through reducers could give </a:t>
            </a:r>
            <a:r>
              <a:rPr lang="en-US" sz="2000" b="1" dirty="0" smtClean="0"/>
              <a:t>100,000’s </a:t>
            </a:r>
            <a:r>
              <a:rPr lang="en-US" sz="2000" b="1" dirty="0"/>
              <a:t>lb-in torque at worm</a:t>
            </a:r>
            <a:endParaRPr lang="en-US" sz="2000" dirty="0"/>
          </a:p>
          <a:p>
            <a:pPr lvl="0"/>
            <a:r>
              <a:rPr lang="en-US" sz="2000" b="1" dirty="0"/>
              <a:t>Install mechanical torque limiters with trip level ≈ 2x-3x peak working torque</a:t>
            </a:r>
            <a:r>
              <a:rPr lang="en-US" sz="2000" dirty="0"/>
              <a:t> between planetary reducer and downstream drive </a:t>
            </a:r>
            <a:r>
              <a:rPr lang="en-US" sz="2000" dirty="0" smtClean="0"/>
              <a:t>train</a:t>
            </a:r>
          </a:p>
          <a:p>
            <a:pPr lvl="1"/>
            <a:r>
              <a:rPr lang="en-US" dirty="0" smtClean="0"/>
              <a:t>original drives had slip clutches built into slew motor flywheels to limit torque</a:t>
            </a:r>
            <a:endParaRPr lang="en-US" dirty="0"/>
          </a:p>
          <a:p>
            <a:pPr lvl="1"/>
            <a:r>
              <a:rPr lang="en-US" b="1" dirty="0"/>
              <a:t>HA: 90 lb-in </a:t>
            </a:r>
            <a:r>
              <a:rPr lang="en-US" dirty="0"/>
              <a:t>(working torque is </a:t>
            </a:r>
            <a:r>
              <a:rPr lang="en-US" dirty="0" smtClean="0"/>
              <a:t>1.49 </a:t>
            </a:r>
            <a:r>
              <a:rPr lang="en-US" dirty="0"/>
              <a:t>lb-in (motor) * 25 (reducer) = </a:t>
            </a:r>
            <a:r>
              <a:rPr lang="en-US" dirty="0" smtClean="0"/>
              <a:t>37 </a:t>
            </a:r>
            <a:r>
              <a:rPr lang="en-US" dirty="0"/>
              <a:t>lb-in)</a:t>
            </a:r>
          </a:p>
          <a:p>
            <a:pPr lvl="2"/>
            <a:r>
              <a:rPr lang="en-US" b="1" dirty="0"/>
              <a:t>HA </a:t>
            </a:r>
            <a:r>
              <a:rPr lang="en-US" b="1" dirty="0" smtClean="0"/>
              <a:t>worm/worm </a:t>
            </a:r>
            <a:r>
              <a:rPr lang="en-US" b="1" dirty="0"/>
              <a:t>gear torque would be </a:t>
            </a:r>
            <a:r>
              <a:rPr lang="en-US" b="1" dirty="0" smtClean="0"/>
              <a:t>23328 </a:t>
            </a:r>
            <a:r>
              <a:rPr lang="en-US" b="1" dirty="0"/>
              <a:t>lb-in</a:t>
            </a:r>
          </a:p>
          <a:p>
            <a:pPr lvl="1"/>
            <a:r>
              <a:rPr lang="en-US" b="1" dirty="0"/>
              <a:t>Dec: </a:t>
            </a:r>
            <a:r>
              <a:rPr lang="en-US" b="1" dirty="0" smtClean="0"/>
              <a:t>22 </a:t>
            </a:r>
            <a:r>
              <a:rPr lang="en-US" b="1" dirty="0"/>
              <a:t>lb-in </a:t>
            </a:r>
            <a:r>
              <a:rPr lang="en-US" dirty="0"/>
              <a:t>(working torque is </a:t>
            </a:r>
            <a:r>
              <a:rPr lang="en-US" dirty="0" smtClean="0"/>
              <a:t>1.65 </a:t>
            </a:r>
            <a:r>
              <a:rPr lang="en-US" dirty="0"/>
              <a:t>lb-in (motor) * 4 (reducer) = </a:t>
            </a:r>
            <a:r>
              <a:rPr lang="en-US" dirty="0" smtClean="0"/>
              <a:t>6.6 </a:t>
            </a:r>
            <a:r>
              <a:rPr lang="en-US" dirty="0"/>
              <a:t>lb-in)</a:t>
            </a:r>
          </a:p>
          <a:p>
            <a:pPr lvl="2"/>
            <a:r>
              <a:rPr lang="en-US" b="1" dirty="0"/>
              <a:t>Dec </a:t>
            </a:r>
            <a:r>
              <a:rPr lang="en-US" b="1" dirty="0" smtClean="0"/>
              <a:t>worm/worm </a:t>
            </a:r>
            <a:r>
              <a:rPr lang="en-US" b="1" dirty="0"/>
              <a:t>gear torque would be </a:t>
            </a:r>
            <a:r>
              <a:rPr lang="en-US" b="1" dirty="0" smtClean="0"/>
              <a:t>36495 </a:t>
            </a:r>
            <a:r>
              <a:rPr lang="en-US" b="1" dirty="0"/>
              <a:t>lb-in</a:t>
            </a:r>
          </a:p>
          <a:p>
            <a:pPr lvl="1"/>
            <a:r>
              <a:rPr lang="en-US" dirty="0"/>
              <a:t>protects both worm &amp; </a:t>
            </a:r>
            <a:r>
              <a:rPr lang="en-US" dirty="0" smtClean="0"/>
              <a:t>worm </a:t>
            </a:r>
            <a:r>
              <a:rPr lang="en-US" dirty="0"/>
              <a:t>gear, and planetary reducer at </a:t>
            </a:r>
            <a:r>
              <a:rPr lang="en-US" dirty="0" smtClean="0"/>
              <a:t>motor</a:t>
            </a:r>
          </a:p>
          <a:p>
            <a:pPr lvl="1"/>
            <a:r>
              <a:rPr lang="en-US" dirty="0" smtClean="0"/>
              <a:t>torque limiter should have electrical trip signal so amplifier can stop motor</a:t>
            </a:r>
            <a:endParaRPr lang="en-US" dirty="0"/>
          </a:p>
          <a:p>
            <a:endParaRPr lang="en-US" sz="2000" dirty="0"/>
          </a:p>
        </p:txBody>
      </p:sp>
      <p:sp>
        <p:nvSpPr>
          <p:cNvPr id="4" name="Slide Number Placeholder 3"/>
          <p:cNvSpPr>
            <a:spLocks noGrp="1"/>
          </p:cNvSpPr>
          <p:nvPr>
            <p:ph type="sldNum" sz="quarter" idx="12"/>
          </p:nvPr>
        </p:nvSpPr>
        <p:spPr/>
        <p:txBody>
          <a:bodyPr/>
          <a:lstStyle/>
          <a:p>
            <a:fld id="{A89FC872-ADDE-439C-9772-4760EFDC0AF5}" type="slidenum">
              <a:rPr lang="en-US" smtClean="0"/>
              <a:pPr/>
              <a:t>28</a:t>
            </a:fld>
            <a:endParaRPr lang="en-US"/>
          </a:p>
        </p:txBody>
      </p:sp>
    </p:spTree>
    <p:extLst>
      <p:ext uri="{BB962C8B-B14F-4D97-AF65-F5344CB8AC3E}">
        <p14:creationId xmlns:p14="http://schemas.microsoft.com/office/powerpoint/2010/main" val="29282665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algn="r"/>
            <a:r>
              <a:rPr lang="en-US" sz="2800" u="sng" dirty="0" smtClean="0"/>
              <a:t>Safety features for abnormal situations</a:t>
            </a:r>
            <a:endParaRPr lang="en-US" sz="2800" dirty="0"/>
          </a:p>
        </p:txBody>
      </p:sp>
      <p:sp>
        <p:nvSpPr>
          <p:cNvPr id="3" name="Content Placeholder 2"/>
          <p:cNvSpPr>
            <a:spLocks noGrp="1"/>
          </p:cNvSpPr>
          <p:nvPr>
            <p:ph idx="1"/>
          </p:nvPr>
        </p:nvSpPr>
        <p:spPr>
          <a:xfrm>
            <a:off x="827567" y="1434764"/>
            <a:ext cx="10515600" cy="3892148"/>
          </a:xfrm>
        </p:spPr>
        <p:txBody>
          <a:bodyPr>
            <a:normAutofit/>
          </a:bodyPr>
          <a:lstStyle/>
          <a:p>
            <a:pPr marL="0" indent="0">
              <a:buNone/>
            </a:pPr>
            <a:r>
              <a:rPr lang="en-US" b="1" u="sng" dirty="0"/>
              <a:t>Brake hold-off power is lost unexpectedly</a:t>
            </a:r>
            <a:endParaRPr lang="en-US" sz="2000" dirty="0"/>
          </a:p>
          <a:p>
            <a:pPr lvl="0"/>
            <a:r>
              <a:rPr lang="en-US" sz="2000" dirty="0"/>
              <a:t>Motors require brakes to </a:t>
            </a:r>
            <a:r>
              <a:rPr lang="en-US" sz="2000" dirty="0" smtClean="0"/>
              <a:t>hold </a:t>
            </a:r>
            <a:r>
              <a:rPr lang="en-US" sz="2000" dirty="0"/>
              <a:t>telescope during power-down or fault</a:t>
            </a:r>
          </a:p>
          <a:p>
            <a:pPr lvl="0"/>
            <a:r>
              <a:rPr lang="en-US" sz="2000" dirty="0"/>
              <a:t>Brakes require power to be disengaged</a:t>
            </a:r>
          </a:p>
          <a:p>
            <a:pPr lvl="0"/>
            <a:r>
              <a:rPr lang="en-US" sz="2000" dirty="0"/>
              <a:t>Loss of 24V brake power supply is one possible failure scenario</a:t>
            </a:r>
          </a:p>
          <a:p>
            <a:pPr lvl="0"/>
            <a:r>
              <a:rPr lang="en-US" sz="2000" dirty="0"/>
              <a:t>Motor brake setting suddenly during slew could generate high stress in </a:t>
            </a:r>
            <a:r>
              <a:rPr lang="en-US" sz="2000" dirty="0" smtClean="0"/>
              <a:t>worm/worm </a:t>
            </a:r>
            <a:r>
              <a:rPr lang="en-US" sz="2000" dirty="0"/>
              <a:t>gear from telescope kinetic energy</a:t>
            </a:r>
          </a:p>
          <a:p>
            <a:pPr lvl="1">
              <a:buFont typeface="Wingdings" panose="05000000000000000000" pitchFamily="2" charset="2"/>
              <a:buChar char="Ø"/>
            </a:pPr>
            <a:r>
              <a:rPr lang="en-US" dirty="0"/>
              <a:t>mechanical torque limiter would release torque, but worm may not back-drive to send torque to the </a:t>
            </a:r>
            <a:r>
              <a:rPr lang="en-US" dirty="0" smtClean="0"/>
              <a:t>limiter</a:t>
            </a:r>
            <a:endParaRPr lang="en-US" dirty="0"/>
          </a:p>
          <a:p>
            <a:pPr lvl="1"/>
            <a:endParaRPr lang="en-US" sz="1800" dirty="0"/>
          </a:p>
        </p:txBody>
      </p:sp>
      <p:sp>
        <p:nvSpPr>
          <p:cNvPr id="4" name="Slide Number Placeholder 3"/>
          <p:cNvSpPr>
            <a:spLocks noGrp="1"/>
          </p:cNvSpPr>
          <p:nvPr>
            <p:ph type="sldNum" sz="quarter" idx="12"/>
          </p:nvPr>
        </p:nvSpPr>
        <p:spPr/>
        <p:txBody>
          <a:bodyPr/>
          <a:lstStyle/>
          <a:p>
            <a:fld id="{A89FC872-ADDE-439C-9772-4760EFDC0AF5}" type="slidenum">
              <a:rPr lang="en-US" smtClean="0"/>
              <a:pPr/>
              <a:t>29</a:t>
            </a:fld>
            <a:endParaRPr lang="en-US"/>
          </a:p>
        </p:txBody>
      </p:sp>
    </p:spTree>
    <p:extLst>
      <p:ext uri="{BB962C8B-B14F-4D97-AF65-F5344CB8AC3E}">
        <p14:creationId xmlns:p14="http://schemas.microsoft.com/office/powerpoint/2010/main" val="2938152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algn="r"/>
            <a:r>
              <a:rPr lang="en-US" sz="2800" u="sng" dirty="0" smtClean="0"/>
              <a:t>Overview of telescope history</a:t>
            </a:r>
            <a:endParaRPr lang="en-US" sz="2800" u="sng" dirty="0"/>
          </a:p>
        </p:txBody>
      </p:sp>
      <p:sp>
        <p:nvSpPr>
          <p:cNvPr id="3" name="Content Placeholder 2"/>
          <p:cNvSpPr>
            <a:spLocks noGrp="1"/>
          </p:cNvSpPr>
          <p:nvPr>
            <p:ph idx="1"/>
          </p:nvPr>
        </p:nvSpPr>
        <p:spPr>
          <a:xfrm>
            <a:off x="838200" y="631137"/>
            <a:ext cx="10515600" cy="5751190"/>
          </a:xfrm>
        </p:spPr>
        <p:txBody>
          <a:bodyPr>
            <a:normAutofit fontScale="85000" lnSpcReduction="20000"/>
          </a:bodyPr>
          <a:lstStyle/>
          <a:p>
            <a:pPr marL="457200" lvl="1" indent="0">
              <a:buNone/>
            </a:pPr>
            <a:r>
              <a:rPr lang="en-US" sz="2400" b="1" u="sng" dirty="0" smtClean="0"/>
              <a:t>Telescope operations history</a:t>
            </a:r>
          </a:p>
          <a:p>
            <a:pPr lvl="2"/>
            <a:r>
              <a:rPr lang="en-US" sz="1900" dirty="0" smtClean="0"/>
              <a:t>Original use and duty cycle:</a:t>
            </a:r>
          </a:p>
          <a:p>
            <a:pPr lvl="3"/>
            <a:r>
              <a:rPr lang="en-US" sz="1900" dirty="0" smtClean="0"/>
              <a:t>Commissioned ~ 1948</a:t>
            </a:r>
          </a:p>
          <a:p>
            <a:pPr lvl="3"/>
            <a:r>
              <a:rPr lang="en-US" sz="1900" dirty="0" smtClean="0"/>
              <a:t>Survey with photographic plates;</a:t>
            </a:r>
          </a:p>
          <a:p>
            <a:pPr lvl="3"/>
            <a:r>
              <a:rPr lang="en-US" sz="1900" dirty="0" smtClean="0"/>
              <a:t>POSS:  &lt;10 exposures / night</a:t>
            </a:r>
          </a:p>
          <a:p>
            <a:pPr lvl="2"/>
            <a:r>
              <a:rPr lang="en-US" sz="1900" dirty="0" smtClean="0"/>
              <a:t>Vertex drive upgrade;  motivation and operational modes.</a:t>
            </a:r>
          </a:p>
          <a:p>
            <a:pPr lvl="3"/>
            <a:r>
              <a:rPr lang="en-US" sz="1900" dirty="0" smtClean="0"/>
              <a:t>Early 2001 installation;</a:t>
            </a:r>
          </a:p>
          <a:p>
            <a:pPr lvl="3"/>
            <a:r>
              <a:rPr lang="en-US" sz="1900" dirty="0" smtClean="0"/>
              <a:t>Near Earth Asteroid Tracking;  Moving to remote mode of operation;</a:t>
            </a:r>
          </a:p>
          <a:p>
            <a:pPr lvl="2"/>
            <a:r>
              <a:rPr lang="en-US" sz="1900" dirty="0" smtClean="0"/>
              <a:t>Quest survey;</a:t>
            </a:r>
          </a:p>
          <a:p>
            <a:pPr lvl="3"/>
            <a:endParaRPr lang="en-US" dirty="0" smtClean="0"/>
          </a:p>
          <a:p>
            <a:pPr lvl="2"/>
            <a:r>
              <a:rPr lang="en-US" sz="2100" dirty="0" smtClean="0"/>
              <a:t>PTF era operations and duty cycle;</a:t>
            </a:r>
          </a:p>
          <a:p>
            <a:pPr lvl="3"/>
            <a:r>
              <a:rPr lang="en-US" sz="2100" dirty="0" smtClean="0"/>
              <a:t>Robotic observations with </a:t>
            </a:r>
            <a:r>
              <a:rPr lang="en-US" sz="2100" dirty="0" smtClean="0">
                <a:solidFill>
                  <a:srgbClr val="0070C0"/>
                </a:solidFill>
              </a:rPr>
              <a:t>~300 exposures / night</a:t>
            </a:r>
          </a:p>
          <a:p>
            <a:pPr lvl="2"/>
            <a:r>
              <a:rPr lang="en-US" sz="2100" dirty="0" smtClean="0"/>
              <a:t>ZTF duty cycle;</a:t>
            </a:r>
          </a:p>
          <a:p>
            <a:pPr lvl="3"/>
            <a:r>
              <a:rPr lang="en-US" sz="2100" dirty="0" smtClean="0"/>
              <a:t>35 sec exposure &amp; repoint =&gt; </a:t>
            </a:r>
            <a:r>
              <a:rPr lang="en-US" sz="2100" dirty="0" smtClean="0">
                <a:solidFill>
                  <a:srgbClr val="FF0000"/>
                </a:solidFill>
              </a:rPr>
              <a:t>~1000 exposures / night</a:t>
            </a:r>
          </a:p>
          <a:p>
            <a:pPr lvl="3"/>
            <a:endParaRPr lang="en-US" sz="2100" dirty="0" smtClean="0">
              <a:solidFill>
                <a:srgbClr val="0070C0"/>
              </a:solidFill>
            </a:endParaRPr>
          </a:p>
          <a:p>
            <a:pPr marL="457200" lvl="1" indent="0">
              <a:buNone/>
            </a:pPr>
            <a:r>
              <a:rPr lang="en-US" sz="2400" b="1" u="sng" dirty="0" smtClean="0"/>
              <a:t>Telescope design history</a:t>
            </a:r>
            <a:endParaRPr lang="en-US" sz="2400" b="1" u="sng" dirty="0"/>
          </a:p>
          <a:p>
            <a:pPr lvl="1"/>
            <a:r>
              <a:rPr lang="en-US" dirty="0" smtClean="0"/>
              <a:t>Original drive design;  each drive included at least 3 motors:  slew, set, and guide</a:t>
            </a:r>
            <a:endParaRPr lang="en-US" dirty="0"/>
          </a:p>
          <a:p>
            <a:pPr lvl="2">
              <a:buFont typeface="Wingdings" panose="05000000000000000000" pitchFamily="2" charset="2"/>
              <a:buChar char="Ø"/>
            </a:pPr>
            <a:r>
              <a:rPr lang="en-US" dirty="0" smtClean="0"/>
              <a:t>RA Drive original drawing:  </a:t>
            </a:r>
            <a:r>
              <a:rPr lang="en-US" sz="1200" dirty="0" smtClean="0">
                <a:hlinkClick r:id="rId3" action="ppaction://hlinkfile"/>
              </a:rPr>
              <a:t>102008.pdf</a:t>
            </a:r>
            <a:r>
              <a:rPr lang="en-US" sz="1200" dirty="0" smtClean="0"/>
              <a:t>; </a:t>
            </a:r>
            <a:r>
              <a:rPr lang="en-US" sz="1200" dirty="0" smtClean="0">
                <a:hlinkClick r:id="rId4" action="ppaction://hlinkfile"/>
              </a:rPr>
              <a:t>101762-1.pdf</a:t>
            </a:r>
            <a:r>
              <a:rPr lang="en-US" sz="1200" dirty="0" smtClean="0"/>
              <a:t>; </a:t>
            </a:r>
            <a:r>
              <a:rPr lang="en-US" sz="1200" dirty="0" smtClean="0">
                <a:hlinkClick r:id="rId5" action="ppaction://hlinkfile"/>
              </a:rPr>
              <a:t>101762-2.pdf</a:t>
            </a:r>
            <a:endParaRPr lang="en-US" sz="1200" dirty="0" smtClean="0"/>
          </a:p>
          <a:p>
            <a:pPr lvl="2">
              <a:buFont typeface="Wingdings" panose="05000000000000000000" pitchFamily="2" charset="2"/>
              <a:buChar char="Ø"/>
            </a:pPr>
            <a:r>
              <a:rPr lang="en-US" dirty="0"/>
              <a:t>Dec </a:t>
            </a:r>
            <a:r>
              <a:rPr lang="en-US" dirty="0" smtClean="0"/>
              <a:t>Drive original drawing:   </a:t>
            </a:r>
            <a:r>
              <a:rPr lang="en-US" sz="1200" dirty="0" smtClean="0">
                <a:hlinkClick r:id="rId6" action="ppaction://hlinkfile"/>
              </a:rPr>
              <a:t>101822-1.pdf</a:t>
            </a:r>
            <a:r>
              <a:rPr lang="en-US" sz="1200" dirty="0" smtClean="0"/>
              <a:t>  </a:t>
            </a:r>
            <a:r>
              <a:rPr lang="en-US" sz="1200" dirty="0" smtClean="0">
                <a:hlinkClick r:id="rId7" action="ppaction://hlinkfile"/>
              </a:rPr>
              <a:t>101822-2.pdf</a:t>
            </a:r>
            <a:endParaRPr lang="en-US" sz="1200" dirty="0" smtClean="0"/>
          </a:p>
          <a:p>
            <a:pPr marL="457200" lvl="1" indent="0">
              <a:buNone/>
            </a:pPr>
            <a:endParaRPr lang="en-US" sz="1600" dirty="0" smtClean="0"/>
          </a:p>
          <a:p>
            <a:pPr lvl="1"/>
            <a:r>
              <a:rPr lang="en-US" dirty="0" smtClean="0"/>
              <a:t>Current (Vertex-RSI) design configuration (circa 2001);  Single servo motor drive</a:t>
            </a:r>
          </a:p>
          <a:p>
            <a:pPr lvl="2">
              <a:buFont typeface="Wingdings" panose="05000000000000000000" pitchFamily="2" charset="2"/>
              <a:buChar char="Ø"/>
            </a:pPr>
            <a:r>
              <a:rPr lang="en-US" dirty="0" smtClean="0"/>
              <a:t>Drawings:  </a:t>
            </a:r>
            <a:r>
              <a:rPr lang="en-US" sz="1200" dirty="0" smtClean="0">
                <a:hlinkClick r:id="rId8" action="ppaction://hlinkfile"/>
              </a:rPr>
              <a:t>Vertex Dec drive assembly.PDF</a:t>
            </a:r>
            <a:r>
              <a:rPr lang="en-US" sz="1200" dirty="0" smtClean="0"/>
              <a:t>  </a:t>
            </a:r>
            <a:r>
              <a:rPr lang="en-US" sz="1200" dirty="0" smtClean="0"/>
              <a:t>; </a:t>
            </a:r>
            <a:r>
              <a:rPr lang="en-US" sz="1200" dirty="0" smtClean="0">
                <a:hlinkClick r:id="rId9" action="ppaction://hlinkfile"/>
              </a:rPr>
              <a:t>Vertex RA drive assembly </a:t>
            </a:r>
            <a:endParaRPr lang="en-US" sz="1200" dirty="0" smtClean="0"/>
          </a:p>
        </p:txBody>
      </p:sp>
      <p:sp>
        <p:nvSpPr>
          <p:cNvPr id="4" name="Slide Number Placeholder 3"/>
          <p:cNvSpPr>
            <a:spLocks noGrp="1"/>
          </p:cNvSpPr>
          <p:nvPr>
            <p:ph type="sldNum" sz="quarter" idx="12"/>
          </p:nvPr>
        </p:nvSpPr>
        <p:spPr/>
        <p:txBody>
          <a:bodyPr/>
          <a:lstStyle/>
          <a:p>
            <a:fld id="{A89FC872-ADDE-439C-9772-4760EFDC0AF5}" type="slidenum">
              <a:rPr lang="en-US" smtClean="0"/>
              <a:pPr/>
              <a:t>3</a:t>
            </a:fld>
            <a:endParaRPr lang="en-US"/>
          </a:p>
        </p:txBody>
      </p:sp>
    </p:spTree>
    <p:extLst>
      <p:ext uri="{BB962C8B-B14F-4D97-AF65-F5344CB8AC3E}">
        <p14:creationId xmlns:p14="http://schemas.microsoft.com/office/powerpoint/2010/main" val="17862198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algn="r"/>
            <a:r>
              <a:rPr lang="en-US" sz="2800" u="sng" dirty="0" smtClean="0"/>
              <a:t>Safety features for abnormal situations</a:t>
            </a:r>
            <a:endParaRPr lang="en-US" sz="2800" dirty="0"/>
          </a:p>
        </p:txBody>
      </p:sp>
      <p:sp>
        <p:nvSpPr>
          <p:cNvPr id="3" name="Content Placeholder 2"/>
          <p:cNvSpPr>
            <a:spLocks noGrp="1"/>
          </p:cNvSpPr>
          <p:nvPr>
            <p:ph idx="1"/>
          </p:nvPr>
        </p:nvSpPr>
        <p:spPr>
          <a:xfrm>
            <a:off x="827567" y="1445397"/>
            <a:ext cx="10515600" cy="5270740"/>
          </a:xfrm>
        </p:spPr>
        <p:txBody>
          <a:bodyPr>
            <a:normAutofit/>
          </a:bodyPr>
          <a:lstStyle/>
          <a:p>
            <a:pPr marL="0" indent="0">
              <a:buNone/>
            </a:pPr>
            <a:r>
              <a:rPr lang="en-US" b="1" u="sng" dirty="0"/>
              <a:t>Brake hold-off power is lost </a:t>
            </a:r>
            <a:r>
              <a:rPr lang="en-US" b="1" u="sng" dirty="0" smtClean="0"/>
              <a:t>unexpectedly</a:t>
            </a:r>
            <a:endParaRPr lang="en-US" sz="2000" dirty="0"/>
          </a:p>
          <a:p>
            <a:r>
              <a:rPr lang="en-US" sz="2000" dirty="0" smtClean="0"/>
              <a:t>We propose a simple electrical circuit that would reliably keep brake powered for several seconds, long enough for axis to coast to a stop</a:t>
            </a:r>
          </a:p>
          <a:p>
            <a:pPr lvl="1">
              <a:buFont typeface="Wingdings" panose="05000000000000000000" pitchFamily="2" charset="2"/>
              <a:buChar char="Ø"/>
            </a:pPr>
            <a:r>
              <a:rPr lang="en-US" sz="1600" dirty="0" smtClean="0"/>
              <a:t>D1a prevents added circuitry from feeding back to servo amplifier brake output.  R1 limits charging current (24V from amplifier has to drive brake and charge capacitor C1).  D1b allows current from capacitor to flow to solenoid when 24V control voltage is removed.</a:t>
            </a:r>
          </a:p>
          <a:p>
            <a:pPr lvl="1"/>
            <a:endParaRPr lang="en-US" sz="1800" dirty="0"/>
          </a:p>
          <a:p>
            <a:pPr lvl="1"/>
            <a:endParaRPr lang="en-US" sz="1800" dirty="0"/>
          </a:p>
        </p:txBody>
      </p:sp>
      <p:pic>
        <p:nvPicPr>
          <p:cNvPr id="4144" name="Picture 4143"/>
          <p:cNvPicPr>
            <a:picLocks noChangeAspect="1"/>
          </p:cNvPicPr>
          <p:nvPr/>
        </p:nvPicPr>
        <p:blipFill>
          <a:blip r:embed="rId2" cstate="print"/>
          <a:stretch>
            <a:fillRect/>
          </a:stretch>
        </p:blipFill>
        <p:spPr>
          <a:xfrm>
            <a:off x="1303817" y="3572541"/>
            <a:ext cx="6277197" cy="2901748"/>
          </a:xfrm>
          <a:prstGeom prst="rect">
            <a:avLst/>
          </a:prstGeom>
        </p:spPr>
      </p:pic>
      <p:sp>
        <p:nvSpPr>
          <p:cNvPr id="4" name="Slide Number Placeholder 3"/>
          <p:cNvSpPr>
            <a:spLocks noGrp="1"/>
          </p:cNvSpPr>
          <p:nvPr>
            <p:ph type="sldNum" sz="quarter" idx="12"/>
          </p:nvPr>
        </p:nvSpPr>
        <p:spPr/>
        <p:txBody>
          <a:bodyPr/>
          <a:lstStyle/>
          <a:p>
            <a:fld id="{A89FC872-ADDE-439C-9772-4760EFDC0AF5}" type="slidenum">
              <a:rPr lang="en-US" smtClean="0"/>
              <a:pPr/>
              <a:t>30</a:t>
            </a:fld>
            <a:endParaRPr lang="en-US"/>
          </a:p>
        </p:txBody>
      </p:sp>
    </p:spTree>
    <p:extLst>
      <p:ext uri="{BB962C8B-B14F-4D97-AF65-F5344CB8AC3E}">
        <p14:creationId xmlns:p14="http://schemas.microsoft.com/office/powerpoint/2010/main" val="26613931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algn="r"/>
            <a:r>
              <a:rPr lang="en-US" sz="2800" u="sng" dirty="0" smtClean="0"/>
              <a:t>Safety features for abnormal situations</a:t>
            </a:r>
            <a:endParaRPr lang="en-US" sz="2800" dirty="0"/>
          </a:p>
        </p:txBody>
      </p:sp>
      <p:sp>
        <p:nvSpPr>
          <p:cNvPr id="3" name="Content Placeholder 2"/>
          <p:cNvSpPr>
            <a:spLocks noGrp="1"/>
          </p:cNvSpPr>
          <p:nvPr>
            <p:ph idx="1"/>
          </p:nvPr>
        </p:nvSpPr>
        <p:spPr>
          <a:xfrm>
            <a:off x="816934" y="1341065"/>
            <a:ext cx="10515600" cy="4666331"/>
          </a:xfrm>
        </p:spPr>
        <p:txBody>
          <a:bodyPr>
            <a:normAutofit/>
          </a:bodyPr>
          <a:lstStyle/>
          <a:p>
            <a:pPr marL="0" indent="0">
              <a:buNone/>
            </a:pPr>
            <a:r>
              <a:rPr lang="en-US" b="1" u="sng" dirty="0"/>
              <a:t>Telescope goes beyond normal limits (including tracking into west limit)</a:t>
            </a:r>
            <a:endParaRPr lang="en-US" dirty="0"/>
          </a:p>
          <a:p>
            <a:pPr lvl="0"/>
            <a:r>
              <a:rPr lang="en-US" sz="2000" dirty="0" smtClean="0"/>
              <a:t>1st defense</a:t>
            </a:r>
            <a:r>
              <a:rPr lang="en-US" sz="2000" dirty="0"/>
              <a:t>: </a:t>
            </a:r>
            <a:r>
              <a:rPr lang="en-US" sz="2000" b="1" dirty="0"/>
              <a:t>software limits</a:t>
            </a:r>
            <a:r>
              <a:rPr lang="en-US" sz="2000" dirty="0"/>
              <a:t> for HA and Dec axis travel, plus soft horizon limit</a:t>
            </a:r>
          </a:p>
          <a:p>
            <a:pPr lvl="0"/>
            <a:r>
              <a:rPr lang="en-US" sz="2000" dirty="0" smtClean="0"/>
              <a:t>2nd defense: </a:t>
            </a:r>
            <a:r>
              <a:rPr lang="en-US" sz="2000" b="1" dirty="0"/>
              <a:t>electrical switch limits</a:t>
            </a:r>
            <a:r>
              <a:rPr lang="en-US" sz="2000" dirty="0"/>
              <a:t> on HA and Dec axes set directional travel limits at servo amplifiers; </a:t>
            </a:r>
            <a:r>
              <a:rPr lang="en-US" sz="2000" dirty="0" smtClean="0"/>
              <a:t> 4</a:t>
            </a:r>
            <a:r>
              <a:rPr lang="en-US" sz="2000" dirty="0"/>
              <a:t>° and 0.5° </a:t>
            </a:r>
            <a:r>
              <a:rPr lang="en-US" sz="2000" b="1" dirty="0"/>
              <a:t>ball horizon limits</a:t>
            </a:r>
            <a:r>
              <a:rPr lang="en-US" sz="2000" dirty="0"/>
              <a:t> generate disable signals</a:t>
            </a:r>
          </a:p>
          <a:p>
            <a:pPr lvl="0"/>
            <a:r>
              <a:rPr lang="en-US" sz="2000" dirty="0" smtClean="0"/>
              <a:t>3rd defense: </a:t>
            </a:r>
            <a:r>
              <a:rPr lang="en-US" sz="2000" dirty="0"/>
              <a:t>HA axis has </a:t>
            </a:r>
            <a:r>
              <a:rPr lang="en-US" sz="2000" b="1" dirty="0"/>
              <a:t>spring-loaded mechanical stops</a:t>
            </a:r>
            <a:r>
              <a:rPr lang="en-US" sz="2000" dirty="0"/>
              <a:t> for snubbing (we have not yet found comparable mechanical limits on Dec)</a:t>
            </a:r>
          </a:p>
          <a:p>
            <a:pPr marL="0" indent="0">
              <a:buNone/>
            </a:pPr>
            <a:r>
              <a:rPr lang="en-US" sz="2000" dirty="0"/>
              <a:t> </a:t>
            </a:r>
          </a:p>
          <a:p>
            <a:pPr marL="0" indent="0">
              <a:buNone/>
            </a:pPr>
            <a:r>
              <a:rPr lang="en-US" b="1" u="sng" dirty="0"/>
              <a:t>Motor </a:t>
            </a:r>
            <a:r>
              <a:rPr lang="en-US" b="1" u="sng" dirty="0" smtClean="0"/>
              <a:t>goes berserk</a:t>
            </a:r>
            <a:endParaRPr lang="en-US" dirty="0"/>
          </a:p>
          <a:p>
            <a:pPr lvl="0"/>
            <a:r>
              <a:rPr lang="en-US" sz="2000" dirty="0"/>
              <a:t>If motor is moving </a:t>
            </a:r>
            <a:r>
              <a:rPr lang="en-US" sz="2000" dirty="0" smtClean="0"/>
              <a:t>at a rate </a:t>
            </a:r>
            <a:r>
              <a:rPr lang="en-US" sz="2000" dirty="0"/>
              <a:t>TCS does not </a:t>
            </a:r>
            <a:r>
              <a:rPr lang="en-US" sz="2000" dirty="0" smtClean="0"/>
              <a:t>expect, </a:t>
            </a:r>
            <a:r>
              <a:rPr lang="en-US" sz="2000" b="1" dirty="0"/>
              <a:t>software</a:t>
            </a:r>
            <a:r>
              <a:rPr lang="en-US" sz="2000" dirty="0"/>
              <a:t> can set a signal to disable the amplifiers (which have Safe Torque Off or STO inputs)</a:t>
            </a:r>
          </a:p>
          <a:p>
            <a:pPr lvl="0"/>
            <a:r>
              <a:rPr lang="en-US" sz="2000" b="1" dirty="0"/>
              <a:t>Electrical and mechanical </a:t>
            </a:r>
            <a:r>
              <a:rPr lang="en-US" sz="2000" b="1" dirty="0" smtClean="0"/>
              <a:t>limits (including torque limiters)</a:t>
            </a:r>
            <a:r>
              <a:rPr lang="en-US" sz="2000" dirty="0" smtClean="0"/>
              <a:t> </a:t>
            </a:r>
            <a:r>
              <a:rPr lang="en-US" sz="2000" dirty="0"/>
              <a:t>described above also apply here</a:t>
            </a:r>
          </a:p>
        </p:txBody>
      </p:sp>
      <p:sp>
        <p:nvSpPr>
          <p:cNvPr id="4" name="Slide Number Placeholder 3"/>
          <p:cNvSpPr>
            <a:spLocks noGrp="1"/>
          </p:cNvSpPr>
          <p:nvPr>
            <p:ph type="sldNum" sz="quarter" idx="12"/>
          </p:nvPr>
        </p:nvSpPr>
        <p:spPr/>
        <p:txBody>
          <a:bodyPr/>
          <a:lstStyle/>
          <a:p>
            <a:fld id="{A89FC872-ADDE-439C-9772-4760EFDC0AF5}" type="slidenum">
              <a:rPr lang="en-US" smtClean="0"/>
              <a:pPr/>
              <a:t>31</a:t>
            </a:fld>
            <a:endParaRPr lang="en-US"/>
          </a:p>
        </p:txBody>
      </p:sp>
    </p:spTree>
    <p:extLst>
      <p:ext uri="{BB962C8B-B14F-4D97-AF65-F5344CB8AC3E}">
        <p14:creationId xmlns:p14="http://schemas.microsoft.com/office/powerpoint/2010/main" val="2135669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algn="r"/>
            <a:r>
              <a:rPr lang="en-US" sz="2800" u="sng" dirty="0" smtClean="0"/>
              <a:t>Risk management</a:t>
            </a:r>
            <a:endParaRPr lang="en-US" sz="2800" dirty="0"/>
          </a:p>
        </p:txBody>
      </p:sp>
      <p:sp>
        <p:nvSpPr>
          <p:cNvPr id="3" name="Content Placeholder 2"/>
          <p:cNvSpPr>
            <a:spLocks noGrp="1"/>
          </p:cNvSpPr>
          <p:nvPr>
            <p:ph idx="1"/>
          </p:nvPr>
        </p:nvSpPr>
        <p:spPr>
          <a:xfrm>
            <a:off x="838200" y="956299"/>
            <a:ext cx="10515600" cy="5270740"/>
          </a:xfrm>
        </p:spPr>
        <p:txBody>
          <a:bodyPr>
            <a:normAutofit/>
          </a:bodyPr>
          <a:lstStyle/>
          <a:p>
            <a:pPr marL="0" indent="0">
              <a:buNone/>
            </a:pPr>
            <a:r>
              <a:rPr lang="en-US" sz="2000" i="1" dirty="0"/>
              <a:t>Numbers used in calculations require corroboration to provide confidence</a:t>
            </a:r>
            <a:r>
              <a:rPr lang="en-US" i="1" dirty="0"/>
              <a:t>.</a:t>
            </a:r>
            <a:endParaRPr lang="en-US" sz="2000" dirty="0"/>
          </a:p>
          <a:p>
            <a:pPr marL="0" indent="0">
              <a:buNone/>
            </a:pPr>
            <a:r>
              <a:rPr lang="en-US" b="1" u="sng" dirty="0"/>
              <a:t>Testing &amp; analysis</a:t>
            </a:r>
            <a:endParaRPr lang="en-US" sz="2000" dirty="0"/>
          </a:p>
          <a:p>
            <a:pPr lvl="0"/>
            <a:r>
              <a:rPr lang="en-US" sz="2000" b="1" dirty="0"/>
              <a:t>Axis </a:t>
            </a:r>
            <a:r>
              <a:rPr lang="en-US" sz="2000" b="1" dirty="0" smtClean="0"/>
              <a:t>frictional </a:t>
            </a:r>
            <a:r>
              <a:rPr lang="en-US" sz="2000" b="1" dirty="0"/>
              <a:t>torque:</a:t>
            </a:r>
            <a:r>
              <a:rPr lang="en-US" sz="2000" dirty="0"/>
              <a:t> </a:t>
            </a:r>
            <a:r>
              <a:rPr lang="en-US" sz="2000" dirty="0" smtClean="0"/>
              <a:t>we applied </a:t>
            </a:r>
            <a:r>
              <a:rPr lang="en-US" sz="2000" dirty="0"/>
              <a:t>gear motor with spring scale on lever arm to measure torque at worm input shaft.  HA: 1 lb @ 6” -&gt; 6 lb-in -&gt; 6 lb-in * 540 * </a:t>
            </a:r>
            <a:r>
              <a:rPr lang="en-US" sz="2000" dirty="0" smtClean="0"/>
              <a:t>0.48 </a:t>
            </a:r>
            <a:r>
              <a:rPr lang="en-US" sz="2000" dirty="0"/>
              <a:t>= </a:t>
            </a:r>
            <a:r>
              <a:rPr lang="en-US" sz="2000" dirty="0" smtClean="0"/>
              <a:t>1555 </a:t>
            </a:r>
            <a:r>
              <a:rPr lang="en-US" sz="2000" dirty="0"/>
              <a:t>lb-in, round to 2000 lb-in</a:t>
            </a:r>
          </a:p>
          <a:p>
            <a:pPr lvl="1"/>
            <a:r>
              <a:rPr lang="en-US" dirty="0"/>
              <a:t>effort to rock HA through lash when balancing supports this measurement</a:t>
            </a:r>
            <a:endParaRPr lang="en-US" sz="1800" dirty="0"/>
          </a:p>
          <a:p>
            <a:pPr lvl="1"/>
            <a:r>
              <a:rPr lang="en-US" dirty="0"/>
              <a:t>test point on HA &amp; Dec servo amplifiers (V ∝ </a:t>
            </a:r>
            <a:r>
              <a:rPr lang="en-US" dirty="0" err="1"/>
              <a:t>I</a:t>
            </a:r>
            <a:r>
              <a:rPr lang="en-US" sz="1600" dirty="0" err="1"/>
              <a:t>motor</a:t>
            </a:r>
            <a:r>
              <a:rPr lang="en-US" dirty="0"/>
              <a:t>, torque by proxy) reads very low during </a:t>
            </a:r>
            <a:r>
              <a:rPr lang="en-US" dirty="0" smtClean="0"/>
              <a:t>slew</a:t>
            </a:r>
          </a:p>
          <a:p>
            <a:pPr lvl="1"/>
            <a:r>
              <a:rPr lang="en-US" dirty="0" smtClean="0"/>
              <a:t>calculation using bearing loads and standard coefficients of friction gives similar results</a:t>
            </a:r>
            <a:endParaRPr lang="en-US" dirty="0"/>
          </a:p>
          <a:p>
            <a:pPr lvl="1"/>
            <a:r>
              <a:rPr lang="en-US" b="1" dirty="0"/>
              <a:t>Dec has not been measured; assumed similar to HA</a:t>
            </a:r>
            <a:endParaRPr lang="en-US" sz="1800" dirty="0"/>
          </a:p>
          <a:p>
            <a:pPr lvl="0"/>
            <a:r>
              <a:rPr lang="en-US" sz="2000" b="1" dirty="0"/>
              <a:t>Torque to overcome preload:</a:t>
            </a:r>
            <a:r>
              <a:rPr lang="en-US" sz="2000" dirty="0"/>
              <a:t> </a:t>
            </a:r>
            <a:r>
              <a:rPr lang="en-US" sz="2000" dirty="0" smtClean="0"/>
              <a:t>we set </a:t>
            </a:r>
            <a:r>
              <a:rPr lang="en-US" sz="2000" dirty="0"/>
              <a:t>HA max acceleration in TCS to 0.5°/sec².  Clunk (suspected to be tooth re-engagement) heard only during east acceleration recovery from west slew overshoot.</a:t>
            </a:r>
          </a:p>
          <a:p>
            <a:pPr lvl="1"/>
            <a:r>
              <a:rPr lang="en-US" dirty="0"/>
              <a:t>indirect, but supports calculated sum of preload, friction, and acceleration torques</a:t>
            </a:r>
            <a:endParaRPr lang="en-US" sz="1800" dirty="0"/>
          </a:p>
          <a:p>
            <a:pPr lvl="1"/>
            <a:r>
              <a:rPr lang="en-US" dirty="0"/>
              <a:t>clunk was not heard during east acceleration from stop, but soft acceleration profile could have masked travel through gear lash</a:t>
            </a:r>
            <a:endParaRPr lang="en-US" sz="1800" dirty="0"/>
          </a:p>
          <a:p>
            <a:pPr lvl="1"/>
            <a:r>
              <a:rPr lang="en-US" dirty="0"/>
              <a:t>Dec: no clunk heard with acceleration set at 0.5°/sec²</a:t>
            </a:r>
            <a:endParaRPr lang="en-US" sz="1800" dirty="0"/>
          </a:p>
          <a:p>
            <a:pPr lvl="0"/>
            <a:endParaRPr lang="en-US" sz="2000" dirty="0"/>
          </a:p>
        </p:txBody>
      </p:sp>
      <p:sp>
        <p:nvSpPr>
          <p:cNvPr id="4" name="Slide Number Placeholder 3"/>
          <p:cNvSpPr>
            <a:spLocks noGrp="1"/>
          </p:cNvSpPr>
          <p:nvPr>
            <p:ph type="sldNum" sz="quarter" idx="12"/>
          </p:nvPr>
        </p:nvSpPr>
        <p:spPr/>
        <p:txBody>
          <a:bodyPr/>
          <a:lstStyle/>
          <a:p>
            <a:fld id="{A89FC872-ADDE-439C-9772-4760EFDC0AF5}" type="slidenum">
              <a:rPr lang="en-US" smtClean="0"/>
              <a:pPr/>
              <a:t>32</a:t>
            </a:fld>
            <a:endParaRPr lang="en-US"/>
          </a:p>
        </p:txBody>
      </p:sp>
    </p:spTree>
    <p:extLst>
      <p:ext uri="{BB962C8B-B14F-4D97-AF65-F5344CB8AC3E}">
        <p14:creationId xmlns:p14="http://schemas.microsoft.com/office/powerpoint/2010/main" val="27279608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algn="r"/>
            <a:r>
              <a:rPr lang="en-US" sz="2800" u="sng" dirty="0" smtClean="0"/>
              <a:t>Risk management</a:t>
            </a:r>
            <a:endParaRPr lang="en-US" sz="2800" dirty="0"/>
          </a:p>
        </p:txBody>
      </p:sp>
      <p:sp>
        <p:nvSpPr>
          <p:cNvPr id="3" name="Content Placeholder 2"/>
          <p:cNvSpPr>
            <a:spLocks noGrp="1"/>
          </p:cNvSpPr>
          <p:nvPr>
            <p:ph idx="1"/>
          </p:nvPr>
        </p:nvSpPr>
        <p:spPr>
          <a:xfrm>
            <a:off x="827567" y="1339071"/>
            <a:ext cx="10515600" cy="3115971"/>
          </a:xfrm>
        </p:spPr>
        <p:txBody>
          <a:bodyPr>
            <a:normAutofit/>
          </a:bodyPr>
          <a:lstStyle/>
          <a:p>
            <a:pPr marL="0" indent="0">
              <a:buNone/>
            </a:pPr>
            <a:r>
              <a:rPr lang="en-US" b="1" u="sng" dirty="0" smtClean="0"/>
              <a:t>Testing </a:t>
            </a:r>
            <a:r>
              <a:rPr lang="en-US" b="1" u="sng" dirty="0"/>
              <a:t>&amp; </a:t>
            </a:r>
            <a:r>
              <a:rPr lang="en-US" b="1" u="sng" dirty="0" smtClean="0"/>
              <a:t>analysis (continued)</a:t>
            </a:r>
            <a:endParaRPr lang="en-US" sz="2000" dirty="0"/>
          </a:p>
          <a:p>
            <a:pPr lvl="0"/>
            <a:r>
              <a:rPr lang="en-US" sz="2000" b="1" dirty="0"/>
              <a:t>Torque limiter settings:</a:t>
            </a:r>
            <a:r>
              <a:rPr lang="en-US" sz="2000" dirty="0"/>
              <a:t> limiters did not trip </a:t>
            </a:r>
            <a:r>
              <a:rPr lang="en-US" sz="2000" dirty="0" smtClean="0"/>
              <a:t>during </a:t>
            </a:r>
            <a:r>
              <a:rPr lang="en-US" sz="2000" dirty="0"/>
              <a:t>tests with accelerations set to 0.5°/sec².  </a:t>
            </a:r>
            <a:r>
              <a:rPr lang="en-US" sz="2000" dirty="0" smtClean="0"/>
              <a:t>We planned to measure limiter </a:t>
            </a:r>
            <a:r>
              <a:rPr lang="en-US" sz="2000" dirty="0"/>
              <a:t>settings </a:t>
            </a:r>
            <a:r>
              <a:rPr lang="en-US" sz="2000" dirty="0" smtClean="0"/>
              <a:t>directly, but this </a:t>
            </a:r>
            <a:r>
              <a:rPr lang="en-US" sz="2000" dirty="0"/>
              <a:t>was deferred when failure of Dec lubrication pump was discovered.</a:t>
            </a:r>
          </a:p>
          <a:p>
            <a:pPr lvl="0"/>
            <a:r>
              <a:rPr lang="en-US" sz="2000" b="1" dirty="0"/>
              <a:t>Motor torque required to drive axes:</a:t>
            </a:r>
            <a:r>
              <a:rPr lang="en-US" sz="2000" dirty="0"/>
              <a:t> existing </a:t>
            </a:r>
            <a:r>
              <a:rPr lang="en-US" sz="2000" dirty="0" err="1"/>
              <a:t>Kollmorgen</a:t>
            </a:r>
            <a:r>
              <a:rPr lang="en-US" sz="2000" dirty="0"/>
              <a:t> motors showed no signs of strain when accelerating HA and Dec axes at 0.5°/sec².  New motors have marginally higher torque, though lower reducer ratios will increase motor loads.</a:t>
            </a:r>
          </a:p>
          <a:p>
            <a:pPr lvl="0"/>
            <a:endParaRPr lang="en-US" sz="2000" dirty="0"/>
          </a:p>
        </p:txBody>
      </p:sp>
      <p:sp>
        <p:nvSpPr>
          <p:cNvPr id="4" name="Slide Number Placeholder 3"/>
          <p:cNvSpPr>
            <a:spLocks noGrp="1"/>
          </p:cNvSpPr>
          <p:nvPr>
            <p:ph type="sldNum" sz="quarter" idx="12"/>
          </p:nvPr>
        </p:nvSpPr>
        <p:spPr/>
        <p:txBody>
          <a:bodyPr/>
          <a:lstStyle/>
          <a:p>
            <a:fld id="{A89FC872-ADDE-439C-9772-4760EFDC0AF5}" type="slidenum">
              <a:rPr lang="en-US" smtClean="0"/>
              <a:pPr/>
              <a:t>33</a:t>
            </a:fld>
            <a:endParaRPr lang="en-US"/>
          </a:p>
        </p:txBody>
      </p:sp>
    </p:spTree>
    <p:extLst>
      <p:ext uri="{BB962C8B-B14F-4D97-AF65-F5344CB8AC3E}">
        <p14:creationId xmlns:p14="http://schemas.microsoft.com/office/powerpoint/2010/main" val="28454289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lvl="0" algn="r"/>
            <a:r>
              <a:rPr lang="en-US" sz="2800" u="sng" dirty="0" smtClean="0"/>
              <a:t>Cost &amp; Schedule</a:t>
            </a:r>
            <a:endParaRPr lang="en-US" sz="2800" u="sng" dirty="0"/>
          </a:p>
        </p:txBody>
      </p:sp>
      <p:graphicFrame>
        <p:nvGraphicFramePr>
          <p:cNvPr id="4" name="Table 3"/>
          <p:cNvGraphicFramePr>
            <a:graphicFrameLocks noGrp="1"/>
          </p:cNvGraphicFramePr>
          <p:nvPr>
            <p:extLst>
              <p:ext uri="{D42A27DB-BD31-4B8C-83A1-F6EECF244321}">
                <p14:modId xmlns:p14="http://schemas.microsoft.com/office/powerpoint/2010/main" val="1942733967"/>
              </p:ext>
            </p:extLst>
          </p:nvPr>
        </p:nvGraphicFramePr>
        <p:xfrm>
          <a:off x="524164" y="1522486"/>
          <a:ext cx="5876636" cy="3924300"/>
        </p:xfrm>
        <a:graphic>
          <a:graphicData uri="http://schemas.openxmlformats.org/drawingml/2006/table">
            <a:tbl>
              <a:tblPr>
                <a:tableStyleId>{5C22544A-7EE6-4342-B048-85BDC9FD1C3A}</a:tableStyleId>
              </a:tblPr>
              <a:tblGrid>
                <a:gridCol w="2743200"/>
                <a:gridCol w="1270000"/>
                <a:gridCol w="736600"/>
                <a:gridCol w="1126836"/>
              </a:tblGrid>
              <a:tr h="228600">
                <a:tc>
                  <a:txBody>
                    <a:bodyPr/>
                    <a:lstStyle/>
                    <a:p>
                      <a:pPr algn="l" fontAlgn="b"/>
                      <a:r>
                        <a:rPr lang="en-US" sz="1400" u="sng" strike="noStrike" dirty="0">
                          <a:effectLst/>
                        </a:rPr>
                        <a:t>P48 DRIVE UPGRADE </a:t>
                      </a:r>
                      <a:r>
                        <a:rPr lang="en-US" sz="1400" u="sng" strike="noStrike" dirty="0" smtClean="0">
                          <a:effectLst/>
                        </a:rPr>
                        <a:t>MAT’L COSTS</a:t>
                      </a:r>
                      <a:endParaRPr lang="en-US" sz="1400" b="1" i="0" u="sng"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sng" strike="noStrike">
                          <a:effectLst/>
                        </a:rPr>
                        <a:t>UNIT COST</a:t>
                      </a:r>
                      <a:endParaRPr lang="en-US" sz="1100" b="1" i="0" u="sng"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sng" strike="noStrike">
                          <a:effectLst/>
                        </a:rPr>
                        <a:t>QUANTITY</a:t>
                      </a:r>
                      <a:endParaRPr lang="en-US" sz="1100" b="1" i="0" u="sng"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sng" strike="noStrike">
                          <a:effectLst/>
                        </a:rPr>
                        <a:t>EXTENDED COST</a:t>
                      </a:r>
                      <a:endParaRPr lang="en-US" sz="1100" b="1" i="0" u="sng"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sng" strike="noStrike">
                          <a:effectLst/>
                        </a:rPr>
                        <a:t>HA AXIS</a:t>
                      </a:r>
                      <a:endParaRPr lang="en-US" sz="1100" b="1" i="1" u="sng"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none" strike="noStrike">
                          <a:effectLst/>
                        </a:rPr>
                        <a:t>Kollmorgen AKM31E-GNC2AA00 motor</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$1,234.69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$1,234.69 </a:t>
                      </a:r>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none" strike="noStrike">
                          <a:effectLst/>
                        </a:rPr>
                        <a:t>Kollmorgen AKD-P00606-NBEC-0000 drive</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$1,104.85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$1,104.85 </a:t>
                      </a:r>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none" strike="noStrike">
                          <a:effectLst/>
                        </a:rPr>
                        <a:t>Kollmorgen VP-508CFAN-12-0 power cable</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$285.00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$285.00 </a:t>
                      </a:r>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none" strike="noStrike">
                          <a:effectLst/>
                        </a:rPr>
                        <a:t>Kollmorgen VF-SB4474N-10-0 feedback cable</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$170.05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$170.05 </a:t>
                      </a:r>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none" strike="noStrike">
                          <a:effectLst/>
                        </a:rPr>
                        <a:t>Apex Dynamics AB060A-025-S2-P1 reducer</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$2,000.00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$2,000.00 </a:t>
                      </a:r>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none" strike="noStrike">
                          <a:effectLst/>
                        </a:rPr>
                        <a:t>Misc electrical parts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$1,000.00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$1,000.00 </a:t>
                      </a:r>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none" strike="noStrike">
                          <a:effectLst/>
                        </a:rPr>
                        <a:t>Torque limiter</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sng" strike="noStrike">
                          <a:effectLst/>
                        </a:rPr>
                        <a:t>DEC AXIS</a:t>
                      </a:r>
                      <a:endParaRPr lang="en-US" sz="1100" b="1" i="1" u="sng" strike="noStrike">
                        <a:solidFill>
                          <a:srgbClr val="000000"/>
                        </a:solidFill>
                        <a:effectLst/>
                        <a:latin typeface="Calibri" panose="020F0502020204030204" pitchFamily="34" charset="0"/>
                      </a:endParaRPr>
                    </a:p>
                  </a:txBody>
                  <a:tcPr marL="7620" marR="7620" marT="762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none" strike="noStrike">
                          <a:effectLst/>
                        </a:rPr>
                        <a:t>Kollmorgen AKM31E-GNC2AA00 motor</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$1,234.69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$1,234.69 </a:t>
                      </a:r>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none" strike="noStrike">
                          <a:effectLst/>
                        </a:rPr>
                        <a:t>Kollmorgen AKD-P00606-NBEC-0000 drive</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$1,104.85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$1,104.85 </a:t>
                      </a:r>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none" strike="noStrike">
                          <a:effectLst/>
                        </a:rPr>
                        <a:t>Kollmorgen CP-507CDAN-20-0 power cable</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$886.88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$886.88 </a:t>
                      </a:r>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none" strike="noStrike">
                          <a:effectLst/>
                        </a:rPr>
                        <a:t>Kollmorgen CF-SB7374N-20-0 feedback cable</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$959.06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$959.06 </a:t>
                      </a:r>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none" strike="noStrike">
                          <a:effectLst/>
                        </a:rPr>
                        <a:t>Apex Dynamics AB060-004-S2-P1 reducer</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$2,000.00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$2,000.00 </a:t>
                      </a:r>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none" strike="noStrike">
                          <a:effectLst/>
                        </a:rPr>
                        <a:t>Misc electrical parts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$1,000.00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$1,000.00 </a:t>
                      </a:r>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none" strike="noStrike">
                          <a:effectLst/>
                        </a:rPr>
                        <a:t>Torque limiter</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400" b="1" u="sng" strike="noStrike" dirty="0">
                          <a:effectLst/>
                        </a:rPr>
                        <a:t>TOTAL</a:t>
                      </a:r>
                      <a:endParaRPr lang="en-US" sz="1400" b="1" i="1" u="sng" strike="noStrike" dirty="0">
                        <a:solidFill>
                          <a:srgbClr val="000000"/>
                        </a:solidFill>
                        <a:effectLst/>
                        <a:latin typeface="Calibri" panose="020F0502020204030204" pitchFamily="34" charset="0"/>
                      </a:endParaRPr>
                    </a:p>
                  </a:txBody>
                  <a:tcPr marL="7620" marR="7620" marT="762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400" b="1" u="none" strike="noStrike" dirty="0">
                          <a:effectLst/>
                        </a:rPr>
                        <a:t>$12,980.07 </a:t>
                      </a:r>
                      <a:endParaRPr lang="en-US" sz="1400" b="1" i="0" u="none" strike="noStrike" dirty="0">
                        <a:solidFill>
                          <a:srgbClr val="000000"/>
                        </a:solidFill>
                        <a:effectLst/>
                        <a:latin typeface="Calibri" panose="020F0502020204030204" pitchFamily="34" charset="0"/>
                      </a:endParaRPr>
                    </a:p>
                  </a:txBody>
                  <a:tcPr marL="7620" marR="7620" marT="7620" marB="0" anchor="b"/>
                </a:tc>
              </a:tr>
            </a:tbl>
          </a:graphicData>
        </a:graphic>
      </p:graphicFrame>
      <p:sp>
        <p:nvSpPr>
          <p:cNvPr id="6" name="TextBox 5"/>
          <p:cNvSpPr txBox="1"/>
          <p:nvPr/>
        </p:nvSpPr>
        <p:spPr>
          <a:xfrm>
            <a:off x="1071881" y="1035608"/>
            <a:ext cx="987828" cy="400110"/>
          </a:xfrm>
          <a:prstGeom prst="rect">
            <a:avLst/>
          </a:prstGeom>
          <a:noFill/>
        </p:spPr>
        <p:txBody>
          <a:bodyPr wrap="square" rtlCol="0">
            <a:spAutoFit/>
          </a:bodyPr>
          <a:lstStyle/>
          <a:p>
            <a:r>
              <a:rPr lang="en-US" sz="2000" b="1" u="sng" dirty="0" smtClean="0"/>
              <a:t>Cost</a:t>
            </a:r>
            <a:endParaRPr lang="en-US" sz="2000" b="1" u="sng" dirty="0"/>
          </a:p>
        </p:txBody>
      </p:sp>
      <p:sp>
        <p:nvSpPr>
          <p:cNvPr id="7" name="TextBox 6"/>
          <p:cNvSpPr txBox="1"/>
          <p:nvPr/>
        </p:nvSpPr>
        <p:spPr>
          <a:xfrm>
            <a:off x="7402657" y="1081775"/>
            <a:ext cx="1301864" cy="707886"/>
          </a:xfrm>
          <a:prstGeom prst="rect">
            <a:avLst/>
          </a:prstGeom>
          <a:noFill/>
        </p:spPr>
        <p:txBody>
          <a:bodyPr wrap="square" rtlCol="0">
            <a:spAutoFit/>
          </a:bodyPr>
          <a:lstStyle/>
          <a:p>
            <a:r>
              <a:rPr lang="en-US" sz="2000" b="1" u="sng" dirty="0" smtClean="0"/>
              <a:t>Schedule</a:t>
            </a:r>
          </a:p>
          <a:p>
            <a:endParaRPr lang="en-US" sz="2000" b="1" dirty="0"/>
          </a:p>
        </p:txBody>
      </p:sp>
      <p:cxnSp>
        <p:nvCxnSpPr>
          <p:cNvPr id="9" name="Straight Connector 8"/>
          <p:cNvCxnSpPr/>
          <p:nvPr/>
        </p:nvCxnSpPr>
        <p:spPr>
          <a:xfrm>
            <a:off x="6761596" y="1035608"/>
            <a:ext cx="0" cy="4783216"/>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972301" y="1789661"/>
            <a:ext cx="4972050" cy="2031325"/>
          </a:xfrm>
          <a:prstGeom prst="rect">
            <a:avLst/>
          </a:prstGeom>
          <a:noFill/>
        </p:spPr>
        <p:txBody>
          <a:bodyPr wrap="square" rtlCol="0">
            <a:spAutoFit/>
          </a:bodyPr>
          <a:lstStyle/>
          <a:p>
            <a:r>
              <a:rPr lang="en-US" dirty="0" smtClean="0"/>
              <a:t>Procurement of components to begin with successful completion of design review.</a:t>
            </a:r>
          </a:p>
          <a:p>
            <a:pPr marL="285750" indent="-285750">
              <a:buFont typeface="Arial" panose="020B0604020202020204" pitchFamily="34" charset="0"/>
              <a:buChar char="•"/>
            </a:pPr>
            <a:r>
              <a:rPr lang="en-US" dirty="0" smtClean="0"/>
              <a:t>Longest lead delivery </a:t>
            </a:r>
            <a:r>
              <a:rPr lang="en-US" dirty="0"/>
              <a:t>&lt;</a:t>
            </a:r>
            <a:r>
              <a:rPr lang="en-US" dirty="0" smtClean="0"/>
              <a:t> 4 weeks</a:t>
            </a:r>
          </a:p>
          <a:p>
            <a:endParaRPr lang="en-US" dirty="0"/>
          </a:p>
          <a:p>
            <a:r>
              <a:rPr lang="en-US" dirty="0" smtClean="0"/>
              <a:t>Implementation of drive upgrade to occur in coordination with scheduled for PTF camera repair:</a:t>
            </a:r>
          </a:p>
          <a:p>
            <a:pPr marL="285750" indent="-285750">
              <a:buFont typeface="Arial" panose="020B0604020202020204" pitchFamily="34" charset="0"/>
              <a:buChar char="•"/>
            </a:pPr>
            <a:r>
              <a:rPr lang="en-US" b="1" dirty="0" smtClean="0"/>
              <a:t>Feb 15 - 26, 2016</a:t>
            </a:r>
            <a:endParaRPr lang="en-US" b="1" dirty="0"/>
          </a:p>
        </p:txBody>
      </p:sp>
      <p:sp>
        <p:nvSpPr>
          <p:cNvPr id="3" name="Slide Number Placeholder 2"/>
          <p:cNvSpPr>
            <a:spLocks noGrp="1"/>
          </p:cNvSpPr>
          <p:nvPr>
            <p:ph type="sldNum" sz="quarter" idx="12"/>
          </p:nvPr>
        </p:nvSpPr>
        <p:spPr/>
        <p:txBody>
          <a:bodyPr/>
          <a:lstStyle/>
          <a:p>
            <a:fld id="{A89FC872-ADDE-439C-9772-4760EFDC0AF5}" type="slidenum">
              <a:rPr lang="en-US" smtClean="0"/>
              <a:pPr/>
              <a:t>34</a:t>
            </a:fld>
            <a:endParaRPr lang="en-US"/>
          </a:p>
        </p:txBody>
      </p:sp>
    </p:spTree>
    <p:extLst>
      <p:ext uri="{BB962C8B-B14F-4D97-AF65-F5344CB8AC3E}">
        <p14:creationId xmlns:p14="http://schemas.microsoft.com/office/powerpoint/2010/main" val="506099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lvl="0" algn="r"/>
            <a:r>
              <a:rPr lang="en-US" sz="2800" u="sng" dirty="0" smtClean="0"/>
              <a:t>System Requirements</a:t>
            </a:r>
            <a:endParaRPr lang="en-US" sz="2800" u="sng" dirty="0"/>
          </a:p>
        </p:txBody>
      </p:sp>
      <p:sp>
        <p:nvSpPr>
          <p:cNvPr id="3" name="Content Placeholder 2"/>
          <p:cNvSpPr>
            <a:spLocks noGrp="1"/>
          </p:cNvSpPr>
          <p:nvPr>
            <p:ph idx="1"/>
          </p:nvPr>
        </p:nvSpPr>
        <p:spPr>
          <a:xfrm>
            <a:off x="838200" y="1043796"/>
            <a:ext cx="10515600" cy="5270740"/>
          </a:xfrm>
        </p:spPr>
        <p:txBody>
          <a:bodyPr>
            <a:normAutofit/>
          </a:bodyPr>
          <a:lstStyle/>
          <a:p>
            <a:r>
              <a:rPr lang="en-US" dirty="0" smtClean="0"/>
              <a:t>ZTF Telescope requirements document:</a:t>
            </a:r>
          </a:p>
          <a:p>
            <a:pPr lvl="1">
              <a:buFont typeface="Wingdings" panose="05000000000000000000" pitchFamily="2" charset="2"/>
              <a:buChar char="Ø"/>
            </a:pPr>
            <a:r>
              <a:rPr lang="en-US" sz="2400" b="1" dirty="0" smtClean="0"/>
              <a:t>Dec Slew performance target</a:t>
            </a:r>
          </a:p>
          <a:p>
            <a:pPr marL="457200" lvl="1" indent="0">
              <a:buNone/>
            </a:pPr>
            <a:endParaRPr lang="en-US" dirty="0" smtClean="0"/>
          </a:p>
          <a:p>
            <a:endParaRPr lang="en-US" dirty="0" smtClean="0"/>
          </a:p>
          <a:p>
            <a:endParaRPr lang="en-US" sz="2000" dirty="0"/>
          </a:p>
        </p:txBody>
      </p:sp>
      <p:graphicFrame>
        <p:nvGraphicFramePr>
          <p:cNvPr id="4" name="Content Placeholder 4"/>
          <p:cNvGraphicFramePr>
            <a:graphicFrameLocks/>
          </p:cNvGraphicFramePr>
          <p:nvPr>
            <p:extLst>
              <p:ext uri="{D42A27DB-BD31-4B8C-83A1-F6EECF244321}">
                <p14:modId xmlns:p14="http://schemas.microsoft.com/office/powerpoint/2010/main" val="2564674413"/>
              </p:ext>
            </p:extLst>
          </p:nvPr>
        </p:nvGraphicFramePr>
        <p:xfrm>
          <a:off x="1889183" y="2044459"/>
          <a:ext cx="7292917" cy="3853421"/>
        </p:xfrm>
        <a:graphic>
          <a:graphicData uri="http://schemas.openxmlformats.org/drawingml/2006/table">
            <a:tbl>
              <a:tblPr firstRow="1" firstCol="1" bandRow="1"/>
              <a:tblGrid>
                <a:gridCol w="1998397"/>
                <a:gridCol w="1554310"/>
                <a:gridCol w="1332265"/>
                <a:gridCol w="2407945"/>
              </a:tblGrid>
              <a:tr h="534160">
                <a:tc>
                  <a:txBody>
                    <a:bodyPr/>
                    <a:lstStyle/>
                    <a:p>
                      <a:pPr marL="0" marR="0">
                        <a:spcBef>
                          <a:spcPts val="0"/>
                        </a:spcBef>
                        <a:spcAft>
                          <a:spcPts val="0"/>
                        </a:spcAft>
                      </a:pPr>
                      <a:r>
                        <a:rPr lang="en-US" sz="1600" b="1" dirty="0">
                          <a:effectLst/>
                          <a:latin typeface="Cambria" panose="02040503050406030204" pitchFamily="18" charset="0"/>
                          <a:ea typeface="MS Mincho" panose="02020609040205080304" pitchFamily="49" charset="-128"/>
                          <a:cs typeface="Times New Roman" panose="02020603050405020304" pitchFamily="18" charset="0"/>
                        </a:rPr>
                        <a:t>Parameter</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a:effectLst/>
                          <a:latin typeface="Cambria" panose="02040503050406030204" pitchFamily="18" charset="0"/>
                          <a:ea typeface="MS Mincho" panose="02020609040205080304" pitchFamily="49" charset="-128"/>
                          <a:cs typeface="Times New Roman" panose="02020603050405020304" pitchFamily="18" charset="0"/>
                        </a:rPr>
                        <a:t>Requirement</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a:effectLst/>
                          <a:latin typeface="Cambria" panose="02040503050406030204" pitchFamily="18" charset="0"/>
                          <a:ea typeface="MS Mincho" panose="02020609040205080304" pitchFamily="49" charset="-128"/>
                          <a:cs typeface="Times New Roman" panose="02020603050405020304" pitchFamily="18" charset="0"/>
                        </a:rPr>
                        <a:t>Expected </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 marR="0">
                        <a:spcBef>
                          <a:spcPts val="0"/>
                        </a:spcBef>
                        <a:spcAft>
                          <a:spcPts val="0"/>
                        </a:spcAft>
                      </a:pPr>
                      <a:r>
                        <a:rPr lang="en-US" sz="1600" b="1">
                          <a:effectLst/>
                          <a:latin typeface="Cambria" panose="02040503050406030204" pitchFamily="18" charset="0"/>
                          <a:ea typeface="MS Mincho" panose="02020609040205080304" pitchFamily="49" charset="-128"/>
                          <a:cs typeface="Times New Roman" panose="02020603050405020304" pitchFamily="18" charset="0"/>
                        </a:rPr>
                        <a:t>Rationale</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1240">
                <a:tc>
                  <a:txBody>
                    <a:bodyPr/>
                    <a:lstStyle/>
                    <a:p>
                      <a:pPr marL="0" marR="0">
                        <a:spcBef>
                          <a:spcPts val="0"/>
                        </a:spcBef>
                        <a:spcAft>
                          <a:spcPts val="0"/>
                        </a:spcAft>
                      </a:pPr>
                      <a:r>
                        <a:rPr lang="en-US" sz="1600" dirty="0">
                          <a:effectLst/>
                          <a:latin typeface="Cambria" panose="02040503050406030204" pitchFamily="18" charset="0"/>
                          <a:ea typeface="MS Mincho" panose="02020609040205080304" pitchFamily="49" charset="-128"/>
                          <a:cs typeface="Times New Roman" panose="02020603050405020304" pitchFamily="18" charset="0"/>
                        </a:rPr>
                        <a:t>Total slew time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Cambria" panose="02040503050406030204" pitchFamily="18" charset="0"/>
                          <a:ea typeface="MS Mincho" panose="02020609040205080304" pitchFamily="49" charset="-128"/>
                          <a:cs typeface="Times New Roman" panose="02020603050405020304" pitchFamily="18" charset="0"/>
                        </a:rPr>
                        <a:t>10s for 7.3 deg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600" dirty="0" smtClean="0">
                          <a:effectLst/>
                          <a:latin typeface="Cambria" panose="02040503050406030204" pitchFamily="18" charset="0"/>
                          <a:ea typeface="MS Mincho" panose="02020609040205080304" pitchFamily="49" charset="-128"/>
                          <a:cs typeface="Times New Roman" panose="02020603050405020304" pitchFamily="18" charset="0"/>
                        </a:rPr>
                        <a:t>”    “    “</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Cambria" panose="02040503050406030204" pitchFamily="18" charset="0"/>
                          <a:ea typeface="MS Mincho" panose="02020609040205080304" pitchFamily="49" charset="-128"/>
                          <a:cs typeface="Times New Roman" panose="02020603050405020304" pitchFamily="18" charset="0"/>
                        </a:rPr>
                        <a:t>Slew plus settle hidden within 10s CCD readout time.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1240">
                <a:tc>
                  <a:txBody>
                    <a:bodyPr/>
                    <a:lstStyle/>
                    <a:p>
                      <a:pPr marL="0" marR="0">
                        <a:spcBef>
                          <a:spcPts val="0"/>
                        </a:spcBef>
                        <a:spcAft>
                          <a:spcPts val="0"/>
                        </a:spcAft>
                      </a:pPr>
                      <a:r>
                        <a:rPr lang="en-US" sz="1600" dirty="0">
                          <a:effectLst/>
                          <a:latin typeface="Cambria" panose="02040503050406030204" pitchFamily="18" charset="0"/>
                          <a:ea typeface="MS Mincho" panose="02020609040205080304" pitchFamily="49" charset="-128"/>
                          <a:cs typeface="Times New Roman" panose="02020603050405020304" pitchFamily="18" charset="0"/>
                        </a:rPr>
                        <a:t>Acceleration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mbria" panose="02040503050406030204" pitchFamily="18" charset="0"/>
                          <a:ea typeface="MS Mincho" panose="02020609040205080304" pitchFamily="49" charset="-128"/>
                          <a:cs typeface="Times New Roman" panose="02020603050405020304" pitchFamily="18" charset="0"/>
                        </a:rPr>
                        <a:t>0.41 </a:t>
                      </a:r>
                      <a:r>
                        <a:rPr lang="en-US" sz="1600" dirty="0" err="1">
                          <a:effectLst/>
                          <a:latin typeface="Cambria" panose="02040503050406030204" pitchFamily="18" charset="0"/>
                          <a:ea typeface="MS Mincho" panose="02020609040205080304" pitchFamily="49" charset="-128"/>
                          <a:cs typeface="Times New Roman" panose="02020603050405020304" pitchFamily="18" charset="0"/>
                        </a:rPr>
                        <a:t>deg</a:t>
                      </a:r>
                      <a:r>
                        <a:rPr lang="en-US" sz="1600" dirty="0">
                          <a:effectLst/>
                          <a:latin typeface="Cambria" panose="02040503050406030204" pitchFamily="18" charset="0"/>
                          <a:ea typeface="MS Mincho" panose="02020609040205080304" pitchFamily="49" charset="-128"/>
                          <a:cs typeface="Times New Roman" panose="02020603050405020304" pitchFamily="18" charset="0"/>
                        </a:rPr>
                        <a:t>/s/s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Cambria" panose="02040503050406030204" pitchFamily="18" charset="0"/>
                          <a:ea typeface="MS Mincho" panose="02020609040205080304" pitchFamily="49" charset="-128"/>
                          <a:cs typeface="Times New Roman" panose="02020603050405020304" pitchFamily="18" charset="0"/>
                        </a:rPr>
                        <a:t>0.5 deg/s/s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160">
                <a:tc>
                  <a:txBody>
                    <a:bodyPr/>
                    <a:lstStyle/>
                    <a:p>
                      <a:pPr marL="0" marR="0">
                        <a:spcBef>
                          <a:spcPts val="0"/>
                        </a:spcBef>
                        <a:spcAft>
                          <a:spcPts val="0"/>
                        </a:spcAft>
                      </a:pPr>
                      <a:r>
                        <a:rPr lang="en-US" sz="1600" dirty="0">
                          <a:effectLst/>
                          <a:latin typeface="Cambria" panose="02040503050406030204" pitchFamily="18" charset="0"/>
                          <a:ea typeface="MS Mincho" panose="02020609040205080304" pitchFamily="49" charset="-128"/>
                          <a:cs typeface="Times New Roman" panose="02020603050405020304" pitchFamily="18" charset="0"/>
                        </a:rPr>
                        <a:t>Acceleration ramp up/down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Cambria" panose="02040503050406030204" pitchFamily="18" charset="0"/>
                          <a:ea typeface="MS Mincho" panose="02020609040205080304" pitchFamily="49" charset="-128"/>
                          <a:cs typeface="Times New Roman" panose="02020603050405020304" pitchFamily="18" charset="0"/>
                        </a:rPr>
                        <a:t>0.5 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mbria" panose="02040503050406030204" pitchFamily="18"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Cambria" panose="02040503050406030204" pitchFamily="18" charset="0"/>
                          <a:ea typeface="MS Mincho" panose="02020609040205080304" pitchFamily="49" charset="-128"/>
                          <a:cs typeface="Times New Roman" panose="02020603050405020304" pitchFamily="18" charset="0"/>
                        </a:rPr>
                        <a:t>See timing budget.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1240">
                <a:tc>
                  <a:txBody>
                    <a:bodyPr/>
                    <a:lstStyle/>
                    <a:p>
                      <a:pPr marL="0" marR="0">
                        <a:spcBef>
                          <a:spcPts val="0"/>
                        </a:spcBef>
                        <a:spcAft>
                          <a:spcPts val="0"/>
                        </a:spcAft>
                      </a:pPr>
                      <a:r>
                        <a:rPr lang="en-US" sz="1600">
                          <a:effectLst/>
                          <a:latin typeface="Cambria" panose="02040503050406030204" pitchFamily="18" charset="0"/>
                          <a:ea typeface="MS Mincho" panose="02020609040205080304" pitchFamily="49" charset="-128"/>
                          <a:cs typeface="Times New Roman" panose="02020603050405020304" pitchFamily="18" charset="0"/>
                        </a:rPr>
                        <a:t>Slew speed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mbria" panose="02040503050406030204" pitchFamily="18" charset="0"/>
                          <a:ea typeface="MS Mincho" panose="02020609040205080304" pitchFamily="49" charset="-128"/>
                          <a:cs typeface="Times New Roman" panose="02020603050405020304" pitchFamily="18" charset="0"/>
                        </a:rPr>
                        <a:t>1.5 </a:t>
                      </a:r>
                      <a:r>
                        <a:rPr lang="en-US" sz="1600" dirty="0" err="1">
                          <a:effectLst/>
                          <a:latin typeface="Cambria" panose="02040503050406030204" pitchFamily="18" charset="0"/>
                          <a:ea typeface="MS Mincho" panose="02020609040205080304" pitchFamily="49" charset="-128"/>
                          <a:cs typeface="Times New Roman" panose="02020603050405020304" pitchFamily="18" charset="0"/>
                        </a:rPr>
                        <a:t>deg</a:t>
                      </a:r>
                      <a:r>
                        <a:rPr lang="en-US" sz="1600" dirty="0">
                          <a:effectLst/>
                          <a:latin typeface="Cambria" panose="02040503050406030204" pitchFamily="18" charset="0"/>
                          <a:ea typeface="MS Mincho" panose="02020609040205080304" pitchFamily="49" charset="-128"/>
                          <a:cs typeface="Times New Roman" panose="02020603050405020304" pitchFamily="18" charset="0"/>
                        </a:rPr>
                        <a: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smtClean="0">
                          <a:effectLst/>
                          <a:latin typeface="Cambria" panose="02040503050406030204" pitchFamily="18" charset="0"/>
                          <a:ea typeface="MS Mincho" panose="02020609040205080304" pitchFamily="49" charset="-128"/>
                          <a:cs typeface="Times New Roman" panose="02020603050405020304" pitchFamily="18" charset="0"/>
                        </a:rPr>
                        <a:t>3.0</a:t>
                      </a:r>
                      <a:r>
                        <a:rPr lang="en-US" sz="1600" baseline="0" dirty="0" smtClean="0">
                          <a:effectLst/>
                          <a:latin typeface="Cambria" panose="02040503050406030204" pitchFamily="18" charset="0"/>
                          <a:ea typeface="MS Mincho" panose="02020609040205080304" pitchFamily="49" charset="-128"/>
                          <a:cs typeface="Times New Roman" panose="02020603050405020304" pitchFamily="18" charset="0"/>
                        </a:rPr>
                        <a:t> </a:t>
                      </a:r>
                      <a:r>
                        <a:rPr lang="en-US" sz="1600" baseline="0" dirty="0" err="1" smtClean="0">
                          <a:effectLst/>
                          <a:latin typeface="Cambria" panose="02040503050406030204" pitchFamily="18" charset="0"/>
                          <a:ea typeface="MS Mincho" panose="02020609040205080304" pitchFamily="49" charset="-128"/>
                          <a:cs typeface="Times New Roman" panose="02020603050405020304" pitchFamily="18" charset="0"/>
                        </a:rPr>
                        <a:t>deg</a:t>
                      </a:r>
                      <a:r>
                        <a:rPr lang="en-US" sz="1600" baseline="0" dirty="0" smtClean="0">
                          <a:effectLst/>
                          <a:latin typeface="Cambria" panose="02040503050406030204" pitchFamily="18" charset="0"/>
                          <a:ea typeface="MS Mincho" panose="02020609040205080304" pitchFamily="49" charset="-128"/>
                          <a:cs typeface="Times New Roman" panose="02020603050405020304" pitchFamily="18" charset="0"/>
                        </a:rPr>
                        <a:t>/s</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381">
                <a:tc>
                  <a:txBody>
                    <a:bodyPr/>
                    <a:lstStyle/>
                    <a:p>
                      <a:pPr marL="0" marR="0">
                        <a:spcBef>
                          <a:spcPts val="0"/>
                        </a:spcBef>
                        <a:spcAft>
                          <a:spcPts val="0"/>
                        </a:spcAft>
                      </a:pPr>
                      <a:r>
                        <a:rPr lang="en-US" sz="1600" dirty="0">
                          <a:effectLst/>
                          <a:latin typeface="Cambria" panose="02040503050406030204" pitchFamily="18" charset="0"/>
                          <a:ea typeface="MS Mincho" panose="02020609040205080304" pitchFamily="49" charset="-128"/>
                          <a:cs typeface="Times New Roman" panose="02020603050405020304" pitchFamily="18" charset="0"/>
                        </a:rPr>
                        <a:t>Settling to track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Cambria" panose="02040503050406030204" pitchFamily="18" charset="0"/>
                          <a:ea typeface="MS Mincho" panose="02020609040205080304" pitchFamily="49" charset="-128"/>
                          <a:cs typeface="Times New Roman" panose="02020603050405020304" pitchFamily="18" charset="0"/>
                        </a:rPr>
                        <a:t> 1 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600" dirty="0" smtClean="0">
                          <a:effectLst/>
                          <a:latin typeface="Cambria" panose="02040503050406030204" pitchFamily="18" charset="0"/>
                          <a:ea typeface="MS Mincho" panose="02020609040205080304" pitchFamily="49" charset="-128"/>
                          <a:cs typeface="Times New Roman" panose="02020603050405020304" pitchFamily="18" charset="0"/>
                        </a:rPr>
                        <a:t>TBD</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mbria" panose="02040503050406030204" pitchFamily="18" charset="0"/>
                          <a:ea typeface="MS Mincho" panose="02020609040205080304" pitchFamily="49" charset="-128"/>
                          <a:cs typeface="Times New Roman" panose="02020603050405020304" pitchFamily="18" charset="0"/>
                        </a:rPr>
                        <a:t>See timing budget.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fld id="{A89FC872-ADDE-439C-9772-4760EFDC0AF5}" type="slidenum">
              <a:rPr lang="en-US" smtClean="0"/>
              <a:pPr/>
              <a:t>4</a:t>
            </a:fld>
            <a:endParaRPr lang="en-US"/>
          </a:p>
        </p:txBody>
      </p:sp>
    </p:spTree>
    <p:extLst>
      <p:ext uri="{BB962C8B-B14F-4D97-AF65-F5344CB8AC3E}">
        <p14:creationId xmlns:p14="http://schemas.microsoft.com/office/powerpoint/2010/main" val="1467387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lvl="0" algn="r"/>
            <a:r>
              <a:rPr lang="en-US" sz="2800" u="sng" dirty="0" smtClean="0"/>
              <a:t>System Requirements</a:t>
            </a:r>
            <a:endParaRPr lang="en-US" sz="2800" u="sng" dirty="0"/>
          </a:p>
        </p:txBody>
      </p:sp>
      <p:sp>
        <p:nvSpPr>
          <p:cNvPr id="3" name="Content Placeholder 2"/>
          <p:cNvSpPr>
            <a:spLocks noGrp="1"/>
          </p:cNvSpPr>
          <p:nvPr>
            <p:ph idx="1"/>
          </p:nvPr>
        </p:nvSpPr>
        <p:spPr>
          <a:xfrm>
            <a:off x="838200" y="777096"/>
            <a:ext cx="10515600" cy="5270740"/>
          </a:xfrm>
        </p:spPr>
        <p:txBody>
          <a:bodyPr>
            <a:normAutofit/>
          </a:bodyPr>
          <a:lstStyle/>
          <a:p>
            <a:r>
              <a:rPr lang="en-US" dirty="0" smtClean="0"/>
              <a:t>ZTF Telescope requirements document:</a:t>
            </a:r>
          </a:p>
          <a:p>
            <a:pPr lvl="1">
              <a:buFont typeface="Wingdings" panose="05000000000000000000" pitchFamily="2" charset="2"/>
              <a:buChar char="Ø"/>
            </a:pPr>
            <a:r>
              <a:rPr lang="en-US" sz="2400" b="1" dirty="0" smtClean="0"/>
              <a:t>Dec Slew timing budget</a:t>
            </a:r>
          </a:p>
          <a:p>
            <a:pPr marL="457200" lvl="1" indent="0">
              <a:buNone/>
            </a:pPr>
            <a:endParaRPr lang="en-US" dirty="0" smtClean="0"/>
          </a:p>
          <a:p>
            <a:endParaRPr lang="en-US" dirty="0" smtClean="0"/>
          </a:p>
          <a:p>
            <a:endParaRPr lang="en-US" sz="2000"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2049781" y="1767840"/>
            <a:ext cx="7147560" cy="4785360"/>
          </a:xfrm>
          <a:prstGeom prst="rect">
            <a:avLst/>
          </a:prstGeom>
        </p:spPr>
      </p:pic>
      <p:sp>
        <p:nvSpPr>
          <p:cNvPr id="4" name="Slide Number Placeholder 3"/>
          <p:cNvSpPr>
            <a:spLocks noGrp="1"/>
          </p:cNvSpPr>
          <p:nvPr>
            <p:ph type="sldNum" sz="quarter" idx="12"/>
          </p:nvPr>
        </p:nvSpPr>
        <p:spPr/>
        <p:txBody>
          <a:bodyPr/>
          <a:lstStyle/>
          <a:p>
            <a:fld id="{A89FC872-ADDE-439C-9772-4760EFDC0AF5}" type="slidenum">
              <a:rPr lang="en-US" smtClean="0"/>
              <a:pPr/>
              <a:t>5</a:t>
            </a:fld>
            <a:endParaRPr lang="en-US"/>
          </a:p>
        </p:txBody>
      </p:sp>
    </p:spTree>
    <p:extLst>
      <p:ext uri="{BB962C8B-B14F-4D97-AF65-F5344CB8AC3E}">
        <p14:creationId xmlns:p14="http://schemas.microsoft.com/office/powerpoint/2010/main" val="3426812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lvl="0" algn="r"/>
            <a:r>
              <a:rPr lang="en-US" sz="2800" u="sng" dirty="0" smtClean="0"/>
              <a:t>System Requirements</a:t>
            </a:r>
            <a:endParaRPr lang="en-US" sz="2800" u="sng" dirty="0"/>
          </a:p>
        </p:txBody>
      </p:sp>
      <p:sp>
        <p:nvSpPr>
          <p:cNvPr id="3" name="Content Placeholder 2"/>
          <p:cNvSpPr>
            <a:spLocks noGrp="1"/>
          </p:cNvSpPr>
          <p:nvPr>
            <p:ph idx="1"/>
          </p:nvPr>
        </p:nvSpPr>
        <p:spPr>
          <a:xfrm>
            <a:off x="838200" y="1043796"/>
            <a:ext cx="10515600" cy="5270740"/>
          </a:xfrm>
        </p:spPr>
        <p:txBody>
          <a:bodyPr>
            <a:normAutofit/>
          </a:bodyPr>
          <a:lstStyle/>
          <a:p>
            <a:r>
              <a:rPr lang="en-US" dirty="0" smtClean="0"/>
              <a:t>ZTF Telescope requirements document:</a:t>
            </a:r>
          </a:p>
          <a:p>
            <a:pPr lvl="1"/>
            <a:r>
              <a:rPr lang="en-US" sz="2400" b="1" dirty="0" smtClean="0"/>
              <a:t>RA Slew performance target</a:t>
            </a:r>
          </a:p>
          <a:p>
            <a:pPr marL="457200" lvl="1" indent="0">
              <a:buNone/>
            </a:pPr>
            <a:endParaRPr lang="en-US" dirty="0" smtClean="0"/>
          </a:p>
          <a:p>
            <a:endParaRPr lang="en-US" dirty="0" smtClean="0"/>
          </a:p>
          <a:p>
            <a:endParaRPr lang="en-US" sz="2000" dirty="0"/>
          </a:p>
        </p:txBody>
      </p:sp>
      <p:graphicFrame>
        <p:nvGraphicFramePr>
          <p:cNvPr id="6" name="Table 5"/>
          <p:cNvGraphicFramePr>
            <a:graphicFrameLocks noGrp="1"/>
          </p:cNvGraphicFramePr>
          <p:nvPr>
            <p:extLst>
              <p:ext uri="{D42A27DB-BD31-4B8C-83A1-F6EECF244321}">
                <p14:modId xmlns:p14="http://schemas.microsoft.com/office/powerpoint/2010/main" val="3490799345"/>
              </p:ext>
            </p:extLst>
          </p:nvPr>
        </p:nvGraphicFramePr>
        <p:xfrm>
          <a:off x="1718310" y="1950723"/>
          <a:ext cx="8035290" cy="4418473"/>
        </p:xfrm>
        <a:graphic>
          <a:graphicData uri="http://schemas.openxmlformats.org/drawingml/2006/table">
            <a:tbl>
              <a:tblPr firstRow="1" firstCol="1" bandRow="1"/>
              <a:tblGrid>
                <a:gridCol w="2061791"/>
                <a:gridCol w="1603616"/>
                <a:gridCol w="1374527"/>
                <a:gridCol w="2995356"/>
              </a:tblGrid>
              <a:tr h="405802">
                <a:tc>
                  <a:txBody>
                    <a:bodyPr/>
                    <a:lstStyle/>
                    <a:p>
                      <a:pPr marL="0" marR="0">
                        <a:spcBef>
                          <a:spcPts val="0"/>
                        </a:spcBef>
                        <a:spcAft>
                          <a:spcPts val="0"/>
                        </a:spcAft>
                      </a:pPr>
                      <a:r>
                        <a:rPr lang="en-US" sz="1600" b="1" dirty="0">
                          <a:effectLst/>
                          <a:latin typeface="Cambria" panose="02040503050406030204" pitchFamily="18" charset="0"/>
                          <a:ea typeface="MS Mincho" panose="02020609040205080304" pitchFamily="49" charset="-128"/>
                          <a:cs typeface="Times New Roman" panose="02020603050405020304" pitchFamily="18" charset="0"/>
                        </a:rPr>
                        <a:t>Parameter</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a:effectLst/>
                          <a:latin typeface="Cambria" panose="02040503050406030204" pitchFamily="18" charset="0"/>
                          <a:ea typeface="MS Mincho" panose="02020609040205080304" pitchFamily="49" charset="-128"/>
                          <a:cs typeface="Times New Roman" panose="02020603050405020304" pitchFamily="18" charset="0"/>
                        </a:rPr>
                        <a:t>Requirement</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smtClean="0">
                          <a:effectLst/>
                          <a:latin typeface="Cambria" panose="02040503050406030204" pitchFamily="18" charset="0"/>
                          <a:ea typeface="MS Mincho" panose="02020609040205080304" pitchFamily="49" charset="-128"/>
                          <a:cs typeface="Times New Roman" panose="02020603050405020304" pitchFamily="18" charset="0"/>
                        </a:rPr>
                        <a:t>Goal</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 marR="0">
                        <a:spcBef>
                          <a:spcPts val="0"/>
                        </a:spcBef>
                        <a:spcAft>
                          <a:spcPts val="0"/>
                        </a:spcAft>
                      </a:pPr>
                      <a:r>
                        <a:rPr lang="en-US" sz="1600" b="1">
                          <a:effectLst/>
                          <a:latin typeface="Cambria" panose="02040503050406030204" pitchFamily="18" charset="0"/>
                          <a:ea typeface="MS Mincho" panose="02020609040205080304" pitchFamily="49" charset="-128"/>
                          <a:cs typeface="Times New Roman" panose="02020603050405020304" pitchFamily="18" charset="0"/>
                        </a:rPr>
                        <a:t>Rationale</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7409">
                <a:tc>
                  <a:txBody>
                    <a:bodyPr/>
                    <a:lstStyle/>
                    <a:p>
                      <a:pPr marL="0" marR="0">
                        <a:spcBef>
                          <a:spcPts val="0"/>
                        </a:spcBef>
                        <a:spcAft>
                          <a:spcPts val="0"/>
                        </a:spcAft>
                      </a:pPr>
                      <a:r>
                        <a:rPr lang="en-US" sz="1600" dirty="0">
                          <a:effectLst/>
                          <a:latin typeface="Cambria" panose="02040503050406030204" pitchFamily="18" charset="0"/>
                          <a:ea typeface="MS Mincho" panose="02020609040205080304" pitchFamily="49" charset="-128"/>
                          <a:cs typeface="Times New Roman" panose="02020603050405020304" pitchFamily="18" charset="0"/>
                        </a:rPr>
                        <a:t>Total slew time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Cambria" panose="02040503050406030204" pitchFamily="18" charset="0"/>
                          <a:ea typeface="MS Mincho" panose="02020609040205080304" pitchFamily="49" charset="-128"/>
                          <a:cs typeface="Times New Roman" panose="02020603050405020304" pitchFamily="18" charset="0"/>
                        </a:rPr>
                        <a:t>15s for 7.25 deg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600" dirty="0" smtClean="0">
                          <a:effectLst/>
                          <a:latin typeface="Cambria" panose="02040503050406030204" pitchFamily="18" charset="0"/>
                          <a:ea typeface="MS Mincho" panose="02020609040205080304" pitchFamily="49" charset="-128"/>
                          <a:cs typeface="Times New Roman" panose="02020603050405020304" pitchFamily="18" charset="0"/>
                        </a:rPr>
                        <a:t>”    “     “</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Cambria" panose="02040503050406030204" pitchFamily="18" charset="0"/>
                          <a:ea typeface="MS Mincho" panose="02020609040205080304" pitchFamily="49" charset="-128"/>
                          <a:cs typeface="Times New Roman" panose="02020603050405020304" pitchFamily="18" charset="0"/>
                        </a:rPr>
                        <a:t>Slew plus settle is ideally hidden within 10s CCD readout but this can be relaxed since RA slews are less common.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8704">
                <a:tc>
                  <a:txBody>
                    <a:bodyPr/>
                    <a:lstStyle/>
                    <a:p>
                      <a:pPr marL="0" marR="0">
                        <a:spcBef>
                          <a:spcPts val="0"/>
                        </a:spcBef>
                        <a:spcAft>
                          <a:spcPts val="0"/>
                        </a:spcAft>
                      </a:pPr>
                      <a:r>
                        <a:rPr lang="en-US" sz="1600">
                          <a:effectLst/>
                          <a:latin typeface="Cambria" panose="02040503050406030204" pitchFamily="18" charset="0"/>
                          <a:ea typeface="MS Mincho" panose="02020609040205080304" pitchFamily="49" charset="-128"/>
                          <a:cs typeface="Times New Roman" panose="02020603050405020304" pitchFamily="18" charset="0"/>
                        </a:rPr>
                        <a:t>Acceleration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Cambria" panose="02040503050406030204" pitchFamily="18" charset="0"/>
                          <a:ea typeface="MS Mincho" panose="02020609040205080304" pitchFamily="49" charset="-128"/>
                          <a:cs typeface="Times New Roman" panose="02020603050405020304" pitchFamily="18" charset="0"/>
                        </a:rPr>
                        <a:t>0.27 deg/s/s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smtClean="0">
                          <a:effectLst/>
                          <a:latin typeface="Cambria" panose="02040503050406030204" pitchFamily="18" charset="0"/>
                          <a:ea typeface="MS Mincho" panose="02020609040205080304" pitchFamily="49" charset="-128"/>
                          <a:cs typeface="Times New Roman" panose="02020603050405020304" pitchFamily="18" charset="0"/>
                        </a:rPr>
                        <a:t>0.5 </a:t>
                      </a:r>
                      <a:r>
                        <a:rPr lang="en-US" sz="1600" dirty="0" err="1">
                          <a:effectLst/>
                          <a:latin typeface="Cambria" panose="02040503050406030204" pitchFamily="18" charset="0"/>
                          <a:ea typeface="MS Mincho" panose="02020609040205080304" pitchFamily="49" charset="-128"/>
                          <a:cs typeface="Times New Roman" panose="02020603050405020304" pitchFamily="18" charset="0"/>
                        </a:rPr>
                        <a:t>deg</a:t>
                      </a:r>
                      <a:r>
                        <a:rPr lang="en-US" sz="1600" dirty="0">
                          <a:effectLst/>
                          <a:latin typeface="Cambria" panose="02040503050406030204" pitchFamily="18" charset="0"/>
                          <a:ea typeface="MS Mincho" panose="02020609040205080304" pitchFamily="49" charset="-128"/>
                          <a:cs typeface="Times New Roman" panose="02020603050405020304" pitchFamily="18" charset="0"/>
                        </a:rPr>
                        <a:t>/s/s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8704">
                <a:tc>
                  <a:txBody>
                    <a:bodyPr/>
                    <a:lstStyle/>
                    <a:p>
                      <a:pPr marL="0" marR="0">
                        <a:spcBef>
                          <a:spcPts val="0"/>
                        </a:spcBef>
                        <a:spcAft>
                          <a:spcPts val="0"/>
                        </a:spcAft>
                      </a:pPr>
                      <a:r>
                        <a:rPr lang="en-US" sz="1600">
                          <a:effectLst/>
                          <a:latin typeface="Cambria" panose="02040503050406030204" pitchFamily="18" charset="0"/>
                          <a:ea typeface="MS Mincho" panose="02020609040205080304" pitchFamily="49" charset="-128"/>
                          <a:cs typeface="Times New Roman" panose="02020603050405020304" pitchFamily="18" charset="0"/>
                        </a:rPr>
                        <a:t>Deceleration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mbria" panose="02040503050406030204" pitchFamily="18" charset="0"/>
                          <a:ea typeface="MS Mincho" panose="02020609040205080304" pitchFamily="49" charset="-128"/>
                          <a:cs typeface="Times New Roman" panose="02020603050405020304" pitchFamily="18" charset="0"/>
                        </a:rPr>
                        <a:t>0.2 </a:t>
                      </a:r>
                      <a:r>
                        <a:rPr lang="en-US" sz="1600" dirty="0" err="1">
                          <a:effectLst/>
                          <a:latin typeface="Cambria" panose="02040503050406030204" pitchFamily="18" charset="0"/>
                          <a:ea typeface="MS Mincho" panose="02020609040205080304" pitchFamily="49" charset="-128"/>
                          <a:cs typeface="Times New Roman" panose="02020603050405020304" pitchFamily="18" charset="0"/>
                        </a:rPr>
                        <a:t>deg</a:t>
                      </a:r>
                      <a:r>
                        <a:rPr lang="en-US" sz="1600" dirty="0">
                          <a:effectLst/>
                          <a:latin typeface="Cambria" panose="02040503050406030204" pitchFamily="18" charset="0"/>
                          <a:ea typeface="MS Mincho" panose="02020609040205080304" pitchFamily="49" charset="-128"/>
                          <a:cs typeface="Times New Roman" panose="02020603050405020304" pitchFamily="18" charset="0"/>
                        </a:rPr>
                        <a:t>/s/s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smtClean="0">
                          <a:effectLst/>
                          <a:latin typeface="Cambria" panose="02040503050406030204" pitchFamily="18" charset="0"/>
                          <a:ea typeface="MS Mincho" panose="02020609040205080304" pitchFamily="49" charset="-128"/>
                          <a:cs typeface="Times New Roman" panose="02020603050405020304" pitchFamily="18" charset="0"/>
                        </a:rPr>
                        <a:t>0.5 </a:t>
                      </a:r>
                      <a:r>
                        <a:rPr lang="en-US" sz="1600" dirty="0" err="1">
                          <a:effectLst/>
                          <a:latin typeface="Cambria" panose="02040503050406030204" pitchFamily="18" charset="0"/>
                          <a:ea typeface="MS Mincho" panose="02020609040205080304" pitchFamily="49" charset="-128"/>
                          <a:cs typeface="Times New Roman" panose="02020603050405020304" pitchFamily="18" charset="0"/>
                        </a:rPr>
                        <a:t>deg</a:t>
                      </a:r>
                      <a:r>
                        <a:rPr lang="en-US" sz="1600" dirty="0">
                          <a:effectLst/>
                          <a:latin typeface="Cambria" panose="02040503050406030204" pitchFamily="18" charset="0"/>
                          <a:ea typeface="MS Mincho" panose="02020609040205080304" pitchFamily="49" charset="-128"/>
                          <a:cs typeface="Times New Roman" panose="02020603050405020304" pitchFamily="18" charset="0"/>
                        </a:rPr>
                        <a:t>/s/s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696">
                <a:tc>
                  <a:txBody>
                    <a:bodyPr/>
                    <a:lstStyle/>
                    <a:p>
                      <a:pPr marL="0" marR="0">
                        <a:spcBef>
                          <a:spcPts val="0"/>
                        </a:spcBef>
                        <a:spcAft>
                          <a:spcPts val="0"/>
                        </a:spcAft>
                      </a:pPr>
                      <a:r>
                        <a:rPr lang="en-US" sz="1600">
                          <a:effectLst/>
                          <a:latin typeface="Cambria" panose="02040503050406030204" pitchFamily="18" charset="0"/>
                          <a:ea typeface="MS Mincho" panose="02020609040205080304" pitchFamily="49" charset="-128"/>
                          <a:cs typeface="Times New Roman" panose="02020603050405020304" pitchFamily="18" charset="0"/>
                        </a:rPr>
                        <a:t>Torque ramp up/down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Cambria" panose="02040503050406030204" pitchFamily="18" charset="0"/>
                          <a:ea typeface="MS Mincho" panose="02020609040205080304" pitchFamily="49" charset="-128"/>
                          <a:cs typeface="Times New Roman" panose="02020603050405020304" pitchFamily="18" charset="0"/>
                        </a:rPr>
                        <a:t>1 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Cambria" panose="02040503050406030204" pitchFamily="18"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Cambria" panose="02040503050406030204" pitchFamily="18" charset="0"/>
                          <a:ea typeface="MS Mincho" panose="02020609040205080304" pitchFamily="49" charset="-128"/>
                          <a:cs typeface="Times New Roman" panose="02020603050405020304" pitchFamily="18" charset="0"/>
                        </a:rPr>
                        <a:t>See timing budget.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696">
                <a:tc>
                  <a:txBody>
                    <a:bodyPr/>
                    <a:lstStyle/>
                    <a:p>
                      <a:pPr marL="0" marR="0">
                        <a:spcBef>
                          <a:spcPts val="0"/>
                        </a:spcBef>
                        <a:spcAft>
                          <a:spcPts val="0"/>
                        </a:spcAft>
                      </a:pPr>
                      <a:r>
                        <a:rPr lang="en-US" sz="1600">
                          <a:effectLst/>
                          <a:latin typeface="Cambria" panose="02040503050406030204" pitchFamily="18" charset="0"/>
                          <a:ea typeface="MS Mincho" panose="02020609040205080304" pitchFamily="49" charset="-128"/>
                          <a:cs typeface="Times New Roman" panose="02020603050405020304" pitchFamily="18" charset="0"/>
                        </a:rPr>
                        <a:t>Slew speed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mbria" panose="02040503050406030204" pitchFamily="18" charset="0"/>
                          <a:ea typeface="MS Mincho" panose="02020609040205080304" pitchFamily="49" charset="-128"/>
                          <a:cs typeface="Times New Roman" panose="02020603050405020304" pitchFamily="18" charset="0"/>
                        </a:rPr>
                        <a:t>1.18 </a:t>
                      </a:r>
                      <a:r>
                        <a:rPr lang="en-US" sz="1600" dirty="0" err="1">
                          <a:effectLst/>
                          <a:latin typeface="Cambria" panose="02040503050406030204" pitchFamily="18" charset="0"/>
                          <a:ea typeface="MS Mincho" panose="02020609040205080304" pitchFamily="49" charset="-128"/>
                          <a:cs typeface="Times New Roman" panose="02020603050405020304" pitchFamily="18" charset="0"/>
                        </a:rPr>
                        <a:t>deg</a:t>
                      </a:r>
                      <a:r>
                        <a:rPr lang="en-US" sz="1600" dirty="0">
                          <a:effectLst/>
                          <a:latin typeface="Cambria" panose="02040503050406030204" pitchFamily="18" charset="0"/>
                          <a:ea typeface="MS Mincho" panose="02020609040205080304" pitchFamily="49" charset="-128"/>
                          <a:cs typeface="Times New Roman" panose="02020603050405020304" pitchFamily="18" charset="0"/>
                        </a:rPr>
                        <a: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smtClean="0">
                          <a:effectLst/>
                          <a:latin typeface="Cambria" panose="02040503050406030204" pitchFamily="18" charset="0"/>
                          <a:ea typeface="MS Mincho" panose="02020609040205080304" pitchFamily="49" charset="-128"/>
                          <a:cs typeface="Times New Roman" panose="02020603050405020304" pitchFamily="18" charset="0"/>
                        </a:rPr>
                        <a:t>3.0 </a:t>
                      </a:r>
                      <a:r>
                        <a:rPr lang="en-US" sz="1600" dirty="0" err="1">
                          <a:effectLst/>
                          <a:latin typeface="Cambria" panose="02040503050406030204" pitchFamily="18" charset="0"/>
                          <a:ea typeface="MS Mincho" panose="02020609040205080304" pitchFamily="49" charset="-128"/>
                          <a:cs typeface="Times New Roman" panose="02020603050405020304" pitchFamily="18" charset="0"/>
                        </a:rPr>
                        <a:t>deg</a:t>
                      </a:r>
                      <a:r>
                        <a:rPr lang="en-US" sz="1600" dirty="0">
                          <a:effectLst/>
                          <a:latin typeface="Cambria" panose="02040503050406030204" pitchFamily="18" charset="0"/>
                          <a:ea typeface="MS Mincho" panose="02020609040205080304" pitchFamily="49" charset="-128"/>
                          <a:cs typeface="Times New Roman" panose="02020603050405020304" pitchFamily="18" charset="0"/>
                        </a:rPr>
                        <a: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6478">
                <a:tc>
                  <a:txBody>
                    <a:bodyPr/>
                    <a:lstStyle/>
                    <a:p>
                      <a:pPr marL="0" marR="0">
                        <a:spcBef>
                          <a:spcPts val="0"/>
                        </a:spcBef>
                        <a:spcAft>
                          <a:spcPts val="0"/>
                        </a:spcAft>
                      </a:pPr>
                      <a:r>
                        <a:rPr lang="en-US" sz="1600" dirty="0">
                          <a:effectLst/>
                          <a:latin typeface="Cambria" panose="02040503050406030204" pitchFamily="18" charset="0"/>
                          <a:ea typeface="MS Mincho" panose="02020609040205080304" pitchFamily="49" charset="-128"/>
                          <a:cs typeface="Times New Roman" panose="02020603050405020304" pitchFamily="18" charset="0"/>
                        </a:rPr>
                        <a:t>Settling to track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mbria" panose="02040503050406030204" pitchFamily="18" charset="0"/>
                          <a:ea typeface="MS Mincho" panose="02020609040205080304" pitchFamily="49" charset="-128"/>
                          <a:cs typeface="Times New Roman" panose="02020603050405020304" pitchFamily="18" charset="0"/>
                        </a:rPr>
                        <a:t> &lt;3s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smtClean="0">
                          <a:effectLst/>
                          <a:latin typeface="Cambria" panose="02040503050406030204" pitchFamily="18" charset="0"/>
                          <a:ea typeface="MS Mincho" panose="02020609040205080304" pitchFamily="49" charset="-128"/>
                          <a:cs typeface="Times New Roman" panose="02020603050405020304" pitchFamily="18" charset="0"/>
                        </a:rPr>
                        <a:t>TBD</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A89FC872-ADDE-439C-9772-4760EFDC0AF5}" type="slidenum">
              <a:rPr lang="en-US" smtClean="0"/>
              <a:pPr/>
              <a:t>6</a:t>
            </a:fld>
            <a:endParaRPr lang="en-US"/>
          </a:p>
        </p:txBody>
      </p:sp>
    </p:spTree>
    <p:extLst>
      <p:ext uri="{BB962C8B-B14F-4D97-AF65-F5344CB8AC3E}">
        <p14:creationId xmlns:p14="http://schemas.microsoft.com/office/powerpoint/2010/main" val="908209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lvl="0" algn="r"/>
            <a:r>
              <a:rPr lang="en-US" sz="2800" u="sng" dirty="0" smtClean="0"/>
              <a:t>System Requirements</a:t>
            </a:r>
            <a:endParaRPr lang="en-US" sz="2800" u="sng" dirty="0"/>
          </a:p>
        </p:txBody>
      </p:sp>
      <p:sp>
        <p:nvSpPr>
          <p:cNvPr id="3" name="Content Placeholder 2"/>
          <p:cNvSpPr>
            <a:spLocks noGrp="1"/>
          </p:cNvSpPr>
          <p:nvPr>
            <p:ph idx="1"/>
          </p:nvPr>
        </p:nvSpPr>
        <p:spPr>
          <a:xfrm>
            <a:off x="838200" y="761856"/>
            <a:ext cx="10515600" cy="5270740"/>
          </a:xfrm>
        </p:spPr>
        <p:txBody>
          <a:bodyPr>
            <a:normAutofit/>
          </a:bodyPr>
          <a:lstStyle/>
          <a:p>
            <a:r>
              <a:rPr lang="en-US" dirty="0" smtClean="0"/>
              <a:t>ZTF Telescope requirements document:</a:t>
            </a:r>
          </a:p>
          <a:p>
            <a:pPr lvl="1">
              <a:buFont typeface="Wingdings" panose="05000000000000000000" pitchFamily="2" charset="2"/>
              <a:buChar char="Ø"/>
            </a:pPr>
            <a:r>
              <a:rPr lang="en-US" sz="2400" b="1" dirty="0" smtClean="0"/>
              <a:t>RA Slew timing budget</a:t>
            </a:r>
          </a:p>
          <a:p>
            <a:pPr marL="457200" lvl="1" indent="0">
              <a:buNone/>
            </a:pPr>
            <a:endParaRPr lang="en-US" dirty="0" smtClean="0"/>
          </a:p>
          <a:p>
            <a:endParaRPr lang="en-US" dirty="0" smtClean="0"/>
          </a:p>
          <a:p>
            <a:endParaRPr lang="en-US" sz="2000"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714500" y="1737360"/>
            <a:ext cx="7254240" cy="4701540"/>
          </a:xfrm>
          <a:prstGeom prst="rect">
            <a:avLst/>
          </a:prstGeom>
        </p:spPr>
      </p:pic>
      <p:sp>
        <p:nvSpPr>
          <p:cNvPr id="4" name="Slide Number Placeholder 3"/>
          <p:cNvSpPr>
            <a:spLocks noGrp="1"/>
          </p:cNvSpPr>
          <p:nvPr>
            <p:ph type="sldNum" sz="quarter" idx="12"/>
          </p:nvPr>
        </p:nvSpPr>
        <p:spPr/>
        <p:txBody>
          <a:bodyPr/>
          <a:lstStyle/>
          <a:p>
            <a:fld id="{A89FC872-ADDE-439C-9772-4760EFDC0AF5}" type="slidenum">
              <a:rPr lang="en-US" smtClean="0"/>
              <a:pPr/>
              <a:t>7</a:t>
            </a:fld>
            <a:endParaRPr lang="en-US"/>
          </a:p>
        </p:txBody>
      </p:sp>
    </p:spTree>
    <p:extLst>
      <p:ext uri="{BB962C8B-B14F-4D97-AF65-F5344CB8AC3E}">
        <p14:creationId xmlns:p14="http://schemas.microsoft.com/office/powerpoint/2010/main" val="2211138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lvl="0" algn="r"/>
            <a:r>
              <a:rPr lang="en-US" sz="2800" u="sng" dirty="0" smtClean="0"/>
              <a:t>System Requirements</a:t>
            </a:r>
            <a:endParaRPr lang="en-US" sz="2800" u="sng" dirty="0"/>
          </a:p>
        </p:txBody>
      </p:sp>
      <p:sp>
        <p:nvSpPr>
          <p:cNvPr id="3" name="Content Placeholder 2"/>
          <p:cNvSpPr>
            <a:spLocks noGrp="1"/>
          </p:cNvSpPr>
          <p:nvPr>
            <p:ph idx="1"/>
          </p:nvPr>
        </p:nvSpPr>
        <p:spPr>
          <a:xfrm>
            <a:off x="838200" y="897148"/>
            <a:ext cx="10515600" cy="5270740"/>
          </a:xfrm>
        </p:spPr>
        <p:txBody>
          <a:bodyPr>
            <a:normAutofit/>
          </a:bodyPr>
          <a:lstStyle/>
          <a:p>
            <a:pPr marL="457200" lvl="1" indent="0">
              <a:buNone/>
            </a:pPr>
            <a:r>
              <a:rPr lang="en-US" sz="2400" dirty="0" smtClean="0"/>
              <a:t>Comparison of performance history</a:t>
            </a:r>
          </a:p>
          <a:p>
            <a:endParaRPr lang="en-US" dirty="0" smtClean="0"/>
          </a:p>
          <a:p>
            <a:endParaRPr lang="en-US" sz="2000" dirty="0"/>
          </a:p>
        </p:txBody>
      </p:sp>
      <p:graphicFrame>
        <p:nvGraphicFramePr>
          <p:cNvPr id="4" name="Content Placeholder 4"/>
          <p:cNvGraphicFramePr>
            <a:graphicFrameLocks/>
          </p:cNvGraphicFramePr>
          <p:nvPr>
            <p:extLst>
              <p:ext uri="{D42A27DB-BD31-4B8C-83A1-F6EECF244321}">
                <p14:modId xmlns:p14="http://schemas.microsoft.com/office/powerpoint/2010/main" val="4136656608"/>
              </p:ext>
            </p:extLst>
          </p:nvPr>
        </p:nvGraphicFramePr>
        <p:xfrm>
          <a:off x="2164078" y="1429170"/>
          <a:ext cx="7081522" cy="3989497"/>
        </p:xfrm>
        <a:graphic>
          <a:graphicData uri="http://schemas.openxmlformats.org/drawingml/2006/table">
            <a:tbl>
              <a:tblPr firstRow="1" firstCol="1" bandRow="1"/>
              <a:tblGrid>
                <a:gridCol w="1332900"/>
                <a:gridCol w="1459219"/>
                <a:gridCol w="918434"/>
                <a:gridCol w="1117374"/>
                <a:gridCol w="1135461"/>
                <a:gridCol w="1118134"/>
              </a:tblGrid>
              <a:tr h="875115">
                <a:tc>
                  <a:txBody>
                    <a:bodyPr/>
                    <a:lstStyle/>
                    <a:p>
                      <a:pPr marL="0" marR="0">
                        <a:spcBef>
                          <a:spcPts val="0"/>
                        </a:spcBef>
                        <a:spcAft>
                          <a:spcPts val="0"/>
                        </a:spcAft>
                      </a:pPr>
                      <a:endParaRPr lang="en-US" sz="16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dirty="0">
                          <a:effectLst/>
                          <a:latin typeface="+mn-lt"/>
                          <a:ea typeface="MS Mincho" panose="02020609040205080304" pitchFamily="49" charset="-128"/>
                          <a:cs typeface="Times New Roman" panose="02020603050405020304" pitchFamily="18" charset="0"/>
                        </a:rPr>
                        <a:t>Parameter</a:t>
                      </a:r>
                      <a:endParaRPr lang="en-US" sz="18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effectLst/>
                          <a:latin typeface="+mn-lt"/>
                          <a:ea typeface="MS Mincho" panose="02020609040205080304" pitchFamily="49" charset="-128"/>
                          <a:cs typeface="Times New Roman" panose="02020603050405020304" pitchFamily="18" charset="0"/>
                        </a:rPr>
                        <a:t>Original Design</a:t>
                      </a:r>
                      <a:endParaRPr lang="en-US" sz="18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effectLst/>
                          <a:latin typeface="+mn-lt"/>
                          <a:ea typeface="MS Mincho" panose="02020609040205080304" pitchFamily="49" charset="-128"/>
                          <a:cs typeface="Times New Roman" panose="02020603050405020304" pitchFamily="18" charset="0"/>
                        </a:rPr>
                        <a:t>Vertex Design</a:t>
                      </a:r>
                    </a:p>
                    <a:p>
                      <a:pPr marL="0" marR="0" algn="ctr">
                        <a:spcBef>
                          <a:spcPts val="0"/>
                        </a:spcBef>
                        <a:spcAft>
                          <a:spcPts val="0"/>
                        </a:spcAft>
                      </a:pPr>
                      <a:r>
                        <a:rPr lang="en-US" sz="1800" b="1" dirty="0" smtClean="0">
                          <a:effectLst/>
                          <a:latin typeface="+mn-lt"/>
                          <a:ea typeface="MS Mincho" panose="02020609040205080304" pitchFamily="49" charset="-128"/>
                          <a:cs typeface="Times New Roman" panose="02020603050405020304" pitchFamily="18" charset="0"/>
                        </a:rPr>
                        <a:t>(current) </a:t>
                      </a:r>
                      <a:endParaRPr lang="en-US" sz="18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 marR="0" algn="ctr">
                        <a:spcBef>
                          <a:spcPts val="0"/>
                        </a:spcBef>
                        <a:spcAft>
                          <a:spcPts val="0"/>
                        </a:spcAft>
                      </a:pPr>
                      <a:r>
                        <a:rPr lang="en-US" sz="1800" b="1" dirty="0" smtClean="0">
                          <a:effectLst/>
                          <a:latin typeface="+mn-lt"/>
                          <a:ea typeface="MS Mincho" panose="02020609040205080304" pitchFamily="49" charset="-128"/>
                          <a:cs typeface="Times New Roman" panose="02020603050405020304" pitchFamily="18" charset="0"/>
                        </a:rPr>
                        <a:t>ZTF </a:t>
                      </a:r>
                    </a:p>
                    <a:p>
                      <a:pPr marL="11430" marR="0" algn="ctr">
                        <a:spcBef>
                          <a:spcPts val="0"/>
                        </a:spcBef>
                        <a:spcAft>
                          <a:spcPts val="0"/>
                        </a:spcAft>
                      </a:pPr>
                      <a:r>
                        <a:rPr lang="en-US" sz="1800" b="1" dirty="0" err="1" smtClean="0">
                          <a:effectLst/>
                          <a:latin typeface="+mn-lt"/>
                          <a:ea typeface="MS Mincho" panose="02020609040205080304" pitchFamily="49" charset="-128"/>
                          <a:cs typeface="Times New Roman" panose="02020603050405020304" pitchFamily="18" charset="0"/>
                        </a:rPr>
                        <a:t>Reqmt</a:t>
                      </a:r>
                      <a:endParaRPr lang="en-US" sz="18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 marR="0" algn="ctr">
                        <a:spcBef>
                          <a:spcPts val="0"/>
                        </a:spcBef>
                        <a:spcAft>
                          <a:spcPts val="0"/>
                        </a:spcAft>
                      </a:pPr>
                      <a:r>
                        <a:rPr lang="en-US" sz="1800" b="1" dirty="0" smtClean="0">
                          <a:effectLst/>
                          <a:latin typeface="+mn-lt"/>
                          <a:ea typeface="MS Mincho" panose="02020609040205080304" pitchFamily="49" charset="-128"/>
                          <a:cs typeface="Times New Roman" panose="02020603050405020304" pitchFamily="18" charset="0"/>
                        </a:rPr>
                        <a:t>ZTF </a:t>
                      </a:r>
                    </a:p>
                    <a:p>
                      <a:pPr marL="11430" marR="0" algn="ctr">
                        <a:spcBef>
                          <a:spcPts val="0"/>
                        </a:spcBef>
                        <a:spcAft>
                          <a:spcPts val="0"/>
                        </a:spcAft>
                      </a:pPr>
                      <a:r>
                        <a:rPr lang="en-US" sz="1800" b="1" dirty="0" smtClean="0">
                          <a:effectLst/>
                          <a:latin typeface="+mn-lt"/>
                          <a:ea typeface="MS Mincho" panose="02020609040205080304" pitchFamily="49" charset="-128"/>
                          <a:cs typeface="Times New Roman" panose="02020603050405020304" pitchFamily="18" charset="0"/>
                        </a:rPr>
                        <a:t>Goal</a:t>
                      </a:r>
                      <a:endParaRPr lang="en-US" sz="1800" b="1"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824597">
                <a:tc rowSpan="2">
                  <a:txBody>
                    <a:bodyPr/>
                    <a:lstStyle/>
                    <a:p>
                      <a:pPr marL="0" marR="0" lvl="0" algn="ctr">
                        <a:spcBef>
                          <a:spcPts val="0"/>
                        </a:spcBef>
                        <a:spcAft>
                          <a:spcPts val="0"/>
                        </a:spcAft>
                      </a:pPr>
                      <a:endParaRPr lang="en-US" sz="2000" b="1" dirty="0" smtClean="0">
                        <a:effectLst/>
                        <a:latin typeface="+mn-lt"/>
                        <a:ea typeface="MS Mincho" panose="02020609040205080304" pitchFamily="49" charset="-128"/>
                        <a:cs typeface="Times New Roman" panose="02020603050405020304" pitchFamily="18" charset="0"/>
                      </a:endParaRPr>
                    </a:p>
                    <a:p>
                      <a:pPr marL="0" marR="0" lvl="0" algn="ctr">
                        <a:spcBef>
                          <a:spcPts val="0"/>
                        </a:spcBef>
                        <a:spcAft>
                          <a:spcPts val="0"/>
                        </a:spcAft>
                      </a:pPr>
                      <a:endParaRPr lang="en-US" sz="2000" b="1" dirty="0" smtClean="0">
                        <a:effectLst/>
                        <a:latin typeface="+mn-lt"/>
                        <a:ea typeface="MS Mincho" panose="02020609040205080304" pitchFamily="49" charset="-128"/>
                        <a:cs typeface="Times New Roman" panose="02020603050405020304" pitchFamily="18" charset="0"/>
                      </a:endParaRPr>
                    </a:p>
                    <a:p>
                      <a:pPr marL="0" marR="0" lvl="0" algn="ctr">
                        <a:spcBef>
                          <a:spcPts val="0"/>
                        </a:spcBef>
                        <a:spcAft>
                          <a:spcPts val="0"/>
                        </a:spcAft>
                      </a:pPr>
                      <a:r>
                        <a:rPr lang="en-US" sz="2000" b="1" dirty="0" smtClean="0">
                          <a:effectLst/>
                          <a:latin typeface="+mn-lt"/>
                          <a:ea typeface="MS Mincho" panose="02020609040205080304" pitchFamily="49" charset="-128"/>
                          <a:cs typeface="Times New Roman" panose="02020603050405020304" pitchFamily="18" charset="0"/>
                        </a:rPr>
                        <a:t>DEC</a:t>
                      </a:r>
                      <a:endParaRPr lang="en-US" sz="2000" b="1"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dirty="0" smtClean="0">
                          <a:effectLst/>
                          <a:latin typeface="+mn-lt"/>
                          <a:ea typeface="MS Mincho" panose="02020609040205080304" pitchFamily="49" charset="-128"/>
                          <a:cs typeface="Times New Roman" panose="02020603050405020304" pitchFamily="18" charset="0"/>
                        </a:rPr>
                        <a:t>Acceleration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effectLst/>
                          <a:latin typeface="+mn-lt"/>
                          <a:ea typeface="MS Mincho" panose="02020609040205080304" pitchFamily="49" charset="-128"/>
                          <a:cs typeface="Times New Roman" panose="02020603050405020304" pitchFamily="18" charset="0"/>
                        </a:rPr>
                        <a:t>deg</a:t>
                      </a:r>
                      <a:r>
                        <a:rPr lang="en-US" sz="1800" dirty="0" smtClean="0">
                          <a:effectLst/>
                          <a:latin typeface="+mn-lt"/>
                          <a:ea typeface="MS Mincho" panose="02020609040205080304" pitchFamily="49" charset="-128"/>
                          <a:cs typeface="Times New Roman" panose="02020603050405020304" pitchFamily="18" charset="0"/>
                        </a:rPr>
                        <a:t>/s/s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8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dirty="0" smtClean="0">
                          <a:solidFill>
                            <a:srgbClr val="FF0000"/>
                          </a:solidFill>
                          <a:latin typeface="+mn-lt"/>
                        </a:rPr>
                        <a:t>0.15</a:t>
                      </a:r>
                      <a:endParaRPr lang="en-US" sz="1800" dirty="0">
                        <a:solidFill>
                          <a:srgbClr val="FF0000"/>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effectLst/>
                          <a:latin typeface="+mn-lt"/>
                          <a:ea typeface="MS Mincho" panose="02020609040205080304" pitchFamily="49" charset="-128"/>
                          <a:cs typeface="Times New Roman" panose="02020603050405020304" pitchFamily="18" charset="0"/>
                        </a:rPr>
                        <a:t>0.41</a:t>
                      </a:r>
                      <a:endParaRPr lang="en-US" sz="18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effectLst/>
                          <a:latin typeface="+mn-lt"/>
                          <a:ea typeface="MS Mincho" panose="02020609040205080304" pitchFamily="49" charset="-128"/>
                          <a:cs typeface="Times New Roman" panose="02020603050405020304" pitchFamily="18" charset="0"/>
                        </a:rPr>
                        <a:t>0.5</a:t>
                      </a:r>
                      <a:endParaRPr lang="en-US" sz="18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779710">
                <a:tc vMerge="1">
                  <a:txBody>
                    <a:bodyPr/>
                    <a:lstStyle/>
                    <a:p>
                      <a:pPr marL="0" marR="0">
                        <a:spcBef>
                          <a:spcPts val="0"/>
                        </a:spcBef>
                        <a:spcAft>
                          <a:spcPts val="0"/>
                        </a:spcAft>
                      </a:pP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dirty="0">
                          <a:effectLst/>
                          <a:latin typeface="+mn-lt"/>
                          <a:ea typeface="MS Mincho" panose="02020609040205080304" pitchFamily="49" charset="-128"/>
                          <a:cs typeface="Times New Roman" panose="02020603050405020304" pitchFamily="18" charset="0"/>
                        </a:rPr>
                        <a:t>Slew </a:t>
                      </a:r>
                      <a:r>
                        <a:rPr lang="en-US" sz="1800" b="1" dirty="0" smtClean="0">
                          <a:effectLst/>
                          <a:latin typeface="+mn-lt"/>
                          <a:ea typeface="MS Mincho" panose="02020609040205080304" pitchFamily="49" charset="-128"/>
                          <a:cs typeface="Times New Roman" panose="02020603050405020304" pitchFamily="18" charset="0"/>
                        </a:rPr>
                        <a:t>speed</a:t>
                      </a:r>
                    </a:p>
                    <a:p>
                      <a:pPr marL="0" marR="0">
                        <a:spcBef>
                          <a:spcPts val="0"/>
                        </a:spcBef>
                        <a:spcAft>
                          <a:spcPts val="0"/>
                        </a:spcAft>
                      </a:pPr>
                      <a:r>
                        <a:rPr lang="en-US" sz="1800" dirty="0" err="1" smtClean="0">
                          <a:effectLst/>
                          <a:latin typeface="+mn-lt"/>
                          <a:ea typeface="MS Mincho" panose="02020609040205080304" pitchFamily="49" charset="-128"/>
                          <a:cs typeface="Times New Roman" panose="02020603050405020304" pitchFamily="18" charset="0"/>
                        </a:rPr>
                        <a:t>deg</a:t>
                      </a:r>
                      <a:r>
                        <a:rPr lang="en-US" sz="1800" dirty="0" smtClean="0">
                          <a:effectLst/>
                          <a:latin typeface="+mn-lt"/>
                          <a:ea typeface="MS Mincho" panose="02020609040205080304" pitchFamily="49" charset="-128"/>
                          <a:cs typeface="Times New Roman" panose="02020603050405020304" pitchFamily="18" charset="0"/>
                        </a:rPr>
                        <a:t>/s</a:t>
                      </a:r>
                      <a:endParaRPr lang="en-US" sz="18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solidFill>
                            <a:srgbClr val="FF0000"/>
                          </a:solidFill>
                          <a:effectLst/>
                          <a:latin typeface="+mn-lt"/>
                          <a:ea typeface="MS Mincho" panose="02020609040205080304" pitchFamily="49" charset="-128"/>
                          <a:cs typeface="Times New Roman" panose="02020603050405020304" pitchFamily="18" charset="0"/>
                        </a:rPr>
                        <a:t>1.43</a:t>
                      </a:r>
                      <a:endParaRPr lang="en-US" sz="1800" dirty="0">
                        <a:solidFill>
                          <a:srgbClr val="FF0000"/>
                        </a:solidFill>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dirty="0" smtClean="0">
                          <a:solidFill>
                            <a:srgbClr val="FF0000"/>
                          </a:solidFill>
                          <a:latin typeface="+mn-lt"/>
                        </a:rPr>
                        <a:t>1.25</a:t>
                      </a:r>
                      <a:endParaRPr lang="en-US" sz="1800" dirty="0">
                        <a:solidFill>
                          <a:srgbClr val="FF0000"/>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mn-lt"/>
                          <a:ea typeface="MS Mincho" panose="02020609040205080304" pitchFamily="49" charset="-128"/>
                          <a:cs typeface="Times New Roman" panose="02020603050405020304" pitchFamily="18" charset="0"/>
                        </a:rPr>
                        <a:t>1.5</a:t>
                      </a:r>
                      <a:endParaRPr lang="en-US" sz="18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mn-lt"/>
                          <a:ea typeface="MS Mincho" panose="02020609040205080304" pitchFamily="49" charset="-128"/>
                          <a:cs typeface="Times New Roman" panose="02020603050405020304" pitchFamily="18"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727433">
                <a:tc rowSpan="2">
                  <a:txBody>
                    <a:bodyPr/>
                    <a:lstStyle/>
                    <a:p>
                      <a:pPr marL="0" marR="0" lvl="0" algn="ctr">
                        <a:spcBef>
                          <a:spcPts val="0"/>
                        </a:spcBef>
                        <a:spcAft>
                          <a:spcPts val="0"/>
                        </a:spcAft>
                      </a:pPr>
                      <a:endParaRPr lang="en-US" sz="2000" b="1" dirty="0" smtClean="0">
                        <a:effectLst/>
                        <a:latin typeface="+mn-lt"/>
                        <a:ea typeface="MS Mincho" panose="02020609040205080304" pitchFamily="49" charset="-128"/>
                        <a:cs typeface="Times New Roman" panose="02020603050405020304" pitchFamily="18" charset="0"/>
                      </a:endParaRPr>
                    </a:p>
                    <a:p>
                      <a:pPr marL="0" marR="0" lvl="0" algn="ctr">
                        <a:spcBef>
                          <a:spcPts val="0"/>
                        </a:spcBef>
                        <a:spcAft>
                          <a:spcPts val="0"/>
                        </a:spcAft>
                      </a:pPr>
                      <a:endParaRPr lang="en-US" sz="2000" b="1" dirty="0" smtClean="0">
                        <a:effectLst/>
                        <a:latin typeface="+mn-lt"/>
                        <a:ea typeface="MS Mincho" panose="02020609040205080304" pitchFamily="49" charset="-128"/>
                        <a:cs typeface="Times New Roman" panose="02020603050405020304" pitchFamily="18" charset="0"/>
                      </a:endParaRPr>
                    </a:p>
                    <a:p>
                      <a:pPr marL="0" marR="0" lvl="0" algn="ctr">
                        <a:spcBef>
                          <a:spcPts val="0"/>
                        </a:spcBef>
                        <a:spcAft>
                          <a:spcPts val="0"/>
                        </a:spcAft>
                      </a:pPr>
                      <a:r>
                        <a:rPr lang="en-US" sz="2000" b="1" dirty="0" smtClean="0">
                          <a:effectLst/>
                          <a:latin typeface="+mn-lt"/>
                          <a:ea typeface="MS Mincho" panose="02020609040205080304" pitchFamily="49" charset="-128"/>
                          <a:cs typeface="Times New Roman" panose="02020603050405020304" pitchFamily="18" charset="0"/>
                        </a:rPr>
                        <a:t>RA</a:t>
                      </a:r>
                      <a:endParaRPr lang="en-US" sz="2000" b="1"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dirty="0" smtClean="0">
                          <a:effectLst/>
                          <a:latin typeface="+mn-lt"/>
                          <a:ea typeface="MS Mincho" panose="02020609040205080304" pitchFamily="49" charset="-128"/>
                          <a:cs typeface="Times New Roman" panose="02020603050405020304" pitchFamily="18" charset="0"/>
                        </a:rPr>
                        <a:t>Acceleration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effectLst/>
                          <a:latin typeface="+mn-lt"/>
                          <a:ea typeface="MS Mincho" panose="02020609040205080304" pitchFamily="49" charset="-128"/>
                          <a:cs typeface="Times New Roman" panose="02020603050405020304" pitchFamily="18" charset="0"/>
                        </a:rPr>
                        <a:t>deg</a:t>
                      </a:r>
                      <a:r>
                        <a:rPr lang="en-US" sz="1800" dirty="0" smtClean="0">
                          <a:effectLst/>
                          <a:latin typeface="+mn-lt"/>
                          <a:ea typeface="MS Mincho" panose="02020609040205080304" pitchFamily="49" charset="-128"/>
                          <a:cs typeface="Times New Roman" panose="02020603050405020304" pitchFamily="18" charset="0"/>
                        </a:rPr>
                        <a:t>/s/s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8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solidFill>
                            <a:srgbClr val="FF0000"/>
                          </a:solidFill>
                          <a:effectLst/>
                          <a:latin typeface="+mn-lt"/>
                          <a:ea typeface="MS Mincho" panose="02020609040205080304" pitchFamily="49" charset="-128"/>
                          <a:cs typeface="Times New Roman" panose="02020603050405020304" pitchFamily="18" charset="0"/>
                        </a:rPr>
                        <a:t>0.20</a:t>
                      </a:r>
                      <a:endParaRPr lang="en-US" sz="1800" dirty="0">
                        <a:solidFill>
                          <a:srgbClr val="FF0000"/>
                        </a:solidFill>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effectLst/>
                          <a:latin typeface="+mn-lt"/>
                          <a:ea typeface="MS Mincho" panose="02020609040205080304" pitchFamily="49" charset="-128"/>
                          <a:cs typeface="Times New Roman" panose="02020603050405020304" pitchFamily="18" charset="0"/>
                        </a:rPr>
                        <a:t>0.27</a:t>
                      </a:r>
                      <a:endParaRPr lang="en-US" sz="18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effectLst/>
                          <a:latin typeface="+mn-lt"/>
                          <a:ea typeface="MS Mincho" panose="02020609040205080304" pitchFamily="49" charset="-128"/>
                          <a:cs typeface="Times New Roman" panose="02020603050405020304" pitchFamily="18" charset="0"/>
                        </a:rPr>
                        <a:t>0.5</a:t>
                      </a:r>
                      <a:endParaRPr lang="en-US" sz="18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782642">
                <a:tc vMerge="1">
                  <a:txBody>
                    <a:bodyPr/>
                    <a:lstStyle/>
                    <a:p>
                      <a:pPr marL="0" marR="0">
                        <a:spcBef>
                          <a:spcPts val="0"/>
                        </a:spcBef>
                        <a:spcAft>
                          <a:spcPts val="0"/>
                        </a:spcAft>
                      </a:pP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dirty="0">
                          <a:effectLst/>
                          <a:latin typeface="+mn-lt"/>
                          <a:ea typeface="MS Mincho" panose="02020609040205080304" pitchFamily="49" charset="-128"/>
                          <a:cs typeface="Times New Roman" panose="02020603050405020304" pitchFamily="18" charset="0"/>
                        </a:rPr>
                        <a:t>Slew </a:t>
                      </a:r>
                      <a:r>
                        <a:rPr lang="en-US" sz="1800" b="1" dirty="0" smtClean="0">
                          <a:effectLst/>
                          <a:latin typeface="+mn-lt"/>
                          <a:ea typeface="MS Mincho" panose="02020609040205080304" pitchFamily="49" charset="-128"/>
                          <a:cs typeface="Times New Roman" panose="02020603050405020304" pitchFamily="18" charset="0"/>
                        </a:rPr>
                        <a:t>speed</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effectLst/>
                          <a:latin typeface="+mn-lt"/>
                          <a:ea typeface="MS Mincho" panose="02020609040205080304" pitchFamily="49" charset="-128"/>
                          <a:cs typeface="Times New Roman" panose="02020603050405020304" pitchFamily="18" charset="0"/>
                        </a:rPr>
                        <a:t>deg</a:t>
                      </a:r>
                      <a:r>
                        <a:rPr lang="en-US" sz="1800" dirty="0" smtClean="0">
                          <a:effectLst/>
                          <a:latin typeface="+mn-lt"/>
                          <a:ea typeface="MS Mincho" panose="02020609040205080304" pitchFamily="49" charset="-128"/>
                          <a:cs typeface="Times New Roman" panose="02020603050405020304" pitchFamily="18" charset="0"/>
                        </a:rPr>
                        <a: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solidFill>
                            <a:srgbClr val="FF0000"/>
                          </a:solidFill>
                          <a:effectLst/>
                          <a:latin typeface="+mn-lt"/>
                          <a:ea typeface="MS Mincho" panose="02020609040205080304" pitchFamily="49" charset="-128"/>
                          <a:cs typeface="Times New Roman" panose="02020603050405020304" pitchFamily="18" charset="0"/>
                        </a:rPr>
                        <a:t>1.60</a:t>
                      </a:r>
                      <a:endParaRPr lang="en-US" sz="1800" dirty="0">
                        <a:solidFill>
                          <a:srgbClr val="FF0000"/>
                        </a:solidFill>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solidFill>
                            <a:srgbClr val="FF0000"/>
                          </a:solidFill>
                          <a:effectLst/>
                          <a:latin typeface="+mn-lt"/>
                          <a:ea typeface="MS Mincho" panose="02020609040205080304" pitchFamily="49" charset="-128"/>
                          <a:cs typeface="Times New Roman" panose="02020603050405020304" pitchFamily="18" charset="0"/>
                        </a:rPr>
                        <a:t>1.67</a:t>
                      </a:r>
                      <a:endParaRPr lang="en-US" sz="1800" dirty="0">
                        <a:solidFill>
                          <a:srgbClr val="FF0000"/>
                        </a:solidFill>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effectLst/>
                          <a:latin typeface="+mn-lt"/>
                          <a:ea typeface="MS Mincho" panose="02020609040205080304" pitchFamily="49" charset="-128"/>
                          <a:cs typeface="Times New Roman" panose="02020603050405020304" pitchFamily="18" charset="0"/>
                        </a:rPr>
                        <a:t>1.18</a:t>
                      </a:r>
                      <a:endParaRPr lang="en-US" sz="18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effectLst/>
                          <a:latin typeface="+mn-lt"/>
                          <a:ea typeface="MS Mincho" panose="02020609040205080304" pitchFamily="49" charset="-128"/>
                          <a:cs typeface="Times New Roman" panose="02020603050405020304" pitchFamily="18" charset="0"/>
                        </a:rPr>
                        <a:t>3.0</a:t>
                      </a:r>
                      <a:endParaRPr lang="en-US" sz="18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
        <p:nvSpPr>
          <p:cNvPr id="5" name="Slide Number Placeholder 4"/>
          <p:cNvSpPr>
            <a:spLocks noGrp="1"/>
          </p:cNvSpPr>
          <p:nvPr>
            <p:ph type="sldNum" sz="quarter" idx="12"/>
          </p:nvPr>
        </p:nvSpPr>
        <p:spPr/>
        <p:txBody>
          <a:bodyPr/>
          <a:lstStyle/>
          <a:p>
            <a:fld id="{A89FC872-ADDE-439C-9772-4760EFDC0AF5}" type="slidenum">
              <a:rPr lang="en-US" smtClean="0"/>
              <a:pPr/>
              <a:t>8</a:t>
            </a:fld>
            <a:endParaRPr lang="en-US"/>
          </a:p>
        </p:txBody>
      </p:sp>
    </p:spTree>
    <p:extLst>
      <p:ext uri="{BB962C8B-B14F-4D97-AF65-F5344CB8AC3E}">
        <p14:creationId xmlns:p14="http://schemas.microsoft.com/office/powerpoint/2010/main" val="310821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lvl="0" algn="r"/>
            <a:r>
              <a:rPr lang="en-US" sz="2800" u="sng" dirty="0" smtClean="0"/>
              <a:t>System Requirements</a:t>
            </a:r>
            <a:endParaRPr lang="en-US" sz="2800" u="sng" dirty="0"/>
          </a:p>
        </p:txBody>
      </p:sp>
      <p:sp>
        <p:nvSpPr>
          <p:cNvPr id="3" name="Content Placeholder 2"/>
          <p:cNvSpPr>
            <a:spLocks noGrp="1"/>
          </p:cNvSpPr>
          <p:nvPr>
            <p:ph idx="1"/>
          </p:nvPr>
        </p:nvSpPr>
        <p:spPr>
          <a:xfrm>
            <a:off x="838200" y="1043796"/>
            <a:ext cx="10515600" cy="5270740"/>
          </a:xfrm>
        </p:spPr>
        <p:txBody>
          <a:bodyPr>
            <a:normAutofit/>
          </a:bodyPr>
          <a:lstStyle/>
          <a:p>
            <a:r>
              <a:rPr lang="en-US" dirty="0" smtClean="0"/>
              <a:t>Other requirements:</a:t>
            </a:r>
          </a:p>
          <a:p>
            <a:pPr lvl="1"/>
            <a:r>
              <a:rPr lang="en-US" sz="2400" dirty="0" smtClean="0"/>
              <a:t>Interface:  </a:t>
            </a:r>
          </a:p>
          <a:p>
            <a:pPr lvl="2"/>
            <a:r>
              <a:rPr lang="en-US" sz="2400" dirty="0" smtClean="0"/>
              <a:t>The goal is to implement a higher performance drive system with the minimal modifications to existing telescope hardware and supporting infrastructure.</a:t>
            </a:r>
          </a:p>
          <a:p>
            <a:pPr lvl="1"/>
            <a:r>
              <a:rPr lang="en-US" sz="2400" dirty="0" smtClean="0"/>
              <a:t>Safety:  </a:t>
            </a:r>
          </a:p>
          <a:p>
            <a:pPr lvl="2"/>
            <a:r>
              <a:rPr lang="en-US" sz="2400" dirty="0" smtClean="0"/>
              <a:t>The upgraded system shall not increase the risk of damage to the telescope and infrastructure, or constitute an increased risk to personnel.</a:t>
            </a:r>
          </a:p>
          <a:p>
            <a:pPr lvl="1"/>
            <a:r>
              <a:rPr lang="en-US" sz="2400" dirty="0" smtClean="0"/>
              <a:t>Reliability:</a:t>
            </a:r>
          </a:p>
          <a:p>
            <a:pPr lvl="2"/>
            <a:r>
              <a:rPr lang="en-US" sz="2400" dirty="0" smtClean="0"/>
              <a:t>The upgraded system shall consider telescope operational reliability as a priority, and shall not increase the risk of telescope downtime.</a:t>
            </a:r>
            <a:endParaRPr lang="en-US" sz="2400" dirty="0"/>
          </a:p>
        </p:txBody>
      </p:sp>
      <p:sp>
        <p:nvSpPr>
          <p:cNvPr id="4" name="Slide Number Placeholder 3"/>
          <p:cNvSpPr>
            <a:spLocks noGrp="1"/>
          </p:cNvSpPr>
          <p:nvPr>
            <p:ph type="sldNum" sz="quarter" idx="12"/>
          </p:nvPr>
        </p:nvSpPr>
        <p:spPr/>
        <p:txBody>
          <a:bodyPr/>
          <a:lstStyle/>
          <a:p>
            <a:fld id="{A89FC872-ADDE-439C-9772-4760EFDC0AF5}" type="slidenum">
              <a:rPr lang="en-US" smtClean="0"/>
              <a:pPr/>
              <a:t>9</a:t>
            </a:fld>
            <a:endParaRPr lang="en-US"/>
          </a:p>
        </p:txBody>
      </p:sp>
    </p:spTree>
    <p:extLst>
      <p:ext uri="{BB962C8B-B14F-4D97-AF65-F5344CB8AC3E}">
        <p14:creationId xmlns:p14="http://schemas.microsoft.com/office/powerpoint/2010/main" val="1337656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28066</TotalTime>
  <Words>3031</Words>
  <Application>Microsoft Office PowerPoint</Application>
  <PresentationFormat>Widescreen</PresentationFormat>
  <Paragraphs>537</Paragraphs>
  <Slides>34</Slides>
  <Notes>15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34</vt:i4>
      </vt:variant>
    </vt:vector>
  </HeadingPairs>
  <TitlesOfParts>
    <vt:vector size="45" baseType="lpstr">
      <vt:lpstr>MS Mincho</vt:lpstr>
      <vt:lpstr>Arial</vt:lpstr>
      <vt:lpstr>Calibri</vt:lpstr>
      <vt:lpstr>Calibri Light</vt:lpstr>
      <vt:lpstr>Cambria</vt:lpstr>
      <vt:lpstr>Cambria Math</vt:lpstr>
      <vt:lpstr>Times New Roman</vt:lpstr>
      <vt:lpstr>Wingdings</vt:lpstr>
      <vt:lpstr>Office Theme</vt:lpstr>
      <vt:lpstr>1_Custom Design</vt:lpstr>
      <vt:lpstr>Custom Design</vt:lpstr>
      <vt:lpstr>PowerPoint Presentation</vt:lpstr>
      <vt:lpstr>PowerPoint Presentation</vt:lpstr>
      <vt:lpstr>Overview of telescope history</vt:lpstr>
      <vt:lpstr>System Requirements</vt:lpstr>
      <vt:lpstr>System Requirements</vt:lpstr>
      <vt:lpstr>System Requirements</vt:lpstr>
      <vt:lpstr>System Requirements</vt:lpstr>
      <vt:lpstr>System Requirements</vt:lpstr>
      <vt:lpstr>System Requirements</vt:lpstr>
      <vt:lpstr>Hardware requirements</vt:lpstr>
      <vt:lpstr>Hardware requirements</vt:lpstr>
      <vt:lpstr>Hardware requirements</vt:lpstr>
      <vt:lpstr>Hardware requirements</vt:lpstr>
      <vt:lpstr>Hardware requirements</vt:lpstr>
      <vt:lpstr>Hardware requirements</vt:lpstr>
      <vt:lpstr>Hardware requirements</vt:lpstr>
      <vt:lpstr>Hardware requirements</vt:lpstr>
      <vt:lpstr>Hardware requirements</vt:lpstr>
      <vt:lpstr>Gear Loading</vt:lpstr>
      <vt:lpstr>Gear Load Calculations</vt:lpstr>
      <vt:lpstr>Gear load calculations</vt:lpstr>
      <vt:lpstr>Gear load calculations</vt:lpstr>
      <vt:lpstr>Gear load calculations</vt:lpstr>
      <vt:lpstr>Gear load calculations</vt:lpstr>
      <vt:lpstr>Gear load calculations</vt:lpstr>
      <vt:lpstr>Gear load calculations</vt:lpstr>
      <vt:lpstr>Lubrication</vt:lpstr>
      <vt:lpstr>Safety features for abnormal situations</vt:lpstr>
      <vt:lpstr>Safety features for abnormal situations</vt:lpstr>
      <vt:lpstr>Safety features for abnormal situations</vt:lpstr>
      <vt:lpstr>Safety features for abnormal situations</vt:lpstr>
      <vt:lpstr>Risk management</vt:lpstr>
      <vt:lpstr>Risk management</vt:lpstr>
      <vt:lpstr>Cost &amp; Schedule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Zolkower</dc:creator>
  <cp:lastModifiedBy>Jeff Zolkower</cp:lastModifiedBy>
  <cp:revision>133</cp:revision>
  <dcterms:created xsi:type="dcterms:W3CDTF">2015-09-30T14:33:12Z</dcterms:created>
  <dcterms:modified xsi:type="dcterms:W3CDTF">2015-10-21T18:34:35Z</dcterms:modified>
</cp:coreProperties>
</file>