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258" r:id="rId3"/>
    <p:sldId id="301" r:id="rId4"/>
    <p:sldId id="282" r:id="rId5"/>
    <p:sldId id="257" r:id="rId6"/>
    <p:sldId id="259" r:id="rId7"/>
    <p:sldId id="281" r:id="rId8"/>
    <p:sldId id="303" r:id="rId9"/>
    <p:sldId id="262" r:id="rId10"/>
    <p:sldId id="276" r:id="rId11"/>
    <p:sldId id="302" r:id="rId12"/>
    <p:sldId id="304" r:id="rId13"/>
    <p:sldId id="277" r:id="rId14"/>
    <p:sldId id="267" r:id="rId15"/>
    <p:sldId id="309" r:id="rId16"/>
    <p:sldId id="310" r:id="rId17"/>
    <p:sldId id="305" r:id="rId18"/>
    <p:sldId id="300" r:id="rId19"/>
    <p:sldId id="306" r:id="rId20"/>
    <p:sldId id="307" r:id="rId21"/>
    <p:sldId id="308" r:id="rId22"/>
    <p:sldId id="278" r:id="rId23"/>
    <p:sldId id="279" r:id="rId24"/>
    <p:sldId id="289" r:id="rId25"/>
    <p:sldId id="290" r:id="rId26"/>
    <p:sldId id="270" r:id="rId27"/>
    <p:sldId id="295" r:id="rId28"/>
    <p:sldId id="296" r:id="rId29"/>
    <p:sldId id="297" r:id="rId30"/>
    <p:sldId id="298" r:id="rId31"/>
    <p:sldId id="272" r:id="rId32"/>
    <p:sldId id="288" r:id="rId33"/>
    <p:sldId id="294" r:id="rId34"/>
    <p:sldId id="287" r:id="rId35"/>
    <p:sldId id="274" r:id="rId36"/>
    <p:sldId id="299" r:id="rId37"/>
    <p:sldId id="273" r:id="rId38"/>
    <p:sldId id="275" r:id="rId39"/>
    <p:sldId id="293" r:id="rId40"/>
    <p:sldId id="285" r:id="rId41"/>
    <p:sldId id="29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FF01"/>
    <a:srgbClr val="05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80" autoAdjust="0"/>
  </p:normalViewPr>
  <p:slideViewPr>
    <p:cSldViewPr snapToGrid="0" snapToObjects="1">
      <p:cViewPr varScale="1">
        <p:scale>
          <a:sx n="103" d="100"/>
          <a:sy n="103" d="100"/>
        </p:scale>
        <p:origin x="-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9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37978-8E06-E642-81D6-98166B31EED3}" type="datetimeFigureOut">
              <a:rPr lang="en-US" smtClean="0"/>
              <a:t>1/6/16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FF4D8-934F-1F40-B731-428AF28F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2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F4D8-934F-1F40-B731-428AF28FCA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0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5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6080" y="1143000"/>
            <a:ext cx="20369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5723FB40-1D78-B041-9315-60014DD6DF98}" type="datetimeFigureOut">
              <a:rPr lang="en-US" smtClean="0"/>
              <a:t>1/6/16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1143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228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611DA004-E7A0-B741-92E0-CFE4E011A435}" type="slidenum">
              <a:rPr lang="en-US" smtClean="0"/>
              <a:t>‹#›</a:t>
            </a:fld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09600" y="1143000"/>
            <a:ext cx="80772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4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ZTF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Smith</a:t>
            </a:r>
          </a:p>
          <a:p>
            <a:r>
              <a:rPr lang="en-US" dirty="0" smtClean="0"/>
              <a:t>2016-01-05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1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 height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42" y="1270000"/>
            <a:ext cx="8569158" cy="4495800"/>
          </a:xfrm>
        </p:spPr>
        <p:txBody>
          <a:bodyPr/>
          <a:lstStyle/>
          <a:p>
            <a:r>
              <a:rPr lang="en-US" sz="2000" dirty="0" smtClean="0"/>
              <a:t>CCDs must be located to 10 µm rms on facets of ~ 7m radius sphere.</a:t>
            </a:r>
          </a:p>
          <a:p>
            <a:r>
              <a:rPr lang="en-US" sz="2000" dirty="0" smtClean="0"/>
              <a:t>To simplify, original design with wire EDM flexures was replaced by tight-hole-and-slot with controlled preload to allow slippage under thermal contraction. </a:t>
            </a:r>
          </a:p>
          <a:p>
            <a:pPr>
              <a:buFont typeface="Wingdings" charset="0"/>
              <a:buChar char="à"/>
            </a:pPr>
            <a:r>
              <a:rPr lang="en-US" sz="2000" dirty="0" smtClean="0"/>
              <a:t>Thick precision ground shims customized to each CCD to control height.</a:t>
            </a:r>
          </a:p>
          <a:p>
            <a:pPr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Initial </a:t>
            </a:r>
            <a:r>
              <a:rPr lang="en-US" sz="2000" dirty="0">
                <a:sym typeface="Wingdings"/>
              </a:rPr>
              <a:t>dead reckoning </a:t>
            </a:r>
            <a:r>
              <a:rPr lang="en-US" sz="2000" dirty="0" smtClean="0">
                <a:sym typeface="Wingdings"/>
              </a:rPr>
              <a:t>is based </a:t>
            </a:r>
            <a:r>
              <a:rPr lang="en-US" sz="2000" dirty="0">
                <a:sym typeface="Wingdings"/>
              </a:rPr>
              <a:t>on </a:t>
            </a:r>
            <a:r>
              <a:rPr lang="en-US" sz="2000" dirty="0" smtClean="0">
                <a:sym typeface="Wingdings"/>
              </a:rPr>
              <a:t>profilometry.</a:t>
            </a:r>
          </a:p>
          <a:p>
            <a:pPr>
              <a:buFont typeface="Wingdings" charset="0"/>
              <a:buChar char="à"/>
            </a:pP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Final adjustment based on through focus scans on telescope.</a:t>
            </a:r>
          </a:p>
          <a:p>
            <a:pPr>
              <a:buFont typeface="Wingdings" charset="0"/>
              <a:buChar char="à"/>
            </a:pP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Special attention to safe and easy installation.</a:t>
            </a:r>
            <a:endParaRPr lang="en-US" sz="2000" dirty="0">
              <a:solidFill>
                <a:srgbClr val="FF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071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</a:t>
            </a:r>
            <a:r>
              <a:rPr lang="en-US" dirty="0" smtClean="0"/>
              <a:t>plate in dewar walls (front)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0" y="1199149"/>
            <a:ext cx="1443792" cy="497706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On optical profilometer, with ceramic tooling balls to allow location of hole centers.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Note CCD landings are on chords of spherical surface.</a:t>
            </a:r>
            <a:endParaRPr lang="en-US" sz="1600" dirty="0"/>
          </a:p>
        </p:txBody>
      </p:sp>
      <p:pic>
        <p:nvPicPr>
          <p:cNvPr id="5" name="Picture 4" descr="cold plate installed front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9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01170" y="261181"/>
            <a:ext cx="2542830" cy="1512104"/>
          </a:xfrm>
        </p:spPr>
        <p:txBody>
          <a:bodyPr/>
          <a:lstStyle/>
          <a:p>
            <a:r>
              <a:rPr lang="en-US" dirty="0" smtClean="0"/>
              <a:t>Cold plate </a:t>
            </a:r>
            <a:r>
              <a:rPr lang="en-US" sz="2000" dirty="0" smtClean="0"/>
              <a:t>in dewar walls (rear)</a:t>
            </a:r>
            <a:endParaRPr lang="en-US" sz="2000" dirty="0"/>
          </a:p>
        </p:txBody>
      </p:sp>
      <p:pic>
        <p:nvPicPr>
          <p:cNvPr id="5" name="Picture 4" descr="Cold plate installed rear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8899"/>
            <a:ext cx="6601170" cy="88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9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42" y="227268"/>
            <a:ext cx="8305800" cy="762000"/>
          </a:xfrm>
        </p:spPr>
        <p:txBody>
          <a:bodyPr/>
          <a:lstStyle/>
          <a:p>
            <a:r>
              <a:rPr lang="en-US" sz="3200" dirty="0" smtClean="0"/>
              <a:t>Final height adjustment to be based on through focus scans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368" y="2057397"/>
            <a:ext cx="2152317" cy="70585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sym typeface="Wingdings"/>
              </a:rPr>
              <a:t>For single star, focus error ~4.6µm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6" name="Picture 5" descr="Screen Shot 2016-01-05 at 10.5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330"/>
            <a:ext cx="4572000" cy="3255966"/>
          </a:xfrm>
          <a:prstGeom prst="rect">
            <a:avLst/>
          </a:prstGeom>
        </p:spPr>
      </p:pic>
      <p:pic>
        <p:nvPicPr>
          <p:cNvPr id="8" name="Picture 7" descr="Screen Shot 2016-01-05 at 10.5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16" y="2737183"/>
            <a:ext cx="5721684" cy="4055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83789" y="1983234"/>
            <a:ext cx="442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averaging,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local height error &lt; 1µm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842" y="1163056"/>
            <a:ext cx="856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Height measurement </a:t>
            </a:r>
            <a:r>
              <a:rPr lang="en-US" dirty="0" smtClean="0"/>
              <a:t>accuracy demonstrated </a:t>
            </a:r>
            <a:r>
              <a:rPr lang="en-US" dirty="0"/>
              <a:t>on </a:t>
            </a:r>
            <a:r>
              <a:rPr lang="en-US" dirty="0" smtClean="0"/>
              <a:t>PTF by </a:t>
            </a:r>
            <a:r>
              <a:rPr lang="en-US" dirty="0"/>
              <a:t>Gina </a:t>
            </a:r>
            <a:r>
              <a:rPr lang="en-US" dirty="0" smtClean="0"/>
              <a:t>Duggan: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620211" y="4478421"/>
            <a:ext cx="962526" cy="2807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237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 handling fixtures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8736"/>
            <a:ext cx="9144000" cy="1052095"/>
          </a:xfrm>
        </p:spPr>
        <p:txBody>
          <a:bodyPr/>
          <a:lstStyle/>
          <a:p>
            <a:r>
              <a:rPr lang="en-US" sz="1800" dirty="0" smtClean="0"/>
              <a:t>Story board developed; parts design and procured.</a:t>
            </a:r>
          </a:p>
          <a:p>
            <a:r>
              <a:rPr lang="en-US" sz="1800" dirty="0" smtClean="0"/>
              <a:t>Assembly </a:t>
            </a:r>
            <a:r>
              <a:rPr lang="en-US" sz="1800" dirty="0" smtClean="0"/>
              <a:t>and t</a:t>
            </a:r>
            <a:r>
              <a:rPr lang="en-US" sz="1800" dirty="0" smtClean="0"/>
              <a:t>esting </a:t>
            </a:r>
            <a:r>
              <a:rPr lang="en-US" sz="1800" dirty="0" smtClean="0"/>
              <a:t>in progress.</a:t>
            </a:r>
          </a:p>
        </p:txBody>
      </p:sp>
      <p:pic>
        <p:nvPicPr>
          <p:cNvPr id="5" name="Content Placeholder 8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31312"/>
            <a:ext cx="3716421" cy="24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Content Placeholder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105" y="2032615"/>
            <a:ext cx="5906350" cy="379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376945"/>
            <a:ext cx="91440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ZTF CCDs </a:t>
            </a:r>
            <a:r>
              <a:rPr lang="en-US" dirty="0" smtClean="0"/>
              <a:t>be </a:t>
            </a:r>
            <a:r>
              <a:rPr lang="en-US" dirty="0" smtClean="0"/>
              <a:t>removed and reinstalled </a:t>
            </a:r>
            <a:r>
              <a:rPr lang="en-US" dirty="0" smtClean="0"/>
              <a:t>to </a:t>
            </a:r>
            <a:r>
              <a:rPr lang="en-US" dirty="0" smtClean="0"/>
              <a:t>change shims, after through focus imaging on telescope, so great care has been taken to make process easy and safe.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8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602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59257" cy="7620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Enlarged vacuum prep facilities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34398" y="5226953"/>
            <a:ext cx="14302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arge </a:t>
            </a:r>
            <a:r>
              <a:rPr lang="en-US" dirty="0"/>
              <a:t>ultrasonic </a:t>
            </a:r>
            <a:r>
              <a:rPr lang="en-US" dirty="0" smtClean="0"/>
              <a:t>cleaner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36160" y="395872"/>
            <a:ext cx="107268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Large vacuum oven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487" y="5928874"/>
            <a:ext cx="12396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Rinse tub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593" y="1496763"/>
            <a:ext cx="19727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Commensurate lifting equipment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36160" y="1977862"/>
            <a:ext cx="14672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Cold trap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 bwMode="auto">
          <a:xfrm flipH="1" flipV="1">
            <a:off x="5388071" y="1861677"/>
            <a:ext cx="1948089" cy="3008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336160" y="2598763"/>
            <a:ext cx="146723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Large oil free vacuum pump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 bwMode="auto">
          <a:xfrm flipH="1">
            <a:off x="5807280" y="3060428"/>
            <a:ext cx="1528880" cy="6875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9" idx="3"/>
          </p:cNvCxnSpPr>
          <p:nvPr/>
        </p:nvCxnSpPr>
        <p:spPr bwMode="auto">
          <a:xfrm flipV="1">
            <a:off x="2219342" y="1158925"/>
            <a:ext cx="665803" cy="6610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0696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vacuum oven</a:t>
            </a:r>
            <a:endParaRPr lang="en-US" dirty="0"/>
          </a:p>
        </p:txBody>
      </p:sp>
      <p:pic>
        <p:nvPicPr>
          <p:cNvPr id="4" name="Picture 3" descr="P10602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3" y="1143000"/>
            <a:ext cx="7636174" cy="5727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4050" y="5474071"/>
            <a:ext cx="2559950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Multiple storage tanks support exchange of water with detergents for ultrasonic-cleaning either metals, optics or large printed circuits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571721" y="4130211"/>
            <a:ext cx="764440" cy="13438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4237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cover</a:t>
            </a:r>
            <a:endParaRPr lang="en-US" dirty="0"/>
          </a:p>
        </p:txBody>
      </p:sp>
      <p:pic>
        <p:nvPicPr>
          <p:cNvPr id="4" name="Picture 3" descr="Back cover and hexapod with Alex and Micha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7" y="1230217"/>
            <a:ext cx="7343953" cy="55079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420030" y="982496"/>
            <a:ext cx="1281897" cy="33788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07784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Inexpensive Cooling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423" y="1306000"/>
            <a:ext cx="3223762" cy="5552000"/>
          </a:xfrm>
        </p:spPr>
        <p:txBody>
          <a:bodyPr/>
          <a:lstStyle/>
          <a:p>
            <a:r>
              <a:rPr lang="en-US" sz="1800" dirty="0" smtClean="0"/>
              <a:t>Field flattener lenses work like floating radiation shield to halve radiation from window.</a:t>
            </a:r>
          </a:p>
          <a:p>
            <a:r>
              <a:rPr lang="en-US" sz="1800" dirty="0" smtClean="0"/>
              <a:t>Cold heads fully hidden between hexapod legs.</a:t>
            </a:r>
          </a:p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PT16 refrigerant </a:t>
            </a:r>
            <a:r>
              <a:rPr lang="en-US" sz="1800" dirty="0" smtClean="0"/>
              <a:t>gets </a:t>
            </a:r>
            <a:r>
              <a:rPr lang="en-US" sz="1800" dirty="0"/>
              <a:t>charcoal getters </a:t>
            </a:r>
            <a:r>
              <a:rPr lang="en-US" sz="1800" dirty="0" smtClean="0"/>
              <a:t>cold enough to sustain vacuum</a:t>
            </a:r>
            <a:r>
              <a:rPr lang="en-US" sz="1800" dirty="0"/>
              <a:t> </a:t>
            </a:r>
            <a:r>
              <a:rPr lang="en-US" sz="1800" dirty="0" smtClean="0"/>
              <a:t>for years.</a:t>
            </a:r>
          </a:p>
        </p:txBody>
      </p:sp>
      <p:pic>
        <p:nvPicPr>
          <p:cNvPr id="4" name="Picture 3" descr="Screen Shot 2016-01-06 at 12.18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849"/>
            <a:ext cx="5735423" cy="3901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71220"/>
            <a:ext cx="546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48W available from two high performance heads with  PT16 refrigerant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994369" y="3069623"/>
            <a:ext cx="443274" cy="20705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" descr="Screen Shot 2016-01-06 at 12.23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" y="1143000"/>
            <a:ext cx="2650256" cy="1413470"/>
          </a:xfrm>
          <a:prstGeom prst="rect">
            <a:avLst/>
          </a:prstGeom>
        </p:spPr>
      </p:pic>
      <p:pic>
        <p:nvPicPr>
          <p:cNvPr id="10" name="Picture 9" descr="Screen Shot 2016-01-06 at 12.23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71" y="1143000"/>
            <a:ext cx="2650256" cy="1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9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view of assembly</a:t>
            </a:r>
            <a:endParaRPr lang="en-US" dirty="0"/>
          </a:p>
        </p:txBody>
      </p:sp>
      <p:pic>
        <p:nvPicPr>
          <p:cNvPr id="3" name="Picture 2" descr="Cap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" y="1143000"/>
            <a:ext cx="7485770" cy="5715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9616" y="1651481"/>
            <a:ext cx="2204384" cy="523220"/>
          </a:xfrm>
          <a:prstGeom prst="rect">
            <a:avLst/>
          </a:prstGeom>
          <a:solidFill>
            <a:srgbClr val="05E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Joule Thompson Coolers nested within hexapod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 bwMode="auto">
          <a:xfrm flipH="1">
            <a:off x="5750568" y="1913091"/>
            <a:ext cx="1189048" cy="4952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>
            <a:stCxn id="4" idx="1"/>
          </p:cNvCxnSpPr>
          <p:nvPr/>
        </p:nvCxnSpPr>
        <p:spPr bwMode="auto">
          <a:xfrm flipH="1">
            <a:off x="5043726" y="1913091"/>
            <a:ext cx="1895890" cy="11661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0" y="2817675"/>
            <a:ext cx="220438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Connectors and cables </a:t>
            </a:r>
            <a:r>
              <a:rPr lang="en-US" sz="1400" dirty="0"/>
              <a:t>at periphery </a:t>
            </a:r>
            <a:r>
              <a:rPr lang="en-US" sz="1400" dirty="0" smtClean="0"/>
              <a:t>are hidden behind instrument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>
            <a:off x="1102192" y="3556339"/>
            <a:ext cx="862586" cy="6012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4" idx="3"/>
          </p:cNvCxnSpPr>
          <p:nvPr/>
        </p:nvCxnSpPr>
        <p:spPr bwMode="auto">
          <a:xfrm>
            <a:off x="2204384" y="3187007"/>
            <a:ext cx="2839342" cy="15098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9072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48,000 deg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/night to spectroscopic depth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9368" y="1212516"/>
            <a:ext cx="4304632" cy="4495800"/>
          </a:xfrm>
        </p:spPr>
        <p:txBody>
          <a:bodyPr/>
          <a:lstStyle/>
          <a:p>
            <a:r>
              <a:rPr lang="en-US" sz="2000" dirty="0" smtClean="0"/>
              <a:t>FoV </a:t>
            </a:r>
            <a:r>
              <a:rPr lang="en-US" sz="2000" dirty="0"/>
              <a:t>= 46.7 deg</a:t>
            </a:r>
            <a:r>
              <a:rPr lang="en-US" sz="2000" baseline="30000" dirty="0"/>
              <a:t>2  </a:t>
            </a:r>
            <a:r>
              <a:rPr lang="en-US" sz="2000" dirty="0" smtClean="0"/>
              <a:t>@1arcsec/pixel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4x4 mosaic of 6Kx6K CCDs,  </a:t>
            </a:r>
          </a:p>
          <a:p>
            <a:r>
              <a:rPr lang="en-US" sz="2000" dirty="0" smtClean="0"/>
              <a:t>Expose 25 sec, repoint in 10 s.</a:t>
            </a:r>
          </a:p>
          <a:p>
            <a:pPr marL="457200" lvl="1" indent="0">
              <a:buNone/>
            </a:pPr>
            <a:r>
              <a:rPr lang="en-US" sz="1800" dirty="0" smtClean="0">
                <a:sym typeface="Wingdings"/>
              </a:rPr>
              <a:t> faster telescope and dome drives</a:t>
            </a:r>
          </a:p>
          <a:p>
            <a:pPr marL="457200" lvl="1" indent="0">
              <a:buNone/>
            </a:pPr>
            <a:r>
              <a:rPr lang="en-US" sz="1800" dirty="0" smtClean="0">
                <a:sym typeface="Wingdings"/>
              </a:rPr>
              <a:t> new telescope control system.</a:t>
            </a:r>
            <a:endParaRPr lang="en-US" sz="1800" dirty="0" smtClean="0"/>
          </a:p>
          <a:p>
            <a:r>
              <a:rPr lang="en-US" sz="2000" dirty="0" smtClean="0"/>
              <a:t>Readout during re-pointing </a:t>
            </a:r>
          </a:p>
          <a:p>
            <a:pPr marL="685800" lvl="2" indent="-285750">
              <a:spcBef>
                <a:spcPct val="50000"/>
              </a:spcBef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4 </a:t>
            </a:r>
            <a:r>
              <a:rPr lang="en-US" dirty="0" err="1" smtClean="0">
                <a:sym typeface="Wingdings"/>
              </a:rPr>
              <a:t>ch</a:t>
            </a:r>
            <a:r>
              <a:rPr lang="en-US" dirty="0" smtClean="0">
                <a:sym typeface="Wingdings"/>
              </a:rPr>
              <a:t>/CCD at </a:t>
            </a:r>
            <a:r>
              <a:rPr lang="en-US" dirty="0">
                <a:sym typeface="Wingdings"/>
              </a:rPr>
              <a:t>1 </a:t>
            </a:r>
            <a:r>
              <a:rPr lang="en-US" dirty="0" err="1">
                <a:sym typeface="Wingdings"/>
              </a:rPr>
              <a:t>Mpix</a:t>
            </a:r>
            <a:r>
              <a:rPr lang="en-US" dirty="0">
                <a:sym typeface="Wingdings"/>
              </a:rPr>
              <a:t>/</a:t>
            </a:r>
            <a:r>
              <a:rPr lang="en-US" dirty="0" smtClean="0">
                <a:sym typeface="Wingdings"/>
              </a:rPr>
              <a:t>sec/</a:t>
            </a:r>
            <a:r>
              <a:rPr lang="en-US" dirty="0" err="1" smtClean="0">
                <a:sym typeface="Wingdings"/>
              </a:rPr>
              <a:t>ch</a:t>
            </a:r>
            <a:endParaRPr lang="en-US" dirty="0" smtClean="0">
              <a:sym typeface="Wingdings"/>
            </a:endParaRPr>
          </a:p>
          <a:p>
            <a:pPr marL="742950" lvl="2" indent="-342900">
              <a:spcBef>
                <a:spcPct val="50000"/>
              </a:spcBef>
              <a:buFont typeface="Wingdings" charset="0"/>
              <a:buChar char="à"/>
            </a:pPr>
            <a:r>
              <a:rPr lang="en-US" dirty="0">
                <a:sym typeface="Wingdings"/>
              </a:rPr>
              <a:t>Preamps in dewar;  fully differential signal path; digital CDS</a:t>
            </a:r>
            <a:r>
              <a:rPr lang="en-US" dirty="0" smtClean="0">
                <a:sym typeface="Wingdings"/>
              </a:rPr>
              <a:t>.</a:t>
            </a:r>
            <a:endParaRPr lang="en-US" dirty="0" smtClean="0"/>
          </a:p>
          <a:p>
            <a:r>
              <a:rPr lang="en-US" sz="2000" dirty="0" smtClean="0"/>
              <a:t>Downlink during next exposure.</a:t>
            </a:r>
            <a:endParaRPr lang="en-US" sz="2000" dirty="0"/>
          </a:p>
        </p:txBody>
      </p:sp>
      <p:pic>
        <p:nvPicPr>
          <p:cNvPr id="5" name="Picture 4" descr="C:\Users\Michael Feeney\Desktop\Capture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743"/>
            <a:ext cx="4839368" cy="4183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569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9"/>
            <a:ext cx="8305800" cy="762000"/>
          </a:xfrm>
        </p:spPr>
        <p:txBody>
          <a:bodyPr/>
          <a:lstStyle/>
          <a:p>
            <a:r>
              <a:rPr lang="en-US" dirty="0" smtClean="0"/>
              <a:t>Thermal path </a:t>
            </a:r>
            <a:endParaRPr lang="en-US" dirty="0"/>
          </a:p>
        </p:txBody>
      </p:sp>
      <p:pic>
        <p:nvPicPr>
          <p:cNvPr id="3" name="Picture 2" descr="Cap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515"/>
            <a:ext cx="9144000" cy="6093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6245" y="6111766"/>
            <a:ext cx="2587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Flexible thermal links</a:t>
            </a:r>
          </a:p>
          <a:p>
            <a:r>
              <a:rPr lang="en-US" sz="1200" dirty="0" smtClean="0"/>
              <a:t>(behind Vacuum Interface Board) </a:t>
            </a:r>
            <a:endParaRPr lang="en-US" sz="120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 bwMode="auto">
          <a:xfrm flipH="1" flipV="1">
            <a:off x="4808577" y="5215164"/>
            <a:ext cx="1747668" cy="11736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>
            <a:stCxn id="4" idx="1"/>
          </p:cNvCxnSpPr>
          <p:nvPr/>
        </p:nvCxnSpPr>
        <p:spPr bwMode="auto">
          <a:xfrm flipH="1" flipV="1">
            <a:off x="5762547" y="4971600"/>
            <a:ext cx="793698" cy="14171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295847" y="51627"/>
            <a:ext cx="298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Charcoal getter containers </a:t>
            </a:r>
          </a:p>
          <a:p>
            <a:r>
              <a:rPr lang="en-US" dirty="0" smtClean="0"/>
              <a:t>mounted </a:t>
            </a:r>
            <a:r>
              <a:rPr lang="en-US" i="1" dirty="0" smtClean="0"/>
              <a:t>behind </a:t>
            </a:r>
            <a:r>
              <a:rPr lang="en-US" dirty="0" smtClean="0"/>
              <a:t>cold head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5499044" y="691767"/>
            <a:ext cx="1266811" cy="28836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45080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92" y="35788"/>
            <a:ext cx="8305800" cy="762000"/>
          </a:xfrm>
        </p:spPr>
        <p:txBody>
          <a:bodyPr/>
          <a:lstStyle/>
          <a:p>
            <a:r>
              <a:rPr lang="en-US" dirty="0" smtClean="0"/>
              <a:t>Joule Thompson cooler</a:t>
            </a:r>
            <a:endParaRPr lang="en-US" dirty="0"/>
          </a:p>
        </p:txBody>
      </p:sp>
      <p:pic>
        <p:nvPicPr>
          <p:cNvPr id="4" name="Picture 3" descr="Cap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529" y="788306"/>
            <a:ext cx="7314941" cy="6069694"/>
          </a:xfrm>
          <a:prstGeom prst="rect">
            <a:avLst/>
          </a:prstGeom>
        </p:spPr>
      </p:pic>
      <p:pic>
        <p:nvPicPr>
          <p:cNvPr id="5" name="Picture 4" descr="Screen Shot 2016-01-06 at 10.34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36" y="2403646"/>
            <a:ext cx="3424608" cy="2381172"/>
          </a:xfrm>
          <a:prstGeom prst="rect">
            <a:avLst/>
          </a:prstGeom>
        </p:spPr>
      </p:pic>
      <p:pic>
        <p:nvPicPr>
          <p:cNvPr id="7" name="Picture 6" descr="Screen Shot 2016-01-06 at 10.59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24" y="0"/>
            <a:ext cx="2973876" cy="2305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2596" y="948583"/>
            <a:ext cx="1886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Counterflow</a:t>
            </a:r>
            <a:r>
              <a:rPr lang="en-US" sz="1400" dirty="0" smtClean="0"/>
              <a:t> heat exchanger (</a:t>
            </a:r>
            <a:r>
              <a:rPr lang="en-US" sz="1400" dirty="0" err="1" smtClean="0"/>
              <a:t>polycold</a:t>
            </a:r>
            <a:r>
              <a:rPr lang="en-US" sz="1400" dirty="0" smtClean="0"/>
              <a:t> Compact Cooler)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271" y="2305521"/>
            <a:ext cx="188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expansion capillary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 bwMode="auto">
          <a:xfrm flipH="1">
            <a:off x="2749519" y="2459410"/>
            <a:ext cx="1212752" cy="1005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962271" y="3801781"/>
            <a:ext cx="188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Cold head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>
            <a:off x="2638553" y="3955670"/>
            <a:ext cx="1323718" cy="556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-361003" y="3800292"/>
            <a:ext cx="18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Charcoal getter on back of cold head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2341" y="3054165"/>
            <a:ext cx="18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Lateral brace, insulating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8300" y="5074630"/>
            <a:ext cx="1886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Copper thermal straps on front of cold head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99038" y="5227030"/>
            <a:ext cx="22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Termination penetrating VIB to connect to CCD cold plate in 4 places.</a:t>
            </a:r>
          </a:p>
        </p:txBody>
      </p:sp>
    </p:spTree>
    <p:extLst>
      <p:ext uri="{BB962C8B-B14F-4D97-AF65-F5344CB8AC3E}">
        <p14:creationId xmlns:p14="http://schemas.microsoft.com/office/powerpoint/2010/main" val="186199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Interface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572" y="1314758"/>
            <a:ext cx="2635427" cy="5257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This very large PCB is </a:t>
            </a:r>
            <a:r>
              <a:rPr lang="en-US" sz="1800" dirty="0" smtClean="0">
                <a:solidFill>
                  <a:srgbClr val="0000FF"/>
                </a:solidFill>
              </a:rPr>
              <a:t>key to ZTF compactness.</a:t>
            </a:r>
          </a:p>
          <a:p>
            <a:r>
              <a:rPr lang="en-US" sz="1800" dirty="0" smtClean="0"/>
              <a:t>Allows any CCD to be removed/installed independently</a:t>
            </a:r>
          </a:p>
          <a:p>
            <a:r>
              <a:rPr lang="en-US" sz="1800" dirty="0" smtClean="0"/>
              <a:t>Pre-</a:t>
            </a:r>
            <a:r>
              <a:rPr lang="en-US" sz="1800" dirty="0" smtClean="0"/>
              <a:t>amplifiers transmit </a:t>
            </a:r>
            <a:r>
              <a:rPr lang="en-US" sz="1800" dirty="0" smtClean="0"/>
              <a:t>differentially for low crosstalk at high speed.</a:t>
            </a:r>
          </a:p>
          <a:p>
            <a:r>
              <a:rPr lang="en-US" sz="1800" dirty="0" smtClean="0"/>
              <a:t>Carries all signals through vacuum seals </a:t>
            </a:r>
            <a:r>
              <a:rPr lang="en-US" sz="1800" dirty="0" smtClean="0"/>
              <a:t>to </a:t>
            </a:r>
            <a:r>
              <a:rPr lang="en-US" sz="1800" dirty="0" smtClean="0"/>
              <a:t>COTS </a:t>
            </a:r>
            <a:r>
              <a:rPr lang="en-US" sz="1800" dirty="0" smtClean="0"/>
              <a:t>cables </a:t>
            </a:r>
            <a:r>
              <a:rPr lang="en-US" sz="1800" dirty="0" smtClean="0"/>
              <a:t>… no hand </a:t>
            </a:r>
            <a:r>
              <a:rPr lang="en-US" sz="1800" dirty="0" smtClean="0"/>
              <a:t>wiring.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ZTF VI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042" y="1282101"/>
            <a:ext cx="7166660" cy="5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05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 Controllers (in hand, under test)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9514" y="1282498"/>
            <a:ext cx="2754486" cy="5080000"/>
          </a:xfrm>
        </p:spPr>
        <p:txBody>
          <a:bodyPr/>
          <a:lstStyle/>
          <a:p>
            <a:r>
              <a:rPr lang="en-US" sz="1600" dirty="0" smtClean="0"/>
              <a:t>Semiconductor Technology Associates, “Archon”.</a:t>
            </a:r>
          </a:p>
          <a:p>
            <a:r>
              <a:rPr lang="en-US" sz="1600" dirty="0"/>
              <a:t>5 controllers are fully independent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80 </a:t>
            </a:r>
            <a:r>
              <a:rPr lang="en-US" sz="1600" dirty="0" err="1" smtClean="0"/>
              <a:t>ch</a:t>
            </a:r>
            <a:r>
              <a:rPr lang="en-US" sz="1600" dirty="0" smtClean="0"/>
              <a:t> at 1 </a:t>
            </a:r>
            <a:r>
              <a:rPr lang="en-US" sz="1600" dirty="0" err="1" smtClean="0"/>
              <a:t>Mpix</a:t>
            </a:r>
            <a:r>
              <a:rPr lang="en-US" sz="1600" dirty="0" smtClean="0"/>
              <a:t>/s each</a:t>
            </a:r>
          </a:p>
          <a:p>
            <a:r>
              <a:rPr lang="en-US" sz="1600" dirty="0" smtClean="0"/>
              <a:t>Common master clock: synchronized, low timing jitter.</a:t>
            </a:r>
          </a:p>
          <a:p>
            <a:r>
              <a:rPr lang="en-US" sz="1600" dirty="0"/>
              <a:t>Data compression in real time prior to first disk write.</a:t>
            </a:r>
          </a:p>
          <a:p>
            <a:r>
              <a:rPr lang="en-US" sz="1600" dirty="0" smtClean="0"/>
              <a:t>Measuring excellent performance and reliability (no crashes).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 descr="IMG_20150810_1455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4" y="1259761"/>
            <a:ext cx="6468895" cy="48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89" y="4499619"/>
            <a:ext cx="8843816" cy="2368101"/>
          </a:xfrm>
        </p:spPr>
        <p:txBody>
          <a:bodyPr/>
          <a:lstStyle/>
          <a:p>
            <a:r>
              <a:rPr lang="en-US" sz="2000" dirty="0">
                <a:sym typeface="Wingdings"/>
              </a:rPr>
              <a:t>Raked backwards to accommodate hexapod</a:t>
            </a:r>
          </a:p>
          <a:p>
            <a:pPr lvl="1"/>
            <a:r>
              <a:rPr lang="en-US" sz="1800" dirty="0">
                <a:sym typeface="Wingdings"/>
              </a:rPr>
              <a:t>FEA says still stiff </a:t>
            </a:r>
            <a:r>
              <a:rPr lang="en-US" sz="1800" dirty="0" smtClean="0">
                <a:sym typeface="Wingdings"/>
              </a:rPr>
              <a:t>enough</a:t>
            </a:r>
            <a:endParaRPr lang="en-US" sz="1800" dirty="0" smtClean="0"/>
          </a:p>
          <a:p>
            <a:r>
              <a:rPr lang="en-US" sz="2000" dirty="0" smtClean="0"/>
              <a:t>Three spider vanes instead of four; tapered section</a:t>
            </a:r>
            <a:endParaRPr lang="en-US" sz="2000" dirty="0" smtClean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Lower </a:t>
            </a:r>
            <a:r>
              <a:rPr lang="en-US" sz="1800" dirty="0">
                <a:sym typeface="Wingdings"/>
              </a:rPr>
              <a:t>off </a:t>
            </a:r>
            <a:r>
              <a:rPr lang="en-US" sz="1800" dirty="0" smtClean="0">
                <a:sym typeface="Wingdings"/>
              </a:rPr>
              <a:t>axis beam obstruction 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Less more compact diffraction pattern</a:t>
            </a:r>
          </a:p>
          <a:p>
            <a:r>
              <a:rPr lang="en-US" sz="2000" dirty="0" smtClean="0">
                <a:sym typeface="Wingdings"/>
              </a:rPr>
              <a:t>Cables and refrigerant lines hidden within profile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61965"/>
            <a:ext cx="7584811" cy="4424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89" y="31135"/>
            <a:ext cx="4071942" cy="762000"/>
          </a:xfrm>
        </p:spPr>
        <p:txBody>
          <a:bodyPr/>
          <a:lstStyle/>
          <a:p>
            <a:r>
              <a:rPr lang="en-US" dirty="0" smtClean="0"/>
              <a:t>New spiders </a:t>
            </a:r>
            <a:r>
              <a:rPr lang="en-US" dirty="0"/>
              <a:t>&amp;</a:t>
            </a:r>
            <a:r>
              <a:rPr lang="en-US" dirty="0" smtClean="0"/>
              <a:t> hub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55" y="3203384"/>
            <a:ext cx="2335645" cy="353522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6181312" y="5235016"/>
            <a:ext cx="2293694" cy="13087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788193" y="6359103"/>
            <a:ext cx="115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8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81000"/>
            <a:ext cx="8305800" cy="762000"/>
          </a:xfrm>
        </p:spPr>
        <p:txBody>
          <a:bodyPr/>
          <a:lstStyle/>
          <a:p>
            <a:r>
              <a:rPr lang="en-US" dirty="0" smtClean="0"/>
              <a:t>FEA 60° </a:t>
            </a:r>
            <a:r>
              <a:rPr lang="en-US" dirty="0"/>
              <a:t>from </a:t>
            </a:r>
            <a:r>
              <a:rPr lang="en-US" dirty="0" smtClean="0"/>
              <a:t>Zenith </a:t>
            </a:r>
            <a:r>
              <a:rPr lang="en-US" dirty="0" smtClean="0">
                <a:sym typeface="Wingdings"/>
              </a:rPr>
              <a:t> deflections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851" y="1536700"/>
            <a:ext cx="3329038" cy="30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3633113"/>
            <a:ext cx="4391739" cy="2927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0100" y="643393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0s to 1s Bolts Pre-tensioned. 198</a:t>
            </a:r>
            <a:r>
              <a:rPr lang="el-GR" sz="1100" dirty="0"/>
              <a:t>μ</a:t>
            </a:r>
            <a:r>
              <a:rPr lang="en-US" sz="1100" dirty="0"/>
              <a:t>m deflection.</a:t>
            </a:r>
          </a:p>
          <a:p>
            <a:r>
              <a:rPr lang="en-US" sz="1100" dirty="0"/>
              <a:t>2s to 3s Gravity Applied. 80</a:t>
            </a:r>
            <a:r>
              <a:rPr lang="el-GR" sz="1100" dirty="0"/>
              <a:t>μ</a:t>
            </a:r>
            <a:r>
              <a:rPr lang="en-US" sz="1100" dirty="0"/>
              <a:t>m deflection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71B0-822F-452B-A2B0-B1B529D8406D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813" y="1468000"/>
            <a:ext cx="3411635" cy="315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1" y="1193800"/>
            <a:ext cx="310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Axial Deformation</a:t>
            </a:r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1655" y="3633113"/>
            <a:ext cx="4372689" cy="291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91200" y="64331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0s to 1s Bolts Pre-tensioned. 122</a:t>
            </a:r>
            <a:r>
              <a:rPr lang="el-GR" sz="1200" dirty="0"/>
              <a:t>μ</a:t>
            </a:r>
            <a:r>
              <a:rPr lang="en-US" sz="1200" dirty="0"/>
              <a:t>m deflection.</a:t>
            </a:r>
          </a:p>
          <a:p>
            <a:r>
              <a:rPr lang="en-US" sz="1200" dirty="0"/>
              <a:t>2s to 3s Gravity Applied. 28</a:t>
            </a:r>
            <a:r>
              <a:rPr lang="el-GR" sz="1200" dirty="0"/>
              <a:t>μ</a:t>
            </a:r>
            <a:r>
              <a:rPr lang="en-US" sz="1200" dirty="0"/>
              <a:t>m deflection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6813" y="1143000"/>
            <a:ext cx="310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Radial Deformation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29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Hexapod (in lab)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1333500"/>
            <a:ext cx="3644900" cy="4495800"/>
          </a:xfrm>
        </p:spPr>
        <p:txBody>
          <a:bodyPr/>
          <a:lstStyle/>
          <a:p>
            <a:r>
              <a:rPr lang="en-US" sz="2000" dirty="0"/>
              <a:t>F</a:t>
            </a:r>
            <a:r>
              <a:rPr lang="en-US" sz="2000" dirty="0" smtClean="0"/>
              <a:t>ocus, tilt and collimation adjusted during every readout (0.5 mm/s)</a:t>
            </a:r>
          </a:p>
          <a:p>
            <a:r>
              <a:rPr lang="en-US" sz="2000" dirty="0" smtClean="0"/>
              <a:t>Based on predictions from model.</a:t>
            </a:r>
          </a:p>
          <a:p>
            <a:r>
              <a:rPr lang="en-US" sz="2000" dirty="0" smtClean="0"/>
              <a:t>Model updated every exposure using three extra focal CCDs and one in focus, that could be used as guider though probably not required.</a:t>
            </a:r>
          </a:p>
          <a:p>
            <a:r>
              <a:rPr lang="en-US" sz="2000" dirty="0" smtClean="0"/>
              <a:t>Hexapod fully hidden behind instrument; powered down when not moving. … does not back drive.</a:t>
            </a:r>
          </a:p>
          <a:p>
            <a:endParaRPr lang="en-US" sz="2000" dirty="0"/>
          </a:p>
        </p:txBody>
      </p:sp>
      <p:pic>
        <p:nvPicPr>
          <p:cNvPr id="5" name="Picture 4" descr="Screen Shot 2016-01-05 at 3.1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" y="1333500"/>
            <a:ext cx="5303112" cy="5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6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6"/>
            <a:ext cx="8191500" cy="5235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61936"/>
            <a:ext cx="8356600" cy="762000"/>
          </a:xfrm>
        </p:spPr>
        <p:txBody>
          <a:bodyPr/>
          <a:lstStyle/>
          <a:p>
            <a:r>
              <a:rPr lang="en-US" dirty="0" smtClean="0"/>
              <a:t>Trim plate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81100"/>
            <a:ext cx="8064500" cy="4495800"/>
          </a:xfrm>
        </p:spPr>
        <p:txBody>
          <a:bodyPr/>
          <a:lstStyle/>
          <a:p>
            <a:r>
              <a:rPr lang="en-US" dirty="0" smtClean="0"/>
              <a:t>Refigured </a:t>
            </a:r>
            <a:r>
              <a:rPr lang="en-US" dirty="0" smtClean="0">
                <a:solidFill>
                  <a:srgbClr val="FF0000"/>
                </a:solidFill>
              </a:rPr>
              <a:t>original corrector </a:t>
            </a:r>
            <a:r>
              <a:rPr lang="en-US" dirty="0" smtClean="0"/>
              <a:t>will serve as 3</a:t>
            </a:r>
            <a:r>
              <a:rPr lang="en-US" baseline="30000" dirty="0" smtClean="0"/>
              <a:t>rd</a:t>
            </a:r>
            <a:r>
              <a:rPr lang="en-US" dirty="0" smtClean="0"/>
              <a:t> element to supplement </a:t>
            </a:r>
            <a:r>
              <a:rPr lang="en-US" dirty="0" smtClean="0">
                <a:solidFill>
                  <a:srgbClr val="0000FF"/>
                </a:solidFill>
              </a:rPr>
              <a:t>doublet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038600" y="1635136"/>
            <a:ext cx="419100" cy="1971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327400" y="1965336"/>
            <a:ext cx="889000" cy="1641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332417">
            <a:off x="2148534" y="6274006"/>
            <a:ext cx="378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Extensive baffling planned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6045285">
            <a:off x="4884993" y="5670410"/>
            <a:ext cx="252521" cy="1119527"/>
          </a:xfrm>
          <a:prstGeom prst="rightBrac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ight Brace 11"/>
          <p:cNvSpPr/>
          <p:nvPr/>
        </p:nvSpPr>
        <p:spPr bwMode="auto">
          <a:xfrm rot="5629094">
            <a:off x="2096465" y="3822435"/>
            <a:ext cx="239084" cy="4273153"/>
          </a:xfrm>
          <a:prstGeom prst="rightBrac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1163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r>
              <a:rPr lang="en-US" dirty="0"/>
              <a:t>of </a:t>
            </a:r>
            <a:r>
              <a:rPr lang="en-US" dirty="0" smtClean="0"/>
              <a:t>condensation on corrector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2700"/>
            <a:ext cx="8077200" cy="635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Severe corrosion due to condensation trickling to low side when telescope stowed (pointing south)</a:t>
            </a:r>
            <a:endParaRPr lang="en-US" sz="2000" dirty="0"/>
          </a:p>
        </p:txBody>
      </p:sp>
      <p:pic>
        <p:nvPicPr>
          <p:cNvPr id="4" name="Picture 3" descr="P13507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235200"/>
            <a:ext cx="4445000" cy="333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900" y="5676900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 edge of single corrector </a:t>
            </a:r>
          </a:p>
          <a:p>
            <a:r>
              <a:rPr lang="en-US" dirty="0" smtClean="0"/>
              <a:t>1950 to ~ mid 1960’s</a:t>
            </a:r>
            <a:endParaRPr lang="en-US" dirty="0"/>
          </a:p>
        </p:txBody>
      </p:sp>
      <p:pic>
        <p:nvPicPr>
          <p:cNvPr id="6" name="Picture 5" descr="IMG_8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3101975"/>
            <a:ext cx="3289300" cy="2466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57023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 edge of “new” doublet cell</a:t>
            </a:r>
          </a:p>
          <a:p>
            <a:r>
              <a:rPr lang="en-US" dirty="0" smtClean="0"/>
              <a:t>mid 1990’s to present.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3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adiative cooling of trim 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35100"/>
            <a:ext cx="8077200" cy="4660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For </a:t>
            </a:r>
            <a:r>
              <a:rPr lang="en-US" sz="1600" dirty="0" err="1"/>
              <a:t>T</a:t>
            </a:r>
            <a:r>
              <a:rPr lang="en-US" sz="1600" baseline="-25000" dirty="0" err="1"/>
              <a:t>tel</a:t>
            </a:r>
            <a:r>
              <a:rPr lang="en-US" sz="1600" dirty="0"/>
              <a:t> = 5 C = 278 K and is 5</a:t>
            </a:r>
            <a:r>
              <a:rPr lang="en-US" sz="1600" dirty="0" smtClean="0"/>
              <a:t>% humidity, equivalent </a:t>
            </a:r>
            <a:r>
              <a:rPr lang="en-US" sz="1600" dirty="0"/>
              <a:t>temperature of the atmosphere, </a:t>
            </a:r>
            <a:r>
              <a:rPr lang="en-US" sz="1600" dirty="0" err="1"/>
              <a:t>T</a:t>
            </a:r>
            <a:r>
              <a:rPr lang="en-US" sz="1600" baseline="-25000" dirty="0" err="1"/>
              <a:t>atm</a:t>
            </a:r>
            <a:r>
              <a:rPr lang="en-US" sz="1600" baseline="-25000" dirty="0"/>
              <a:t> </a:t>
            </a:r>
            <a:r>
              <a:rPr lang="en-US" sz="1600" dirty="0"/>
              <a:t>= -11C = 262 </a:t>
            </a:r>
            <a:r>
              <a:rPr lang="en-US" sz="1600" dirty="0" smtClean="0"/>
              <a:t>K </a:t>
            </a:r>
            <a:r>
              <a:rPr lang="en-US" sz="1600" baseline="30000" dirty="0" smtClean="0"/>
              <a:t>[1],[2]</a:t>
            </a:r>
            <a:endParaRPr lang="en-US" sz="1600" baseline="30000" dirty="0"/>
          </a:p>
          <a:p>
            <a:pPr marL="400050" lvl="1" indent="0">
              <a:buNone/>
            </a:pPr>
            <a:r>
              <a:rPr lang="en-US" sz="1200" dirty="0"/>
              <a:t>Placing the trim plate in front of the doublet moves the doublet </a:t>
            </a:r>
            <a:r>
              <a:rPr lang="en-US" sz="1200" dirty="0" smtClean="0"/>
              <a:t>closer </a:t>
            </a:r>
            <a:r>
              <a:rPr lang="en-US" sz="1200" dirty="0"/>
              <a:t>to that of the telescope </a:t>
            </a:r>
            <a:r>
              <a:rPr lang="en-US" sz="1200" dirty="0" smtClean="0"/>
              <a:t>tube temperature.  </a:t>
            </a:r>
            <a:r>
              <a:rPr lang="en-US" sz="1200" dirty="0"/>
              <a:t>This </a:t>
            </a:r>
            <a:r>
              <a:rPr lang="en-US" sz="1200" dirty="0" smtClean="0"/>
              <a:t>reduces </a:t>
            </a:r>
            <a:r>
              <a:rPr lang="en-US" sz="1200" dirty="0"/>
              <a:t>tube seeing due to inverse convection, but does not eliminate it.  However the trim plate temperature is lower than the doublet alone, increasing the risk of </a:t>
            </a:r>
            <a:r>
              <a:rPr lang="en-US" sz="1200" dirty="0" smtClean="0"/>
              <a:t>condensation.</a:t>
            </a:r>
            <a:endParaRPr lang="en-US" sz="1200" dirty="0"/>
          </a:p>
          <a:p>
            <a:pPr marL="0" indent="0">
              <a:buNone/>
            </a:pPr>
            <a:r>
              <a:rPr lang="en-US" sz="1600" dirty="0" smtClean="0"/>
              <a:t>How cold?  Solving </a:t>
            </a:r>
            <a:r>
              <a:rPr lang="en-US" sz="1600" dirty="0"/>
              <a:t>the Stephan-</a:t>
            </a:r>
            <a:r>
              <a:rPr lang="en-US" sz="1600" dirty="0" err="1"/>
              <a:t>Boltzman</a:t>
            </a:r>
            <a:r>
              <a:rPr lang="en-US" sz="1600" dirty="0"/>
              <a:t> equations for four </a:t>
            </a:r>
            <a:r>
              <a:rPr lang="en-US" sz="1600" dirty="0" smtClean="0"/>
              <a:t>plane-parallel </a:t>
            </a:r>
            <a:r>
              <a:rPr lang="en-US" sz="1600" dirty="0"/>
              <a:t>surfaces, one estimates the </a:t>
            </a:r>
            <a:r>
              <a:rPr lang="en-US" sz="1600" dirty="0" smtClean="0">
                <a:solidFill>
                  <a:srgbClr val="0000FF"/>
                </a:solidFill>
              </a:rPr>
              <a:t>doublet corrector </a:t>
            </a:r>
            <a:r>
              <a:rPr lang="en-US" sz="1600" dirty="0" smtClean="0"/>
              <a:t>temperature </a:t>
            </a:r>
            <a:r>
              <a:rPr lang="en-US" sz="1600" dirty="0"/>
              <a:t>to </a:t>
            </a:r>
            <a:r>
              <a:rPr lang="en-US" sz="1600" dirty="0" smtClean="0"/>
              <a:t>be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2000" dirty="0"/>
              <a:t>3T</a:t>
            </a:r>
            <a:r>
              <a:rPr lang="en-US" sz="2000" baseline="-25000" dirty="0"/>
              <a:t>corr</a:t>
            </a:r>
            <a:r>
              <a:rPr lang="en-US" sz="2000" baseline="30000" dirty="0"/>
              <a:t>4</a:t>
            </a:r>
            <a:r>
              <a:rPr lang="en-US" sz="2000" dirty="0"/>
              <a:t> = 2T</a:t>
            </a:r>
            <a:r>
              <a:rPr lang="en-US" sz="2000" baseline="-25000" dirty="0"/>
              <a:t>tel</a:t>
            </a:r>
            <a:r>
              <a:rPr lang="en-US" sz="2000" baseline="30000" dirty="0"/>
              <a:t>4 </a:t>
            </a:r>
            <a:r>
              <a:rPr lang="en-US" sz="2000" dirty="0"/>
              <a:t>+</a:t>
            </a:r>
            <a:r>
              <a:rPr lang="en-US" sz="2000" baseline="30000" dirty="0"/>
              <a:t> </a:t>
            </a:r>
            <a:r>
              <a:rPr lang="en-US" sz="2000" dirty="0"/>
              <a:t>T</a:t>
            </a:r>
            <a:r>
              <a:rPr lang="en-US" sz="2000" baseline="-25000" dirty="0"/>
              <a:t>atm</a:t>
            </a:r>
            <a:r>
              <a:rPr lang="en-US" sz="2000" baseline="30000" dirty="0"/>
              <a:t>4 </a:t>
            </a:r>
            <a:endParaRPr lang="en-US" sz="2000" dirty="0"/>
          </a:p>
          <a:p>
            <a:pPr marL="0" indent="0">
              <a:buNone/>
            </a:pPr>
            <a:r>
              <a:rPr lang="en-US" sz="1600" dirty="0" smtClean="0"/>
              <a:t>   </a:t>
            </a:r>
            <a:r>
              <a:rPr lang="en-US" sz="1600" dirty="0"/>
              <a:t>	</a:t>
            </a:r>
            <a:r>
              <a:rPr lang="en-US" sz="1600" dirty="0" err="1"/>
              <a:t>T</a:t>
            </a:r>
            <a:r>
              <a:rPr lang="en-US" sz="1600" baseline="-25000" dirty="0" err="1"/>
              <a:t>corr</a:t>
            </a:r>
            <a:r>
              <a:rPr lang="en-US" sz="1600" baseline="-25000" dirty="0"/>
              <a:t>   </a:t>
            </a:r>
            <a:r>
              <a:rPr lang="en-US" sz="1600" dirty="0"/>
              <a:t>=  273 K = </a:t>
            </a:r>
            <a:r>
              <a:rPr lang="en-US" sz="1600" dirty="0">
                <a:solidFill>
                  <a:srgbClr val="0000FF"/>
                </a:solidFill>
              </a:rPr>
              <a:t>5K below </a:t>
            </a:r>
            <a:r>
              <a:rPr lang="en-US" sz="1600" dirty="0" smtClean="0">
                <a:solidFill>
                  <a:srgbClr val="0000FF"/>
                </a:solidFill>
              </a:rPr>
              <a:t>ambient   … tube seeing is still a concern.</a:t>
            </a:r>
            <a:endParaRPr lang="en-US" sz="16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trim plate </a:t>
            </a:r>
            <a:r>
              <a:rPr lang="en-US" sz="1600" dirty="0"/>
              <a:t>temperature </a:t>
            </a:r>
            <a:r>
              <a:rPr lang="en-US" sz="1600" dirty="0" smtClean="0"/>
              <a:t>is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2000" dirty="0"/>
              <a:t>3T</a:t>
            </a:r>
            <a:r>
              <a:rPr lang="en-US" sz="2000" baseline="-25000" dirty="0"/>
              <a:t>trim</a:t>
            </a:r>
            <a:r>
              <a:rPr lang="en-US" sz="2000" baseline="30000" dirty="0"/>
              <a:t>4</a:t>
            </a:r>
            <a:r>
              <a:rPr lang="en-US" sz="2000" dirty="0"/>
              <a:t> = 2T</a:t>
            </a:r>
            <a:r>
              <a:rPr lang="en-US" sz="2000" baseline="-25000" dirty="0"/>
              <a:t>atm</a:t>
            </a:r>
            <a:r>
              <a:rPr lang="en-US" sz="2000" baseline="30000" dirty="0"/>
              <a:t>4 </a:t>
            </a:r>
            <a:r>
              <a:rPr lang="en-US" sz="2000" dirty="0"/>
              <a:t>+</a:t>
            </a:r>
            <a:r>
              <a:rPr lang="en-US" sz="2000" baseline="30000" dirty="0"/>
              <a:t> </a:t>
            </a:r>
            <a:r>
              <a:rPr lang="en-US" sz="2000" dirty="0"/>
              <a:t>T</a:t>
            </a:r>
            <a:r>
              <a:rPr lang="en-US" sz="2000" baseline="-25000" dirty="0"/>
              <a:t>tel</a:t>
            </a:r>
            <a:r>
              <a:rPr lang="en-US" sz="2000" baseline="30000" dirty="0"/>
              <a:t>4 </a:t>
            </a:r>
            <a:endParaRPr lang="en-US" sz="2000" dirty="0"/>
          </a:p>
          <a:p>
            <a:pPr marL="0" indent="0">
              <a:buNone/>
            </a:pPr>
            <a:r>
              <a:rPr lang="en-US" sz="1600" dirty="0" smtClean="0"/>
              <a:t> </a:t>
            </a:r>
            <a:r>
              <a:rPr lang="en-US" sz="1600" dirty="0"/>
              <a:t>	</a:t>
            </a:r>
            <a:r>
              <a:rPr lang="en-US" sz="1600" dirty="0" err="1"/>
              <a:t>T</a:t>
            </a:r>
            <a:r>
              <a:rPr lang="en-US" sz="1600" baseline="-25000" dirty="0" err="1"/>
              <a:t>trim</a:t>
            </a:r>
            <a:r>
              <a:rPr lang="en-US" sz="1600" baseline="-25000" dirty="0"/>
              <a:t>   </a:t>
            </a:r>
            <a:r>
              <a:rPr lang="en-US" sz="1600" dirty="0"/>
              <a:t>=  267.7 K = </a:t>
            </a:r>
            <a:r>
              <a:rPr lang="en-US" sz="1600" dirty="0">
                <a:solidFill>
                  <a:srgbClr val="FF0000"/>
                </a:solidFill>
              </a:rPr>
              <a:t>10.3K below </a:t>
            </a:r>
            <a:r>
              <a:rPr lang="en-US" sz="1600" dirty="0" smtClean="0">
                <a:solidFill>
                  <a:srgbClr val="FF0000"/>
                </a:solidFill>
              </a:rPr>
              <a:t>ambient  … condensation risk.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050" b="1" dirty="0" smtClean="0"/>
              <a:t>References</a:t>
            </a:r>
            <a:endParaRPr lang="en-US" sz="1050" dirty="0"/>
          </a:p>
          <a:p>
            <a:pPr marL="0" indent="0">
              <a:buNone/>
            </a:pPr>
            <a:r>
              <a:rPr lang="en-US" sz="1050" dirty="0" smtClean="0"/>
              <a:t>[1]   W.C</a:t>
            </a:r>
            <a:r>
              <a:rPr lang="en-US" sz="1050" dirty="0"/>
              <a:t>. </a:t>
            </a:r>
            <a:r>
              <a:rPr lang="en-US" sz="1050" dirty="0" err="1"/>
              <a:t>Swinbank</a:t>
            </a:r>
            <a:r>
              <a:rPr lang="en-US" sz="1050" dirty="0"/>
              <a:t>, "Long‐wave radiation from clear skies," </a:t>
            </a:r>
            <a:r>
              <a:rPr lang="en-US" sz="1050" i="1" dirty="0"/>
              <a:t>Quarterly Journal of the Royal Meteorological Society</a:t>
            </a:r>
            <a:r>
              <a:rPr lang="en-US" sz="1050" dirty="0"/>
              <a:t> 89.381 (1963): 339-348.</a:t>
            </a:r>
          </a:p>
          <a:p>
            <a:pPr marL="0" indent="0">
              <a:buNone/>
            </a:pPr>
            <a:r>
              <a:rPr lang="en-US" sz="1050" dirty="0" smtClean="0"/>
              <a:t>[2]    Mark </a:t>
            </a:r>
            <a:r>
              <a:rPr lang="en-US" sz="1050" dirty="0"/>
              <a:t>A. </a:t>
            </a:r>
            <a:r>
              <a:rPr lang="en-US" sz="1050" dirty="0" err="1"/>
              <a:t>Goforth</a:t>
            </a:r>
            <a:r>
              <a:rPr lang="en-US" sz="1050" dirty="0"/>
              <a:t>, George W. Gilchrist, and Joseph D. </a:t>
            </a:r>
            <a:r>
              <a:rPr lang="en-US" sz="1050" dirty="0" err="1"/>
              <a:t>Sirianni</a:t>
            </a:r>
            <a:r>
              <a:rPr lang="en-US" sz="1050" dirty="0"/>
              <a:t>, "Cloud effects on thermal </a:t>
            </a:r>
            <a:r>
              <a:rPr lang="en-US" sz="1050" dirty="0" err="1"/>
              <a:t>downwelling</a:t>
            </a:r>
            <a:r>
              <a:rPr lang="en-US" sz="1050" dirty="0"/>
              <a:t> sky radiance," </a:t>
            </a:r>
            <a:r>
              <a:rPr lang="en-US" sz="1050" i="1" dirty="0" err="1"/>
              <a:t>AeroSense</a:t>
            </a:r>
            <a:r>
              <a:rPr lang="en-US" sz="1050" i="1" dirty="0"/>
              <a:t> 2002, International Society for Optics and Photonics</a:t>
            </a:r>
            <a:r>
              <a:rPr lang="en-US" sz="1050" dirty="0"/>
              <a:t> (2002).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370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volume vs. exposure time</a:t>
            </a:r>
            <a:endParaRPr lang="en-US" dirty="0"/>
          </a:p>
        </p:txBody>
      </p:sp>
      <p:pic>
        <p:nvPicPr>
          <p:cNvPr id="4" name="Picture 3" descr="survey_rate_vs_integ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4" y="1278024"/>
            <a:ext cx="7315200" cy="54864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 bwMode="auto">
          <a:xfrm>
            <a:off x="2339478" y="1524001"/>
            <a:ext cx="254000" cy="267368"/>
          </a:xfrm>
          <a:prstGeom prst="star5">
            <a:avLst/>
          </a:prstGeom>
          <a:solidFill>
            <a:srgbClr val="15FF0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044" y="1724536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Goal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3154944" y="3668280"/>
            <a:ext cx="254000" cy="26736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59789" y="1711158"/>
            <a:ext cx="13369" cy="44383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280610" y="3863474"/>
            <a:ext cx="0" cy="228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491883" y="3298948"/>
            <a:ext cx="158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Requirement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87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 plate heater planned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Add resistive </a:t>
            </a:r>
            <a:r>
              <a:rPr lang="en-US" dirty="0"/>
              <a:t>ITO layer to AR coating </a:t>
            </a:r>
            <a:r>
              <a:rPr lang="en-US" dirty="0" smtClean="0"/>
              <a:t>stack.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</a:t>
            </a:r>
            <a:r>
              <a:rPr lang="en-US" dirty="0" smtClean="0"/>
              <a:t>niform </a:t>
            </a:r>
            <a:r>
              <a:rPr lang="en-US" dirty="0"/>
              <a:t>electrical heating to replace the ~120W radiated to </a:t>
            </a:r>
            <a:r>
              <a:rPr lang="en-US" dirty="0" smtClean="0"/>
              <a:t>sky.</a:t>
            </a:r>
          </a:p>
          <a:p>
            <a:pPr lvl="1"/>
            <a:r>
              <a:rPr lang="en-US" dirty="0" smtClean="0"/>
              <a:t>240 </a:t>
            </a:r>
            <a:r>
              <a:rPr lang="en-US" dirty="0"/>
              <a:t>V required but hidden in space between trim plate and doublet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Servo control to </a:t>
            </a:r>
            <a:r>
              <a:rPr lang="en-US" dirty="0"/>
              <a:t>k</a:t>
            </a:r>
            <a:r>
              <a:rPr lang="en-US" dirty="0" smtClean="0"/>
              <a:t>eeps </a:t>
            </a:r>
            <a:r>
              <a:rPr lang="en-US" dirty="0"/>
              <a:t>corrector </a:t>
            </a:r>
            <a:r>
              <a:rPr lang="en-US" i="1" dirty="0"/>
              <a:t>at </a:t>
            </a:r>
            <a:r>
              <a:rPr lang="en-US" i="1" dirty="0" smtClean="0"/>
              <a:t>ambient</a:t>
            </a:r>
            <a:r>
              <a:rPr lang="en-US" dirty="0" smtClean="0"/>
              <a:t>:</a:t>
            </a:r>
          </a:p>
          <a:p>
            <a:pPr lvl="1"/>
            <a:r>
              <a:rPr lang="en-US" dirty="0">
                <a:cs typeface="+mn-cs"/>
              </a:rPr>
              <a:t>Eliminates tube seeing due to inverse convection.</a:t>
            </a:r>
          </a:p>
          <a:p>
            <a:pPr lvl="1"/>
            <a:r>
              <a:rPr lang="en-US" dirty="0">
                <a:cs typeface="+mn-cs"/>
              </a:rPr>
              <a:t>Eliminates condensation risk.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37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Bonn </a:t>
            </a:r>
            <a:r>
              <a:rPr lang="en-US" dirty="0"/>
              <a:t>S</a:t>
            </a:r>
            <a:r>
              <a:rPr lang="en-US" dirty="0" smtClean="0"/>
              <a:t>hutter is in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91" y="5029200"/>
            <a:ext cx="8556709" cy="2336800"/>
          </a:xfrm>
        </p:spPr>
        <p:txBody>
          <a:bodyPr/>
          <a:lstStyle/>
          <a:p>
            <a:r>
              <a:rPr lang="en-US" sz="1600" dirty="0" smtClean="0"/>
              <a:t>To </a:t>
            </a:r>
            <a:r>
              <a:rPr lang="en-US" sz="1600" dirty="0"/>
              <a:t>avoid beam </a:t>
            </a:r>
            <a:r>
              <a:rPr lang="en-US" sz="1600" dirty="0" smtClean="0"/>
              <a:t>obstruction, pupil plane shutter (in front of telescope)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 1.3m aperture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/>
              <a:t>0.5 s to open or </a:t>
            </a:r>
            <a:r>
              <a:rPr lang="en-US" sz="1600" dirty="0" smtClean="0"/>
              <a:t>close</a:t>
            </a:r>
          </a:p>
          <a:p>
            <a:r>
              <a:rPr lang="en-US" sz="1600" dirty="0" smtClean="0"/>
              <a:t>Operation to 35 mph wind load.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ual blades move in opposite directions, driven by common belt so self balancing.</a:t>
            </a:r>
          </a:p>
          <a:p>
            <a:r>
              <a:rPr lang="en-US" sz="1600" dirty="0" smtClean="0"/>
              <a:t>Servo motor with velocity profile to minimize image motion. 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2692" y="1243263"/>
            <a:ext cx="6905708" cy="381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41890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1-05 at 2.5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36" y="1362653"/>
            <a:ext cx="5286764" cy="5495348"/>
          </a:xfrm>
          <a:prstGeom prst="rect">
            <a:avLst/>
          </a:prstGeom>
        </p:spPr>
      </p:pic>
      <p:pic>
        <p:nvPicPr>
          <p:cNvPr id="6" name="Picture 5" descr="Screen Shot 2016-01-05 at 2.51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3073401"/>
            <a:ext cx="3857237" cy="28702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8000" y="190500"/>
            <a:ext cx="8305800" cy="762000"/>
          </a:xfrm>
        </p:spPr>
        <p:txBody>
          <a:bodyPr/>
          <a:lstStyle/>
          <a:p>
            <a:r>
              <a:rPr lang="en-US" dirty="0" smtClean="0"/>
              <a:t>Shutter prototype is under test </a:t>
            </a:r>
            <a:br>
              <a:rPr lang="en-US" dirty="0" smtClean="0"/>
            </a:br>
            <a:r>
              <a:rPr lang="en-US" sz="2800" dirty="0" smtClean="0"/>
              <a:t>by </a:t>
            </a:r>
            <a:r>
              <a:rPr lang="en-US" sz="2800" dirty="0" err="1" smtClean="0"/>
              <a:t>BonnShutter</a:t>
            </a:r>
            <a:r>
              <a:rPr lang="en-US" sz="2800" dirty="0" smtClean="0"/>
              <a:t> and DESY (in Berlin)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47700" y="1511300"/>
            <a:ext cx="3222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Reaction force (negligible),</a:t>
            </a:r>
          </a:p>
          <a:p>
            <a:r>
              <a:rPr lang="en-US" dirty="0"/>
              <a:t>A</a:t>
            </a:r>
            <a:r>
              <a:rPr lang="en-US" dirty="0" smtClean="0"/>
              <a:t>coustic noise (acceptable)</a:t>
            </a:r>
          </a:p>
          <a:p>
            <a:r>
              <a:rPr lang="en-US" dirty="0"/>
              <a:t>O</a:t>
            </a:r>
            <a:r>
              <a:rPr lang="en-US" dirty="0" smtClean="0"/>
              <a:t>peration to -5 C (pass)</a:t>
            </a:r>
          </a:p>
          <a:p>
            <a:r>
              <a:rPr lang="en-US" dirty="0" smtClean="0"/>
              <a:t>Light leaks (in progress)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32400" y="1342023"/>
            <a:ext cx="298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Acceleration profile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 bwMode="auto">
          <a:xfrm flipH="1">
            <a:off x="4813300" y="1511300"/>
            <a:ext cx="419100" cy="43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159500" y="2451458"/>
            <a:ext cx="298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Reaction force into frame</a:t>
            </a:r>
            <a:endParaRPr lang="en-US" sz="1600" dirty="0"/>
          </a:p>
        </p:txBody>
      </p:sp>
      <p:cxnSp>
        <p:nvCxnSpPr>
          <p:cNvPr id="14" name="Straight Connector 13"/>
          <p:cNvCxnSpPr>
            <a:stCxn id="13" idx="1"/>
          </p:cNvCxnSpPr>
          <p:nvPr/>
        </p:nvCxnSpPr>
        <p:spPr bwMode="auto">
          <a:xfrm flipH="1" flipV="1">
            <a:off x="5664200" y="2336800"/>
            <a:ext cx="495300" cy="2839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30800" y="3898900"/>
            <a:ext cx="37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Vibration is modest and well above ~ 4Hz telescope resonances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98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For washing trim plate</a:t>
            </a:r>
            <a:endParaRPr lang="en-US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635" y="1219200"/>
            <a:ext cx="5389870" cy="4271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1634" y="5490215"/>
            <a:ext cx="593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Lightweight splash guard is installed to protect shutter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908300" y="4851400"/>
            <a:ext cx="609600" cy="638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57200" y="1779369"/>
            <a:ext cx="15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baffle hinges to one side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585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5456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Gutter to collect trim plate wash water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4300" y="5448300"/>
            <a:ext cx="7035800" cy="9779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6600"/>
                </a:solidFill>
              </a:rPr>
              <a:t>S</a:t>
            </a:r>
            <a:r>
              <a:rPr lang="en-US" dirty="0" smtClean="0">
                <a:solidFill>
                  <a:srgbClr val="FF6600"/>
                </a:solidFill>
              </a:rPr>
              <a:t>eals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00FF"/>
                </a:solidFill>
              </a:rPr>
              <a:t>gutter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/>
              <a:t>support </a:t>
            </a:r>
            <a:r>
              <a:rPr lang="en-US" dirty="0"/>
              <a:t>frequent </a:t>
            </a:r>
            <a:r>
              <a:rPr lang="en-US" dirty="0" smtClean="0"/>
              <a:t>washing</a:t>
            </a:r>
            <a:r>
              <a:rPr lang="en-US" dirty="0"/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530600" y="4343400"/>
            <a:ext cx="495300" cy="1104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578600" y="20447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Temporary cover over shutter blade slot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 flipH="1">
            <a:off x="5181600" y="2367866"/>
            <a:ext cx="1397000" cy="7690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095500" y="3911600"/>
            <a:ext cx="1765300" cy="1536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20597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resonances studied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159" y="3422799"/>
            <a:ext cx="2996326" cy="118787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Programmable input produced by reaction force from </a:t>
            </a:r>
            <a:r>
              <a:rPr lang="en-US" sz="1600" dirty="0" err="1"/>
              <a:t>Aerotech</a:t>
            </a:r>
            <a:r>
              <a:rPr lang="en-US" sz="1600" dirty="0"/>
              <a:t> </a:t>
            </a:r>
            <a:r>
              <a:rPr lang="en-US" sz="1600" dirty="0" smtClean="0"/>
              <a:t>linear motor </a:t>
            </a:r>
          </a:p>
          <a:p>
            <a:pPr marL="0" indent="0">
              <a:buNone/>
            </a:pPr>
            <a:r>
              <a:rPr lang="en-US" sz="1600" dirty="0" smtClean="0"/>
              <a:t>(direct drive with high resolution </a:t>
            </a:r>
            <a:r>
              <a:rPr lang="en-US" sz="1600" dirty="0" err="1" smtClean="0"/>
              <a:t>encloder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Charge shifting on PTF </a:t>
            </a:r>
            <a:r>
              <a:rPr lang="en-US" sz="1600" dirty="0" smtClean="0"/>
              <a:t>CCDs (</a:t>
            </a:r>
            <a:r>
              <a:rPr lang="en-US" sz="1600" dirty="0"/>
              <a:t>8 lines every ~ </a:t>
            </a:r>
            <a:r>
              <a:rPr lang="en-US" sz="1600" dirty="0" smtClean="0"/>
              <a:t>15ms</a:t>
            </a:r>
            <a:r>
              <a:rPr lang="en-US" sz="1600" dirty="0"/>
              <a:t>) turns each star into series of </a:t>
            </a:r>
            <a:r>
              <a:rPr lang="en-US" sz="1600" dirty="0" smtClean="0"/>
              <a:t>spots to  allow </a:t>
            </a:r>
            <a:r>
              <a:rPr lang="en-US" sz="1600" dirty="0"/>
              <a:t>centroid </a:t>
            </a:r>
            <a:r>
              <a:rPr lang="en-US" sz="1600" dirty="0" smtClean="0"/>
              <a:t>motions </a:t>
            </a:r>
            <a:r>
              <a:rPr lang="en-US" sz="1600" dirty="0"/>
              <a:t>on both axes to be measured at </a:t>
            </a:r>
            <a:r>
              <a:rPr lang="en-US" sz="1600" dirty="0" smtClean="0"/>
              <a:t>67 </a:t>
            </a:r>
            <a:r>
              <a:rPr lang="en-US" sz="1600" dirty="0"/>
              <a:t>Hz for </a:t>
            </a:r>
            <a:r>
              <a:rPr lang="en-US" sz="1600" dirty="0" smtClean="0"/>
              <a:t>~7 s.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6" descr="IMG_20150826_145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602"/>
            <a:ext cx="5514756" cy="41360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3363425" y="4137123"/>
            <a:ext cx="2311734" cy="6620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24568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resonances </a:t>
            </a:r>
            <a:r>
              <a:rPr lang="en-US" sz="2000" dirty="0" smtClean="0">
                <a:solidFill>
                  <a:schemeClr val="tx1"/>
                </a:solidFill>
              </a:rPr>
              <a:t>(30 N excitation </a:t>
            </a:r>
            <a:r>
              <a:rPr lang="en-US" sz="2000" dirty="0" smtClean="0">
                <a:solidFill>
                  <a:srgbClr val="FF0000"/>
                </a:solidFill>
              </a:rPr>
              <a:t>in HA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9" y="1361264"/>
            <a:ext cx="3680110" cy="281851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" y="4196643"/>
            <a:ext cx="3680110" cy="2591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6046" y="1736203"/>
            <a:ext cx="206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motion</a:t>
            </a:r>
          </a:p>
          <a:p>
            <a:r>
              <a:rPr lang="en-US" dirty="0" smtClean="0"/>
              <a:t>in HA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8995" y="4502293"/>
            <a:ext cx="20636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motion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Dec</a:t>
            </a:r>
            <a:endParaRPr lang="en-US" sz="1600" dirty="0"/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47" y="1330382"/>
            <a:ext cx="3512246" cy="284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6775" y="1761084"/>
            <a:ext cx="2208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Frequency response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in HA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46" y="4117274"/>
            <a:ext cx="3647153" cy="26599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9802" y="4500421"/>
            <a:ext cx="2208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Frequency response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n Dec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52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evident after slews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6187" y="1193800"/>
            <a:ext cx="8280400" cy="635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Shutter opened with charge shifting before end of slew.</a:t>
            </a:r>
            <a:endParaRPr lang="en-US" dirty="0"/>
          </a:p>
        </p:txBody>
      </p:sp>
      <p:pic>
        <p:nvPicPr>
          <p:cNvPr id="9" name="Picture 8" descr="x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526"/>
            <a:ext cx="6725578" cy="5044183"/>
          </a:xfrm>
          <a:prstGeom prst="rect">
            <a:avLst/>
          </a:prstGeom>
        </p:spPr>
      </p:pic>
      <p:pic>
        <p:nvPicPr>
          <p:cNvPr id="10" name="Picture 9" descr="xyzoo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59" y="3315405"/>
            <a:ext cx="4546366" cy="3409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1" name="Rectangle 10"/>
          <p:cNvSpPr/>
          <p:nvPr/>
        </p:nvSpPr>
        <p:spPr bwMode="auto">
          <a:xfrm>
            <a:off x="3343351" y="2513844"/>
            <a:ext cx="2723763" cy="34986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094957" y="2863709"/>
            <a:ext cx="375802" cy="4516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82559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and dome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511300"/>
            <a:ext cx="8407400" cy="4495800"/>
          </a:xfrm>
        </p:spPr>
        <p:txBody>
          <a:bodyPr/>
          <a:lstStyle/>
          <a:p>
            <a:r>
              <a:rPr lang="en-US" dirty="0" smtClean="0"/>
              <a:t>Dome </a:t>
            </a:r>
            <a:endParaRPr lang="en-US" dirty="0"/>
          </a:p>
          <a:p>
            <a:r>
              <a:rPr lang="en-US" dirty="0" smtClean="0"/>
              <a:t>RA </a:t>
            </a:r>
            <a:r>
              <a:rPr lang="en-US" dirty="0"/>
              <a:t>drive</a:t>
            </a:r>
          </a:p>
          <a:p>
            <a:r>
              <a:rPr lang="en-US" dirty="0" smtClean="0"/>
              <a:t>Dec </a:t>
            </a:r>
            <a:r>
              <a:rPr lang="en-US" dirty="0"/>
              <a:t>drive</a:t>
            </a:r>
          </a:p>
          <a:p>
            <a:r>
              <a:rPr lang="en-US" dirty="0"/>
              <a:t>W</a:t>
            </a:r>
            <a:r>
              <a:rPr lang="en-US" dirty="0" smtClean="0"/>
              <a:t>indscreen</a:t>
            </a:r>
            <a:r>
              <a:rPr lang="en-US" dirty="0"/>
              <a:t> </a:t>
            </a:r>
            <a:r>
              <a:rPr lang="en-US" dirty="0" smtClean="0"/>
              <a:t>(new, wireless link)</a:t>
            </a:r>
          </a:p>
          <a:p>
            <a:r>
              <a:rPr lang="en-US" dirty="0" smtClean="0"/>
              <a:t>Flat field screen with LED illumination</a:t>
            </a:r>
            <a:endParaRPr lang="en-US" dirty="0"/>
          </a:p>
          <a:p>
            <a:r>
              <a:rPr lang="en-US" dirty="0" smtClean="0"/>
              <a:t>Electrical distribution and lightning protection.</a:t>
            </a:r>
            <a:endParaRPr lang="en-US" dirty="0"/>
          </a:p>
          <a:p>
            <a:r>
              <a:rPr lang="en-US" dirty="0" smtClean="0"/>
              <a:t>Air dryer and filtering (higher volume, lower pressure)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hermal management in/below dome.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afer </a:t>
            </a:r>
            <a:r>
              <a:rPr lang="en-US" dirty="0"/>
              <a:t>handling of flammable </a:t>
            </a:r>
            <a:r>
              <a:rPr lang="en-US" dirty="0" smtClean="0"/>
              <a:t>refrigerants </a:t>
            </a:r>
          </a:p>
          <a:p>
            <a:pPr lvl="1"/>
            <a:r>
              <a:rPr lang="en-US" dirty="0" smtClean="0"/>
              <a:t>move compressor to thermally regulated shed outside dome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2425700" y="1511300"/>
            <a:ext cx="355600" cy="1549400"/>
          </a:xfrm>
          <a:prstGeom prst="righ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0701" y="1841500"/>
            <a:ext cx="524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Modern Variable Frequency drives provide flatter torque-speed curve (&gt;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0.5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deg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/s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and higher top speed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((&gt;3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deg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/s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)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5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 </a:t>
            </a:r>
            <a:r>
              <a:rPr lang="en-US" dirty="0"/>
              <a:t>drive </a:t>
            </a:r>
            <a:r>
              <a:rPr lang="en-US" dirty="0" smtClean="0"/>
              <a:t>bench test</a:t>
            </a:r>
            <a:endParaRPr lang="en-US" dirty="0"/>
          </a:p>
        </p:txBody>
      </p:sp>
      <p:pic>
        <p:nvPicPr>
          <p:cNvPr id="7" name="Picture 6" descr="HA_Driv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76863"/>
            <a:ext cx="6997700" cy="5248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" y="1207532"/>
            <a:ext cx="591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HA and Dec drives to be installed in Feb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82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0" y="1308100"/>
            <a:ext cx="4610100" cy="4495800"/>
          </a:xfrm>
        </p:spPr>
        <p:txBody>
          <a:bodyPr/>
          <a:lstStyle/>
          <a:p>
            <a:r>
              <a:rPr lang="en-US" sz="2000" dirty="0" smtClean="0"/>
              <a:t>Classic </a:t>
            </a:r>
            <a:r>
              <a:rPr lang="en-US" sz="2000" dirty="0"/>
              <a:t>S</a:t>
            </a:r>
            <a:r>
              <a:rPr lang="en-US" sz="2000" dirty="0" smtClean="0"/>
              <a:t>chmidt design assumes curved photographic plates and no window.</a:t>
            </a:r>
          </a:p>
          <a:p>
            <a:r>
              <a:rPr lang="en-US" sz="2000" dirty="0" smtClean="0"/>
              <a:t>Plano convex field flattener used for smaller focal planes gets too thick for good broadband image quality.</a:t>
            </a:r>
          </a:p>
          <a:p>
            <a:pPr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31 mm window with slight concavity on interior reduces curvature of focal plane to ~ 7m.</a:t>
            </a:r>
          </a:p>
          <a:p>
            <a:pPr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CCDs are placed on chords with thin plano convex field flatteners on each CCD.</a:t>
            </a:r>
          </a:p>
          <a:p>
            <a:pPr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A 3</a:t>
            </a:r>
            <a:r>
              <a:rPr lang="en-US" sz="2000" baseline="30000" dirty="0" smtClean="0">
                <a:sym typeface="Wingdings"/>
              </a:rPr>
              <a:t>rd</a:t>
            </a:r>
            <a:r>
              <a:rPr lang="en-US" sz="2000" dirty="0" smtClean="0">
                <a:sym typeface="Wingdings"/>
              </a:rPr>
              <a:t> element is added to the corrector to only slightly increase its power.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57200" y="1397000"/>
            <a:ext cx="3657600" cy="515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  <a:ea typeface="ＭＳ Ｐゴシック" charset="-128"/>
                <a:cs typeface="ＭＳ Ｐゴシック" charset="-128"/>
              </a:rPr>
              <a:t>Optical layout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318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 upgrade components</a:t>
            </a:r>
            <a:endParaRPr lang="en-US" dirty="0"/>
          </a:p>
        </p:txBody>
      </p:sp>
      <p:pic>
        <p:nvPicPr>
          <p:cNvPr id="4" name="Picture 3" descr="IMG_46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704"/>
            <a:ext cx="3784600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800" y="3335477"/>
            <a:ext cx="4305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variable frequency controller </a:t>
            </a:r>
          </a:p>
          <a:p>
            <a:r>
              <a:rPr lang="en-US" dirty="0" smtClean="0">
                <a:sym typeface="Wingdings"/>
              </a:rPr>
              <a:t> Increased acceleration and top speed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Only runs as fast as required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Dynamic braking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Optimal settling (no overshoot)</a:t>
            </a:r>
          </a:p>
          <a:p>
            <a:pPr marL="285750" indent="-285750">
              <a:buFont typeface="Wingdings" charset="0"/>
              <a:buChar char="à"/>
            </a:pPr>
            <a:endParaRPr lang="en-US" dirty="0"/>
          </a:p>
        </p:txBody>
      </p:sp>
      <p:pic>
        <p:nvPicPr>
          <p:cNvPr id="6" name="Picture 5" descr="DomeDrive_pa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" y="3371850"/>
            <a:ext cx="4648200" cy="348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1600" y="1298933"/>
            <a:ext cx="505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dome drive motor to be installed in Feb: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More powerful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Servo controlled to give flat torque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vs. speed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New gearbox and </a:t>
            </a:r>
            <a:r>
              <a:rPr lang="en-US" dirty="0" err="1" smtClean="0">
                <a:sym typeface="Wingdings"/>
              </a:rPr>
              <a:t>tyre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7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infrastructure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6899" y="6071783"/>
            <a:ext cx="256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Refurbished windscreen; new drive; wireless control</a:t>
            </a:r>
            <a:endParaRPr lang="en-US" sz="1600" dirty="0"/>
          </a:p>
        </p:txBody>
      </p:sp>
      <p:pic>
        <p:nvPicPr>
          <p:cNvPr id="4" name="Picture 3" descr="Windscree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1545165"/>
            <a:ext cx="3394963" cy="4526617"/>
          </a:xfrm>
          <a:prstGeom prst="rect">
            <a:avLst/>
          </a:prstGeom>
        </p:spPr>
      </p:pic>
      <p:pic>
        <p:nvPicPr>
          <p:cNvPr id="5" name="Picture 4" descr="DecPump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545166"/>
            <a:ext cx="4419600" cy="331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6300" y="4859866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oil pump for Dec drive worm gear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907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compact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12" y="5762941"/>
            <a:ext cx="8153400" cy="1184348"/>
          </a:xfrm>
        </p:spPr>
        <p:txBody>
          <a:bodyPr/>
          <a:lstStyle/>
          <a:p>
            <a:r>
              <a:rPr lang="en-US" sz="1600" dirty="0" smtClean="0"/>
              <a:t>Sensor area (mm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is 1.09 times DES and 44% of LSST.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amera area is 8.2 times smaller than LSST camera…</a:t>
            </a:r>
          </a:p>
          <a:p>
            <a:r>
              <a:rPr lang="en-US" sz="1600" dirty="0" smtClean="0"/>
              <a:t>Total obstruction, including spiders, is only 23% of 1.2m beam. </a:t>
            </a:r>
          </a:p>
        </p:txBody>
      </p:sp>
      <p:pic>
        <p:nvPicPr>
          <p:cNvPr id="5" name="Picture 4" descr="Cryostat_in_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8001168" cy="45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Exploded view of camera</a:t>
            </a:r>
            <a:endParaRPr lang="en-US" dirty="0"/>
          </a:p>
        </p:txBody>
      </p:sp>
      <p:pic>
        <p:nvPicPr>
          <p:cNvPr id="4" name="Picture 3" descr="1100-ZTF0000_Cryostat_assemb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6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</a:t>
            </a:r>
            <a:r>
              <a:rPr lang="en-US" sz="1800" dirty="0" smtClean="0"/>
              <a:t>(32 mm center thickness)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270000"/>
            <a:ext cx="3670300" cy="4495800"/>
          </a:xfrm>
        </p:spPr>
        <p:txBody>
          <a:bodyPr/>
          <a:lstStyle/>
          <a:p>
            <a:r>
              <a:rPr lang="en-US" sz="2000" dirty="0" smtClean="0"/>
              <a:t>Optics don’t like thick window.</a:t>
            </a:r>
          </a:p>
          <a:p>
            <a:r>
              <a:rPr lang="en-US" sz="2000" dirty="0" smtClean="0"/>
              <a:t>Convex interior surface rests on compliant gaskets with width and compliance tuned for optimal stress distribution</a:t>
            </a:r>
            <a:r>
              <a:rPr lang="en-US" sz="2000" dirty="0"/>
              <a:t> </a:t>
            </a:r>
            <a:r>
              <a:rPr lang="en-US" sz="2000" dirty="0" smtClean="0"/>
              <a:t>and maximum factor of safety.</a:t>
            </a:r>
          </a:p>
          <a:p>
            <a:r>
              <a:rPr lang="en-US" sz="2000" dirty="0"/>
              <a:t>Edges beveled and polished as precaution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First window (28mm) rejected due to defect; 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window made thicker for greater </a:t>
            </a:r>
            <a:r>
              <a:rPr lang="en-US" sz="2000" dirty="0" err="1" smtClean="0"/>
              <a:t>FoS</a:t>
            </a:r>
            <a:r>
              <a:rPr lang="en-US" sz="2000" dirty="0"/>
              <a:t> </a:t>
            </a:r>
            <a:r>
              <a:rPr lang="en-US" sz="2000" dirty="0" smtClean="0"/>
              <a:t>as shown.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5334000" cy="4612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9266" y="3997158"/>
            <a:ext cx="295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Stress on inner surface (</a:t>
            </a:r>
            <a:r>
              <a:rPr lang="en-US" sz="1600" dirty="0" err="1" smtClean="0">
                <a:solidFill>
                  <a:schemeClr val="bg1"/>
                </a:solidFill>
              </a:rPr>
              <a:t>MPa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Quarter of window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208000"/>
            <a:ext cx="91440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Factor of safety = 6 </a:t>
            </a:r>
            <a:r>
              <a:rPr lang="en-US" dirty="0" smtClean="0"/>
              <a:t>relative to 36 </a:t>
            </a:r>
            <a:r>
              <a:rPr lang="en-US" dirty="0" err="1" smtClean="0"/>
              <a:t>MPa</a:t>
            </a:r>
            <a:r>
              <a:rPr lang="en-US" dirty="0" smtClean="0"/>
              <a:t> which would give 1% probability of failure after 20 years, assuming 75 µm initial crack size (conservative).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4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Indium Tin Oxide </a:t>
            </a:r>
            <a:r>
              <a:rPr lang="en-US" dirty="0" smtClean="0"/>
              <a:t>window heater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1647" y="1422731"/>
            <a:ext cx="3917573" cy="4495800"/>
          </a:xfrm>
        </p:spPr>
        <p:txBody>
          <a:bodyPr/>
          <a:lstStyle/>
          <a:p>
            <a:r>
              <a:rPr lang="en-US" sz="2000" dirty="0" smtClean="0"/>
              <a:t>Conductive gaskets at top and bottom 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ake contact with </a:t>
            </a:r>
            <a:r>
              <a:rPr lang="en-US" sz="2000" dirty="0" smtClean="0"/>
              <a:t>ITO </a:t>
            </a:r>
            <a:r>
              <a:rPr lang="en-US" sz="2000" dirty="0" smtClean="0"/>
              <a:t>layer in AR coating stack to allow window heating.</a:t>
            </a:r>
          </a:p>
          <a:p>
            <a:r>
              <a:rPr lang="en-US" sz="2000" dirty="0" smtClean="0"/>
              <a:t>Otherwise temperature at center </a:t>
            </a:r>
            <a:r>
              <a:rPr lang="en-US" sz="2000" dirty="0" smtClean="0"/>
              <a:t>radiatively cooled ~30C </a:t>
            </a:r>
            <a:r>
              <a:rPr lang="en-US" sz="2000" dirty="0" smtClean="0"/>
              <a:t>below ambient.</a:t>
            </a:r>
          </a:p>
          <a:p>
            <a:r>
              <a:rPr lang="en-US" sz="2000" dirty="0" smtClean="0"/>
              <a:t>Very thin ITO layer keeps transmission loss low (~1%) but requires 160 V drive.</a:t>
            </a:r>
            <a:endParaRPr lang="en-US" sz="2000" dirty="0"/>
          </a:p>
        </p:txBody>
      </p:sp>
      <p:pic>
        <p:nvPicPr>
          <p:cNvPr id="4" name="Picture 3" descr="C:\Users\Michael Feeney\Desktop\Capture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4" y="1567742"/>
            <a:ext cx="4839368" cy="41830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3462320" y="1799504"/>
            <a:ext cx="177309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3114890" y="1799504"/>
            <a:ext cx="2120522" cy="3570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5E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57200" y="5918531"/>
            <a:ext cx="804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Like Low-E architectural glass but thinner for much lower transmission loss </a:t>
            </a:r>
            <a:r>
              <a:rPr lang="en-US" sz="1200" dirty="0" smtClean="0">
                <a:sym typeface="Wingdings"/>
              </a:rPr>
              <a:t> high resistivity -&gt; higher drive voltage</a:t>
            </a:r>
          </a:p>
          <a:p>
            <a:r>
              <a:rPr lang="en-US" sz="1200" dirty="0" smtClean="0">
                <a:sym typeface="Wingdings"/>
              </a:rPr>
              <a:t>Same material is used as window demister in luxury cars, and as backside contact for LBNL fully depleted CCDs.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16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8764" y="281788"/>
            <a:ext cx="3544235" cy="762000"/>
          </a:xfrm>
        </p:spPr>
        <p:txBody>
          <a:bodyPr/>
          <a:lstStyle/>
          <a:p>
            <a:r>
              <a:rPr lang="en-US" dirty="0" smtClean="0"/>
              <a:t>CCDs delivered</a:t>
            </a:r>
            <a:br>
              <a:rPr lang="en-US" dirty="0" smtClean="0"/>
            </a:br>
            <a:r>
              <a:rPr lang="en-US" sz="2400" dirty="0" smtClean="0"/>
              <a:t>ahead of schedule</a:t>
            </a:r>
            <a:endParaRPr lang="en-US" sz="2400" dirty="0"/>
          </a:p>
        </p:txBody>
      </p:sp>
      <p:pic>
        <p:nvPicPr>
          <p:cNvPr id="6" name="Picture 5" descr="IMG_20151027_122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82" y="2981133"/>
            <a:ext cx="5169156" cy="3876867"/>
          </a:xfrm>
          <a:prstGeom prst="rect">
            <a:avLst/>
          </a:prstGeom>
        </p:spPr>
      </p:pic>
      <p:pic>
        <p:nvPicPr>
          <p:cNvPr id="8" name="Picture 7" descr="IMG_20151027_1225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79304"/>
            <a:ext cx="2212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Mechanical sample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51861" y="5926514"/>
            <a:ext cx="2212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One for P200 prime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662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icity">
  <a:themeElements>
    <a:clrScheme name="simplicit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mplicity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implicit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simplicity.thmx</Template>
  <TotalTime>1891</TotalTime>
  <Words>1692</Words>
  <Application>Microsoft Macintosh PowerPoint</Application>
  <PresentationFormat>On-screen Show (4:3)</PresentationFormat>
  <Paragraphs>226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simplicity</vt:lpstr>
      <vt:lpstr>ZTF update</vt:lpstr>
      <vt:lpstr>48,000 deg2/night to spectroscopic depth</vt:lpstr>
      <vt:lpstr>Survey volume vs. exposure time</vt:lpstr>
      <vt:lpstr>Optical design</vt:lpstr>
      <vt:lpstr>Very compact camera</vt:lpstr>
      <vt:lpstr>Exploded view of camera</vt:lpstr>
      <vt:lpstr>Window (32 mm center thickness)</vt:lpstr>
      <vt:lpstr>Indium Tin Oxide window heater</vt:lpstr>
      <vt:lpstr>CCDs delivered ahead of schedule</vt:lpstr>
      <vt:lpstr>CCD height control</vt:lpstr>
      <vt:lpstr>Cold plate in dewar walls (front)</vt:lpstr>
      <vt:lpstr>Cold plate in dewar walls (rear)</vt:lpstr>
      <vt:lpstr>Final height adjustment to be based on through focus scans</vt:lpstr>
      <vt:lpstr>CCD handling fixtures</vt:lpstr>
      <vt:lpstr>Enlarged vacuum prep facilities</vt:lpstr>
      <vt:lpstr>Large vacuum oven</vt:lpstr>
      <vt:lpstr>Rear cover</vt:lpstr>
      <vt:lpstr>Inexpensive Cooling system</vt:lpstr>
      <vt:lpstr>Rear view of assembly</vt:lpstr>
      <vt:lpstr>Thermal path </vt:lpstr>
      <vt:lpstr>Joule Thompson cooler</vt:lpstr>
      <vt:lpstr>Vacuum Interface Board</vt:lpstr>
      <vt:lpstr>CCD Controllers (in hand, under test)</vt:lpstr>
      <vt:lpstr>New spiders &amp; hub</vt:lpstr>
      <vt:lpstr>FEA 60° from Zenith  deflections ok</vt:lpstr>
      <vt:lpstr>Hexapod (in lab)</vt:lpstr>
      <vt:lpstr>Trim plate </vt:lpstr>
      <vt:lpstr>Evidence of condensation on corrector</vt:lpstr>
      <vt:lpstr>Radiative cooling of trim plate</vt:lpstr>
      <vt:lpstr>Trim plate heater planned</vt:lpstr>
      <vt:lpstr>Bonn Shutter is in fabrication</vt:lpstr>
      <vt:lpstr>Shutter prototype is under test  by BonnShutter and DESY (in Berlin)</vt:lpstr>
      <vt:lpstr>For washing trim plate</vt:lpstr>
      <vt:lpstr>Gutter to collect trim plate wash water</vt:lpstr>
      <vt:lpstr>Telescope resonances studied</vt:lpstr>
      <vt:lpstr>Telescope resonances (30 N excitation in HA)</vt:lpstr>
      <vt:lpstr>Resonances evident after slews</vt:lpstr>
      <vt:lpstr>Telescope and dome upgrades</vt:lpstr>
      <vt:lpstr>HA drive bench test</vt:lpstr>
      <vt:lpstr>Dome upgrade components</vt:lpstr>
      <vt:lpstr>Other infrastructure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ZTF update</dc:title>
  <dc:creator>Roger Smith</dc:creator>
  <cp:lastModifiedBy>Roger Smith</cp:lastModifiedBy>
  <cp:revision>80</cp:revision>
  <dcterms:created xsi:type="dcterms:W3CDTF">2016-01-05T03:38:28Z</dcterms:created>
  <dcterms:modified xsi:type="dcterms:W3CDTF">2016-01-06T21:24:44Z</dcterms:modified>
</cp:coreProperties>
</file>