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58" d="100"/>
          <a:sy n="58" d="100"/>
        </p:scale>
        <p:origin x="96" y="12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1A29E37-D5D6-4D6A-8DA5-0BF7A9762141}" type="datetimeFigureOut">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5AC38-4E0C-413B-8EF0-F123DE9CB6F3}" type="slidenum">
              <a:rPr lang="en-US" smtClean="0"/>
              <a:t>‹#›</a:t>
            </a:fld>
            <a:endParaRPr lang="en-US"/>
          </a:p>
        </p:txBody>
      </p:sp>
    </p:spTree>
    <p:extLst>
      <p:ext uri="{BB962C8B-B14F-4D97-AF65-F5344CB8AC3E}">
        <p14:creationId xmlns:p14="http://schemas.microsoft.com/office/powerpoint/2010/main" val="324319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29E37-D5D6-4D6A-8DA5-0BF7A9762141}" type="datetimeFigureOut">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5AC38-4E0C-413B-8EF0-F123DE9CB6F3}" type="slidenum">
              <a:rPr lang="en-US" smtClean="0"/>
              <a:t>‹#›</a:t>
            </a:fld>
            <a:endParaRPr lang="en-US"/>
          </a:p>
        </p:txBody>
      </p:sp>
    </p:spTree>
    <p:extLst>
      <p:ext uri="{BB962C8B-B14F-4D97-AF65-F5344CB8AC3E}">
        <p14:creationId xmlns:p14="http://schemas.microsoft.com/office/powerpoint/2010/main" val="6378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29E37-D5D6-4D6A-8DA5-0BF7A9762141}" type="datetimeFigureOut">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5AC38-4E0C-413B-8EF0-F123DE9CB6F3}" type="slidenum">
              <a:rPr lang="en-US" smtClean="0"/>
              <a:t>‹#›</a:t>
            </a:fld>
            <a:endParaRPr lang="en-US"/>
          </a:p>
        </p:txBody>
      </p:sp>
    </p:spTree>
    <p:extLst>
      <p:ext uri="{BB962C8B-B14F-4D97-AF65-F5344CB8AC3E}">
        <p14:creationId xmlns:p14="http://schemas.microsoft.com/office/powerpoint/2010/main" val="4163279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29E37-D5D6-4D6A-8DA5-0BF7A9762141}" type="datetimeFigureOut">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5AC38-4E0C-413B-8EF0-F123DE9CB6F3}" type="slidenum">
              <a:rPr lang="en-US" smtClean="0"/>
              <a:t>‹#›</a:t>
            </a:fld>
            <a:endParaRPr lang="en-US"/>
          </a:p>
        </p:txBody>
      </p:sp>
    </p:spTree>
    <p:extLst>
      <p:ext uri="{BB962C8B-B14F-4D97-AF65-F5344CB8AC3E}">
        <p14:creationId xmlns:p14="http://schemas.microsoft.com/office/powerpoint/2010/main" val="2192142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A29E37-D5D6-4D6A-8DA5-0BF7A9762141}" type="datetimeFigureOut">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5AC38-4E0C-413B-8EF0-F123DE9CB6F3}" type="slidenum">
              <a:rPr lang="en-US" smtClean="0"/>
              <a:t>‹#›</a:t>
            </a:fld>
            <a:endParaRPr lang="en-US"/>
          </a:p>
        </p:txBody>
      </p:sp>
    </p:spTree>
    <p:extLst>
      <p:ext uri="{BB962C8B-B14F-4D97-AF65-F5344CB8AC3E}">
        <p14:creationId xmlns:p14="http://schemas.microsoft.com/office/powerpoint/2010/main" val="2939572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1A29E37-D5D6-4D6A-8DA5-0BF7A9762141}" type="datetimeFigureOut">
              <a:rPr lang="en-US" smtClean="0"/>
              <a:t>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05AC38-4E0C-413B-8EF0-F123DE9CB6F3}" type="slidenum">
              <a:rPr lang="en-US" smtClean="0"/>
              <a:t>‹#›</a:t>
            </a:fld>
            <a:endParaRPr lang="en-US"/>
          </a:p>
        </p:txBody>
      </p:sp>
    </p:spTree>
    <p:extLst>
      <p:ext uri="{BB962C8B-B14F-4D97-AF65-F5344CB8AC3E}">
        <p14:creationId xmlns:p14="http://schemas.microsoft.com/office/powerpoint/2010/main" val="504358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A29E37-D5D6-4D6A-8DA5-0BF7A9762141}" type="datetimeFigureOut">
              <a:rPr lang="en-US" smtClean="0"/>
              <a:t>2/16/2017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05AC38-4E0C-413B-8EF0-F123DE9CB6F3}" type="slidenum">
              <a:rPr lang="en-US" smtClean="0"/>
              <a:t>‹#›</a:t>
            </a:fld>
            <a:endParaRPr lang="en-US"/>
          </a:p>
        </p:txBody>
      </p:sp>
    </p:spTree>
    <p:extLst>
      <p:ext uri="{BB962C8B-B14F-4D97-AF65-F5344CB8AC3E}">
        <p14:creationId xmlns:p14="http://schemas.microsoft.com/office/powerpoint/2010/main" val="2705998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A29E37-D5D6-4D6A-8DA5-0BF7A9762141}" type="datetimeFigureOut">
              <a:rPr lang="en-US" smtClean="0"/>
              <a:t>2/16/2017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05AC38-4E0C-413B-8EF0-F123DE9CB6F3}" type="slidenum">
              <a:rPr lang="en-US" smtClean="0"/>
              <a:t>‹#›</a:t>
            </a:fld>
            <a:endParaRPr lang="en-US"/>
          </a:p>
        </p:txBody>
      </p:sp>
    </p:spTree>
    <p:extLst>
      <p:ext uri="{BB962C8B-B14F-4D97-AF65-F5344CB8AC3E}">
        <p14:creationId xmlns:p14="http://schemas.microsoft.com/office/powerpoint/2010/main" val="307050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29E37-D5D6-4D6A-8DA5-0BF7A9762141}" type="datetimeFigureOut">
              <a:rPr lang="en-US" smtClean="0"/>
              <a:t>2/16/2017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05AC38-4E0C-413B-8EF0-F123DE9CB6F3}" type="slidenum">
              <a:rPr lang="en-US" smtClean="0"/>
              <a:t>‹#›</a:t>
            </a:fld>
            <a:endParaRPr lang="en-US"/>
          </a:p>
        </p:txBody>
      </p:sp>
    </p:spTree>
    <p:extLst>
      <p:ext uri="{BB962C8B-B14F-4D97-AF65-F5344CB8AC3E}">
        <p14:creationId xmlns:p14="http://schemas.microsoft.com/office/powerpoint/2010/main" val="3543615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A29E37-D5D6-4D6A-8DA5-0BF7A9762141}" type="datetimeFigureOut">
              <a:rPr lang="en-US" smtClean="0"/>
              <a:t>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05AC38-4E0C-413B-8EF0-F123DE9CB6F3}" type="slidenum">
              <a:rPr lang="en-US" smtClean="0"/>
              <a:t>‹#›</a:t>
            </a:fld>
            <a:endParaRPr lang="en-US"/>
          </a:p>
        </p:txBody>
      </p:sp>
    </p:spTree>
    <p:extLst>
      <p:ext uri="{BB962C8B-B14F-4D97-AF65-F5344CB8AC3E}">
        <p14:creationId xmlns:p14="http://schemas.microsoft.com/office/powerpoint/2010/main" val="1260171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A29E37-D5D6-4D6A-8DA5-0BF7A9762141}" type="datetimeFigureOut">
              <a:rPr lang="en-US" smtClean="0"/>
              <a:t>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05AC38-4E0C-413B-8EF0-F123DE9CB6F3}" type="slidenum">
              <a:rPr lang="en-US" smtClean="0"/>
              <a:t>‹#›</a:t>
            </a:fld>
            <a:endParaRPr lang="en-US"/>
          </a:p>
        </p:txBody>
      </p:sp>
    </p:spTree>
    <p:extLst>
      <p:ext uri="{BB962C8B-B14F-4D97-AF65-F5344CB8AC3E}">
        <p14:creationId xmlns:p14="http://schemas.microsoft.com/office/powerpoint/2010/main" val="1426160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29E37-D5D6-4D6A-8DA5-0BF7A9762141}" type="datetimeFigureOut">
              <a:rPr lang="en-US" smtClean="0"/>
              <a:t>2/16/2017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5AC38-4E0C-413B-8EF0-F123DE9CB6F3}" type="slidenum">
              <a:rPr lang="en-US" smtClean="0"/>
              <a:t>‹#›</a:t>
            </a:fld>
            <a:endParaRPr lang="en-US"/>
          </a:p>
        </p:txBody>
      </p:sp>
    </p:spTree>
    <p:extLst>
      <p:ext uri="{BB962C8B-B14F-4D97-AF65-F5344CB8AC3E}">
        <p14:creationId xmlns:p14="http://schemas.microsoft.com/office/powerpoint/2010/main" val="4229086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a:t>ZTF: PI Hexapod H-850K043 – Instrument Coordinate Systems</a:t>
            </a:r>
          </a:p>
        </p:txBody>
      </p:sp>
      <p:sp>
        <p:nvSpPr>
          <p:cNvPr id="3" name="Subtitle 2"/>
          <p:cNvSpPr>
            <a:spLocks noGrp="1"/>
          </p:cNvSpPr>
          <p:nvPr>
            <p:ph type="subTitle" idx="1"/>
          </p:nvPr>
        </p:nvSpPr>
        <p:spPr/>
        <p:txBody>
          <a:bodyPr/>
          <a:lstStyle/>
          <a:p>
            <a:r>
              <a:rPr lang="en-US" dirty="0"/>
              <a:t>Michael Feeney</a:t>
            </a:r>
          </a:p>
        </p:txBody>
      </p:sp>
    </p:spTree>
    <p:extLst>
      <p:ext uri="{BB962C8B-B14F-4D97-AF65-F5344CB8AC3E}">
        <p14:creationId xmlns:p14="http://schemas.microsoft.com/office/powerpoint/2010/main" val="2751463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 Hexapod H-850K043 Coordinate System</a:t>
            </a:r>
          </a:p>
        </p:txBody>
      </p:sp>
      <p:sp>
        <p:nvSpPr>
          <p:cNvPr id="3" name="Content Placeholder 2"/>
          <p:cNvSpPr>
            <a:spLocks noGrp="1"/>
          </p:cNvSpPr>
          <p:nvPr>
            <p:ph idx="1"/>
          </p:nvPr>
        </p:nvSpPr>
        <p:spPr/>
        <p:txBody>
          <a:bodyPr>
            <a:normAutofit fontScale="62500" lnSpcReduction="20000"/>
          </a:bodyPr>
          <a:lstStyle/>
          <a:p>
            <a:r>
              <a:rPr lang="en-US" dirty="0"/>
              <a:t>The PI Hexapod H-850K043 has a default Cartesian coordinate system located at the upper strut joint plane opposite of the base plate that contains the electronics. The coordinate system is located in the center of the hexapod at this plane.</a:t>
            </a:r>
          </a:p>
          <a:p>
            <a:r>
              <a:rPr lang="en-US" dirty="0"/>
              <a:t>The axes of the default coordinate system are defined rotationally by the data connector on the electronics base plate of the hexapod. More specifically, the positive X axis points away from the data connector.</a:t>
            </a:r>
          </a:p>
          <a:p>
            <a:r>
              <a:rPr lang="en-US" dirty="0"/>
              <a:t>The H-850K043 may be programmed to have a user-defined pivot point relative to the default coordinate system. See document “C887T0007 Hexapod Coordinate System” for coordinate system programming. With simple commands, rotational and translational transformations can be applied to generate a custom coordinate system as desired by the user.</a:t>
            </a:r>
          </a:p>
          <a:p>
            <a:r>
              <a:rPr lang="en-US" dirty="0"/>
              <a:t>The H-850K043 has 6 degrees of freedom with maximum ranges shown below:</a:t>
            </a:r>
          </a:p>
          <a:p>
            <a:pPr lvl="1"/>
            <a:r>
              <a:rPr lang="en-US" dirty="0"/>
              <a:t>Translation X: ±10mm</a:t>
            </a:r>
          </a:p>
          <a:p>
            <a:pPr lvl="1"/>
            <a:r>
              <a:rPr lang="en-US" dirty="0"/>
              <a:t>Translation Y: ±10mm</a:t>
            </a:r>
          </a:p>
          <a:p>
            <a:pPr lvl="1"/>
            <a:r>
              <a:rPr lang="en-US" dirty="0"/>
              <a:t>Translation Z: ±10mm</a:t>
            </a:r>
          </a:p>
          <a:p>
            <a:pPr lvl="1"/>
            <a:r>
              <a:rPr lang="en-US" dirty="0"/>
              <a:t>Rotation </a:t>
            </a:r>
            <a:r>
              <a:rPr lang="el-GR" dirty="0"/>
              <a:t>θ</a:t>
            </a:r>
            <a:r>
              <a:rPr lang="en-US" baseline="-25000" dirty="0"/>
              <a:t>x</a:t>
            </a:r>
            <a:r>
              <a:rPr lang="en-US" dirty="0"/>
              <a:t>:  ±5°</a:t>
            </a:r>
            <a:endParaRPr lang="en-US" baseline="-25000" dirty="0"/>
          </a:p>
          <a:p>
            <a:pPr lvl="1"/>
            <a:r>
              <a:rPr lang="en-US" dirty="0"/>
              <a:t>Rotation </a:t>
            </a:r>
            <a:r>
              <a:rPr lang="el-GR" dirty="0"/>
              <a:t>θ</a:t>
            </a:r>
            <a:r>
              <a:rPr lang="en-US" baseline="-25000" dirty="0"/>
              <a:t>Y</a:t>
            </a:r>
            <a:r>
              <a:rPr lang="en-US" dirty="0"/>
              <a:t>:  ±5°</a:t>
            </a:r>
            <a:endParaRPr lang="en-US" baseline="-25000" dirty="0"/>
          </a:p>
          <a:p>
            <a:pPr lvl="1"/>
            <a:r>
              <a:rPr lang="en-US" dirty="0"/>
              <a:t>Rotation </a:t>
            </a:r>
            <a:r>
              <a:rPr lang="el-GR" dirty="0"/>
              <a:t>θ</a:t>
            </a:r>
            <a:r>
              <a:rPr lang="en-US" baseline="-25000" dirty="0"/>
              <a:t>Z</a:t>
            </a:r>
            <a:r>
              <a:rPr lang="en-US" dirty="0"/>
              <a:t>:  ±10°</a:t>
            </a:r>
          </a:p>
          <a:p>
            <a:r>
              <a:rPr lang="en-US" dirty="0"/>
              <a:t>Positive rotation follows the right hand rule. </a:t>
            </a:r>
          </a:p>
          <a:p>
            <a:pPr marL="457200" lvl="1" indent="0">
              <a:buNone/>
            </a:pPr>
            <a:endParaRPr lang="en-US" baseline="-25000" dirty="0"/>
          </a:p>
        </p:txBody>
      </p:sp>
      <p:pic>
        <p:nvPicPr>
          <p:cNvPr id="1026" name="Picture 2" descr="https://upload.wikimedia.org/wikipedia/commons/thumb/3/34/Right-hand_grip_rule.svg/350px-Right-hand_grip_rule.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3079" y="4728018"/>
            <a:ext cx="1846845" cy="1846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6091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 Hexapod H-850K043 Coordinate System</a:t>
            </a:r>
          </a:p>
        </p:txBody>
      </p:sp>
      <p:pic>
        <p:nvPicPr>
          <p:cNvPr id="4" name="Content Placeholder 3"/>
          <p:cNvPicPr>
            <a:picLocks noGrp="1" noChangeAspect="1"/>
          </p:cNvPicPr>
          <p:nvPr>
            <p:ph idx="1"/>
          </p:nvPr>
        </p:nvPicPr>
        <p:blipFill>
          <a:blip r:embed="rId2"/>
          <a:stretch>
            <a:fillRect/>
          </a:stretch>
        </p:blipFill>
        <p:spPr>
          <a:xfrm>
            <a:off x="826213" y="1952946"/>
            <a:ext cx="5269787" cy="4351338"/>
          </a:xfrm>
          <a:prstGeom prst="rect">
            <a:avLst/>
          </a:prstGeom>
        </p:spPr>
      </p:pic>
      <p:pic>
        <p:nvPicPr>
          <p:cNvPr id="5" name="Picture 4"/>
          <p:cNvPicPr>
            <a:picLocks noChangeAspect="1"/>
          </p:cNvPicPr>
          <p:nvPr/>
        </p:nvPicPr>
        <p:blipFill>
          <a:blip r:embed="rId3"/>
          <a:stretch>
            <a:fillRect/>
          </a:stretch>
        </p:blipFill>
        <p:spPr>
          <a:xfrm>
            <a:off x="5896770" y="1803410"/>
            <a:ext cx="5867495" cy="4400621"/>
          </a:xfrm>
          <a:prstGeom prst="rect">
            <a:avLst/>
          </a:prstGeom>
        </p:spPr>
      </p:pic>
    </p:spTree>
    <p:extLst>
      <p:ext uri="{BB962C8B-B14F-4D97-AF65-F5344CB8AC3E}">
        <p14:creationId xmlns:p14="http://schemas.microsoft.com/office/powerpoint/2010/main" val="510687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 Hexapod H-850K043 Coordinate System: Relative to ZTF</a:t>
            </a:r>
          </a:p>
        </p:txBody>
      </p:sp>
      <p:sp>
        <p:nvSpPr>
          <p:cNvPr id="3" name="Content Placeholder 2"/>
          <p:cNvSpPr>
            <a:spLocks noGrp="1"/>
          </p:cNvSpPr>
          <p:nvPr>
            <p:ph idx="1"/>
          </p:nvPr>
        </p:nvSpPr>
        <p:spPr/>
        <p:txBody>
          <a:bodyPr>
            <a:normAutofit fontScale="92500" lnSpcReduction="10000"/>
          </a:bodyPr>
          <a:lstStyle/>
          <a:p>
            <a:r>
              <a:rPr lang="en-US" dirty="0"/>
              <a:t>The H-850K043 is mounted onto ZTF with the data connector facing towards the North-East corner of the cryostat. This orientation was chosen to minimize beam obscuration from the data cable.</a:t>
            </a:r>
          </a:p>
          <a:p>
            <a:r>
              <a:rPr lang="en-US" dirty="0"/>
              <a:t>Using the default coordinate system from PI, the X and Y axes are not aligned with the cardinal directions of ZTF. Additionally, the pivot point is not located at the focal plane. </a:t>
            </a:r>
          </a:p>
          <a:p>
            <a:r>
              <a:rPr lang="en-US" dirty="0"/>
              <a:t>In order to align the hexapod axes with the cardinal directions, a positive 30degree rotation about the Z-axis is required (following the right-hand rule). This rotational transformation would align the positive X-Axis towards the West and positive Y-Axis towards the South.</a:t>
            </a:r>
          </a:p>
          <a:p>
            <a:r>
              <a:rPr lang="en-US" dirty="0"/>
              <a:t>In order to position the coordinate system on the focal plane, a positive Z offset of 210.62mm is required.</a:t>
            </a:r>
          </a:p>
        </p:txBody>
      </p:sp>
    </p:spTree>
    <p:extLst>
      <p:ext uri="{BB962C8B-B14F-4D97-AF65-F5344CB8AC3E}">
        <p14:creationId xmlns:p14="http://schemas.microsoft.com/office/powerpoint/2010/main" val="87162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 Hexapod H-850K043 Coordinate System: Relative to ZTF</a:t>
            </a:r>
          </a:p>
        </p:txBody>
      </p:sp>
      <p:pic>
        <p:nvPicPr>
          <p:cNvPr id="9" name="Picture 8"/>
          <p:cNvPicPr>
            <a:picLocks noChangeAspect="1"/>
          </p:cNvPicPr>
          <p:nvPr/>
        </p:nvPicPr>
        <p:blipFill>
          <a:blip r:embed="rId2"/>
          <a:stretch>
            <a:fillRect/>
          </a:stretch>
        </p:blipFill>
        <p:spPr>
          <a:xfrm>
            <a:off x="3226812" y="2077503"/>
            <a:ext cx="5231183" cy="4780497"/>
          </a:xfrm>
          <a:prstGeom prst="rect">
            <a:avLst/>
          </a:prstGeom>
        </p:spPr>
      </p:pic>
      <p:pic>
        <p:nvPicPr>
          <p:cNvPr id="4" name="Content Placeholder 3"/>
          <p:cNvPicPr>
            <a:picLocks noGrp="1" noChangeAspect="1"/>
          </p:cNvPicPr>
          <p:nvPr>
            <p:ph idx="1"/>
          </p:nvPr>
        </p:nvPicPr>
        <p:blipFill>
          <a:blip r:embed="rId3"/>
          <a:stretch>
            <a:fillRect/>
          </a:stretch>
        </p:blipFill>
        <p:spPr>
          <a:xfrm>
            <a:off x="83289" y="2240294"/>
            <a:ext cx="4180857" cy="3511920"/>
          </a:xfrm>
          <a:prstGeom prst="rect">
            <a:avLst/>
          </a:prstGeom>
        </p:spPr>
      </p:pic>
      <p:pic>
        <p:nvPicPr>
          <p:cNvPr id="10" name="Content Placeholder 3"/>
          <p:cNvPicPr>
            <a:picLocks noChangeAspect="1"/>
          </p:cNvPicPr>
          <p:nvPr/>
        </p:nvPicPr>
        <p:blipFill>
          <a:blip r:embed="rId4"/>
          <a:stretch>
            <a:fillRect/>
          </a:stretch>
        </p:blipFill>
        <p:spPr>
          <a:xfrm>
            <a:off x="7588129" y="1884962"/>
            <a:ext cx="4603871" cy="3867252"/>
          </a:xfrm>
          <a:prstGeom prst="rect">
            <a:avLst/>
          </a:prstGeom>
        </p:spPr>
      </p:pic>
    </p:spTree>
    <p:extLst>
      <p:ext uri="{BB962C8B-B14F-4D97-AF65-F5344CB8AC3E}">
        <p14:creationId xmlns:p14="http://schemas.microsoft.com/office/powerpoint/2010/main" val="3171739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 Hexapod H-850K043 Coordinate System: Transformation Requirement</a:t>
            </a:r>
          </a:p>
        </p:txBody>
      </p:sp>
      <p:pic>
        <p:nvPicPr>
          <p:cNvPr id="6" name="Content Placeholder 5"/>
          <p:cNvPicPr>
            <a:picLocks noGrp="1" noChangeAspect="1"/>
          </p:cNvPicPr>
          <p:nvPr>
            <p:ph idx="1"/>
          </p:nvPr>
        </p:nvPicPr>
        <p:blipFill>
          <a:blip r:embed="rId2"/>
          <a:stretch>
            <a:fillRect/>
          </a:stretch>
        </p:blipFill>
        <p:spPr>
          <a:xfrm>
            <a:off x="717682" y="2091096"/>
            <a:ext cx="5152248" cy="4351338"/>
          </a:xfrm>
          <a:prstGeom prst="rect">
            <a:avLst/>
          </a:prstGeom>
        </p:spPr>
      </p:pic>
      <p:pic>
        <p:nvPicPr>
          <p:cNvPr id="8" name="Picture 7"/>
          <p:cNvPicPr>
            <a:picLocks noChangeAspect="1"/>
          </p:cNvPicPr>
          <p:nvPr/>
        </p:nvPicPr>
        <p:blipFill>
          <a:blip r:embed="rId3"/>
          <a:stretch>
            <a:fillRect/>
          </a:stretch>
        </p:blipFill>
        <p:spPr>
          <a:xfrm>
            <a:off x="7151964" y="1613618"/>
            <a:ext cx="4396146" cy="5244382"/>
          </a:xfrm>
          <a:prstGeom prst="rect">
            <a:avLst/>
          </a:prstGeom>
        </p:spPr>
      </p:pic>
    </p:spTree>
    <p:extLst>
      <p:ext uri="{BB962C8B-B14F-4D97-AF65-F5344CB8AC3E}">
        <p14:creationId xmlns:p14="http://schemas.microsoft.com/office/powerpoint/2010/main" val="1252434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 Hexapod H-850K043 Coordinate System: Relative to P48</a:t>
            </a:r>
          </a:p>
        </p:txBody>
      </p:sp>
      <p:pic>
        <p:nvPicPr>
          <p:cNvPr id="4" name="Content Placeholder 3"/>
          <p:cNvPicPr>
            <a:picLocks noGrp="1" noChangeAspect="1"/>
          </p:cNvPicPr>
          <p:nvPr>
            <p:ph idx="1"/>
          </p:nvPr>
        </p:nvPicPr>
        <p:blipFill>
          <a:blip r:embed="rId2"/>
          <a:stretch>
            <a:fillRect/>
          </a:stretch>
        </p:blipFill>
        <p:spPr>
          <a:xfrm>
            <a:off x="838200" y="1884619"/>
            <a:ext cx="5380686" cy="4351338"/>
          </a:xfrm>
          <a:prstGeom prst="rect">
            <a:avLst/>
          </a:prstGeom>
        </p:spPr>
      </p:pic>
      <p:sp>
        <p:nvSpPr>
          <p:cNvPr id="5" name="TextBox 4"/>
          <p:cNvSpPr txBox="1"/>
          <p:nvPr/>
        </p:nvSpPr>
        <p:spPr>
          <a:xfrm>
            <a:off x="6686550" y="2080259"/>
            <a:ext cx="3355662" cy="646331"/>
          </a:xfrm>
          <a:prstGeom prst="rect">
            <a:avLst/>
          </a:prstGeom>
          <a:noFill/>
        </p:spPr>
        <p:txBody>
          <a:bodyPr wrap="none" rtlCol="0">
            <a:spAutoFit/>
          </a:bodyPr>
          <a:lstStyle/>
          <a:p>
            <a:r>
              <a:rPr lang="en-US" dirty="0"/>
              <a:t>With P48 Pointed Towards Zenith:</a:t>
            </a:r>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803842044"/>
              </p:ext>
            </p:extLst>
          </p:nvPr>
        </p:nvGraphicFramePr>
        <p:xfrm>
          <a:off x="6766560" y="2450570"/>
          <a:ext cx="4789170" cy="2701662"/>
        </p:xfrm>
        <a:graphic>
          <a:graphicData uri="http://schemas.openxmlformats.org/drawingml/2006/table">
            <a:tbl>
              <a:tblPr firstRow="1" bandRow="1">
                <a:tableStyleId>{5C22544A-7EE6-4342-B048-85BDC9FD1C3A}</a:tableStyleId>
              </a:tblPr>
              <a:tblGrid>
                <a:gridCol w="1024487">
                  <a:extLst>
                    <a:ext uri="{9D8B030D-6E8A-4147-A177-3AD203B41FA5}">
                      <a16:colId xmlns:a16="http://schemas.microsoft.com/office/drawing/2014/main" val="2780843004"/>
                    </a:ext>
                  </a:extLst>
                </a:gridCol>
                <a:gridCol w="3764683">
                  <a:extLst>
                    <a:ext uri="{9D8B030D-6E8A-4147-A177-3AD203B41FA5}">
                      <a16:colId xmlns:a16="http://schemas.microsoft.com/office/drawing/2014/main" val="3527271416"/>
                    </a:ext>
                  </a:extLst>
                </a:gridCol>
              </a:tblGrid>
              <a:tr h="389317">
                <a:tc>
                  <a:txBody>
                    <a:bodyPr/>
                    <a:lstStyle/>
                    <a:p>
                      <a:r>
                        <a:rPr lang="en-US" dirty="0"/>
                        <a:t>Axis</a:t>
                      </a:r>
                    </a:p>
                  </a:txBody>
                  <a:tcPr/>
                </a:tc>
                <a:tc>
                  <a:txBody>
                    <a:bodyPr/>
                    <a:lstStyle/>
                    <a:p>
                      <a:r>
                        <a:rPr lang="en-US" dirty="0"/>
                        <a:t>Cardinal</a:t>
                      </a:r>
                      <a:r>
                        <a:rPr lang="en-US" baseline="0" dirty="0"/>
                        <a:t> Direction</a:t>
                      </a:r>
                      <a:endParaRPr lang="en-US" dirty="0"/>
                    </a:p>
                  </a:txBody>
                  <a:tcPr/>
                </a:tc>
                <a:extLst>
                  <a:ext uri="{0D108BD9-81ED-4DB2-BD59-A6C34878D82A}">
                    <a16:rowId xmlns:a16="http://schemas.microsoft.com/office/drawing/2014/main" val="2102942350"/>
                  </a:ext>
                </a:extLst>
              </a:tr>
              <a:tr h="389317">
                <a:tc>
                  <a:txBody>
                    <a:bodyPr/>
                    <a:lstStyle/>
                    <a:p>
                      <a:r>
                        <a:rPr lang="en-US" dirty="0"/>
                        <a:t>+X, -X</a:t>
                      </a:r>
                    </a:p>
                  </a:txBody>
                  <a:tcPr/>
                </a:tc>
                <a:tc>
                  <a:txBody>
                    <a:bodyPr/>
                    <a:lstStyle/>
                    <a:p>
                      <a:r>
                        <a:rPr lang="en-US" dirty="0"/>
                        <a:t>West, East</a:t>
                      </a:r>
                    </a:p>
                  </a:txBody>
                  <a:tcPr/>
                </a:tc>
                <a:extLst>
                  <a:ext uri="{0D108BD9-81ED-4DB2-BD59-A6C34878D82A}">
                    <a16:rowId xmlns:a16="http://schemas.microsoft.com/office/drawing/2014/main" val="1342414377"/>
                  </a:ext>
                </a:extLst>
              </a:tr>
              <a:tr h="389317">
                <a:tc>
                  <a:txBody>
                    <a:bodyPr/>
                    <a:lstStyle/>
                    <a:p>
                      <a:r>
                        <a:rPr lang="en-US" dirty="0"/>
                        <a:t>+Y, -Y</a:t>
                      </a:r>
                    </a:p>
                  </a:txBody>
                  <a:tcPr/>
                </a:tc>
                <a:tc>
                  <a:txBody>
                    <a:bodyPr/>
                    <a:lstStyle/>
                    <a:p>
                      <a:r>
                        <a:rPr lang="en-US" dirty="0"/>
                        <a:t>South, North</a:t>
                      </a:r>
                    </a:p>
                  </a:txBody>
                  <a:tcPr/>
                </a:tc>
                <a:extLst>
                  <a:ext uri="{0D108BD9-81ED-4DB2-BD59-A6C34878D82A}">
                    <a16:rowId xmlns:a16="http://schemas.microsoft.com/office/drawing/2014/main" val="2506761543"/>
                  </a:ext>
                </a:extLst>
              </a:tr>
              <a:tr h="359119">
                <a:tc>
                  <a:txBody>
                    <a:bodyPr/>
                    <a:lstStyle/>
                    <a:p>
                      <a:r>
                        <a:rPr lang="en-US" dirty="0"/>
                        <a:t>+Z, -Z</a:t>
                      </a:r>
                    </a:p>
                  </a:txBody>
                  <a:tcPr/>
                </a:tc>
                <a:tc>
                  <a:txBody>
                    <a:bodyPr/>
                    <a:lstStyle/>
                    <a:p>
                      <a:r>
                        <a:rPr lang="en-US" dirty="0"/>
                        <a:t>Towards Primary, Towards</a:t>
                      </a:r>
                      <a:r>
                        <a:rPr lang="en-US" baseline="0" dirty="0"/>
                        <a:t> Sky</a:t>
                      </a:r>
                      <a:endParaRPr lang="en-US" dirty="0"/>
                    </a:p>
                  </a:txBody>
                  <a:tcPr/>
                </a:tc>
                <a:extLst>
                  <a:ext uri="{0D108BD9-81ED-4DB2-BD59-A6C34878D82A}">
                    <a16:rowId xmlns:a16="http://schemas.microsoft.com/office/drawing/2014/main" val="2732928959"/>
                  </a:ext>
                </a:extLst>
              </a:tr>
              <a:tr h="389317">
                <a:tc>
                  <a:txBody>
                    <a:bodyPr/>
                    <a:lstStyle/>
                    <a:p>
                      <a:r>
                        <a:rPr lang="en-US" dirty="0"/>
                        <a:t>+</a:t>
                      </a:r>
                      <a:r>
                        <a:rPr lang="el-GR" dirty="0"/>
                        <a:t>θ</a:t>
                      </a:r>
                      <a:r>
                        <a:rPr lang="en-US" baseline="-25000" dirty="0"/>
                        <a:t>x</a:t>
                      </a:r>
                      <a:r>
                        <a:rPr lang="en-US" baseline="0" dirty="0"/>
                        <a:t>,-</a:t>
                      </a:r>
                      <a:r>
                        <a:rPr lang="el-GR" dirty="0"/>
                        <a:t>θ</a:t>
                      </a:r>
                      <a:r>
                        <a:rPr lang="en-US" baseline="-25000" dirty="0"/>
                        <a:t>x</a:t>
                      </a:r>
                      <a:endParaRPr lang="en-US" dirty="0"/>
                    </a:p>
                  </a:txBody>
                  <a:tcPr/>
                </a:tc>
                <a:tc>
                  <a:txBody>
                    <a:bodyPr/>
                    <a:lstStyle/>
                    <a:p>
                      <a:r>
                        <a:rPr lang="en-US" dirty="0"/>
                        <a:t>Pitch North, Pitch South (Dec</a:t>
                      </a:r>
                      <a:r>
                        <a:rPr lang="en-US" baseline="0" dirty="0"/>
                        <a:t> Axis)</a:t>
                      </a:r>
                      <a:endParaRPr lang="en-US" dirty="0"/>
                    </a:p>
                  </a:txBody>
                  <a:tcPr/>
                </a:tc>
                <a:extLst>
                  <a:ext uri="{0D108BD9-81ED-4DB2-BD59-A6C34878D82A}">
                    <a16:rowId xmlns:a16="http://schemas.microsoft.com/office/drawing/2014/main" val="2211450300"/>
                  </a:ext>
                </a:extLst>
              </a:tr>
              <a:tr h="3893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r>
                        <a:rPr lang="el-GR" dirty="0"/>
                        <a:t>θ</a:t>
                      </a:r>
                      <a:r>
                        <a:rPr lang="en-US" baseline="-25000" dirty="0"/>
                        <a:t>Y</a:t>
                      </a:r>
                      <a:r>
                        <a:rPr lang="en-US" baseline="0" dirty="0"/>
                        <a:t>,</a:t>
                      </a:r>
                      <a:r>
                        <a:rPr lang="en-US" dirty="0"/>
                        <a:t> -</a:t>
                      </a:r>
                      <a:r>
                        <a:rPr lang="el-GR" dirty="0"/>
                        <a:t>θ</a:t>
                      </a:r>
                      <a:r>
                        <a:rPr lang="en-US" baseline="-25000" dirty="0"/>
                        <a:t>Y</a:t>
                      </a:r>
                      <a:endParaRPr lang="en-US" dirty="0"/>
                    </a:p>
                  </a:txBody>
                  <a:tcPr/>
                </a:tc>
                <a:tc>
                  <a:txBody>
                    <a:bodyPr/>
                    <a:lstStyle/>
                    <a:p>
                      <a:r>
                        <a:rPr lang="en-US" dirty="0"/>
                        <a:t>Roll West, Roll East</a:t>
                      </a:r>
                    </a:p>
                  </a:txBody>
                  <a:tcPr/>
                </a:tc>
                <a:extLst>
                  <a:ext uri="{0D108BD9-81ED-4DB2-BD59-A6C34878D82A}">
                    <a16:rowId xmlns:a16="http://schemas.microsoft.com/office/drawing/2014/main" val="1883474958"/>
                  </a:ext>
                </a:extLst>
              </a:tr>
              <a:tr h="3893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r>
                        <a:rPr lang="el-GR" dirty="0"/>
                        <a:t>θ</a:t>
                      </a:r>
                      <a:r>
                        <a:rPr lang="en-US" baseline="-25000" dirty="0"/>
                        <a:t>Z</a:t>
                      </a:r>
                      <a:r>
                        <a:rPr lang="en-US" baseline="0" dirty="0"/>
                        <a:t>,</a:t>
                      </a:r>
                      <a:r>
                        <a:rPr lang="en-US" dirty="0"/>
                        <a:t> -</a:t>
                      </a:r>
                      <a:r>
                        <a:rPr lang="el-GR" dirty="0"/>
                        <a:t>θ</a:t>
                      </a:r>
                      <a:r>
                        <a:rPr lang="en-US" baseline="-25000" dirty="0"/>
                        <a:t>Z</a:t>
                      </a:r>
                      <a:endParaRPr lang="en-US" dirty="0"/>
                    </a:p>
                  </a:txBody>
                  <a:tcPr/>
                </a:tc>
                <a:tc>
                  <a:txBody>
                    <a:bodyPr/>
                    <a:lstStyle/>
                    <a:p>
                      <a:r>
                        <a:rPr lang="en-US" dirty="0"/>
                        <a:t>Yaw Clockwise, Yaw Counterclockwise</a:t>
                      </a:r>
                    </a:p>
                  </a:txBody>
                  <a:tcPr/>
                </a:tc>
                <a:extLst>
                  <a:ext uri="{0D108BD9-81ED-4DB2-BD59-A6C34878D82A}">
                    <a16:rowId xmlns:a16="http://schemas.microsoft.com/office/drawing/2014/main" val="2803171832"/>
                  </a:ext>
                </a:extLst>
              </a:tr>
            </a:tbl>
          </a:graphicData>
        </a:graphic>
      </p:graphicFrame>
    </p:spTree>
    <p:extLst>
      <p:ext uri="{BB962C8B-B14F-4D97-AF65-F5344CB8AC3E}">
        <p14:creationId xmlns:p14="http://schemas.microsoft.com/office/powerpoint/2010/main" val="3877524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454</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ZTF: PI Hexapod H-850K043 – Instrument Coordinate Systems</vt:lpstr>
      <vt:lpstr>PI Hexapod H-850K043 Coordinate System</vt:lpstr>
      <vt:lpstr>PI Hexapod H-850K043 Coordinate System</vt:lpstr>
      <vt:lpstr>PI Hexapod H-850K043 Coordinate System: Relative to ZTF</vt:lpstr>
      <vt:lpstr>PI Hexapod H-850K043 Coordinate System: Relative to ZTF</vt:lpstr>
      <vt:lpstr>PI Hexapod H-850K043 Coordinate System: Transformation Requirement</vt:lpstr>
      <vt:lpstr>PI Hexapod H-850K043 Coordinate System: Relative to P48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ZTF: PI Hexapod – Instrument Coordinate Systems</dc:title>
  <dc:creator>Feeney, Michael E. (Michael)</dc:creator>
  <cp:lastModifiedBy>Feeney, Michael E. (Michael)</cp:lastModifiedBy>
  <cp:revision>16</cp:revision>
  <dcterms:created xsi:type="dcterms:W3CDTF">2017-02-14T07:17:25Z</dcterms:created>
  <dcterms:modified xsi:type="dcterms:W3CDTF">2017-02-16T20:05:53Z</dcterms:modified>
</cp:coreProperties>
</file>