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tiff" ContentType="image/tif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261" r:id="rId3"/>
    <p:sldId id="272" r:id="rId4"/>
    <p:sldId id="273" r:id="rId5"/>
    <p:sldId id="274" r:id="rId6"/>
    <p:sldId id="275" r:id="rId7"/>
    <p:sldId id="286" r:id="rId8"/>
    <p:sldId id="284" r:id="rId9"/>
    <p:sldId id="263" r:id="rId10"/>
    <p:sldId id="264" r:id="rId11"/>
    <p:sldId id="295" r:id="rId12"/>
    <p:sldId id="265" r:id="rId13"/>
    <p:sldId id="268" r:id="rId14"/>
    <p:sldId id="266" r:id="rId15"/>
    <p:sldId id="267" r:id="rId16"/>
    <p:sldId id="279" r:id="rId17"/>
    <p:sldId id="271" r:id="rId18"/>
    <p:sldId id="269" r:id="rId19"/>
    <p:sldId id="270" r:id="rId20"/>
    <p:sldId id="277" r:id="rId21"/>
    <p:sldId id="276" r:id="rId22"/>
    <p:sldId id="278" r:id="rId23"/>
    <p:sldId id="280" r:id="rId24"/>
    <p:sldId id="282" r:id="rId25"/>
    <p:sldId id="283" r:id="rId26"/>
    <p:sldId id="281" r:id="rId27"/>
    <p:sldId id="287" r:id="rId28"/>
    <p:sldId id="288" r:id="rId29"/>
    <p:sldId id="289" r:id="rId30"/>
    <p:sldId id="290" r:id="rId31"/>
    <p:sldId id="296" r:id="rId32"/>
    <p:sldId id="291" r:id="rId33"/>
    <p:sldId id="293" r:id="rId34"/>
    <p:sldId id="294" r:id="rId35"/>
    <p:sldId id="297" r:id="rId36"/>
    <p:sldId id="298" r:id="rId37"/>
    <p:sldId id="299" r:id="rId38"/>
    <p:sldId id="300" r:id="rId39"/>
    <p:sldId id="303" r:id="rId40"/>
    <p:sldId id="301" r:id="rId41"/>
    <p:sldId id="302" r:id="rId42"/>
    <p:sldId id="304" r:id="rId43"/>
    <p:sldId id="305" r:id="rId44"/>
    <p:sldId id="306" r:id="rId45"/>
    <p:sldId id="307" r:id="rId46"/>
    <p:sldId id="285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63" autoAdjust="0"/>
  </p:normalViewPr>
  <p:slideViewPr>
    <p:cSldViewPr snapToGrid="0" snapToObjects="1">
      <p:cViewPr varScale="1">
        <p:scale>
          <a:sx n="117" d="100"/>
          <a:sy n="117" d="100"/>
        </p:scale>
        <p:origin x="-6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C5E3B-6075-FA40-A480-3A989BB40E38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5BFA9-07D9-B94C-BEEB-DB43B277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859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BC465-5B4D-B648-86CA-17AA52C9838A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C099C-AD57-9B43-832F-D4E2F0923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30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834B-4768-A24E-AD26-EEBCE067F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0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834B-4768-A24E-AD26-EEBCE067F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4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81000"/>
            <a:ext cx="20764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769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834B-4768-A24E-AD26-EEBCE067F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5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834B-4768-A24E-AD26-EEBCE067F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8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834B-4768-A24E-AD26-EEBCE067F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7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834B-4768-A24E-AD26-EEBCE067F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1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834B-4768-A24E-AD26-EEBCE067F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834B-4768-A24E-AD26-EEBCE067F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8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834B-4768-A24E-AD26-EEBCE067F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6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834B-4768-A24E-AD26-EEBCE067F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45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834B-4768-A24E-AD26-EEBCE067F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30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807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6080" y="1143000"/>
            <a:ext cx="20369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399" y="1143000"/>
            <a:ext cx="331779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2286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4607834B-4768-A24E-AD26-EEBCE067FF41}" type="slidenum">
              <a:rPr lang="en-US" smtClean="0"/>
              <a:t>‹#›</a:t>
            </a:fld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609600" y="1143000"/>
            <a:ext cx="80772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ZTF quadr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44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algn="ctr"/>
            <a:r>
              <a:rPr lang="en-US" dirty="0" smtClean="0">
                <a:solidFill>
                  <a:srgbClr val="00F9FF"/>
                </a:solidFill>
              </a:rPr>
              <a:t>ZTF Technical Status</a:t>
            </a:r>
            <a:endParaRPr lang="en-US" dirty="0">
              <a:solidFill>
                <a:srgbClr val="00F9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25850"/>
            <a:ext cx="6400800" cy="17526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Nov 30, 2016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Roger Smith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8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CD and FF on vacuum chuck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38" y="1371600"/>
            <a:ext cx="7287093" cy="5463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flattener installation on CCD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1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92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Side view of CCD-FF dock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4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4467"/>
            <a:ext cx="3298638" cy="762000"/>
          </a:xfrm>
        </p:spPr>
        <p:txBody>
          <a:bodyPr/>
          <a:lstStyle/>
          <a:p>
            <a:r>
              <a:rPr lang="en-US" dirty="0" smtClean="0"/>
              <a:t>Guider part way into its housing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guider installation into its hous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78" y="0"/>
            <a:ext cx="5145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48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lex with CCD crate ful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70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CCD being drawn into focal plan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05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first CCD installe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18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ZTF window on installation st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85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Feeney window installation with Oring clip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0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Looking through window ed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Exploded view of cryostat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ZTF exploded view 2015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200"/>
            <a:ext cx="9144000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2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illuminator VI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5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Steve checking temperature sensor connections to VI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8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backshell fm below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38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 descr="backshell assembl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5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20466"/>
            <a:ext cx="2897002" cy="762000"/>
          </a:xfrm>
        </p:spPr>
        <p:txBody>
          <a:bodyPr/>
          <a:lstStyle/>
          <a:p>
            <a:r>
              <a:rPr lang="en-US" dirty="0" smtClean="0"/>
              <a:t>JT Cooler test system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polycold test syst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2" y="-1"/>
            <a:ext cx="5064120" cy="67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08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power measured at Caltech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Screen Shot 2016-11-29 at 11.28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245"/>
            <a:ext cx="9144000" cy="466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61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Screen Shot 2016-11-29 at 11.2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0"/>
            <a:ext cx="73453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126" y="1965913"/>
            <a:ext cx="6320620" cy="762000"/>
          </a:xfrm>
        </p:spPr>
        <p:txBody>
          <a:bodyPr/>
          <a:lstStyle/>
          <a:p>
            <a:r>
              <a:rPr lang="en-US" dirty="0" smtClean="0"/>
              <a:t>Cooling system works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55540" y="4722169"/>
            <a:ext cx="366899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Need new thermal links to bring CCD temperatures down to 155 K with no heater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5503497" y="4450780"/>
            <a:ext cx="629591" cy="2713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3788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ermal link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74" y="0"/>
            <a:ext cx="83058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Thermal links </a:t>
            </a:r>
            <a:r>
              <a:rPr lang="en-US" dirty="0" smtClean="0">
                <a:solidFill>
                  <a:srgbClr val="00F9FF"/>
                </a:solidFill>
              </a:rPr>
              <a:t>and getters</a:t>
            </a:r>
            <a:endParaRPr lang="en-US" dirty="0">
              <a:solidFill>
                <a:srgbClr val="00F9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27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658143" y="609600"/>
            <a:ext cx="629591" cy="5736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F9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3202232" y="2084693"/>
            <a:ext cx="1280893" cy="27134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569965" y="609600"/>
            <a:ext cx="662156" cy="20391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F9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86172" y="4798157"/>
            <a:ext cx="34193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These need to be replaced with more conductive links </a:t>
            </a:r>
            <a:r>
              <a:rPr lang="en-US" dirty="0" smtClean="0">
                <a:sym typeface="Wingdings"/>
              </a:rPr>
              <a:t>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2735466" y="3332657"/>
            <a:ext cx="466766" cy="14655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3354632" y="3842868"/>
            <a:ext cx="1443288" cy="11076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66848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11-30 at 1.03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446"/>
            <a:ext cx="6060988" cy="1538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73" y="0"/>
            <a:ext cx="8305800" cy="762000"/>
          </a:xfrm>
        </p:spPr>
        <p:txBody>
          <a:bodyPr/>
          <a:lstStyle/>
          <a:p>
            <a:r>
              <a:rPr lang="en-US" dirty="0" smtClean="0"/>
              <a:t>CCDs outputs all alive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28</a:t>
            </a:fld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6382754" y="1600200"/>
            <a:ext cx="2304046" cy="4495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All CCDs are reading out.</a:t>
            </a:r>
          </a:p>
          <a:p>
            <a:r>
              <a:rPr lang="en-US" sz="2000" dirty="0" smtClean="0"/>
              <a:t>Overscan and </a:t>
            </a:r>
            <a:r>
              <a:rPr lang="en-US" sz="2000" dirty="0" err="1" smtClean="0"/>
              <a:t>prescan</a:t>
            </a:r>
            <a:r>
              <a:rPr lang="en-US" sz="2000" dirty="0" smtClean="0"/>
              <a:t> in parallel and serial directions is present.</a:t>
            </a:r>
          </a:p>
          <a:p>
            <a:r>
              <a:rPr lang="en-US" sz="2000" dirty="0" smtClean="0"/>
              <a:t>Cosmic rays are present.</a:t>
            </a:r>
          </a:p>
          <a:p>
            <a:r>
              <a:rPr lang="en-US" sz="2000" dirty="0" smtClean="0"/>
              <a:t>Still much work to be done.</a:t>
            </a:r>
            <a:endParaRPr lang="en-US" sz="2000" dirty="0"/>
          </a:p>
        </p:txBody>
      </p:sp>
      <p:pic>
        <p:nvPicPr>
          <p:cNvPr id="8" name="Picture 7" descr="Screen Shot 2016-11-30 at 1.03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3781"/>
            <a:ext cx="6060988" cy="1517811"/>
          </a:xfrm>
          <a:prstGeom prst="rect">
            <a:avLst/>
          </a:prstGeom>
        </p:spPr>
      </p:pic>
      <p:pic>
        <p:nvPicPr>
          <p:cNvPr id="9" name="Picture 8" descr="Screen Shot 2016-11-30 at 1.02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" y="3800736"/>
            <a:ext cx="6055788" cy="1529343"/>
          </a:xfrm>
          <a:prstGeom prst="rect">
            <a:avLst/>
          </a:prstGeom>
        </p:spPr>
      </p:pic>
      <p:pic>
        <p:nvPicPr>
          <p:cNvPr id="10" name="Picture 9" descr="Screen Shot 2016-11-30 at 1.02.5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" y="5320998"/>
            <a:ext cx="6055788" cy="153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74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0949"/>
            <a:ext cx="8229600" cy="1143000"/>
          </a:xfrm>
        </p:spPr>
        <p:txBody>
          <a:bodyPr/>
          <a:lstStyle/>
          <a:p>
            <a:r>
              <a:rPr lang="en-US" dirty="0" smtClean="0"/>
              <a:t>Video </a:t>
            </a:r>
            <a:r>
              <a:rPr lang="en-US" dirty="0" smtClean="0"/>
              <a:t>Signal (slowed for clarity)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9" y="1408388"/>
            <a:ext cx="2505918" cy="251826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03" y="1408388"/>
            <a:ext cx="2505918" cy="2518263"/>
          </a:xfrm>
        </p:spPr>
      </p:pic>
      <p:cxnSp>
        <p:nvCxnSpPr>
          <p:cNvPr id="8" name="Straight Arrow Connector 7"/>
          <p:cNvCxnSpPr/>
          <p:nvPr/>
        </p:nvCxnSpPr>
        <p:spPr>
          <a:xfrm>
            <a:off x="2666047" y="3951522"/>
            <a:ext cx="554765" cy="6878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726730" y="3926650"/>
            <a:ext cx="605205" cy="6878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12" y="4320855"/>
            <a:ext cx="2505918" cy="25182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08649" y="1704619"/>
            <a:ext cx="1540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Positive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Video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Output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8281" y="2866164"/>
            <a:ext cx="124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Inverted 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Reference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18162" y="4731091"/>
            <a:ext cx="1540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Differential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Video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Output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2053" y="5252214"/>
            <a:ext cx="2995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Reduced </a:t>
            </a:r>
            <a:r>
              <a:rPr lang="en-US" dirty="0"/>
              <a:t>f</a:t>
            </a:r>
            <a:r>
              <a:rPr lang="en-US" dirty="0" smtClean="0"/>
              <a:t>eedthrough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Faster settling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Noise immunity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3399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CRYOSTAT:</a:t>
            </a:r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Assembly fixtures:  </a:t>
            </a:r>
            <a:r>
              <a:rPr lang="en-US" sz="1800" dirty="0" smtClean="0"/>
              <a:t>story boards developed; fixtures successful </a:t>
            </a:r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Dewar assembled: </a:t>
            </a:r>
            <a:r>
              <a:rPr lang="en-US" sz="1800" dirty="0" smtClean="0"/>
              <a:t>low outgassing, no leaks</a:t>
            </a:r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Window installed: </a:t>
            </a:r>
            <a:r>
              <a:rPr lang="en-US" sz="1800" dirty="0" smtClean="0"/>
              <a:t>survives pressure.</a:t>
            </a:r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Window heater:  </a:t>
            </a:r>
            <a:r>
              <a:rPr lang="en-US" sz="1800" dirty="0" smtClean="0"/>
              <a:t>heating works; throughput and reflectivity good.</a:t>
            </a:r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All CCDs installed with field flatteners: </a:t>
            </a:r>
            <a:r>
              <a:rPr lang="en-US" sz="1800" dirty="0" smtClean="0"/>
              <a:t>no fit or ESD problems</a:t>
            </a:r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Cooling system in test:   </a:t>
            </a:r>
            <a:r>
              <a:rPr lang="en-US" sz="1800" dirty="0" smtClean="0"/>
              <a:t>power curves optimized; adequate margin, but flexible links need tuning.  </a:t>
            </a:r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CCD controllers:  </a:t>
            </a:r>
            <a:r>
              <a:rPr lang="en-US" sz="1800" dirty="0" smtClean="0"/>
              <a:t>exhaustive tests automated;  tests completed.</a:t>
            </a:r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CCD Waveform Definitions: </a:t>
            </a:r>
            <a:r>
              <a:rPr lang="en-US" sz="1800" dirty="0" smtClean="0"/>
              <a:t>done; better tools developed for this.</a:t>
            </a:r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CCD testing: </a:t>
            </a:r>
            <a:r>
              <a:rPr lang="en-US" sz="1800" dirty="0" smtClean="0"/>
              <a:t>In progress </a:t>
            </a:r>
            <a:r>
              <a:rPr lang="is-IS" sz="1800" dirty="0" smtClean="0"/>
              <a:t>… all CCD outputs working.  Reading out.</a:t>
            </a:r>
          </a:p>
          <a:p>
            <a:pPr>
              <a:buFont typeface="Wingdings" charset="2"/>
              <a:buChar char="ü"/>
            </a:pPr>
            <a:endParaRPr lang="en-US" sz="18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1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Testing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9" y="1825625"/>
            <a:ext cx="3870743" cy="435133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1437367"/>
            <a:ext cx="39624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With 72 total video channels, </a:t>
            </a:r>
            <a:r>
              <a:rPr lang="en-US" sz="2000" dirty="0" smtClean="0">
                <a:solidFill>
                  <a:srgbClr val="0000FF"/>
                </a:solidFill>
              </a:rPr>
              <a:t>test </a:t>
            </a:r>
            <a:r>
              <a:rPr lang="en-US" sz="2000" dirty="0" smtClean="0">
                <a:solidFill>
                  <a:srgbClr val="0000FF"/>
                </a:solidFill>
              </a:rPr>
              <a:t>automation is </a:t>
            </a:r>
            <a:r>
              <a:rPr lang="en-US" sz="2000" dirty="0" smtClean="0">
                <a:solidFill>
                  <a:srgbClr val="0000FF"/>
                </a:solidFill>
              </a:rPr>
              <a:t>essential. </a:t>
            </a:r>
            <a:r>
              <a:rPr lang="en-US" sz="2000" dirty="0" err="1" smtClean="0">
                <a:solidFill>
                  <a:srgbClr val="0000FF"/>
                </a:solidFill>
              </a:rPr>
              <a:t>E.g</a:t>
            </a:r>
            <a:r>
              <a:rPr lang="is-IS" sz="2000" dirty="0" smtClean="0">
                <a:solidFill>
                  <a:srgbClr val="0000FF"/>
                </a:solidFill>
              </a:rPr>
              <a:t>…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 smtClean="0">
              <a:sym typeface="Wingdings"/>
            </a:endParaRPr>
          </a:p>
          <a:p>
            <a:pPr marL="0" indent="0">
              <a:buNone/>
            </a:pPr>
            <a:r>
              <a:rPr lang="en-US" sz="2000" dirty="0" smtClean="0">
                <a:sym typeface="Wingdings"/>
              </a:rPr>
              <a:t> </a:t>
            </a:r>
            <a:r>
              <a:rPr lang="en-US" sz="2000" dirty="0" smtClean="0"/>
              <a:t>Feedthrough pulse height </a:t>
            </a:r>
            <a:r>
              <a:rPr lang="en-US" sz="2000" dirty="0" err="1" smtClean="0"/>
              <a:t>vs</a:t>
            </a:r>
            <a:r>
              <a:rPr lang="en-US" sz="2000" dirty="0" smtClean="0"/>
              <a:t> </a:t>
            </a:r>
            <a:r>
              <a:rPr lang="en-US" sz="2000" dirty="0" err="1" smtClean="0"/>
              <a:t>RG_low</a:t>
            </a:r>
            <a:r>
              <a:rPr lang="en-US" sz="2000" dirty="0" smtClean="0"/>
              <a:t> level for </a:t>
            </a:r>
            <a:r>
              <a:rPr lang="en-US" sz="2000" dirty="0" smtClean="0"/>
              <a:t>64 </a:t>
            </a:r>
            <a:r>
              <a:rPr lang="en-US" sz="2000" dirty="0" smtClean="0"/>
              <a:t>channels: 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sym typeface="Wingdings"/>
              </a:rPr>
              <a:t> </a:t>
            </a:r>
            <a:r>
              <a:rPr lang="en-US" sz="2000" dirty="0" smtClean="0"/>
              <a:t>Data acquired and </a:t>
            </a:r>
            <a:r>
              <a:rPr lang="en-US" sz="2000" dirty="0" smtClean="0"/>
              <a:t>analyzed </a:t>
            </a:r>
            <a:r>
              <a:rPr lang="en-US" sz="2000" i="1" dirty="0"/>
              <a:t>automatically</a:t>
            </a:r>
            <a:r>
              <a:rPr lang="en-US" sz="2000" dirty="0"/>
              <a:t> in </a:t>
            </a:r>
            <a:r>
              <a:rPr lang="en-US" sz="2000" dirty="0" smtClean="0"/>
              <a:t>~15 minutes.</a:t>
            </a:r>
          </a:p>
        </p:txBody>
      </p:sp>
    </p:spTree>
    <p:extLst>
      <p:ext uri="{BB962C8B-B14F-4D97-AF65-F5344CB8AC3E}">
        <p14:creationId xmlns:p14="http://schemas.microsoft.com/office/powerpoint/2010/main" val="3066173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 descr="2015-12 SteveKaye_and_PeterMao_testing_Arch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3272" y="381000"/>
            <a:ext cx="149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816678"/>
            <a:ext cx="159568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Stephen Kaye, EE</a:t>
            </a:r>
          </a:p>
          <a:p>
            <a:endParaRPr lang="en-US" sz="1200" dirty="0"/>
          </a:p>
          <a:p>
            <a:r>
              <a:rPr lang="en-US" sz="1200" dirty="0" smtClean="0"/>
              <a:t>Peter Mao, Physicist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934670"/>
            <a:ext cx="43528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 Archon CCD controllers</a:t>
            </a:r>
          </a:p>
          <a:p>
            <a:r>
              <a:rPr lang="en-US" dirty="0" smtClean="0"/>
              <a:t>One per quadrant, one for guide/focus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582158" y="3842868"/>
            <a:ext cx="499331" cy="20918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734128" y="4082115"/>
            <a:ext cx="499761" cy="18525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3983793" y="4559335"/>
            <a:ext cx="586172" cy="13753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352864" y="5236992"/>
            <a:ext cx="833553" cy="6976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352864" y="6544271"/>
            <a:ext cx="1432863" cy="1427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99088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</a:t>
            </a:r>
            <a:r>
              <a:rPr lang="en-US" dirty="0" smtClean="0"/>
              <a:t>Test Example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2406"/>
            <a:ext cx="4645950" cy="389777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950" y="2518490"/>
            <a:ext cx="3962400" cy="357751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ym typeface="Wingdings"/>
              </a:rPr>
              <a:t> </a:t>
            </a:r>
            <a:r>
              <a:rPr lang="en-US" sz="2000" dirty="0" smtClean="0"/>
              <a:t>Response on </a:t>
            </a:r>
            <a:r>
              <a:rPr lang="en-US" sz="2000" dirty="0" smtClean="0"/>
              <a:t>each </a:t>
            </a:r>
            <a:r>
              <a:rPr lang="en-US" sz="2000" dirty="0" smtClean="0"/>
              <a:t>channel versus the other 15</a:t>
            </a:r>
            <a:r>
              <a:rPr lang="en-US" sz="2000" dirty="0" smtClean="0"/>
              <a:t>. (one of 5 controllers)</a:t>
            </a:r>
            <a:endParaRPr lang="en-US" sz="2000" dirty="0" smtClean="0"/>
          </a:p>
          <a:p>
            <a:r>
              <a:rPr lang="en-US" sz="2000" dirty="0" smtClean="0"/>
              <a:t>Large </a:t>
            </a:r>
            <a:r>
              <a:rPr lang="en-US" sz="2000" dirty="0" smtClean="0"/>
              <a:t>data </a:t>
            </a:r>
            <a:r>
              <a:rPr lang="en-US" sz="2000" dirty="0" smtClean="0"/>
              <a:t>set taken </a:t>
            </a:r>
            <a:r>
              <a:rPr lang="en-US" sz="2000" dirty="0" smtClean="0"/>
              <a:t>and analyzed without </a:t>
            </a:r>
            <a:r>
              <a:rPr lang="en-US" sz="2000" dirty="0" smtClean="0"/>
              <a:t>interaction.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75316" y="1595768"/>
            <a:ext cx="3506173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Controller-only crosstalk test </a:t>
            </a:r>
          </a:p>
        </p:txBody>
      </p:sp>
    </p:spTree>
    <p:extLst>
      <p:ext uri="{BB962C8B-B14F-4D97-AF65-F5344CB8AC3E}">
        <p14:creationId xmlns:p14="http://schemas.microsoft.com/office/powerpoint/2010/main" val="3577113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Waveform Definition Language (WDL)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7" y="2499360"/>
            <a:ext cx="4292123" cy="2744325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24400" y="1346089"/>
            <a:ext cx="4187574" cy="5232380"/>
          </a:xfrm>
        </p:spPr>
        <p:txBody>
          <a:bodyPr/>
          <a:lstStyle/>
          <a:p>
            <a:r>
              <a:rPr lang="en-US" sz="2000" dirty="0" smtClean="0"/>
              <a:t>Developed </a:t>
            </a:r>
            <a:r>
              <a:rPr lang="en-US" sz="2000" dirty="0" smtClean="0"/>
              <a:t>“compiler” for </a:t>
            </a:r>
            <a:r>
              <a:rPr lang="en-US" sz="2000" dirty="0" smtClean="0"/>
              <a:t>language that waveforms </a:t>
            </a:r>
            <a:r>
              <a:rPr lang="en-US" sz="2000" dirty="0" smtClean="0"/>
              <a:t>and </a:t>
            </a:r>
            <a:r>
              <a:rPr lang="en-US" sz="2000" dirty="0" smtClean="0"/>
              <a:t>sequences to be defined by timing rules.</a:t>
            </a:r>
            <a:endParaRPr lang="en-US" sz="2000" dirty="0" smtClean="0"/>
          </a:p>
          <a:p>
            <a:r>
              <a:rPr lang="en-US" sz="2000" dirty="0" smtClean="0"/>
              <a:t>Timing and voltages can be parameterized. </a:t>
            </a:r>
          </a:p>
          <a:p>
            <a:r>
              <a:rPr lang="en-US" sz="2000" dirty="0" smtClean="0"/>
              <a:t>Parameter can then be manipulated by scripts which automate tests.</a:t>
            </a:r>
          </a:p>
          <a:p>
            <a:r>
              <a:rPr lang="en-US" sz="2000" dirty="0" smtClean="0"/>
              <a:t>Can support many permutations of variable </a:t>
            </a:r>
            <a:r>
              <a:rPr lang="en-US" sz="2000" dirty="0" smtClean="0"/>
              <a:t>clock levels, shifting direction, and waveform timing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Can implement dependencies of one bias voltage on another etc.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4271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obot for filter exchanger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/photos/148693675@N04/albums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75" y="1435916"/>
            <a:ext cx="7229445" cy="54220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1075" y="1464867"/>
            <a:ext cx="21275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Michael Porter, ME:</a:t>
            </a:r>
          </a:p>
          <a:p>
            <a:r>
              <a:rPr lang="en-US" sz="1400" dirty="0" smtClean="0"/>
              <a:t>Filter Exchanger design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285058" y="2220746"/>
            <a:ext cx="145762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Jake Zimmer, </a:t>
            </a:r>
          </a:p>
          <a:p>
            <a:r>
              <a:rPr lang="en-US" sz="1600" dirty="0" smtClean="0"/>
              <a:t>Intern: magnetic latch sensing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624528" y="1697526"/>
            <a:ext cx="7066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Kuka</a:t>
            </a:r>
            <a:r>
              <a:rPr lang="en-US" sz="1400" dirty="0" smtClean="0"/>
              <a:t> Robot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2106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P48 solid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Full P48 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9144000" cy="496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18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Cutaway </a:t>
            </a:r>
            <a:r>
              <a:rPr lang="en-US" sz="1200" dirty="0" smtClean="0"/>
              <a:t>(spiders suppressed)</a:t>
            </a:r>
            <a:endParaRPr lang="en-US" sz="1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 descr="Full P48 cutaw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431"/>
            <a:ext cx="9144000" cy="5194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1475" y="4526767"/>
            <a:ext cx="25509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CCD controllers outside end of spiders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322388" y="6208506"/>
            <a:ext cx="25509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Filter storage closet docks through manhole</a:t>
            </a:r>
            <a:endParaRPr lang="en-US" sz="1600" dirty="0"/>
          </a:p>
        </p:txBody>
      </p:sp>
      <p:cxnSp>
        <p:nvCxnSpPr>
          <p:cNvPr id="10" name="Straight Connector 9"/>
          <p:cNvCxnSpPr>
            <a:stCxn id="7" idx="1"/>
          </p:cNvCxnSpPr>
          <p:nvPr/>
        </p:nvCxnSpPr>
        <p:spPr bwMode="auto">
          <a:xfrm flipH="1" flipV="1">
            <a:off x="5796582" y="4526767"/>
            <a:ext cx="534893" cy="2923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8" idx="1"/>
          </p:cNvCxnSpPr>
          <p:nvPr/>
        </p:nvCxnSpPr>
        <p:spPr bwMode="auto">
          <a:xfrm flipH="1" flipV="1">
            <a:off x="4179184" y="5438636"/>
            <a:ext cx="1143204" cy="1062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969227" y="1219154"/>
            <a:ext cx="2550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Bonn Shutter</a:t>
            </a:r>
            <a:endParaRPr lang="en-US" sz="1600" dirty="0"/>
          </a:p>
        </p:txBody>
      </p:sp>
      <p:cxnSp>
        <p:nvCxnSpPr>
          <p:cNvPr id="16" name="Straight Connector 15"/>
          <p:cNvCxnSpPr/>
          <p:nvPr/>
        </p:nvCxnSpPr>
        <p:spPr bwMode="auto">
          <a:xfrm flipH="1" flipV="1">
            <a:off x="6331475" y="1447800"/>
            <a:ext cx="876260" cy="2348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7082027" y="609600"/>
            <a:ext cx="1102660" cy="1073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229690" y="370144"/>
            <a:ext cx="2550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New forward baffle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633757" y="5607913"/>
            <a:ext cx="2550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Filter filter exchange robot</a:t>
            </a:r>
            <a:endParaRPr lang="en-US" sz="1600" dirty="0"/>
          </a:p>
        </p:txBody>
      </p:sp>
      <p:cxnSp>
        <p:nvCxnSpPr>
          <p:cNvPr id="23" name="Straight Connector 22"/>
          <p:cNvCxnSpPr>
            <a:stCxn id="22" idx="1"/>
          </p:cNvCxnSpPr>
          <p:nvPr/>
        </p:nvCxnSpPr>
        <p:spPr bwMode="auto">
          <a:xfrm flipH="1" flipV="1">
            <a:off x="4548255" y="4526767"/>
            <a:ext cx="1085502" cy="12504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76699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deployment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 descr="P48 elevation cutaw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00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7249" y="4222813"/>
            <a:ext cx="33433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Redundant latching mechanisms, fully captive at all times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 descr="Filter exchanger obliq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302" y="380999"/>
            <a:ext cx="9910637" cy="59211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7306" y="5098375"/>
            <a:ext cx="4255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Robot retracts and parks under ring girder so no additional beam obstruction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990" y="383134"/>
            <a:ext cx="57052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Only 23% beam obstruction by instrument + spiders</a:t>
            </a:r>
          </a:p>
          <a:p>
            <a:r>
              <a:rPr lang="en-US" sz="1400" dirty="0" smtClean="0">
                <a:solidFill>
                  <a:srgbClr val="00F9FF"/>
                </a:solidFill>
              </a:rPr>
              <a:t>Cables and refrigerant lines hidden inside spiders.</a:t>
            </a:r>
            <a:endParaRPr lang="en-US" sz="1400" dirty="0">
              <a:solidFill>
                <a:srgbClr val="00F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2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baffle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39</a:t>
            </a:fld>
            <a:endParaRPr lang="en-US"/>
          </a:p>
        </p:txBody>
      </p:sp>
      <p:pic>
        <p:nvPicPr>
          <p:cNvPr id="6" name="forward baffle timelap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56636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8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91980"/>
            <a:ext cx="80772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TELESCOPE</a:t>
            </a:r>
          </a:p>
          <a:p>
            <a:pPr>
              <a:buFont typeface="Wingdings" charset="2"/>
              <a:buChar char="ü"/>
            </a:pPr>
            <a:r>
              <a:rPr lang="en-US" sz="1800" b="1" dirty="0"/>
              <a:t>Dome drive: </a:t>
            </a:r>
            <a:r>
              <a:rPr lang="en-US" sz="1800" dirty="0"/>
              <a:t>new speed controlled motor &amp; gearbox</a:t>
            </a:r>
            <a:r>
              <a:rPr lang="en-US" sz="1800" b="1" dirty="0"/>
              <a:t> </a:t>
            </a:r>
          </a:p>
          <a:p>
            <a:pPr>
              <a:buFont typeface="Wingdings" charset="2"/>
              <a:buChar char="ü"/>
            </a:pPr>
            <a:r>
              <a:rPr lang="en-US" sz="1800" b="1" dirty="0"/>
              <a:t>Telescope drives: </a:t>
            </a:r>
            <a:r>
              <a:rPr lang="en-US" sz="1800" dirty="0"/>
              <a:t>new motors and electronics in use with PTF</a:t>
            </a:r>
            <a:r>
              <a:rPr lang="en-US" sz="1800" dirty="0" smtClean="0"/>
              <a:t>.</a:t>
            </a:r>
            <a:endParaRPr lang="en-US" sz="1800" b="1" dirty="0" smtClean="0"/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Bonn/DESY shutter: </a:t>
            </a:r>
            <a:r>
              <a:rPr lang="en-US" sz="1800" dirty="0" smtClean="0"/>
              <a:t>installed and working on PTF</a:t>
            </a:r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Trim plate:  </a:t>
            </a:r>
            <a:r>
              <a:rPr lang="en-US" sz="1800" dirty="0" smtClean="0"/>
              <a:t>cell design, with seals and drain for washing</a:t>
            </a:r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Forward Baffle</a:t>
            </a:r>
            <a:r>
              <a:rPr lang="en-US" sz="1800" dirty="0" smtClean="0"/>
              <a:t>: new; less scattered light</a:t>
            </a:r>
          </a:p>
          <a:p>
            <a:pPr>
              <a:buFont typeface="Wingdings" charset="2"/>
              <a:buChar char="ü"/>
            </a:pPr>
            <a:r>
              <a:rPr lang="en-US" sz="1800" b="1" dirty="0" smtClean="0"/>
              <a:t>Spiders</a:t>
            </a:r>
            <a:r>
              <a:rPr lang="en-US" sz="1800" b="1" dirty="0"/>
              <a:t>, hub: </a:t>
            </a:r>
            <a:r>
              <a:rPr lang="en-US" sz="1800" dirty="0" smtClean="0"/>
              <a:t>designed (fabrication about to start).</a:t>
            </a:r>
          </a:p>
          <a:p>
            <a:pPr>
              <a:buFont typeface="Wingdings" charset="2"/>
              <a:buChar char="ü"/>
            </a:pPr>
            <a:r>
              <a:rPr lang="en-US" sz="1800" b="1" dirty="0"/>
              <a:t>Filter </a:t>
            </a:r>
            <a:r>
              <a:rPr lang="en-US" sz="1800" b="1" dirty="0" smtClean="0"/>
              <a:t>exchanger: </a:t>
            </a:r>
            <a:r>
              <a:rPr lang="en-US" sz="1800" dirty="0" smtClean="0"/>
              <a:t>designed; in fabrication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2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 on dome flo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694922" cy="762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Bonn Shutter on dome floor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95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90" y="2747513"/>
            <a:ext cx="3832470" cy="762000"/>
          </a:xfrm>
        </p:spPr>
        <p:txBody>
          <a:bodyPr/>
          <a:lstStyle/>
          <a:p>
            <a:r>
              <a:rPr lang="en-US" dirty="0" smtClean="0"/>
              <a:t>Modest increase</a:t>
            </a:r>
            <a:br>
              <a:rPr lang="en-US" dirty="0" smtClean="0"/>
            </a:br>
            <a:r>
              <a:rPr lang="en-US" dirty="0" smtClean="0"/>
              <a:t>in area presented to wind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 descr="shutter on P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6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7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465"/>
            <a:ext cx="2897002" cy="762000"/>
          </a:xfrm>
        </p:spPr>
        <p:txBody>
          <a:bodyPr/>
          <a:lstStyle/>
          <a:p>
            <a:r>
              <a:rPr lang="en-US" dirty="0" smtClean="0"/>
              <a:t>Flat field illuminator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 descr="flat field illuminator dock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68" y="0"/>
            <a:ext cx="5673432" cy="3542757"/>
          </a:xfrm>
          <a:prstGeom prst="rect">
            <a:avLst/>
          </a:prstGeom>
        </p:spPr>
      </p:pic>
      <p:pic>
        <p:nvPicPr>
          <p:cNvPr id="6" name="Picture 5" descr="Flat field illumina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311"/>
            <a:ext cx="4311415" cy="37176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162571"/>
            <a:ext cx="223613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Moving into position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26080" y="819834"/>
            <a:ext cx="2423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Almost light tight when aligned: ~2” gap with soft gaskets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2269" y="4461635"/>
            <a:ext cx="451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Ring of LEDs in various colors mounted to illuminator baffle, not telescope.</a:t>
            </a: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 bwMode="auto">
          <a:xfrm flipH="1">
            <a:off x="3158813" y="4784801"/>
            <a:ext cx="1313456" cy="45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6143943" y="1270102"/>
            <a:ext cx="582138" cy="2286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493979" y="5797111"/>
            <a:ext cx="4244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Fine encoder over short distance around dome docking location allows telescope to move to actual dome position, so dome positioning not critical.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631081" y="15799"/>
            <a:ext cx="146305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97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lomar2cahill_ma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587" y="896488"/>
            <a:ext cx="3841389" cy="762000"/>
          </a:xfrm>
        </p:spPr>
        <p:txBody>
          <a:bodyPr/>
          <a:lstStyle/>
          <a:p>
            <a:r>
              <a:rPr lang="en-US" dirty="0" smtClean="0"/>
              <a:t>Data link rate monitoring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3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weather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 descr="stress_transf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76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4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re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6023" y="3268579"/>
            <a:ext cx="3465749" cy="762000"/>
          </a:xfrm>
        </p:spPr>
        <p:txBody>
          <a:bodyPr/>
          <a:lstStyle/>
          <a:p>
            <a:r>
              <a:rPr lang="en-US" dirty="0" smtClean="0"/>
              <a:t>High humidity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7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381000"/>
            <a:ext cx="8610600" cy="762000"/>
          </a:xfrm>
        </p:spPr>
        <p:txBody>
          <a:bodyPr/>
          <a:lstStyle/>
          <a:p>
            <a:r>
              <a:rPr lang="en-US" dirty="0" smtClean="0"/>
              <a:t>ZTF focal plane last night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46</a:t>
            </a:fld>
            <a:endParaRPr lang="en-US"/>
          </a:p>
        </p:txBody>
      </p:sp>
      <p:pic>
        <p:nvPicPr>
          <p:cNvPr id="11" name="Picture 10" descr="ZTF focal plane bottom edge cli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1900" cy="768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53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0000FF"/>
                </a:solidFill>
              </a:rPr>
              <a:t>OBSERVATORY</a:t>
            </a:r>
          </a:p>
          <a:p>
            <a:pPr>
              <a:buFont typeface="Wingdings" charset="2"/>
              <a:buChar char="ü"/>
            </a:pPr>
            <a:r>
              <a:rPr lang="en-US" sz="1800" b="1" dirty="0"/>
              <a:t>HVAC &amp; electrical: </a:t>
            </a:r>
            <a:r>
              <a:rPr lang="en-US" sz="1800" dirty="0"/>
              <a:t>upgraded</a:t>
            </a:r>
          </a:p>
          <a:p>
            <a:pPr>
              <a:buFont typeface="Wingdings" charset="2"/>
              <a:buChar char="ü"/>
            </a:pPr>
            <a:r>
              <a:rPr lang="en-US" sz="1800" b="1" dirty="0"/>
              <a:t>Air conditioned equipment room: </a:t>
            </a:r>
            <a:r>
              <a:rPr lang="en-US" sz="1800" dirty="0"/>
              <a:t>added to exterior </a:t>
            </a:r>
          </a:p>
          <a:p>
            <a:pPr>
              <a:buFont typeface="Wingdings" charset="2"/>
              <a:buChar char="ü"/>
            </a:pPr>
            <a:r>
              <a:rPr lang="en-US" sz="1800" b="1" dirty="0"/>
              <a:t>Dry air system:  </a:t>
            </a:r>
            <a:r>
              <a:rPr lang="en-US" sz="1800" dirty="0"/>
              <a:t>higher volume system installed</a:t>
            </a:r>
          </a:p>
          <a:p>
            <a:pPr>
              <a:buFont typeface="Wingdings" charset="2"/>
              <a:buChar char="ü"/>
            </a:pPr>
            <a:r>
              <a:rPr lang="en-US" sz="1800" b="1" dirty="0"/>
              <a:t>Wind screen: </a:t>
            </a:r>
            <a:r>
              <a:rPr lang="en-US" sz="1800" dirty="0"/>
              <a:t>refurbished (but still not automated)</a:t>
            </a:r>
          </a:p>
          <a:p>
            <a:pPr>
              <a:buFont typeface="Wingdings" charset="2"/>
              <a:buChar char="ü"/>
            </a:pPr>
            <a:r>
              <a:rPr lang="en-US" sz="1800" b="1" dirty="0"/>
              <a:t>Downlink</a:t>
            </a:r>
            <a:r>
              <a:rPr lang="en-US" sz="1800" dirty="0"/>
              <a:t>: data rate improved to meet requirements.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1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progress or pending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7550" y="1600200"/>
            <a:ext cx="3962400" cy="449580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CCD testing and optimization</a:t>
            </a:r>
          </a:p>
          <a:p>
            <a:pPr>
              <a:buFont typeface="Wingdings" charset="2"/>
              <a:buChar char="Ø"/>
            </a:pPr>
            <a:r>
              <a:rPr lang="en-US" sz="1800" dirty="0" smtClean="0"/>
              <a:t>CCD readout software</a:t>
            </a:r>
          </a:p>
          <a:p>
            <a:pPr>
              <a:buFont typeface="Wingdings" charset="2"/>
              <a:buChar char="Ø"/>
            </a:pPr>
            <a:r>
              <a:rPr lang="en-US" sz="1800" dirty="0" smtClean="0"/>
              <a:t>System software</a:t>
            </a:r>
          </a:p>
          <a:p>
            <a:pPr>
              <a:buFont typeface="Wingdings" charset="2"/>
              <a:buChar char="Ø"/>
            </a:pPr>
            <a:r>
              <a:rPr lang="en-US" sz="1800" dirty="0" smtClean="0"/>
              <a:t>On-telescope Electronics rack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Water cooling under test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Assembly in progress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Spider and hub </a:t>
            </a:r>
            <a:r>
              <a:rPr lang="en-US" sz="1800" dirty="0" smtClean="0"/>
              <a:t>fabrication</a:t>
            </a:r>
          </a:p>
          <a:p>
            <a:pPr>
              <a:buFont typeface="Wingdings" charset="2"/>
              <a:buChar char="Ø"/>
            </a:pPr>
            <a:r>
              <a:rPr lang="en-US" sz="1800" dirty="0" smtClean="0"/>
              <a:t>Flat field illuminator</a:t>
            </a:r>
          </a:p>
          <a:p>
            <a:pPr>
              <a:buFont typeface="Wingdings" charset="2"/>
              <a:buChar char="Ø"/>
            </a:pPr>
            <a:r>
              <a:rPr lang="en-US" sz="1800" dirty="0" smtClean="0"/>
              <a:t>Trim plate polishing and coating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30710" y="1600200"/>
            <a:ext cx="3962400" cy="449580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1800" dirty="0"/>
              <a:t>Dome Control Software: upgrade algorithm.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Lightning: protection</a:t>
            </a:r>
          </a:p>
          <a:p>
            <a:pPr>
              <a:buFont typeface="Wingdings" charset="2"/>
              <a:buChar char="Ø"/>
            </a:pPr>
            <a:r>
              <a:rPr lang="en-US" sz="1800" dirty="0" smtClean="0"/>
              <a:t>New </a:t>
            </a:r>
            <a:r>
              <a:rPr lang="en-US" sz="1800" dirty="0"/>
              <a:t>Telescope Control Software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Wind screen: </a:t>
            </a:r>
            <a:r>
              <a:rPr lang="en-US" sz="1800" dirty="0" smtClean="0"/>
              <a:t>automation</a:t>
            </a:r>
            <a:endParaRPr lang="en-US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3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0" y="1447800"/>
            <a:ext cx="3017697" cy="1678601"/>
          </a:xfrm>
        </p:spPr>
        <p:txBody>
          <a:bodyPr/>
          <a:lstStyle/>
          <a:p>
            <a:r>
              <a:rPr lang="en-US" dirty="0" smtClean="0"/>
              <a:t>Focal plane cold and operating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837784"/>
            <a:ext cx="3082827" cy="228600"/>
          </a:xfrm>
        </p:spPr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/photos/148693675@N04/albums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ZTF full focal pla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90" y="0"/>
            <a:ext cx="597731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3272" y="3452069"/>
            <a:ext cx="1877919" cy="338554"/>
          </a:xfrm>
          <a:prstGeom prst="rect">
            <a:avLst/>
          </a:prstGeom>
          <a:solidFill>
            <a:srgbClr val="00F9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 layer AR coating</a:t>
            </a:r>
            <a:endParaRPr lang="en-US" sz="1600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 bwMode="auto">
          <a:xfrm>
            <a:off x="2681191" y="3621346"/>
            <a:ext cx="2540075" cy="5363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F9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7" idx="3"/>
          </p:cNvCxnSpPr>
          <p:nvPr/>
        </p:nvCxnSpPr>
        <p:spPr bwMode="auto">
          <a:xfrm>
            <a:off x="2681191" y="3621346"/>
            <a:ext cx="3864388" cy="5363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F9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57200" y="4527192"/>
            <a:ext cx="2451946" cy="33855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Single layer AR coating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 bwMode="auto">
          <a:xfrm>
            <a:off x="2909146" y="4696469"/>
            <a:ext cx="1063792" cy="6336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14" idx="3"/>
          </p:cNvCxnSpPr>
          <p:nvPr/>
        </p:nvCxnSpPr>
        <p:spPr bwMode="auto">
          <a:xfrm>
            <a:off x="2909146" y="4696469"/>
            <a:ext cx="5166991" cy="8398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30260" y="5710025"/>
            <a:ext cx="295256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Delta doped, multi-layer AR coating, fully depleted thick CCDs </a:t>
            </a:r>
            <a:endParaRPr lang="en-US" sz="1400" dirty="0"/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 bwMode="auto">
          <a:xfrm>
            <a:off x="3082827" y="5971635"/>
            <a:ext cx="1715093" cy="2616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082827" y="5971635"/>
            <a:ext cx="4266024" cy="3358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6447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ITO window heater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https://www.flickr.com/photos/148693675@N04/albums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ZTF Window Hea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714" y="2067514"/>
            <a:ext cx="3248438" cy="37109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03523" y="3039552"/>
            <a:ext cx="553998" cy="98297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+ 68.5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ZTF window heater CCDs war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4578" y="2052020"/>
            <a:ext cx="5279422" cy="39595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5576" y="1639190"/>
            <a:ext cx="265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CCDs cold, ~20W heat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2417" y="5699275"/>
            <a:ext cx="245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1 C gradient,</a:t>
            </a:r>
          </a:p>
          <a:p>
            <a:r>
              <a:rPr lang="en-US" dirty="0" smtClean="0"/>
              <a:t>Power as expected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97920" y="1650289"/>
            <a:ext cx="332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CCDs warm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3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story boards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2016-11-30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/photos/148693675@N04/albums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Screen Shot 2016-11-29 at 9.16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589"/>
            <a:ext cx="9144000" cy="512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6944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icity">
  <a:themeElements>
    <a:clrScheme name="simplicity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mplicity1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implicity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simplicity.thmx</Template>
  <TotalTime>983</TotalTime>
  <Words>1494</Words>
  <Application>Microsoft Macintosh PowerPoint</Application>
  <PresentationFormat>On-screen Show (4:3)</PresentationFormat>
  <Paragraphs>249</Paragraphs>
  <Slides>46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simplicity</vt:lpstr>
      <vt:lpstr>ZTF Technical Status</vt:lpstr>
      <vt:lpstr>Exploded view of cryostat</vt:lpstr>
      <vt:lpstr>Milestones</vt:lpstr>
      <vt:lpstr>Milestones</vt:lpstr>
      <vt:lpstr>Milestones</vt:lpstr>
      <vt:lpstr>In progress or pending</vt:lpstr>
      <vt:lpstr>Focal plane cold and operating</vt:lpstr>
      <vt:lpstr>ITO window heater</vt:lpstr>
      <vt:lpstr>Assembly story boards</vt:lpstr>
      <vt:lpstr>Field flattener installation on CCD</vt:lpstr>
      <vt:lpstr>PowerPoint Presentation</vt:lpstr>
      <vt:lpstr>PowerPoint Presentation</vt:lpstr>
      <vt:lpstr>Guider part way into its housing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JT Cooler test system</vt:lpstr>
      <vt:lpstr>Cooling power measured at Caltech</vt:lpstr>
      <vt:lpstr>Cooling system works</vt:lpstr>
      <vt:lpstr>Thermal links and getters</vt:lpstr>
      <vt:lpstr>CCDs outputs all alive</vt:lpstr>
      <vt:lpstr>Video Signal (slowed for clarity)</vt:lpstr>
      <vt:lpstr>Automated Testing Data</vt:lpstr>
      <vt:lpstr>PowerPoint Presentation</vt:lpstr>
      <vt:lpstr>Automated Test Example</vt:lpstr>
      <vt:lpstr>Waveform Definition Language (WDL)</vt:lpstr>
      <vt:lpstr>Robot for filter exchanger</vt:lpstr>
      <vt:lpstr>Full P48 solid model</vt:lpstr>
      <vt:lpstr>Cutaway (spiders suppressed)</vt:lpstr>
      <vt:lpstr>Filter deployment</vt:lpstr>
      <vt:lpstr>PowerPoint Presentation</vt:lpstr>
      <vt:lpstr>Forward baffle</vt:lpstr>
      <vt:lpstr>Bonn Shutter on dome floor</vt:lpstr>
      <vt:lpstr>Modest increase in area presented to wind</vt:lpstr>
      <vt:lpstr>Flat field illuminator</vt:lpstr>
      <vt:lpstr>Data link rate monitoring</vt:lpstr>
      <vt:lpstr>Good weather</vt:lpstr>
      <vt:lpstr>High humidity</vt:lpstr>
      <vt:lpstr>ZTF focal plane last night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ZTF Technical Status</dc:title>
  <dc:creator>Roger Smith</dc:creator>
  <cp:lastModifiedBy>Roger Smith</cp:lastModifiedBy>
  <cp:revision>39</cp:revision>
  <dcterms:created xsi:type="dcterms:W3CDTF">2016-11-29T18:35:56Z</dcterms:created>
  <dcterms:modified xsi:type="dcterms:W3CDTF">2016-11-30T10:59:12Z</dcterms:modified>
</cp:coreProperties>
</file>