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67" r:id="rId5"/>
    <p:sldId id="274" r:id="rId6"/>
    <p:sldId id="268" r:id="rId7"/>
    <p:sldId id="269" r:id="rId8"/>
    <p:sldId id="270" r:id="rId9"/>
    <p:sldId id="271" r:id="rId10"/>
    <p:sldId id="272" r:id="rId11"/>
    <p:sldId id="273" r:id="rId12"/>
    <p:sldId id="265" r:id="rId13"/>
    <p:sldId id="259" r:id="rId14"/>
    <p:sldId id="288" r:id="rId15"/>
    <p:sldId id="310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309" r:id="rId25"/>
    <p:sldId id="263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14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CCBEC-4855-414E-99B7-099BC672996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4F780-64EF-4930-B1B8-18E73FDF1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65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4F780-64EF-4930-B1B8-18E73FDF1C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46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B1B3-8A56-452F-B97F-B533799727F3}" type="datetime1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556-E221-41C5-AC73-4538FF15D69A}" type="datetime1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0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EC77-7098-4F54-8806-A629474C2148}" type="datetime1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62E7-AB2D-4189-AEB8-BC2C70FB1EA2}" type="datetime1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4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92AE-C7A6-40AA-83DE-B2935B7F714E}" type="datetime1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1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0022-2B1A-4D9D-B3F7-9D61B05B9D0C}" type="datetime1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1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5E81-D407-4670-80FA-D15810C05D1A}" type="datetime1">
              <a:rPr lang="en-US" smtClean="0"/>
              <a:t>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A96B-6D1B-4D3D-B72C-A1FCE8F9B3C7}" type="datetime1">
              <a:rPr lang="en-US" smtClean="0"/>
              <a:t>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7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86A2-B526-4F44-9EE0-78096C356A35}" type="datetime1">
              <a:rPr lang="en-US" smtClean="0"/>
              <a:t>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06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D060-D3EF-4CF1-AA7E-20B6B563C73F}" type="datetime1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5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38F8-B036-4C47-A13B-8D8C99B6CFB5}" type="datetime1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3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41CEA-AA2F-4FAD-B0F2-718E1FA4E693}" type="datetime1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AAA16-A473-4942-ABF7-BB01BFE9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5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_U4sGRB2peU" TargetMode="External"/><Relationship Id="rId13" Type="http://schemas.openxmlformats.org/officeDocument/2006/relationships/hyperlink" Target="https://www.youtube.com/watch?v=rOIl3EnJhl0" TargetMode="External"/><Relationship Id="rId3" Type="http://schemas.openxmlformats.org/officeDocument/2006/relationships/hyperlink" Target="https://www.youtube.com/watch?v=PX7mT_nTGLg" TargetMode="External"/><Relationship Id="rId7" Type="http://schemas.openxmlformats.org/officeDocument/2006/relationships/hyperlink" Target="https://www.youtube.com/watch?v=Pt4KzYNRrIk" TargetMode="External"/><Relationship Id="rId12" Type="http://schemas.openxmlformats.org/officeDocument/2006/relationships/hyperlink" Target="https://www.youtube.com/watch?v=TPQ0ISwOgb8" TargetMode="External"/><Relationship Id="rId2" Type="http://schemas.openxmlformats.org/officeDocument/2006/relationships/hyperlink" Target="https://www.youtube.com/watch?v=LI5cgaF9XV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3xZWCGP1no8" TargetMode="External"/><Relationship Id="rId11" Type="http://schemas.openxmlformats.org/officeDocument/2006/relationships/hyperlink" Target="https://www.youtube.com/watch?v=sUp3EL-8xgE" TargetMode="External"/><Relationship Id="rId5" Type="http://schemas.openxmlformats.org/officeDocument/2006/relationships/hyperlink" Target="https://www.youtube.com/watch?v=ymAgKyMF82s" TargetMode="External"/><Relationship Id="rId15" Type="http://schemas.openxmlformats.org/officeDocument/2006/relationships/hyperlink" Target="http://blog.robotiq.com/bid/37452/How-To-Handle-Fragile-Parts-With-Robots" TargetMode="External"/><Relationship Id="rId10" Type="http://schemas.openxmlformats.org/officeDocument/2006/relationships/hyperlink" Target="https://www.youtube.com/watch?v=oeYbLFrsTiI" TargetMode="External"/><Relationship Id="rId4" Type="http://schemas.openxmlformats.org/officeDocument/2006/relationships/hyperlink" Target="https://www.youtube.com/watch?v=tCss_TjSs7Y" TargetMode="External"/><Relationship Id="rId9" Type="http://schemas.openxmlformats.org/officeDocument/2006/relationships/hyperlink" Target="https://www.youtube.com/watch?v=EgzL7V9GU-Q" TargetMode="External"/><Relationship Id="rId14" Type="http://schemas.openxmlformats.org/officeDocument/2006/relationships/hyperlink" Target="https://www.youtube.com/watch?v=4SBr4tClbf4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ZTF Filter Mechanism Design Concept Proposal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M. Porter</a:t>
            </a:r>
          </a:p>
          <a:p>
            <a:r>
              <a:rPr lang="en-US" dirty="0" smtClean="0"/>
              <a:t>2016-01-22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28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50" y="690224"/>
            <a:ext cx="9817768" cy="548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30782" y="2840538"/>
            <a:ext cx="2550230" cy="2371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464660" y="3433424"/>
            <a:ext cx="2082473" cy="339212"/>
            <a:chOff x="9350477" y="1592826"/>
            <a:chExt cx="2082473" cy="339212"/>
          </a:xfrm>
        </p:grpSpPr>
        <p:sp>
          <p:nvSpPr>
            <p:cNvPr id="7" name="Rectangle 6"/>
            <p:cNvSpPr/>
            <p:nvPr/>
          </p:nvSpPr>
          <p:spPr>
            <a:xfrm>
              <a:off x="9350477" y="1592826"/>
              <a:ext cx="1976284" cy="206477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494953" y="1666567"/>
              <a:ext cx="937997" cy="26547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464660" y="2914280"/>
            <a:ext cx="2082473" cy="339212"/>
            <a:chOff x="9350477" y="1592826"/>
            <a:chExt cx="2082473" cy="339212"/>
          </a:xfrm>
        </p:grpSpPr>
        <p:sp>
          <p:nvSpPr>
            <p:cNvPr id="14" name="Rectangle 13"/>
            <p:cNvSpPr/>
            <p:nvPr/>
          </p:nvSpPr>
          <p:spPr>
            <a:xfrm>
              <a:off x="9350477" y="1592826"/>
              <a:ext cx="1976284" cy="206477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494953" y="1666567"/>
              <a:ext cx="937997" cy="26547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8418378" y="4269656"/>
            <a:ext cx="3580909" cy="3613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625981" y="4390594"/>
            <a:ext cx="937997" cy="2654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12747" y="4340449"/>
            <a:ext cx="4505632" cy="1828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12746" y="3852283"/>
            <a:ext cx="1976284" cy="20647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01902" y="4352244"/>
            <a:ext cx="937997" cy="26547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09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50" y="690224"/>
            <a:ext cx="9817768" cy="548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30782" y="2840538"/>
            <a:ext cx="2550230" cy="2371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464660" y="3433424"/>
            <a:ext cx="2082473" cy="339212"/>
            <a:chOff x="9350477" y="1592826"/>
            <a:chExt cx="2082473" cy="339212"/>
          </a:xfrm>
        </p:grpSpPr>
        <p:sp>
          <p:nvSpPr>
            <p:cNvPr id="7" name="Rectangle 6"/>
            <p:cNvSpPr/>
            <p:nvPr/>
          </p:nvSpPr>
          <p:spPr>
            <a:xfrm>
              <a:off x="9350477" y="1592826"/>
              <a:ext cx="1976284" cy="206477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494953" y="1666567"/>
              <a:ext cx="937997" cy="26547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464660" y="2914280"/>
            <a:ext cx="2082473" cy="339212"/>
            <a:chOff x="9350477" y="1592826"/>
            <a:chExt cx="2082473" cy="339212"/>
          </a:xfrm>
        </p:grpSpPr>
        <p:sp>
          <p:nvSpPr>
            <p:cNvPr id="14" name="Rectangle 13"/>
            <p:cNvSpPr/>
            <p:nvPr/>
          </p:nvSpPr>
          <p:spPr>
            <a:xfrm>
              <a:off x="9350477" y="1592826"/>
              <a:ext cx="1976284" cy="206477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494953" y="1666567"/>
              <a:ext cx="937997" cy="26547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8418378" y="4269656"/>
            <a:ext cx="3580909" cy="3613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625981" y="4390594"/>
            <a:ext cx="937997" cy="2654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13368" y="3850806"/>
            <a:ext cx="1976284" cy="20647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287507" y="4390594"/>
            <a:ext cx="937997" cy="26547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5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 System Operation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117" y="1628222"/>
            <a:ext cx="76101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Filter retrieve sequence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Jukebox motor actuate to position unoccupied filter carriage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Rail motor actuate to extend rails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After full extension, +Z stage actuation to dock filter to window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Filter hand-off (to rail-side carriage) and latch sequence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-Z stage actuate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Rail motor actuate to retract rails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Rail </a:t>
            </a:r>
            <a:r>
              <a:rPr lang="en-US" dirty="0"/>
              <a:t>carriage to </a:t>
            </a:r>
            <a:r>
              <a:rPr lang="en-US" dirty="0" smtClean="0"/>
              <a:t>Jukebox </a:t>
            </a:r>
            <a:r>
              <a:rPr lang="en-US" dirty="0"/>
              <a:t>carriage hand-off (TBD actuation)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47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Robotic System Architecture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713" y="1810194"/>
            <a:ext cx="5828562" cy="4198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5705"/>
            <a:ext cx="6238669" cy="42313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55458" y="3173853"/>
            <a:ext cx="884903" cy="855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Filter cartridges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11131099" y="3173853"/>
            <a:ext cx="884903" cy="855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Filter cartridges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271147" y="1406373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Loading position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52197" y="1363865"/>
            <a:ext cx="1708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Storage position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52489" y="2021512"/>
            <a:ext cx="136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End effector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>
            <a:off x="4607397" y="2206178"/>
            <a:ext cx="945092" cy="15828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40361" y="2510350"/>
            <a:ext cx="136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Filter storage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>
            <a:off x="5651583" y="2833516"/>
            <a:ext cx="188778" cy="3403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50020" y="5149136"/>
            <a:ext cx="136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Kuka</a:t>
            </a:r>
            <a:r>
              <a:rPr lang="en-US" dirty="0" smtClean="0"/>
              <a:t> KR10 R1100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>
          <a:xfrm flipH="1" flipV="1">
            <a:off x="5150138" y="5055748"/>
            <a:ext cx="299882" cy="4165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80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Kuka</a:t>
            </a:r>
            <a:r>
              <a:rPr lang="en-US" dirty="0" smtClean="0"/>
              <a:t> KR10 R1100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9" y="1784330"/>
            <a:ext cx="3263503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338" y="1803446"/>
            <a:ext cx="5486400" cy="411584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14978" y="6243854"/>
            <a:ext cx="3451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Cost: $40k, Weight: 54kg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165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Robotic System Operation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5117" y="1628222"/>
            <a:ext cx="7610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Filter deploy sequence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Robot arm maneuver to selected filter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Filter storage to end effector hand-off (TBD actuation)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Robot arm extracts filter and position under instrument window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Filter hand-off (to instrument) and latch sequence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“Handshake” confirmation before end effector release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Robot move to stowed position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61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648" y="685800"/>
            <a:ext cx="7918704" cy="548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10600" y="2337215"/>
            <a:ext cx="1934989" cy="914400"/>
          </a:xfrm>
          <a:prstGeom prst="rect">
            <a:avLst/>
          </a:prstGeom>
          <a:solidFill>
            <a:srgbClr val="5B9BD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94895" y="2730362"/>
            <a:ext cx="1226174" cy="12810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6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2015" b="4652"/>
          <a:stretch/>
        </p:blipFill>
        <p:spPr>
          <a:xfrm>
            <a:off x="1998046" y="685800"/>
            <a:ext cx="8195908" cy="5486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258965" y="2408007"/>
            <a:ext cx="1934989" cy="914400"/>
          </a:xfrm>
          <a:prstGeom prst="rect">
            <a:avLst/>
          </a:prstGeom>
          <a:solidFill>
            <a:srgbClr val="5B9BD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01938" y="2801154"/>
            <a:ext cx="1226174" cy="12810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16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385" y="685800"/>
            <a:ext cx="6885231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86133" y="2405058"/>
            <a:ext cx="1934989" cy="914400"/>
          </a:xfrm>
          <a:prstGeom prst="rect">
            <a:avLst/>
          </a:prstGeom>
          <a:solidFill>
            <a:srgbClr val="5B9BD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19718438">
            <a:off x="6652852" y="3255405"/>
            <a:ext cx="1226174" cy="12810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24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503" y="685800"/>
            <a:ext cx="7114995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94492" y="2414279"/>
            <a:ext cx="1934989" cy="853964"/>
          </a:xfrm>
          <a:prstGeom prst="rect">
            <a:avLst/>
          </a:prstGeom>
          <a:solidFill>
            <a:srgbClr val="5B9BD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16200000">
            <a:off x="6013410" y="4034119"/>
            <a:ext cx="1226174" cy="12810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6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 System Architecture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248"/>
          <a:stretch/>
        </p:blipFill>
        <p:spPr>
          <a:xfrm>
            <a:off x="6208885" y="1690688"/>
            <a:ext cx="4273837" cy="5036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58" y="1633117"/>
            <a:ext cx="4042307" cy="58729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56747" y="1321356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Loading position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69317" y="1263785"/>
            <a:ext cx="1708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Storage position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06818" y="5486400"/>
            <a:ext cx="1274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Jukebox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61023" y="2889701"/>
            <a:ext cx="1274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Carriage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30455" y="4888599"/>
            <a:ext cx="1274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Rails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 flipV="1">
            <a:off x="3510116" y="5043948"/>
            <a:ext cx="520339" cy="293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770285" y="5646748"/>
            <a:ext cx="629067" cy="1228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11443" y="3074367"/>
            <a:ext cx="1345304" cy="2782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2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98447" y="6552111"/>
            <a:ext cx="2552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Courtesy of J. </a:t>
            </a:r>
            <a:r>
              <a:rPr lang="en-US" sz="1200" i="1" dirty="0" err="1" smtClean="0"/>
              <a:t>Zolkower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137328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149" y="685800"/>
            <a:ext cx="7123703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25058" y="2368230"/>
            <a:ext cx="1934989" cy="914400"/>
          </a:xfrm>
          <a:prstGeom prst="rect">
            <a:avLst/>
          </a:prstGeom>
          <a:solidFill>
            <a:srgbClr val="5B9BD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54414" y="4889526"/>
            <a:ext cx="1226174" cy="12810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1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442" y="685800"/>
            <a:ext cx="7255116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05713" y="2328760"/>
            <a:ext cx="1934989" cy="921783"/>
          </a:xfrm>
          <a:prstGeom prst="rect">
            <a:avLst/>
          </a:prstGeom>
          <a:solidFill>
            <a:srgbClr val="5B9BD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47653" y="3221049"/>
            <a:ext cx="1226174" cy="12810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38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516" y="685800"/>
            <a:ext cx="7128968" cy="548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59096" y="2302446"/>
            <a:ext cx="1934989" cy="936300"/>
          </a:xfrm>
          <a:prstGeom prst="rect">
            <a:avLst/>
          </a:prstGeom>
          <a:solidFill>
            <a:srgbClr val="5B9BD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69826" y="3238746"/>
            <a:ext cx="1226174" cy="12810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76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489" y="685800"/>
            <a:ext cx="7223023" cy="548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88304" y="2315602"/>
            <a:ext cx="1934989" cy="923143"/>
          </a:xfrm>
          <a:prstGeom prst="rect">
            <a:avLst/>
          </a:prstGeom>
          <a:solidFill>
            <a:srgbClr val="5B9BD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24051" y="3238746"/>
            <a:ext cx="1226174" cy="12810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64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Robotic System </a:t>
            </a:r>
            <a:r>
              <a:rPr lang="en-US" dirty="0" smtClean="0"/>
              <a:t>Operation (Cont’d)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5117" y="1628222"/>
            <a:ext cx="76101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Filter retrieve sequence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Robot arm position under filter window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End effector engage and latch onto filter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Filter hand-off (to </a:t>
            </a:r>
            <a:r>
              <a:rPr lang="en-US" dirty="0" smtClean="0"/>
              <a:t>robot) </a:t>
            </a:r>
            <a:r>
              <a:rPr lang="en-US" dirty="0"/>
              <a:t>and </a:t>
            </a:r>
            <a:r>
              <a:rPr lang="en-US" dirty="0" smtClean="0"/>
              <a:t>interlock </a:t>
            </a:r>
            <a:r>
              <a:rPr lang="en-US" dirty="0"/>
              <a:t>sequence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Robot </a:t>
            </a:r>
            <a:r>
              <a:rPr lang="en-US" dirty="0"/>
              <a:t>arm </a:t>
            </a:r>
            <a:r>
              <a:rPr lang="en-US" dirty="0" smtClean="0"/>
              <a:t>extract filter and maneuver </a:t>
            </a:r>
            <a:r>
              <a:rPr lang="en-US" dirty="0"/>
              <a:t>to selected </a:t>
            </a:r>
            <a:r>
              <a:rPr lang="en-US" dirty="0" smtClean="0"/>
              <a:t>filter slot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Robot to filter storage (TBD actuation)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“Handshake” confirmation before end effector release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Robot move to stowed position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39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15" y="4424846"/>
            <a:ext cx="1202977" cy="12029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3" y="3618671"/>
            <a:ext cx="871010" cy="1619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Hand-off &amp; latching approaches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894211"/>
              </p:ext>
            </p:extLst>
          </p:nvPr>
        </p:nvGraphicFramePr>
        <p:xfrm>
          <a:off x="838200" y="1825625"/>
          <a:ext cx="10515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Passive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Solenoid</a:t>
                      </a:r>
                      <a:r>
                        <a:rPr lang="en-US" baseline="0" dirty="0" smtClean="0"/>
                        <a:t> driven pin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 trap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Rotary</a:t>
                      </a:r>
                      <a:r>
                        <a:rPr lang="en-US" baseline="0" dirty="0" smtClean="0"/>
                        <a:t> latch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Interlocking pawls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Zero point chuck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Internal latch lock pin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Pulley gang</a:t>
                      </a:r>
                      <a:r>
                        <a:rPr lang="en-US" baseline="0" dirty="0" smtClean="0"/>
                        <a:t> latch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Mechalogic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Keeper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Multi-</a:t>
                      </a:r>
                      <a:r>
                        <a:rPr lang="en-US" dirty="0" err="1" smtClean="0"/>
                        <a:t>dof</a:t>
                      </a:r>
                      <a:r>
                        <a:rPr lang="en-US" dirty="0" smtClean="0"/>
                        <a:t> robot gripper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1" t="53504" r="7031" b="7269"/>
          <a:stretch/>
        </p:blipFill>
        <p:spPr>
          <a:xfrm>
            <a:off x="2227669" y="4424846"/>
            <a:ext cx="1581027" cy="1228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57" y="5374925"/>
            <a:ext cx="986558" cy="8407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2533" y="4756573"/>
            <a:ext cx="2346468" cy="15695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4083" y="5613205"/>
            <a:ext cx="2614613" cy="1204962"/>
          </a:xfrm>
          <a:prstGeom prst="rect">
            <a:avLst/>
          </a:prstGeom>
        </p:spPr>
      </p:pic>
      <p:pic>
        <p:nvPicPr>
          <p:cNvPr id="1026" name="Picture 2" descr="http://www.diemouldequipment.com.au/wp-content/uploads/Products/PlasticMouldTooling/MouldComponents/PlateAndPinControl/InternalLatchLock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39"/>
          <a:stretch/>
        </p:blipFill>
        <p:spPr bwMode="auto">
          <a:xfrm>
            <a:off x="6532644" y="5710434"/>
            <a:ext cx="1898581" cy="78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16484" y="4826725"/>
            <a:ext cx="2065878" cy="133778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492341" y="4603728"/>
            <a:ext cx="1317987" cy="1667892"/>
            <a:chOff x="3454591" y="-900846"/>
            <a:chExt cx="4947369" cy="6260818"/>
          </a:xfrm>
        </p:grpSpPr>
        <p:grpSp>
          <p:nvGrpSpPr>
            <p:cNvPr id="12" name="Group 11"/>
            <p:cNvGrpSpPr/>
            <p:nvPr/>
          </p:nvGrpSpPr>
          <p:grpSpPr>
            <a:xfrm>
              <a:off x="5705515" y="-900846"/>
              <a:ext cx="2696445" cy="6260818"/>
              <a:chOff x="5705515" y="-900846"/>
              <a:chExt cx="2696445" cy="6260818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6374692" y="1466842"/>
                <a:ext cx="1512795" cy="739590"/>
                <a:chOff x="6380629" y="1600198"/>
                <a:chExt cx="1512795" cy="739590"/>
              </a:xfrm>
            </p:grpSpPr>
            <p:grpSp>
              <p:nvGrpSpPr>
                <p:cNvPr id="67" name="Group 66"/>
                <p:cNvGrpSpPr/>
                <p:nvPr/>
              </p:nvGrpSpPr>
              <p:grpSpPr>
                <a:xfrm>
                  <a:off x="6380629" y="1600198"/>
                  <a:ext cx="1512795" cy="739590"/>
                  <a:chOff x="6380629" y="1600198"/>
                  <a:chExt cx="1512795" cy="739590"/>
                </a:xfrm>
              </p:grpSpPr>
              <p:cxnSp>
                <p:nvCxnSpPr>
                  <p:cNvPr id="69" name="Straight Connector 68"/>
                  <p:cNvCxnSpPr/>
                  <p:nvPr/>
                </p:nvCxnSpPr>
                <p:spPr>
                  <a:xfrm>
                    <a:off x="6380629" y="2111188"/>
                    <a:ext cx="510989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>
                    <a:off x="6891618" y="1600198"/>
                    <a:ext cx="100180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 rot="16200000">
                    <a:off x="6636124" y="1855693"/>
                    <a:ext cx="510989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flipV="1">
                    <a:off x="6380629" y="2111188"/>
                    <a:ext cx="0" cy="2286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6380629" y="2339788"/>
                  <a:ext cx="151279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/>
              <p:cNvGrpSpPr/>
              <p:nvPr/>
            </p:nvGrpSpPr>
            <p:grpSpPr>
              <a:xfrm>
                <a:off x="6214477" y="1810192"/>
                <a:ext cx="581557" cy="385160"/>
                <a:chOff x="6220414" y="1943548"/>
                <a:chExt cx="581557" cy="385160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>
                  <a:off x="6290982" y="2034988"/>
                  <a:ext cx="510989" cy="0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1" name="Group 60"/>
                <p:cNvGrpSpPr/>
                <p:nvPr/>
              </p:nvGrpSpPr>
              <p:grpSpPr>
                <a:xfrm>
                  <a:off x="6224954" y="1943548"/>
                  <a:ext cx="577017" cy="91440"/>
                  <a:chOff x="6224954" y="1943548"/>
                  <a:chExt cx="577017" cy="91440"/>
                </a:xfrm>
              </p:grpSpPr>
              <p:cxnSp>
                <p:nvCxnSpPr>
                  <p:cNvPr id="65" name="Straight Connector 64"/>
                  <p:cNvCxnSpPr/>
                  <p:nvPr/>
                </p:nvCxnSpPr>
                <p:spPr>
                  <a:xfrm flipV="1">
                    <a:off x="6801971" y="1943548"/>
                    <a:ext cx="0" cy="91440"/>
                  </a:xfrm>
                  <a:prstGeom prst="line">
                    <a:avLst/>
                  </a:prstGeom>
                  <a:ln w="190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6224954" y="1943548"/>
                    <a:ext cx="577017" cy="0"/>
                  </a:xfrm>
                  <a:prstGeom prst="line">
                    <a:avLst/>
                  </a:prstGeom>
                  <a:ln w="190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2" name="Straight Connector 61"/>
                <p:cNvCxnSpPr/>
                <p:nvPr/>
              </p:nvCxnSpPr>
              <p:spPr>
                <a:xfrm flipV="1">
                  <a:off x="6290982" y="2034988"/>
                  <a:ext cx="0" cy="293720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flipV="1">
                  <a:off x="6220414" y="1943548"/>
                  <a:ext cx="4540" cy="385160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6220414" y="2328708"/>
                  <a:ext cx="70568" cy="0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5847786" y="-231286"/>
                <a:ext cx="817684" cy="2629038"/>
                <a:chOff x="5853723" y="1814008"/>
                <a:chExt cx="817684" cy="2629038"/>
              </a:xfrm>
            </p:grpSpPr>
            <p:grpSp>
              <p:nvGrpSpPr>
                <p:cNvPr id="52" name="Group 51"/>
                <p:cNvGrpSpPr/>
                <p:nvPr/>
              </p:nvGrpSpPr>
              <p:grpSpPr>
                <a:xfrm>
                  <a:off x="5853723" y="1814008"/>
                  <a:ext cx="817684" cy="2629038"/>
                  <a:chOff x="5984287" y="1943548"/>
                  <a:chExt cx="817684" cy="182880"/>
                </a:xfrm>
              </p:grpSpPr>
              <p:cxnSp>
                <p:nvCxnSpPr>
                  <p:cNvPr id="55" name="Straight Connector 54"/>
                  <p:cNvCxnSpPr/>
                  <p:nvPr/>
                </p:nvCxnSpPr>
                <p:spPr>
                  <a:xfrm>
                    <a:off x="6290982" y="1949907"/>
                    <a:ext cx="510989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6" name="Group 55"/>
                  <p:cNvGrpSpPr/>
                  <p:nvPr/>
                </p:nvGrpSpPr>
                <p:grpSpPr>
                  <a:xfrm>
                    <a:off x="5984287" y="1943548"/>
                    <a:ext cx="817684" cy="7009"/>
                    <a:chOff x="5984287" y="1943548"/>
                    <a:chExt cx="817684" cy="7009"/>
                  </a:xfrm>
                </p:grpSpPr>
                <p:cxnSp>
                  <p:nvCxnSpPr>
                    <p:cNvPr id="58" name="Straight Connector 57"/>
                    <p:cNvCxnSpPr/>
                    <p:nvPr/>
                  </p:nvCxnSpPr>
                  <p:spPr>
                    <a:xfrm flipV="1">
                      <a:off x="6801971" y="1943548"/>
                      <a:ext cx="0" cy="7009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58"/>
                    <p:cNvCxnSpPr/>
                    <p:nvPr/>
                  </p:nvCxnSpPr>
                  <p:spPr>
                    <a:xfrm>
                      <a:off x="5984287" y="1943548"/>
                      <a:ext cx="817684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7" name="Straight Connector 56"/>
                  <p:cNvCxnSpPr/>
                  <p:nvPr/>
                </p:nvCxnSpPr>
                <p:spPr>
                  <a:xfrm flipV="1">
                    <a:off x="6290982" y="1949907"/>
                    <a:ext cx="0" cy="176521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3" name="Straight Connector 52"/>
                <p:cNvCxnSpPr/>
                <p:nvPr/>
              </p:nvCxnSpPr>
              <p:spPr>
                <a:xfrm flipH="1" flipV="1">
                  <a:off x="6094390" y="4200769"/>
                  <a:ext cx="66029" cy="242277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5888892" y="4200769"/>
                  <a:ext cx="20549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/>
            </p:nvGrpSpPr>
            <p:grpSpPr>
              <a:xfrm>
                <a:off x="5705515" y="-900846"/>
                <a:ext cx="284540" cy="669560"/>
                <a:chOff x="5809850" y="1054397"/>
                <a:chExt cx="284540" cy="669560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5844596" y="1611141"/>
                  <a:ext cx="249794" cy="11281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V="1">
                  <a:off x="5831809" y="1384026"/>
                  <a:ext cx="249794" cy="11281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5839183" y="1498324"/>
                  <a:ext cx="249794" cy="11281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5820111" y="1270469"/>
                  <a:ext cx="249794" cy="11281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V="1">
                  <a:off x="5821548" y="1167954"/>
                  <a:ext cx="249794" cy="11281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5809850" y="1054397"/>
                  <a:ext cx="249794" cy="11281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/>
            </p:nvGrpSpPr>
            <p:grpSpPr>
              <a:xfrm rot="180000">
                <a:off x="6356878" y="2206433"/>
                <a:ext cx="290778" cy="2526543"/>
                <a:chOff x="6380629" y="2339789"/>
                <a:chExt cx="290778" cy="2526543"/>
              </a:xfrm>
            </p:grpSpPr>
            <p:grpSp>
              <p:nvGrpSpPr>
                <p:cNvPr id="39" name="Group 38"/>
                <p:cNvGrpSpPr/>
                <p:nvPr/>
              </p:nvGrpSpPr>
              <p:grpSpPr>
                <a:xfrm>
                  <a:off x="6380629" y="2339789"/>
                  <a:ext cx="290778" cy="2526543"/>
                  <a:chOff x="6380629" y="2339789"/>
                  <a:chExt cx="290778" cy="2526543"/>
                </a:xfrm>
              </p:grpSpPr>
              <p:cxnSp>
                <p:nvCxnSpPr>
                  <p:cNvPr id="42" name="Straight Connector 41"/>
                  <p:cNvCxnSpPr/>
                  <p:nvPr/>
                </p:nvCxnSpPr>
                <p:spPr>
                  <a:xfrm flipV="1">
                    <a:off x="6380629" y="3568535"/>
                    <a:ext cx="0" cy="1297797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 flipV="1">
                    <a:off x="6533029" y="2339789"/>
                    <a:ext cx="0" cy="2240026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 flipH="1">
                    <a:off x="6533029" y="4589125"/>
                    <a:ext cx="138378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 flipH="1">
                    <a:off x="6380629" y="4589125"/>
                    <a:ext cx="290778" cy="277206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0" name="Straight Connector 39"/>
                <p:cNvCxnSpPr/>
                <p:nvPr/>
              </p:nvCxnSpPr>
              <p:spPr>
                <a:xfrm flipV="1">
                  <a:off x="6449902" y="2339789"/>
                  <a:ext cx="0" cy="122874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flipH="1">
                  <a:off x="6380630" y="3558171"/>
                  <a:ext cx="69272" cy="1036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/>
            </p:nvGrpSpPr>
            <p:grpSpPr>
              <a:xfrm>
                <a:off x="5927969" y="2177611"/>
                <a:ext cx="2473991" cy="3182361"/>
                <a:chOff x="5927969" y="3656101"/>
                <a:chExt cx="2473991" cy="3182361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 flipV="1">
                  <a:off x="5927969" y="3656101"/>
                  <a:ext cx="153634" cy="2703872"/>
                  <a:chOff x="5934836" y="1914761"/>
                  <a:chExt cx="153634" cy="3010247"/>
                </a:xfrm>
              </p:grpSpPr>
              <p:cxnSp>
                <p:nvCxnSpPr>
                  <p:cNvPr id="36" name="Straight Connector 35"/>
                  <p:cNvCxnSpPr/>
                  <p:nvPr/>
                </p:nvCxnSpPr>
                <p:spPr>
                  <a:xfrm flipV="1">
                    <a:off x="6088470" y="1914761"/>
                    <a:ext cx="0" cy="2537622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 flipH="1">
                    <a:off x="6036436" y="4452383"/>
                    <a:ext cx="52034" cy="472625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 flipV="1">
                    <a:off x="5934836" y="4925008"/>
                    <a:ext cx="101600" cy="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5932596" y="5685614"/>
                  <a:ext cx="2047152" cy="1152848"/>
                  <a:chOff x="5927969" y="5682905"/>
                  <a:chExt cx="2047152" cy="1152848"/>
                </a:xfrm>
              </p:grpSpPr>
              <p:grpSp>
                <p:nvGrpSpPr>
                  <p:cNvPr id="25" name="Group 24"/>
                  <p:cNvGrpSpPr/>
                  <p:nvPr/>
                </p:nvGrpSpPr>
                <p:grpSpPr>
                  <a:xfrm>
                    <a:off x="5927969" y="5876470"/>
                    <a:ext cx="2047152" cy="959283"/>
                    <a:chOff x="6696243" y="1600198"/>
                    <a:chExt cx="2047152" cy="959283"/>
                  </a:xfrm>
                </p:grpSpPr>
                <p:grpSp>
                  <p:nvGrpSpPr>
                    <p:cNvPr id="31" name="Group 30"/>
                    <p:cNvGrpSpPr/>
                    <p:nvPr/>
                  </p:nvGrpSpPr>
                  <p:grpSpPr>
                    <a:xfrm>
                      <a:off x="6696243" y="1600198"/>
                      <a:ext cx="363013" cy="510990"/>
                      <a:chOff x="6696243" y="1600198"/>
                      <a:chExt cx="363013" cy="510990"/>
                    </a:xfrm>
                  </p:grpSpPr>
                  <p:cxnSp>
                    <p:nvCxnSpPr>
                      <p:cNvPr id="33" name="Straight Connector 32"/>
                      <p:cNvCxnSpPr/>
                      <p:nvPr/>
                    </p:nvCxnSpPr>
                    <p:spPr>
                      <a:xfrm>
                        <a:off x="6696243" y="2111188"/>
                        <a:ext cx="195375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" name="Straight Connector 33"/>
                      <p:cNvCxnSpPr/>
                      <p:nvPr/>
                    </p:nvCxnSpPr>
                    <p:spPr>
                      <a:xfrm>
                        <a:off x="6891618" y="1600198"/>
                        <a:ext cx="167638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" name="Straight Connector 34"/>
                      <p:cNvCxnSpPr/>
                      <p:nvPr/>
                    </p:nvCxnSpPr>
                    <p:spPr>
                      <a:xfrm rot="16200000">
                        <a:off x="6636124" y="1855693"/>
                        <a:ext cx="510989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>
                      <a:off x="6703021" y="2559481"/>
                      <a:ext cx="2040374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6276979" y="5876470"/>
                    <a:ext cx="63134" cy="23101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flipH="1">
                    <a:off x="6340113" y="6098479"/>
                    <a:ext cx="3989" cy="67045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 flipH="1">
                    <a:off x="6347547" y="6768935"/>
                    <a:ext cx="97728" cy="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flipV="1">
                    <a:off x="6444616" y="5694887"/>
                    <a:ext cx="186880" cy="104942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>
                    <a:off x="6631496" y="5682905"/>
                    <a:ext cx="1336847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" name="Rectangle 23"/>
                <p:cNvSpPr/>
                <p:nvPr/>
              </p:nvSpPr>
              <p:spPr>
                <a:xfrm>
                  <a:off x="6600840" y="4866331"/>
                  <a:ext cx="1801120" cy="785545"/>
                </a:xfrm>
                <a:prstGeom prst="rect">
                  <a:avLst/>
                </a:prstGeom>
                <a:no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6600217" y="2321182"/>
                <a:ext cx="1760013" cy="1066661"/>
                <a:chOff x="6600217" y="2321182"/>
                <a:chExt cx="1760013" cy="1066661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flipV="1">
                  <a:off x="6600217" y="2321182"/>
                  <a:ext cx="74431" cy="1066661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H="1">
                  <a:off x="6674648" y="2327562"/>
                  <a:ext cx="1685582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3" name="Group 72"/>
            <p:cNvGrpSpPr/>
            <p:nvPr/>
          </p:nvGrpSpPr>
          <p:grpSpPr>
            <a:xfrm flipH="1">
              <a:off x="3454591" y="-900846"/>
              <a:ext cx="2696445" cy="6260818"/>
              <a:chOff x="5705515" y="-900846"/>
              <a:chExt cx="2696445" cy="6260818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6374692" y="1466842"/>
                <a:ext cx="1512795" cy="739590"/>
                <a:chOff x="6380629" y="1600198"/>
                <a:chExt cx="1512795" cy="739590"/>
              </a:xfrm>
            </p:grpSpPr>
            <p:grpSp>
              <p:nvGrpSpPr>
                <p:cNvPr id="128" name="Group 127"/>
                <p:cNvGrpSpPr/>
                <p:nvPr/>
              </p:nvGrpSpPr>
              <p:grpSpPr>
                <a:xfrm>
                  <a:off x="6380629" y="1600198"/>
                  <a:ext cx="1512795" cy="739590"/>
                  <a:chOff x="6380629" y="1600198"/>
                  <a:chExt cx="1512795" cy="739590"/>
                </a:xfrm>
              </p:grpSpPr>
              <p:cxnSp>
                <p:nvCxnSpPr>
                  <p:cNvPr id="130" name="Straight Connector 129"/>
                  <p:cNvCxnSpPr/>
                  <p:nvPr/>
                </p:nvCxnSpPr>
                <p:spPr>
                  <a:xfrm>
                    <a:off x="6380629" y="2111188"/>
                    <a:ext cx="510989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/>
                  <p:cNvCxnSpPr/>
                  <p:nvPr/>
                </p:nvCxnSpPr>
                <p:spPr>
                  <a:xfrm>
                    <a:off x="6891618" y="1600198"/>
                    <a:ext cx="1001806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/>
                  <p:cNvCxnSpPr/>
                  <p:nvPr/>
                </p:nvCxnSpPr>
                <p:spPr>
                  <a:xfrm rot="16200000">
                    <a:off x="6636124" y="1855693"/>
                    <a:ext cx="510989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2"/>
                  <p:cNvCxnSpPr/>
                  <p:nvPr/>
                </p:nvCxnSpPr>
                <p:spPr>
                  <a:xfrm flipV="1">
                    <a:off x="6380629" y="2111188"/>
                    <a:ext cx="0" cy="2286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6380629" y="2339788"/>
                  <a:ext cx="151279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Group 74"/>
              <p:cNvGrpSpPr/>
              <p:nvPr/>
            </p:nvGrpSpPr>
            <p:grpSpPr>
              <a:xfrm>
                <a:off x="6214477" y="1810192"/>
                <a:ext cx="581557" cy="385160"/>
                <a:chOff x="6220414" y="1943548"/>
                <a:chExt cx="581557" cy="385160"/>
              </a:xfrm>
            </p:grpSpPr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6290982" y="2034988"/>
                  <a:ext cx="510989" cy="0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2" name="Group 121"/>
                <p:cNvGrpSpPr/>
                <p:nvPr/>
              </p:nvGrpSpPr>
              <p:grpSpPr>
                <a:xfrm>
                  <a:off x="6224954" y="1943548"/>
                  <a:ext cx="577017" cy="91440"/>
                  <a:chOff x="6224954" y="1943548"/>
                  <a:chExt cx="577017" cy="91440"/>
                </a:xfrm>
              </p:grpSpPr>
              <p:cxnSp>
                <p:nvCxnSpPr>
                  <p:cNvPr id="126" name="Straight Connector 125"/>
                  <p:cNvCxnSpPr/>
                  <p:nvPr/>
                </p:nvCxnSpPr>
                <p:spPr>
                  <a:xfrm flipV="1">
                    <a:off x="6801971" y="1943548"/>
                    <a:ext cx="0" cy="91440"/>
                  </a:xfrm>
                  <a:prstGeom prst="line">
                    <a:avLst/>
                  </a:prstGeom>
                  <a:ln w="190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/>
                  <p:cNvCxnSpPr/>
                  <p:nvPr/>
                </p:nvCxnSpPr>
                <p:spPr>
                  <a:xfrm>
                    <a:off x="6224954" y="1943548"/>
                    <a:ext cx="577017" cy="0"/>
                  </a:xfrm>
                  <a:prstGeom prst="line">
                    <a:avLst/>
                  </a:prstGeom>
                  <a:ln w="190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3" name="Straight Connector 122"/>
                <p:cNvCxnSpPr/>
                <p:nvPr/>
              </p:nvCxnSpPr>
              <p:spPr>
                <a:xfrm flipV="1">
                  <a:off x="6290982" y="2034988"/>
                  <a:ext cx="0" cy="293720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flipV="1">
                  <a:off x="6220414" y="1943548"/>
                  <a:ext cx="4540" cy="385160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6220414" y="2328708"/>
                  <a:ext cx="70568" cy="0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Group 75"/>
              <p:cNvGrpSpPr/>
              <p:nvPr/>
            </p:nvGrpSpPr>
            <p:grpSpPr>
              <a:xfrm>
                <a:off x="5847786" y="-231286"/>
                <a:ext cx="817684" cy="2629038"/>
                <a:chOff x="5853723" y="1814008"/>
                <a:chExt cx="817684" cy="2629038"/>
              </a:xfrm>
            </p:grpSpPr>
            <p:grpSp>
              <p:nvGrpSpPr>
                <p:cNvPr id="113" name="Group 112"/>
                <p:cNvGrpSpPr/>
                <p:nvPr/>
              </p:nvGrpSpPr>
              <p:grpSpPr>
                <a:xfrm>
                  <a:off x="5853723" y="1814008"/>
                  <a:ext cx="817684" cy="2629038"/>
                  <a:chOff x="5984287" y="1943548"/>
                  <a:chExt cx="817684" cy="182880"/>
                </a:xfrm>
              </p:grpSpPr>
              <p:cxnSp>
                <p:nvCxnSpPr>
                  <p:cNvPr id="116" name="Straight Connector 115"/>
                  <p:cNvCxnSpPr/>
                  <p:nvPr/>
                </p:nvCxnSpPr>
                <p:spPr>
                  <a:xfrm>
                    <a:off x="6290982" y="1949907"/>
                    <a:ext cx="510989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17" name="Group 116"/>
                  <p:cNvGrpSpPr/>
                  <p:nvPr/>
                </p:nvGrpSpPr>
                <p:grpSpPr>
                  <a:xfrm>
                    <a:off x="5984287" y="1943548"/>
                    <a:ext cx="817684" cy="7009"/>
                    <a:chOff x="5984287" y="1943548"/>
                    <a:chExt cx="817684" cy="7009"/>
                  </a:xfrm>
                </p:grpSpPr>
                <p:cxnSp>
                  <p:nvCxnSpPr>
                    <p:cNvPr id="119" name="Straight Connector 118"/>
                    <p:cNvCxnSpPr/>
                    <p:nvPr/>
                  </p:nvCxnSpPr>
                  <p:spPr>
                    <a:xfrm flipV="1">
                      <a:off x="6801971" y="1943548"/>
                      <a:ext cx="0" cy="7009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0" name="Straight Connector 119"/>
                    <p:cNvCxnSpPr/>
                    <p:nvPr/>
                  </p:nvCxnSpPr>
                  <p:spPr>
                    <a:xfrm>
                      <a:off x="5984287" y="1943548"/>
                      <a:ext cx="817684" cy="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18" name="Straight Connector 117"/>
                  <p:cNvCxnSpPr/>
                  <p:nvPr/>
                </p:nvCxnSpPr>
                <p:spPr>
                  <a:xfrm flipV="1">
                    <a:off x="6290982" y="1949907"/>
                    <a:ext cx="0" cy="176521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4" name="Straight Connector 113"/>
                <p:cNvCxnSpPr/>
                <p:nvPr/>
              </p:nvCxnSpPr>
              <p:spPr>
                <a:xfrm flipH="1" flipV="1">
                  <a:off x="6094390" y="4200769"/>
                  <a:ext cx="66029" cy="242277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5888892" y="4200769"/>
                  <a:ext cx="205498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" name="Group 76"/>
              <p:cNvGrpSpPr/>
              <p:nvPr/>
            </p:nvGrpSpPr>
            <p:grpSpPr>
              <a:xfrm>
                <a:off x="5705515" y="-900846"/>
                <a:ext cx="284540" cy="669560"/>
                <a:chOff x="5809850" y="1054397"/>
                <a:chExt cx="284540" cy="669560"/>
              </a:xfrm>
            </p:grpSpPr>
            <p:cxnSp>
              <p:nvCxnSpPr>
                <p:cNvPr id="107" name="Straight Connector 106"/>
                <p:cNvCxnSpPr/>
                <p:nvPr/>
              </p:nvCxnSpPr>
              <p:spPr>
                <a:xfrm flipV="1">
                  <a:off x="5844596" y="1611141"/>
                  <a:ext cx="249794" cy="11281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flipV="1">
                  <a:off x="5831809" y="1384026"/>
                  <a:ext cx="249794" cy="11281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5839183" y="1498324"/>
                  <a:ext cx="249794" cy="11281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5820111" y="1270469"/>
                  <a:ext cx="249794" cy="11281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flipV="1">
                  <a:off x="5821548" y="1167954"/>
                  <a:ext cx="249794" cy="11281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5809850" y="1054397"/>
                  <a:ext cx="249794" cy="112816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" name="Group 77"/>
              <p:cNvGrpSpPr/>
              <p:nvPr/>
            </p:nvGrpSpPr>
            <p:grpSpPr>
              <a:xfrm rot="180000">
                <a:off x="6356878" y="2206433"/>
                <a:ext cx="290778" cy="2526543"/>
                <a:chOff x="6380629" y="2339789"/>
                <a:chExt cx="290778" cy="2526543"/>
              </a:xfrm>
            </p:grpSpPr>
            <p:grpSp>
              <p:nvGrpSpPr>
                <p:cNvPr id="100" name="Group 99"/>
                <p:cNvGrpSpPr/>
                <p:nvPr/>
              </p:nvGrpSpPr>
              <p:grpSpPr>
                <a:xfrm>
                  <a:off x="6380629" y="2339789"/>
                  <a:ext cx="290778" cy="2526543"/>
                  <a:chOff x="6380629" y="2339789"/>
                  <a:chExt cx="290778" cy="2526543"/>
                </a:xfrm>
              </p:grpSpPr>
              <p:cxnSp>
                <p:nvCxnSpPr>
                  <p:cNvPr id="103" name="Straight Connector 102"/>
                  <p:cNvCxnSpPr/>
                  <p:nvPr/>
                </p:nvCxnSpPr>
                <p:spPr>
                  <a:xfrm flipV="1">
                    <a:off x="6380629" y="3568535"/>
                    <a:ext cx="0" cy="1297797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 flipV="1">
                    <a:off x="6533029" y="2339789"/>
                    <a:ext cx="0" cy="2240026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 flipH="1">
                    <a:off x="6533029" y="4589125"/>
                    <a:ext cx="138378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flipH="1">
                    <a:off x="6380629" y="4589125"/>
                    <a:ext cx="290778" cy="277206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1" name="Straight Connector 100"/>
                <p:cNvCxnSpPr/>
                <p:nvPr/>
              </p:nvCxnSpPr>
              <p:spPr>
                <a:xfrm flipV="1">
                  <a:off x="6449902" y="2339789"/>
                  <a:ext cx="0" cy="122874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flipH="1">
                  <a:off x="6380630" y="3558171"/>
                  <a:ext cx="69272" cy="1036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Group 78"/>
              <p:cNvGrpSpPr/>
              <p:nvPr/>
            </p:nvGrpSpPr>
            <p:grpSpPr>
              <a:xfrm>
                <a:off x="5927969" y="2177611"/>
                <a:ext cx="2473991" cy="3182361"/>
                <a:chOff x="5927969" y="3656101"/>
                <a:chExt cx="2473991" cy="3182361"/>
              </a:xfrm>
            </p:grpSpPr>
            <p:grpSp>
              <p:nvGrpSpPr>
                <p:cNvPr id="83" name="Group 82"/>
                <p:cNvGrpSpPr/>
                <p:nvPr/>
              </p:nvGrpSpPr>
              <p:grpSpPr>
                <a:xfrm flipV="1">
                  <a:off x="5927969" y="3656101"/>
                  <a:ext cx="153634" cy="2703872"/>
                  <a:chOff x="5934836" y="1914761"/>
                  <a:chExt cx="153634" cy="3010247"/>
                </a:xfrm>
              </p:grpSpPr>
              <p:cxnSp>
                <p:nvCxnSpPr>
                  <p:cNvPr id="97" name="Straight Connector 96"/>
                  <p:cNvCxnSpPr/>
                  <p:nvPr/>
                </p:nvCxnSpPr>
                <p:spPr>
                  <a:xfrm flipV="1">
                    <a:off x="6088470" y="1914761"/>
                    <a:ext cx="0" cy="2537622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 flipH="1">
                    <a:off x="6036436" y="4452383"/>
                    <a:ext cx="52034" cy="472625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/>
                  <p:cNvCxnSpPr/>
                  <p:nvPr/>
                </p:nvCxnSpPr>
                <p:spPr>
                  <a:xfrm flipV="1">
                    <a:off x="5934836" y="4925008"/>
                    <a:ext cx="101600" cy="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4" name="Group 83"/>
                <p:cNvGrpSpPr/>
                <p:nvPr/>
              </p:nvGrpSpPr>
              <p:grpSpPr>
                <a:xfrm>
                  <a:off x="5932596" y="5685614"/>
                  <a:ext cx="2047152" cy="1152848"/>
                  <a:chOff x="5927969" y="5682905"/>
                  <a:chExt cx="2047152" cy="1152848"/>
                </a:xfrm>
              </p:grpSpPr>
              <p:grpSp>
                <p:nvGrpSpPr>
                  <p:cNvPr id="86" name="Group 85"/>
                  <p:cNvGrpSpPr/>
                  <p:nvPr/>
                </p:nvGrpSpPr>
                <p:grpSpPr>
                  <a:xfrm>
                    <a:off x="5927969" y="5876470"/>
                    <a:ext cx="2047152" cy="959283"/>
                    <a:chOff x="6696243" y="1600198"/>
                    <a:chExt cx="2047152" cy="959283"/>
                  </a:xfrm>
                </p:grpSpPr>
                <p:grpSp>
                  <p:nvGrpSpPr>
                    <p:cNvPr id="92" name="Group 91"/>
                    <p:cNvGrpSpPr/>
                    <p:nvPr/>
                  </p:nvGrpSpPr>
                  <p:grpSpPr>
                    <a:xfrm>
                      <a:off x="6696243" y="1600198"/>
                      <a:ext cx="363013" cy="510990"/>
                      <a:chOff x="6696243" y="1600198"/>
                      <a:chExt cx="363013" cy="510990"/>
                    </a:xfrm>
                  </p:grpSpPr>
                  <p:cxnSp>
                    <p:nvCxnSpPr>
                      <p:cNvPr id="94" name="Straight Connector 93"/>
                      <p:cNvCxnSpPr/>
                      <p:nvPr/>
                    </p:nvCxnSpPr>
                    <p:spPr>
                      <a:xfrm>
                        <a:off x="6696243" y="2111188"/>
                        <a:ext cx="195375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" name="Straight Connector 94"/>
                      <p:cNvCxnSpPr/>
                      <p:nvPr/>
                    </p:nvCxnSpPr>
                    <p:spPr>
                      <a:xfrm>
                        <a:off x="6891618" y="1600198"/>
                        <a:ext cx="167638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" name="Straight Connector 95"/>
                      <p:cNvCxnSpPr/>
                      <p:nvPr/>
                    </p:nvCxnSpPr>
                    <p:spPr>
                      <a:xfrm rot="16200000">
                        <a:off x="6636124" y="1855693"/>
                        <a:ext cx="510989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93" name="Straight Connector 92"/>
                    <p:cNvCxnSpPr/>
                    <p:nvPr/>
                  </p:nvCxnSpPr>
                  <p:spPr>
                    <a:xfrm>
                      <a:off x="6703021" y="2559481"/>
                      <a:ext cx="2040374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7" name="Straight Connector 86"/>
                  <p:cNvCxnSpPr/>
                  <p:nvPr/>
                </p:nvCxnSpPr>
                <p:spPr>
                  <a:xfrm>
                    <a:off x="6276979" y="5876470"/>
                    <a:ext cx="63134" cy="23101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flipH="1">
                    <a:off x="6340113" y="6098479"/>
                    <a:ext cx="3989" cy="67045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 flipH="1">
                    <a:off x="6347547" y="6768935"/>
                    <a:ext cx="97728" cy="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flipV="1">
                    <a:off x="6444616" y="5694887"/>
                    <a:ext cx="186880" cy="104942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>
                    <a:off x="6631496" y="5682905"/>
                    <a:ext cx="1336847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5" name="Rectangle 84"/>
                <p:cNvSpPr/>
                <p:nvPr/>
              </p:nvSpPr>
              <p:spPr>
                <a:xfrm>
                  <a:off x="6600840" y="4866331"/>
                  <a:ext cx="1801120" cy="785545"/>
                </a:xfrm>
                <a:prstGeom prst="rect">
                  <a:avLst/>
                </a:prstGeom>
                <a:no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6600217" y="2321182"/>
                <a:ext cx="1760013" cy="1066661"/>
                <a:chOff x="6600217" y="2321182"/>
                <a:chExt cx="1760013" cy="1066661"/>
              </a:xfrm>
            </p:grpSpPr>
            <p:cxnSp>
              <p:nvCxnSpPr>
                <p:cNvPr id="81" name="Straight Connector 80"/>
                <p:cNvCxnSpPr/>
                <p:nvPr/>
              </p:nvCxnSpPr>
              <p:spPr>
                <a:xfrm flipV="1">
                  <a:off x="6600217" y="2321182"/>
                  <a:ext cx="74431" cy="1066661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flipH="1">
                  <a:off x="6674648" y="2327562"/>
                  <a:ext cx="1685582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1024" name="Picture 10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0811" y="4603728"/>
            <a:ext cx="1996497" cy="866454"/>
          </a:xfrm>
          <a:prstGeom prst="rect">
            <a:avLst/>
          </a:prstGeom>
        </p:spPr>
      </p:pic>
      <p:sp>
        <p:nvSpPr>
          <p:cNvPr id="1025" name="Slide Number Placeholder 10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55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hand-off &amp; latch sequence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42" r="5543"/>
          <a:stretch/>
        </p:blipFill>
        <p:spPr>
          <a:xfrm>
            <a:off x="152400" y="1825624"/>
            <a:ext cx="11887200" cy="48084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70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compliance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09600" y="1773849"/>
          <a:ext cx="10972800" cy="4117770"/>
        </p:xfrm>
        <a:graphic>
          <a:graphicData uri="http://schemas.openxmlformats.org/drawingml/2006/table">
            <a:tbl>
              <a:tblPr/>
              <a:tblGrid>
                <a:gridCol w="655238"/>
                <a:gridCol w="1662546"/>
                <a:gridCol w="5545079"/>
                <a:gridCol w="841052"/>
                <a:gridCol w="841052"/>
                <a:gridCol w="616120"/>
                <a:gridCol w="811713"/>
              </a:tblGrid>
              <a:tr h="1321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Title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Goal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Req’t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Rail CBE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Robot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CBE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0105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Modes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Exchangable, full-field spectral defining filter in front of instrument FOV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5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0110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Commissioning and Service Modes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Commissioning, alignment, maintenance, and non-science modes should be supported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5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0115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Filters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Shall allow 3 usable filters per night without human intervention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5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0120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Filter Safety (Environmental)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filters and optics shall be protected from harm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5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0125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Filter Safety (During Service)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Filters shall be protected during human activities in telescope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5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0130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Earthquake Safety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Positive margin on ultimate during equivalent quasi-static acceleration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5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0135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Maximum Operating Accelerations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Filters shall not be damaged by exchanger operation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4g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TBC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5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0140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Beam Obstruction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Optical transmission loss due to shadowing from exchanger shall not exceed 1% on-axis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0.50%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5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0145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Axial Positional Precision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Axial separation repeatability shall be less than +/- 0.25mm (per filter) and less than 1mm between different filters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TBC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+/-0.25mm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5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0150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Lateral Positional Precision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Lateral registration repeatability shall be less than +/- 0.25mm (per filter) and less than 1mm between different filters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TBC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+/-0.25mm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5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0155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Filter Tilt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Deployed filter angle w.r.t. cryostat window normal shall be less than TBD degrees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 deg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5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0160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Exchange Time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Filter to filter exchange shall be less than 90 seconds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60s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90s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5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0165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Exchanger Reliability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Expected lifetime shall be greater than 33,000 cycles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40000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33000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TBC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5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0175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Exchanger Impact on Tube Seeing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Surface temperature of exchanger mechanism shall not exceed +/- 3C of telescope tube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+/- 3C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+/- 3C</a:t>
                      </a: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8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 system risk 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127533" y="1690688"/>
          <a:ext cx="4317998" cy="3815080"/>
        </p:xfrm>
        <a:graphic>
          <a:graphicData uri="http://schemas.openxmlformats.org/drawingml/2006/table">
            <a:tbl>
              <a:tblPr/>
              <a:tblGrid>
                <a:gridCol w="379604"/>
                <a:gridCol w="379604"/>
                <a:gridCol w="711758"/>
                <a:gridCol w="711758"/>
                <a:gridCol w="711758"/>
                <a:gridCol w="711758"/>
                <a:gridCol w="711758"/>
              </a:tblGrid>
              <a:tr h="63627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Likelihood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362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362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362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004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62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Consequence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71592" y="1923517"/>
          <a:ext cx="578740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574"/>
                <a:gridCol w="1696910"/>
                <a:gridCol w="325592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Approach/Type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Risk Title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M/I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Dropped filter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M/I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Incomplete actuation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M/I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Incomplete latching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M/I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Impact event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M/R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Late delivery of exchanger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5521" y="5657671"/>
            <a:ext cx="1335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Approach/Type</a:t>
            </a:r>
          </a:p>
          <a:p>
            <a:r>
              <a:rPr lang="en-US" sz="1200" dirty="0" smtClean="0"/>
              <a:t>M: Mitigate</a:t>
            </a:r>
          </a:p>
          <a:p>
            <a:r>
              <a:rPr lang="en-US" sz="1200" dirty="0" smtClean="0"/>
              <a:t>W: Watch</a:t>
            </a:r>
          </a:p>
          <a:p>
            <a:r>
              <a:rPr lang="en-US" sz="1200" dirty="0" smtClean="0"/>
              <a:t>A: Accept</a:t>
            </a:r>
          </a:p>
          <a:p>
            <a:r>
              <a:rPr lang="en-US" sz="1200" dirty="0" smtClean="0"/>
              <a:t>R: Research</a:t>
            </a:r>
          </a:p>
          <a:p>
            <a:r>
              <a:rPr lang="en-US" sz="1200" dirty="0" smtClean="0"/>
              <a:t>I: Implementation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040407" y="5657670"/>
            <a:ext cx="1335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Likelihood</a:t>
            </a:r>
          </a:p>
          <a:p>
            <a:r>
              <a:rPr lang="en-US" sz="1200" dirty="0" smtClean="0"/>
              <a:t>1: Very unlikely</a:t>
            </a:r>
          </a:p>
          <a:p>
            <a:r>
              <a:rPr lang="en-US" sz="1200" dirty="0" smtClean="0"/>
              <a:t>2: Unlikely</a:t>
            </a:r>
          </a:p>
          <a:p>
            <a:r>
              <a:rPr lang="en-US" sz="1200" dirty="0" smtClean="0"/>
              <a:t>3: Likely</a:t>
            </a:r>
          </a:p>
          <a:p>
            <a:r>
              <a:rPr lang="en-US" sz="1200" dirty="0" smtClean="0"/>
              <a:t>4: Very likely</a:t>
            </a:r>
          </a:p>
          <a:p>
            <a:r>
              <a:rPr lang="en-US" sz="1200" dirty="0" smtClean="0"/>
              <a:t>5: Certain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995293" y="5657671"/>
            <a:ext cx="1335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Consequence</a:t>
            </a:r>
          </a:p>
          <a:p>
            <a:r>
              <a:rPr lang="en-US" sz="1200" dirty="0" smtClean="0"/>
              <a:t>1: Minor</a:t>
            </a:r>
          </a:p>
          <a:p>
            <a:r>
              <a:rPr lang="en-US" sz="1200" dirty="0" smtClean="0"/>
              <a:t>2: Moderate</a:t>
            </a:r>
          </a:p>
          <a:p>
            <a:r>
              <a:rPr lang="en-US" sz="1200" dirty="0" smtClean="0"/>
              <a:t>3: Large</a:t>
            </a:r>
          </a:p>
          <a:p>
            <a:r>
              <a:rPr lang="en-US" sz="1200" dirty="0" smtClean="0"/>
              <a:t>4: Severe</a:t>
            </a:r>
          </a:p>
          <a:p>
            <a:r>
              <a:rPr lang="en-US" sz="1200" dirty="0" smtClean="0"/>
              <a:t>5: Catastrophic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63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system risk 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127533" y="1690688"/>
          <a:ext cx="4317998" cy="3815080"/>
        </p:xfrm>
        <a:graphic>
          <a:graphicData uri="http://schemas.openxmlformats.org/drawingml/2006/table">
            <a:tbl>
              <a:tblPr/>
              <a:tblGrid>
                <a:gridCol w="379604"/>
                <a:gridCol w="379604"/>
                <a:gridCol w="711758"/>
                <a:gridCol w="711758"/>
                <a:gridCol w="711758"/>
                <a:gridCol w="711758"/>
                <a:gridCol w="711758"/>
              </a:tblGrid>
              <a:tr h="63627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Likelihood</a:t>
                      </a:r>
                    </a:p>
                  </a:txBody>
                  <a:tcPr marL="9525" marR="9525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362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362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005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003, 004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362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62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Consequence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71592" y="1923517"/>
          <a:ext cx="578740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574"/>
                <a:gridCol w="1696910"/>
                <a:gridCol w="325592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Approach/Type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Risk Title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M/I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Dropped filter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M/I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Incomplete actuation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M/I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Incomplete latching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M/I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Impact event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M/R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 effector</a:t>
                      </a:r>
                      <a:r>
                        <a:rPr lang="en-US" baseline="0" dirty="0" smtClean="0"/>
                        <a:t> design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5521" y="5657671"/>
            <a:ext cx="1335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Approach/Type</a:t>
            </a:r>
          </a:p>
          <a:p>
            <a:r>
              <a:rPr lang="en-US" sz="1200" dirty="0" smtClean="0"/>
              <a:t>M: Mitigate</a:t>
            </a:r>
          </a:p>
          <a:p>
            <a:r>
              <a:rPr lang="en-US" sz="1200" dirty="0" smtClean="0"/>
              <a:t>W: Watch</a:t>
            </a:r>
          </a:p>
          <a:p>
            <a:r>
              <a:rPr lang="en-US" sz="1200" dirty="0" smtClean="0"/>
              <a:t>A: Accept</a:t>
            </a:r>
          </a:p>
          <a:p>
            <a:r>
              <a:rPr lang="en-US" sz="1200" dirty="0" smtClean="0"/>
              <a:t>R: Research</a:t>
            </a:r>
          </a:p>
          <a:p>
            <a:r>
              <a:rPr lang="en-US" sz="1200" dirty="0" smtClean="0"/>
              <a:t>I: Implementation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040407" y="5657670"/>
            <a:ext cx="1335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Likelihood</a:t>
            </a:r>
          </a:p>
          <a:p>
            <a:r>
              <a:rPr lang="en-US" sz="1200" dirty="0" smtClean="0"/>
              <a:t>1: Very unlikely</a:t>
            </a:r>
          </a:p>
          <a:p>
            <a:r>
              <a:rPr lang="en-US" sz="1200" dirty="0" smtClean="0"/>
              <a:t>2: Unlikely</a:t>
            </a:r>
          </a:p>
          <a:p>
            <a:r>
              <a:rPr lang="en-US" sz="1200" dirty="0" smtClean="0"/>
              <a:t>3: Likely</a:t>
            </a:r>
          </a:p>
          <a:p>
            <a:r>
              <a:rPr lang="en-US" sz="1200" dirty="0" smtClean="0"/>
              <a:t>4: Very likely</a:t>
            </a:r>
          </a:p>
          <a:p>
            <a:r>
              <a:rPr lang="en-US" sz="1200" dirty="0" smtClean="0"/>
              <a:t>5: Certain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995293" y="5657671"/>
            <a:ext cx="1335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Consequence</a:t>
            </a:r>
          </a:p>
          <a:p>
            <a:r>
              <a:rPr lang="en-US" sz="1200" dirty="0" smtClean="0"/>
              <a:t>1: Minor</a:t>
            </a:r>
          </a:p>
          <a:p>
            <a:r>
              <a:rPr lang="en-US" sz="1200" dirty="0" smtClean="0"/>
              <a:t>2: Moderate</a:t>
            </a:r>
          </a:p>
          <a:p>
            <a:r>
              <a:rPr lang="en-US" sz="1200" dirty="0" smtClean="0"/>
              <a:t>3: Large</a:t>
            </a:r>
          </a:p>
          <a:p>
            <a:r>
              <a:rPr lang="en-US" sz="1200" dirty="0" smtClean="0"/>
              <a:t>4: Severe</a:t>
            </a:r>
          </a:p>
          <a:p>
            <a:r>
              <a:rPr lang="en-US" sz="1200" dirty="0" smtClean="0"/>
              <a:t>5: Catastrophic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0204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 System Operation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117" y="1628222"/>
            <a:ext cx="76101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Filter deploy sequence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Jukebox motor actuate to position selected filter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Jukebox carriage to Rail carriage hand-off (TBD actuation)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Rail motor actuate to extend rails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After full extension, +Z stage actuation to dock filter to window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Filter hand-off (to instrument) and latch sequence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-Z stage actuate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Rail motor actuate to retract rails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459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</a:t>
            </a:r>
            <a:r>
              <a:rPr lang="en-US" dirty="0" smtClean="0"/>
              <a:t>motivation and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Subsystem by subsystem comparison – simplicity advantage of robot</a:t>
            </a:r>
          </a:p>
          <a:p>
            <a:r>
              <a:rPr lang="en-US" dirty="0" smtClean="0"/>
              <a:t>COTS system vs. </a:t>
            </a:r>
            <a:r>
              <a:rPr lang="en-US" dirty="0" smtClean="0"/>
              <a:t>multiple custom </a:t>
            </a:r>
            <a:r>
              <a:rPr lang="en-US" dirty="0" smtClean="0"/>
              <a:t>systems</a:t>
            </a:r>
          </a:p>
          <a:p>
            <a:pPr lvl="1"/>
            <a:r>
              <a:rPr lang="en-US" dirty="0" smtClean="0"/>
              <a:t>Reliability</a:t>
            </a:r>
          </a:p>
          <a:p>
            <a:pPr lvl="1"/>
            <a:r>
              <a:rPr lang="en-US" dirty="0" smtClean="0"/>
              <a:t>Less testing required</a:t>
            </a:r>
          </a:p>
          <a:p>
            <a:r>
              <a:rPr lang="en-US" dirty="0" smtClean="0"/>
              <a:t>Built-in safety </a:t>
            </a:r>
            <a:r>
              <a:rPr lang="en-US" dirty="0" smtClean="0"/>
              <a:t>features of robot (collision detection, torque sensing, </a:t>
            </a:r>
            <a:r>
              <a:rPr lang="en-US" dirty="0" err="1" smtClean="0"/>
              <a:t>etc</a:t>
            </a:r>
            <a:r>
              <a:rPr lang="en-US" dirty="0" smtClean="0"/>
              <a:t>) and mature consumer software</a:t>
            </a:r>
          </a:p>
          <a:p>
            <a:r>
              <a:rPr lang="en-US" dirty="0" smtClean="0"/>
              <a:t>Robust robot system allows misalignment handling</a:t>
            </a:r>
          </a:p>
          <a:p>
            <a:r>
              <a:rPr lang="en-US" dirty="0" smtClean="0"/>
              <a:t>Ability to leverage JPL experience/expertise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3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risks of rail system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Impact(s)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Mitigation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Pulley cable breakage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Back-driven motion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</a:t>
                      </a:r>
                      <a:r>
                        <a:rPr lang="en-US" dirty="0" err="1" smtClean="0"/>
                        <a:t>backdrivable</a:t>
                      </a:r>
                      <a:r>
                        <a:rPr lang="en-US" dirty="0" smtClean="0"/>
                        <a:t> actuators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Misalignment</a:t>
                      </a:r>
                      <a:r>
                        <a:rPr lang="en-US" baseline="0" dirty="0" smtClean="0"/>
                        <a:t> when docking w/ instrument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Unable</a:t>
                      </a:r>
                      <a:r>
                        <a:rPr lang="en-US" baseline="0" dirty="0" smtClean="0"/>
                        <a:t> to exchange, instrument misalignment, excessive loads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Alignment MGSE, testing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Cable wear and cyclic relaxation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Incomplete actuation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Bi-annual</a:t>
                      </a:r>
                      <a:r>
                        <a:rPr lang="en-US" baseline="0" dirty="0" smtClean="0"/>
                        <a:t> service, testing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 encoder</a:t>
                      </a:r>
                      <a:r>
                        <a:rPr lang="en-US" baseline="0" dirty="0" smtClean="0"/>
                        <a:t> or telemetry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Incomplete actuation,</a:t>
                      </a:r>
                      <a:r>
                        <a:rPr lang="en-US" baseline="0" dirty="0" smtClean="0"/>
                        <a:t> impact event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Redundant</a:t>
                      </a:r>
                      <a:r>
                        <a:rPr lang="en-US" baseline="0" dirty="0" smtClean="0"/>
                        <a:t> limit switches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Unexpected out of</a:t>
                      </a:r>
                      <a:r>
                        <a:rPr lang="en-US" baseline="0" dirty="0" smtClean="0"/>
                        <a:t> plane loading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Incomplete actuation,</a:t>
                      </a:r>
                      <a:r>
                        <a:rPr lang="en-US" baseline="0" dirty="0" smtClean="0"/>
                        <a:t> impact, misalignment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Lubricated joint seizing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Incomplete actuation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Bi-annual</a:t>
                      </a:r>
                      <a:r>
                        <a:rPr lang="en-US" baseline="0" dirty="0" smtClean="0"/>
                        <a:t> service, testing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 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Loss</a:t>
                      </a:r>
                      <a:r>
                        <a:rPr lang="en-US" baseline="0" dirty="0" smtClean="0"/>
                        <a:t> of telemetry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Recovery procedure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Jamming at jukebox exchange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Unable to exchange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Bi-annual</a:t>
                      </a:r>
                      <a:r>
                        <a:rPr lang="en-US" baseline="0" dirty="0" smtClean="0"/>
                        <a:t> service, testing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Incomplete latch at exchange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Unable to exchange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Interlocking</a:t>
                      </a:r>
                      <a:r>
                        <a:rPr lang="en-US" baseline="0" dirty="0" smtClean="0"/>
                        <a:t> latches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Insufficient FTE’s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Cost/schedule</a:t>
                      </a:r>
                      <a:r>
                        <a:rPr lang="en-US" baseline="0" dirty="0" smtClean="0"/>
                        <a:t> overrun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Contract out subsystem(s)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44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risks of robot system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1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Impact(s)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Mitigation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Misalignment</a:t>
                      </a:r>
                      <a:r>
                        <a:rPr lang="en-US" baseline="0" dirty="0" smtClean="0"/>
                        <a:t> when docking w/ instrument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Unable</a:t>
                      </a:r>
                      <a:r>
                        <a:rPr lang="en-US" baseline="0" dirty="0" smtClean="0"/>
                        <a:t> to exchange, instrument misalignment, excessive loads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Torque sensors</a:t>
                      </a:r>
                      <a:r>
                        <a:rPr lang="en-US" baseline="0" dirty="0" smtClean="0"/>
                        <a:t>, built-in current limits, built-in collision detection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Loss of encoder</a:t>
                      </a:r>
                      <a:r>
                        <a:rPr lang="en-US" baseline="0" dirty="0" smtClean="0"/>
                        <a:t> or telemetry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Incomplete actuation,</a:t>
                      </a:r>
                      <a:r>
                        <a:rPr lang="en-US" baseline="0" dirty="0" smtClean="0"/>
                        <a:t> impact event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Redundant</a:t>
                      </a:r>
                      <a:r>
                        <a:rPr lang="en-US" baseline="0" dirty="0" smtClean="0"/>
                        <a:t> limit switches, built-in current limits, built-in collision detection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Unexpected out of</a:t>
                      </a:r>
                      <a:r>
                        <a:rPr lang="en-US" baseline="0" dirty="0" smtClean="0"/>
                        <a:t> plane loading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Incomplete actuation,</a:t>
                      </a:r>
                      <a:r>
                        <a:rPr lang="en-US" baseline="0" dirty="0" smtClean="0"/>
                        <a:t> impact, misalignment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</a:t>
                      </a:r>
                      <a:r>
                        <a:rPr lang="en-US" dirty="0" err="1" smtClean="0"/>
                        <a:t>backdrivable</a:t>
                      </a:r>
                      <a:r>
                        <a:rPr lang="en-US" dirty="0" smtClean="0"/>
                        <a:t> actuators, 400%</a:t>
                      </a:r>
                      <a:r>
                        <a:rPr lang="en-US" baseline="0" dirty="0" smtClean="0"/>
                        <a:t> payload mass margin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Lubricated joint seizing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Incomplete actuation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Bi-annual</a:t>
                      </a:r>
                      <a:r>
                        <a:rPr lang="en-US" baseline="0" dirty="0" smtClean="0"/>
                        <a:t> service, testing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 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Loss</a:t>
                      </a:r>
                      <a:r>
                        <a:rPr lang="en-US" baseline="0" dirty="0" smtClean="0"/>
                        <a:t> of telemetry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Recovery procedure, non-</a:t>
                      </a:r>
                      <a:r>
                        <a:rPr lang="en-US" dirty="0" err="1" smtClean="0"/>
                        <a:t>backdrivable</a:t>
                      </a:r>
                      <a:r>
                        <a:rPr lang="en-US" dirty="0" smtClean="0"/>
                        <a:t> actuators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Jamming at jukebox exchange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Unable to exchange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Bi-annual</a:t>
                      </a:r>
                      <a:r>
                        <a:rPr lang="en-US" baseline="0" dirty="0" smtClean="0"/>
                        <a:t> service, testing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Incomplete latch at exchange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Unable to exchange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Interlocking</a:t>
                      </a:r>
                      <a:r>
                        <a:rPr lang="en-US" baseline="0" dirty="0" smtClean="0"/>
                        <a:t> latches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66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813" y="0"/>
            <a:ext cx="6716374" cy="6400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40806" y="3473404"/>
            <a:ext cx="1710388" cy="144067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078538" y="3473404"/>
            <a:ext cx="0" cy="1473565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39107" y="4009075"/>
            <a:ext cx="62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20”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240806" y="5091223"/>
            <a:ext cx="1710389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61182" y="5091223"/>
            <a:ext cx="62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24”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73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Puzzle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www.youtube.com/watch?v=LI5cgaF9XVI</a:t>
            </a:r>
            <a:endParaRPr lang="en-US" dirty="0" smtClean="0"/>
          </a:p>
          <a:p>
            <a:r>
              <a:rPr lang="en-US" dirty="0"/>
              <a:t>Collision detection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www.youtube.com/watch?v=PX7mT_nTGLg</a:t>
            </a:r>
            <a:endParaRPr lang="en-US" dirty="0" smtClean="0"/>
          </a:p>
          <a:p>
            <a:r>
              <a:rPr lang="en-US" dirty="0" smtClean="0"/>
              <a:t>Human + </a:t>
            </a:r>
            <a:r>
              <a:rPr lang="en-US" dirty="0" err="1" smtClean="0"/>
              <a:t>robotiq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www.youtube.com/watch?v=tCss_TjSs7Y</a:t>
            </a:r>
            <a:endParaRPr lang="en-US" dirty="0" smtClean="0"/>
          </a:p>
          <a:p>
            <a:r>
              <a:rPr lang="en-US" dirty="0" smtClean="0"/>
              <a:t>Safe </a:t>
            </a:r>
            <a:r>
              <a:rPr lang="en-US" dirty="0"/>
              <a:t>handling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www.youtube.com/watch?v=ymAgKyMF82s</a:t>
            </a:r>
            <a:endParaRPr lang="en-US" dirty="0" smtClean="0"/>
          </a:p>
          <a:p>
            <a:r>
              <a:rPr lang="en-US" dirty="0"/>
              <a:t>Flex tube assembly </a:t>
            </a:r>
            <a:r>
              <a:rPr lang="en-US" dirty="0">
                <a:hlinkClick r:id="rId6"/>
              </a:rPr>
              <a:t>https://www.youtube.com/watch?v=3xZWCGP1no8</a:t>
            </a:r>
            <a:endParaRPr lang="en-US" dirty="0"/>
          </a:p>
          <a:p>
            <a:r>
              <a:rPr lang="en-US" dirty="0" smtClean="0"/>
              <a:t>Pick </a:t>
            </a:r>
            <a:r>
              <a:rPr lang="en-US" dirty="0"/>
              <a:t>&amp; place </a:t>
            </a:r>
            <a:r>
              <a:rPr lang="en-US" dirty="0">
                <a:hlinkClick r:id="rId7"/>
              </a:rPr>
              <a:t>https://www.youtube.com/watch?v=Pt4KzYNRrIk</a:t>
            </a:r>
            <a:endParaRPr lang="en-US" dirty="0"/>
          </a:p>
          <a:p>
            <a:r>
              <a:rPr lang="en-US" dirty="0" smtClean="0"/>
              <a:t>Machine </a:t>
            </a:r>
            <a:r>
              <a:rPr lang="en-US" dirty="0"/>
              <a:t>vision </a:t>
            </a:r>
            <a:r>
              <a:rPr lang="en-US" dirty="0">
                <a:hlinkClick r:id="rId8"/>
              </a:rPr>
              <a:t>https://www.youtube.com/watch?v=_</a:t>
            </a:r>
            <a:r>
              <a:rPr lang="en-US" dirty="0" smtClean="0">
                <a:hlinkClick r:id="rId8"/>
              </a:rPr>
              <a:t>U4sGRB2peU</a:t>
            </a:r>
            <a:endParaRPr lang="en-US" dirty="0" smtClean="0"/>
          </a:p>
          <a:p>
            <a:r>
              <a:rPr lang="en-US" dirty="0"/>
              <a:t>Delicate handling </a:t>
            </a:r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www.youtube.com/watch?v=EgzL7V9GU-Q</a:t>
            </a:r>
            <a:endParaRPr lang="en-US" dirty="0" smtClean="0"/>
          </a:p>
          <a:p>
            <a:r>
              <a:rPr lang="en-US" dirty="0"/>
              <a:t>Demo </a:t>
            </a:r>
            <a:r>
              <a:rPr lang="en-US" dirty="0">
                <a:hlinkClick r:id="rId10"/>
              </a:rPr>
              <a:t>https://</a:t>
            </a:r>
            <a:r>
              <a:rPr lang="en-US" dirty="0" smtClean="0">
                <a:hlinkClick r:id="rId10"/>
              </a:rPr>
              <a:t>www.youtube.com/watch?v=oeYbLFrsTiI</a:t>
            </a:r>
            <a:endParaRPr lang="en-US" dirty="0" smtClean="0"/>
          </a:p>
          <a:p>
            <a:r>
              <a:rPr lang="en-US" dirty="0" smtClean="0"/>
              <a:t>Dynamic </a:t>
            </a:r>
            <a:r>
              <a:rPr lang="en-US" dirty="0"/>
              <a:t>human safety </a:t>
            </a:r>
            <a:r>
              <a:rPr lang="en-US" dirty="0">
                <a:hlinkClick r:id="rId11"/>
              </a:rPr>
              <a:t>https://</a:t>
            </a:r>
            <a:r>
              <a:rPr lang="en-US" dirty="0" smtClean="0">
                <a:hlinkClick r:id="rId11"/>
              </a:rPr>
              <a:t>www.youtube.com/watch?v=sUp3EL-8xgE</a:t>
            </a:r>
            <a:endParaRPr lang="en-US" dirty="0" smtClean="0"/>
          </a:p>
          <a:p>
            <a:r>
              <a:rPr lang="en-US" dirty="0" smtClean="0"/>
              <a:t>Vision + </a:t>
            </a:r>
            <a:r>
              <a:rPr lang="en-US" dirty="0"/>
              <a:t>force </a:t>
            </a:r>
            <a:r>
              <a:rPr lang="en-US" dirty="0" smtClean="0"/>
              <a:t>sensing </a:t>
            </a:r>
            <a:r>
              <a:rPr lang="en-US" dirty="0">
                <a:hlinkClick r:id="rId12"/>
              </a:rPr>
              <a:t>https://</a:t>
            </a:r>
            <a:r>
              <a:rPr lang="en-US" dirty="0" smtClean="0">
                <a:hlinkClick r:id="rId12"/>
              </a:rPr>
              <a:t>www.youtube.com/watch?v=TPQ0ISwOgb8</a:t>
            </a:r>
            <a:endParaRPr lang="en-US" dirty="0" smtClean="0"/>
          </a:p>
          <a:p>
            <a:r>
              <a:rPr lang="en-US" dirty="0"/>
              <a:t>Human safety </a:t>
            </a:r>
            <a:r>
              <a:rPr lang="en-US" dirty="0">
                <a:hlinkClick r:id="rId13"/>
              </a:rPr>
              <a:t>https://</a:t>
            </a:r>
            <a:r>
              <a:rPr lang="en-US" dirty="0" smtClean="0">
                <a:hlinkClick r:id="rId13"/>
              </a:rPr>
              <a:t>www.youtube.com/watch?v=rOIl3EnJhl0</a:t>
            </a:r>
            <a:endParaRPr lang="en-US" dirty="0" smtClean="0"/>
          </a:p>
          <a:p>
            <a:r>
              <a:rPr lang="en-US" dirty="0" smtClean="0"/>
              <a:t>Glass </a:t>
            </a:r>
            <a:r>
              <a:rPr lang="en-US" dirty="0"/>
              <a:t>panel cleanroom </a:t>
            </a:r>
            <a:r>
              <a:rPr lang="en-US" dirty="0">
                <a:hlinkClick r:id="rId14"/>
              </a:rPr>
              <a:t>https://</a:t>
            </a:r>
            <a:r>
              <a:rPr lang="en-US" dirty="0" smtClean="0">
                <a:hlinkClick r:id="rId14"/>
              </a:rPr>
              <a:t>www.youtube.com/watch?v=4SBr4tClbf4</a:t>
            </a:r>
            <a:endParaRPr lang="en-US" dirty="0" smtClean="0"/>
          </a:p>
          <a:p>
            <a:r>
              <a:rPr lang="en-US" dirty="0" smtClean="0">
                <a:hlinkClick r:id="rId15"/>
              </a:rPr>
              <a:t>http</a:t>
            </a:r>
            <a:r>
              <a:rPr lang="en-US" dirty="0">
                <a:hlinkClick r:id="rId15"/>
              </a:rPr>
              <a:t>://</a:t>
            </a:r>
            <a:r>
              <a:rPr lang="en-US" dirty="0" smtClean="0">
                <a:hlinkClick r:id="rId15"/>
              </a:rPr>
              <a:t>blog.robotiq.com/bid/37452/How-To-Handle-Fragile-Parts-With-Robots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2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KR10 R1100 spec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937" y="1266825"/>
            <a:ext cx="557212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763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LBR R800 spec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225" y="1498097"/>
            <a:ext cx="554355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56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50" y="690224"/>
            <a:ext cx="9817768" cy="548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30782" y="2840538"/>
            <a:ext cx="2550230" cy="2371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464660" y="3433424"/>
            <a:ext cx="2082473" cy="339212"/>
            <a:chOff x="9350477" y="1592826"/>
            <a:chExt cx="2082473" cy="339212"/>
          </a:xfrm>
        </p:grpSpPr>
        <p:sp>
          <p:nvSpPr>
            <p:cNvPr id="7" name="Rectangle 6"/>
            <p:cNvSpPr/>
            <p:nvPr/>
          </p:nvSpPr>
          <p:spPr>
            <a:xfrm>
              <a:off x="9350477" y="1592826"/>
              <a:ext cx="1976284" cy="206477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494953" y="1666567"/>
              <a:ext cx="937997" cy="26547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464660" y="3930444"/>
            <a:ext cx="2082473" cy="339212"/>
            <a:chOff x="9350477" y="1592826"/>
            <a:chExt cx="2082473" cy="339212"/>
          </a:xfrm>
        </p:grpSpPr>
        <p:sp>
          <p:nvSpPr>
            <p:cNvPr id="11" name="Rectangle 10"/>
            <p:cNvSpPr/>
            <p:nvPr/>
          </p:nvSpPr>
          <p:spPr>
            <a:xfrm>
              <a:off x="9350477" y="1592826"/>
              <a:ext cx="1976284" cy="206477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Filter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494953" y="1666567"/>
              <a:ext cx="937997" cy="26547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Carriage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464660" y="2914280"/>
            <a:ext cx="2082473" cy="339212"/>
            <a:chOff x="9350477" y="1592826"/>
            <a:chExt cx="2082473" cy="339212"/>
          </a:xfrm>
        </p:grpSpPr>
        <p:sp>
          <p:nvSpPr>
            <p:cNvPr id="14" name="Rectangle 13"/>
            <p:cNvSpPr/>
            <p:nvPr/>
          </p:nvSpPr>
          <p:spPr>
            <a:xfrm>
              <a:off x="9350477" y="1592826"/>
              <a:ext cx="1976284" cy="206477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494953" y="1666567"/>
              <a:ext cx="937997" cy="26547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8418378" y="4269656"/>
            <a:ext cx="3580909" cy="3613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Rail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543508" y="4390594"/>
            <a:ext cx="937997" cy="26547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Carriage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4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569973" y="4834085"/>
            <a:ext cx="1783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Jukebox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481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50" y="690224"/>
            <a:ext cx="9817768" cy="548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30782" y="2840538"/>
            <a:ext cx="2550230" cy="2371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464660" y="3433424"/>
            <a:ext cx="2082473" cy="339212"/>
            <a:chOff x="9350477" y="1592826"/>
            <a:chExt cx="2082473" cy="339212"/>
          </a:xfrm>
        </p:grpSpPr>
        <p:sp>
          <p:nvSpPr>
            <p:cNvPr id="7" name="Rectangle 6"/>
            <p:cNvSpPr/>
            <p:nvPr/>
          </p:nvSpPr>
          <p:spPr>
            <a:xfrm>
              <a:off x="9350477" y="1592826"/>
              <a:ext cx="1976284" cy="206477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494953" y="1666567"/>
              <a:ext cx="937997" cy="26547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464660" y="2914280"/>
            <a:ext cx="2082473" cy="339212"/>
            <a:chOff x="9350477" y="1592826"/>
            <a:chExt cx="2082473" cy="339212"/>
          </a:xfrm>
        </p:grpSpPr>
        <p:sp>
          <p:nvSpPr>
            <p:cNvPr id="14" name="Rectangle 13"/>
            <p:cNvSpPr/>
            <p:nvPr/>
          </p:nvSpPr>
          <p:spPr>
            <a:xfrm>
              <a:off x="9350477" y="1592826"/>
              <a:ext cx="1976284" cy="206477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494953" y="1666567"/>
              <a:ext cx="937997" cy="26547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8418378" y="4269656"/>
            <a:ext cx="3580909" cy="3613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481505" y="4316853"/>
            <a:ext cx="2082473" cy="339212"/>
            <a:chOff x="9350477" y="1592826"/>
            <a:chExt cx="2082473" cy="339212"/>
          </a:xfrm>
        </p:grpSpPr>
        <p:sp>
          <p:nvSpPr>
            <p:cNvPr id="11" name="Rectangle 10"/>
            <p:cNvSpPr/>
            <p:nvPr/>
          </p:nvSpPr>
          <p:spPr>
            <a:xfrm>
              <a:off x="9350477" y="1592826"/>
              <a:ext cx="1976284" cy="206477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494953" y="1666567"/>
              <a:ext cx="937997" cy="26547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8527061" y="4390594"/>
            <a:ext cx="937997" cy="26547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49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50" y="690224"/>
            <a:ext cx="9817768" cy="548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30782" y="2840538"/>
            <a:ext cx="2550230" cy="2371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464660" y="3433424"/>
            <a:ext cx="2082473" cy="339212"/>
            <a:chOff x="9350477" y="1592826"/>
            <a:chExt cx="2082473" cy="339212"/>
          </a:xfrm>
        </p:grpSpPr>
        <p:sp>
          <p:nvSpPr>
            <p:cNvPr id="7" name="Rectangle 6"/>
            <p:cNvSpPr/>
            <p:nvPr/>
          </p:nvSpPr>
          <p:spPr>
            <a:xfrm>
              <a:off x="9350477" y="1592826"/>
              <a:ext cx="1976284" cy="206477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494953" y="1666567"/>
              <a:ext cx="937997" cy="26547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464660" y="2914280"/>
            <a:ext cx="2082473" cy="339212"/>
            <a:chOff x="9350477" y="1592826"/>
            <a:chExt cx="2082473" cy="339212"/>
          </a:xfrm>
        </p:grpSpPr>
        <p:sp>
          <p:nvSpPr>
            <p:cNvPr id="14" name="Rectangle 13"/>
            <p:cNvSpPr/>
            <p:nvPr/>
          </p:nvSpPr>
          <p:spPr>
            <a:xfrm>
              <a:off x="9350477" y="1592826"/>
              <a:ext cx="1976284" cy="206477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494953" y="1666567"/>
              <a:ext cx="937997" cy="26547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8418378" y="4269656"/>
            <a:ext cx="3580909" cy="3613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481505" y="4316853"/>
            <a:ext cx="2082473" cy="339212"/>
            <a:chOff x="9350477" y="1592826"/>
            <a:chExt cx="2082473" cy="339212"/>
          </a:xfrm>
        </p:grpSpPr>
        <p:sp>
          <p:nvSpPr>
            <p:cNvPr id="11" name="Rectangle 10"/>
            <p:cNvSpPr/>
            <p:nvPr/>
          </p:nvSpPr>
          <p:spPr>
            <a:xfrm>
              <a:off x="9350477" y="1592826"/>
              <a:ext cx="1976284" cy="206477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494953" y="1666567"/>
              <a:ext cx="937997" cy="26547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9364761" y="4390594"/>
            <a:ext cx="937997" cy="26547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83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50" y="690224"/>
            <a:ext cx="9817768" cy="548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30782" y="2840538"/>
            <a:ext cx="2550230" cy="2371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464660" y="3433424"/>
            <a:ext cx="2082473" cy="339212"/>
            <a:chOff x="9350477" y="1592826"/>
            <a:chExt cx="2082473" cy="339212"/>
          </a:xfrm>
        </p:grpSpPr>
        <p:sp>
          <p:nvSpPr>
            <p:cNvPr id="7" name="Rectangle 6"/>
            <p:cNvSpPr/>
            <p:nvPr/>
          </p:nvSpPr>
          <p:spPr>
            <a:xfrm>
              <a:off x="9350477" y="1592826"/>
              <a:ext cx="1976284" cy="206477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494953" y="1666567"/>
              <a:ext cx="937997" cy="26547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464660" y="2914280"/>
            <a:ext cx="2082473" cy="339212"/>
            <a:chOff x="9350477" y="1592826"/>
            <a:chExt cx="2082473" cy="339212"/>
          </a:xfrm>
        </p:grpSpPr>
        <p:sp>
          <p:nvSpPr>
            <p:cNvPr id="14" name="Rectangle 13"/>
            <p:cNvSpPr/>
            <p:nvPr/>
          </p:nvSpPr>
          <p:spPr>
            <a:xfrm>
              <a:off x="9350477" y="1592826"/>
              <a:ext cx="1976284" cy="206477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494953" y="1666567"/>
              <a:ext cx="937997" cy="26547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8418378" y="4269656"/>
            <a:ext cx="3580909" cy="3613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625981" y="4390594"/>
            <a:ext cx="937997" cy="2654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287507" y="4316853"/>
            <a:ext cx="2093028" cy="339212"/>
            <a:chOff x="9364761" y="4316853"/>
            <a:chExt cx="2093028" cy="339212"/>
          </a:xfrm>
        </p:grpSpPr>
        <p:sp>
          <p:nvSpPr>
            <p:cNvPr id="11" name="Rectangle 10"/>
            <p:cNvSpPr/>
            <p:nvPr/>
          </p:nvSpPr>
          <p:spPr>
            <a:xfrm>
              <a:off x="9481505" y="4316853"/>
              <a:ext cx="1976284" cy="206477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364761" y="4390594"/>
              <a:ext cx="937997" cy="26547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52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50" y="690224"/>
            <a:ext cx="9817768" cy="548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30782" y="2840538"/>
            <a:ext cx="2550230" cy="2371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464660" y="3433424"/>
            <a:ext cx="2082473" cy="339212"/>
            <a:chOff x="9350477" y="1592826"/>
            <a:chExt cx="2082473" cy="339212"/>
          </a:xfrm>
        </p:grpSpPr>
        <p:sp>
          <p:nvSpPr>
            <p:cNvPr id="7" name="Rectangle 6"/>
            <p:cNvSpPr/>
            <p:nvPr/>
          </p:nvSpPr>
          <p:spPr>
            <a:xfrm>
              <a:off x="9350477" y="1592826"/>
              <a:ext cx="1976284" cy="206477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494953" y="1666567"/>
              <a:ext cx="937997" cy="26547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464660" y="2914280"/>
            <a:ext cx="2082473" cy="339212"/>
            <a:chOff x="9350477" y="1592826"/>
            <a:chExt cx="2082473" cy="339212"/>
          </a:xfrm>
        </p:grpSpPr>
        <p:sp>
          <p:nvSpPr>
            <p:cNvPr id="14" name="Rectangle 13"/>
            <p:cNvSpPr/>
            <p:nvPr/>
          </p:nvSpPr>
          <p:spPr>
            <a:xfrm>
              <a:off x="9350477" y="1592826"/>
              <a:ext cx="1976284" cy="206477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494953" y="1666567"/>
              <a:ext cx="937997" cy="26547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8418378" y="4269656"/>
            <a:ext cx="3580909" cy="3613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625981" y="4390594"/>
            <a:ext cx="937997" cy="2654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12747" y="4340449"/>
            <a:ext cx="4505632" cy="1828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796002" y="4353723"/>
            <a:ext cx="2093028" cy="339212"/>
            <a:chOff x="9364761" y="4316853"/>
            <a:chExt cx="2093028" cy="339212"/>
          </a:xfrm>
        </p:grpSpPr>
        <p:sp>
          <p:nvSpPr>
            <p:cNvPr id="11" name="Rectangle 10"/>
            <p:cNvSpPr/>
            <p:nvPr/>
          </p:nvSpPr>
          <p:spPr>
            <a:xfrm>
              <a:off x="9481505" y="4316853"/>
              <a:ext cx="1976284" cy="206477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364761" y="4390594"/>
              <a:ext cx="937997" cy="26547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23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50" y="698262"/>
            <a:ext cx="9817768" cy="548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30782" y="2840538"/>
            <a:ext cx="2550230" cy="2371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464660" y="3433424"/>
            <a:ext cx="2082473" cy="339212"/>
            <a:chOff x="9350477" y="1592826"/>
            <a:chExt cx="2082473" cy="339212"/>
          </a:xfrm>
        </p:grpSpPr>
        <p:sp>
          <p:nvSpPr>
            <p:cNvPr id="7" name="Rectangle 6"/>
            <p:cNvSpPr/>
            <p:nvPr/>
          </p:nvSpPr>
          <p:spPr>
            <a:xfrm>
              <a:off x="9350477" y="1592826"/>
              <a:ext cx="1976284" cy="206477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494953" y="1666567"/>
              <a:ext cx="937997" cy="26547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464660" y="2914280"/>
            <a:ext cx="2082473" cy="339212"/>
            <a:chOff x="9350477" y="1592826"/>
            <a:chExt cx="2082473" cy="339212"/>
          </a:xfrm>
        </p:grpSpPr>
        <p:sp>
          <p:nvSpPr>
            <p:cNvPr id="14" name="Rectangle 13"/>
            <p:cNvSpPr/>
            <p:nvPr/>
          </p:nvSpPr>
          <p:spPr>
            <a:xfrm>
              <a:off x="9350477" y="1592826"/>
              <a:ext cx="1976284" cy="206477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494953" y="1666567"/>
              <a:ext cx="937997" cy="26547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8418378" y="4269656"/>
            <a:ext cx="3580909" cy="3613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625981" y="4390594"/>
            <a:ext cx="937997" cy="2654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12747" y="4340449"/>
            <a:ext cx="4505632" cy="1828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796002" y="3856702"/>
            <a:ext cx="2093028" cy="339212"/>
            <a:chOff x="9364761" y="4316853"/>
            <a:chExt cx="2093028" cy="339212"/>
          </a:xfrm>
        </p:grpSpPr>
        <p:sp>
          <p:nvSpPr>
            <p:cNvPr id="11" name="Rectangle 10"/>
            <p:cNvSpPr/>
            <p:nvPr/>
          </p:nvSpPr>
          <p:spPr>
            <a:xfrm>
              <a:off x="9481505" y="4316853"/>
              <a:ext cx="1976284" cy="206477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364761" y="4390594"/>
              <a:ext cx="937997" cy="26547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3796002" y="4195914"/>
            <a:ext cx="1023771" cy="278586"/>
          </a:xfrm>
          <a:prstGeom prst="line">
            <a:avLst/>
          </a:prstGeom>
          <a:ln w="381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8" idx="1"/>
          </p:cNvCxnSpPr>
          <p:nvPr/>
        </p:nvCxnSpPr>
        <p:spPr>
          <a:xfrm flipV="1">
            <a:off x="3912747" y="4203288"/>
            <a:ext cx="825988" cy="22860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AA16-A473-4942-ABF7-BB01BFE9BDDE}" type="slidenum">
              <a:rPr lang="en-US" smtClean="0"/>
              <a:t>9</a:t>
            </a:fld>
            <a:endParaRPr lang="en-US"/>
          </a:p>
        </p:txBody>
      </p:sp>
      <p:sp>
        <p:nvSpPr>
          <p:cNvPr id="3" name="Right Arrow 2"/>
          <p:cNvSpPr/>
          <p:nvPr/>
        </p:nvSpPr>
        <p:spPr>
          <a:xfrm rot="16200000">
            <a:off x="3810519" y="4146136"/>
            <a:ext cx="439187" cy="21754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8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1230</Words>
  <Application>Microsoft Office PowerPoint</Application>
  <PresentationFormat>Widescreen</PresentationFormat>
  <Paragraphs>452</Paragraphs>
  <Slides>37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ZTF Filter Mechanism Design Concept Proposal</vt:lpstr>
      <vt:lpstr>Rail System Architecture</vt:lpstr>
      <vt:lpstr>Rail System Operation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Rail System Operation (Con’t)</vt:lpstr>
      <vt:lpstr>Robotic System Architecture</vt:lpstr>
      <vt:lpstr>Kuka KR10 R1100</vt:lpstr>
      <vt:lpstr>Robotic System Operation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Robotic System Operation (Cont’d)</vt:lpstr>
      <vt:lpstr>Hand-off &amp; latching approaches</vt:lpstr>
      <vt:lpstr>Example hand-off &amp; latch sequence</vt:lpstr>
      <vt:lpstr>Requirement compliance</vt:lpstr>
      <vt:lpstr>Rail system risk matrix</vt:lpstr>
      <vt:lpstr>Robot system risk matrix</vt:lpstr>
      <vt:lpstr>Technical motivation and recommendation</vt:lpstr>
      <vt:lpstr>Backup slides</vt:lpstr>
      <vt:lpstr>Potential risks of rail system</vt:lpstr>
      <vt:lpstr>Potential risks of robot system</vt:lpstr>
      <vt:lpstr>PowerPoint Presentation</vt:lpstr>
      <vt:lpstr>PowerPoint Presentation</vt:lpstr>
      <vt:lpstr>KR10 R1100 spec</vt:lpstr>
      <vt:lpstr>LBR R800 spec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ZTF Filter Mechanism Design Concept Proposal</dc:title>
  <dc:creator>Michael Porter</dc:creator>
  <cp:lastModifiedBy>Michael Porter</cp:lastModifiedBy>
  <cp:revision>102</cp:revision>
  <dcterms:created xsi:type="dcterms:W3CDTF">2016-01-21T19:01:00Z</dcterms:created>
  <dcterms:modified xsi:type="dcterms:W3CDTF">2016-01-22T22:22:16Z</dcterms:modified>
</cp:coreProperties>
</file>