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298" r:id="rId2"/>
    <p:sldId id="260" r:id="rId3"/>
    <p:sldId id="261" r:id="rId4"/>
    <p:sldId id="262" r:id="rId5"/>
    <p:sldId id="267" r:id="rId6"/>
    <p:sldId id="285" r:id="rId7"/>
    <p:sldId id="286" r:id="rId8"/>
    <p:sldId id="291" r:id="rId9"/>
    <p:sldId id="288" r:id="rId10"/>
    <p:sldId id="289" r:id="rId11"/>
    <p:sldId id="290" r:id="rId12"/>
    <p:sldId id="293" r:id="rId13"/>
    <p:sldId id="294" r:id="rId14"/>
    <p:sldId id="295" r:id="rId15"/>
    <p:sldId id="296" r:id="rId16"/>
    <p:sldId id="299" r:id="rId17"/>
    <p:sldId id="300" r:id="rId18"/>
    <p:sldId id="301" r:id="rId19"/>
    <p:sldId id="271" r:id="rId20"/>
    <p:sldId id="272" r:id="rId21"/>
    <p:sldId id="274" r:id="rId22"/>
    <p:sldId id="276" r:id="rId23"/>
    <p:sldId id="278" r:id="rId24"/>
    <p:sldId id="273" r:id="rId25"/>
    <p:sldId id="282" r:id="rId26"/>
    <p:sldId id="284" r:id="rId27"/>
    <p:sldId id="279"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14"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D0995-18B0-4B9B-BBE5-A5AB0ADBD65F}" type="doc">
      <dgm:prSet loTypeId="urn:microsoft.com/office/officeart/2005/8/layout/venn1" loCatId="relationship" qsTypeId="urn:microsoft.com/office/officeart/2005/8/quickstyle/simple1" qsCatId="simple" csTypeId="urn:microsoft.com/office/officeart/2005/8/colors/colorful5" csCatId="colorful" phldr="1"/>
      <dgm:spPr/>
    </dgm:pt>
    <dgm:pt modelId="{B602EA1A-7F03-4CC9-AB1E-C31A4B0D884A}">
      <dgm:prSet phldrT="[Text]"/>
      <dgm:spPr/>
      <dgm:t>
        <a:bodyPr/>
        <a:lstStyle/>
        <a:p>
          <a:r>
            <a:rPr lang="en-US" dirty="0" smtClean="0"/>
            <a:t>Rail system</a:t>
          </a:r>
          <a:endParaRPr lang="en-US" dirty="0"/>
        </a:p>
      </dgm:t>
    </dgm:pt>
    <dgm:pt modelId="{BD1AD420-397F-48F2-8CDA-7BFE28EF4F15}" type="parTrans" cxnId="{ED875FFD-F13E-451F-95B4-18324238DA4D}">
      <dgm:prSet/>
      <dgm:spPr/>
      <dgm:t>
        <a:bodyPr/>
        <a:lstStyle/>
        <a:p>
          <a:endParaRPr lang="en-US"/>
        </a:p>
      </dgm:t>
    </dgm:pt>
    <dgm:pt modelId="{D13BEB73-D55F-40BA-BE82-AC5F826916A2}" type="sibTrans" cxnId="{ED875FFD-F13E-451F-95B4-18324238DA4D}">
      <dgm:prSet/>
      <dgm:spPr/>
      <dgm:t>
        <a:bodyPr/>
        <a:lstStyle/>
        <a:p>
          <a:endParaRPr lang="en-US"/>
        </a:p>
      </dgm:t>
    </dgm:pt>
    <dgm:pt modelId="{4CF2679F-7CE0-4369-B9EF-CA6CA08F3C22}">
      <dgm:prSet phldrT="[Text]"/>
      <dgm:spPr/>
      <dgm:t>
        <a:bodyPr/>
        <a:lstStyle/>
        <a:p>
          <a:r>
            <a:rPr lang="en-US" dirty="0" smtClean="0"/>
            <a:t>Robot arm</a:t>
          </a:r>
          <a:endParaRPr lang="en-US" dirty="0"/>
        </a:p>
      </dgm:t>
    </dgm:pt>
    <dgm:pt modelId="{8176F85F-709C-4F82-997D-34A591FF8ED5}" type="parTrans" cxnId="{F44080FE-87E0-49AA-A9BF-0905A4C0FD4E}">
      <dgm:prSet/>
      <dgm:spPr/>
      <dgm:t>
        <a:bodyPr/>
        <a:lstStyle/>
        <a:p>
          <a:endParaRPr lang="en-US"/>
        </a:p>
      </dgm:t>
    </dgm:pt>
    <dgm:pt modelId="{25BC6BDC-DAC4-4AC1-88E2-A2EF421C774C}" type="sibTrans" cxnId="{F44080FE-87E0-49AA-A9BF-0905A4C0FD4E}">
      <dgm:prSet/>
      <dgm:spPr/>
      <dgm:t>
        <a:bodyPr/>
        <a:lstStyle/>
        <a:p>
          <a:endParaRPr lang="en-US"/>
        </a:p>
      </dgm:t>
    </dgm:pt>
    <dgm:pt modelId="{896CCF2C-E971-4431-993F-0B1ED1060E0D}">
      <dgm:prSet phldrT="[Text]"/>
      <dgm:spPr/>
      <dgm:t>
        <a:bodyPr/>
        <a:lstStyle/>
        <a:p>
          <a:r>
            <a:rPr lang="en-US" dirty="0" smtClean="0"/>
            <a:t>Increased #DOFs</a:t>
          </a:r>
          <a:endParaRPr lang="en-US" dirty="0"/>
        </a:p>
      </dgm:t>
    </dgm:pt>
    <dgm:pt modelId="{FEE2E059-BEC9-45EA-B90C-CA234C21FEE7}" type="parTrans" cxnId="{D6B66F39-BE98-4732-BF2E-D535191F3A90}">
      <dgm:prSet/>
      <dgm:spPr/>
      <dgm:t>
        <a:bodyPr/>
        <a:lstStyle/>
        <a:p>
          <a:endParaRPr lang="en-US"/>
        </a:p>
      </dgm:t>
    </dgm:pt>
    <dgm:pt modelId="{718DCDB0-4327-48A0-B12C-5E173E2172A0}" type="sibTrans" cxnId="{D6B66F39-BE98-4732-BF2E-D535191F3A90}">
      <dgm:prSet/>
      <dgm:spPr/>
      <dgm:t>
        <a:bodyPr/>
        <a:lstStyle/>
        <a:p>
          <a:endParaRPr lang="en-US"/>
        </a:p>
      </dgm:t>
    </dgm:pt>
    <dgm:pt modelId="{3C5595B7-2CDD-465B-A87F-54086665A52A}">
      <dgm:prSet phldrT="[Text]"/>
      <dgm:spPr/>
      <dgm:t>
        <a:bodyPr/>
        <a:lstStyle/>
        <a:p>
          <a:r>
            <a:rPr lang="en-US" dirty="0" smtClean="0"/>
            <a:t>COTS system</a:t>
          </a:r>
          <a:endParaRPr lang="en-US" dirty="0"/>
        </a:p>
      </dgm:t>
    </dgm:pt>
    <dgm:pt modelId="{D2830DC4-4A7B-40F5-B45C-B8E50988529F}" type="parTrans" cxnId="{EFA0064F-E914-4684-BBC8-4BCCD0BA5419}">
      <dgm:prSet/>
      <dgm:spPr/>
      <dgm:t>
        <a:bodyPr/>
        <a:lstStyle/>
        <a:p>
          <a:endParaRPr lang="en-US"/>
        </a:p>
      </dgm:t>
    </dgm:pt>
    <dgm:pt modelId="{C8B91A15-4C3F-4D9E-AC45-5B9FD26ADE1B}" type="sibTrans" cxnId="{EFA0064F-E914-4684-BBC8-4BCCD0BA5419}">
      <dgm:prSet/>
      <dgm:spPr/>
      <dgm:t>
        <a:bodyPr/>
        <a:lstStyle/>
        <a:p>
          <a:endParaRPr lang="en-US"/>
        </a:p>
      </dgm:t>
    </dgm:pt>
    <dgm:pt modelId="{BBD8D06F-1FEC-46BF-85BE-4A0C9ECDD4A0}">
      <dgm:prSet phldrT="[Text]"/>
      <dgm:spPr/>
      <dgm:t>
        <a:bodyPr/>
        <a:lstStyle/>
        <a:p>
          <a:r>
            <a:rPr lang="en-US" dirty="0" smtClean="0"/>
            <a:t>Complex end-effector</a:t>
          </a:r>
          <a:endParaRPr lang="en-US" dirty="0"/>
        </a:p>
      </dgm:t>
    </dgm:pt>
    <dgm:pt modelId="{E36D1865-122E-4AF5-9705-C51832538EEA}" type="parTrans" cxnId="{6C84A7DF-1B67-4332-B3EF-6C4D39D72D96}">
      <dgm:prSet/>
      <dgm:spPr/>
      <dgm:t>
        <a:bodyPr/>
        <a:lstStyle/>
        <a:p>
          <a:endParaRPr lang="en-US"/>
        </a:p>
      </dgm:t>
    </dgm:pt>
    <dgm:pt modelId="{A1F72E08-056C-49C2-8062-BCC7B18BED21}" type="sibTrans" cxnId="{6C84A7DF-1B67-4332-B3EF-6C4D39D72D96}">
      <dgm:prSet/>
      <dgm:spPr/>
      <dgm:t>
        <a:bodyPr/>
        <a:lstStyle/>
        <a:p>
          <a:endParaRPr lang="en-US"/>
        </a:p>
      </dgm:t>
    </dgm:pt>
    <dgm:pt modelId="{DCD9B139-1B3C-4CC4-A9CF-2C87F017A4DE}">
      <dgm:prSet phldrT="[Text]"/>
      <dgm:spPr/>
      <dgm:t>
        <a:bodyPr/>
        <a:lstStyle/>
        <a:p>
          <a:r>
            <a:rPr lang="en-US" dirty="0" smtClean="0"/>
            <a:t>Existing s/w</a:t>
          </a:r>
          <a:endParaRPr lang="en-US" dirty="0"/>
        </a:p>
      </dgm:t>
    </dgm:pt>
    <dgm:pt modelId="{C4D85791-8A90-442C-8979-D39C4F2B9DD0}" type="parTrans" cxnId="{0F285A59-5BC6-4F09-A538-828F1B57A166}">
      <dgm:prSet/>
      <dgm:spPr/>
      <dgm:t>
        <a:bodyPr/>
        <a:lstStyle/>
        <a:p>
          <a:endParaRPr lang="en-US"/>
        </a:p>
      </dgm:t>
    </dgm:pt>
    <dgm:pt modelId="{5CE532D2-1AF1-4613-90E3-87CA10AABDAE}" type="sibTrans" cxnId="{0F285A59-5BC6-4F09-A538-828F1B57A166}">
      <dgm:prSet/>
      <dgm:spPr/>
      <dgm:t>
        <a:bodyPr/>
        <a:lstStyle/>
        <a:p>
          <a:endParaRPr lang="en-US"/>
        </a:p>
      </dgm:t>
    </dgm:pt>
    <dgm:pt modelId="{F3268076-225A-4C8F-9937-93EAA198EC2D}">
      <dgm:prSet phldrT="[Text]"/>
      <dgm:spPr/>
      <dgm:t>
        <a:bodyPr/>
        <a:lstStyle/>
        <a:p>
          <a:r>
            <a:rPr lang="en-US" dirty="0" smtClean="0"/>
            <a:t>Fewer mechanized DOFs</a:t>
          </a:r>
          <a:endParaRPr lang="en-US" dirty="0"/>
        </a:p>
      </dgm:t>
    </dgm:pt>
    <dgm:pt modelId="{CECD4C97-B888-4415-9B53-32871C9562D0}" type="parTrans" cxnId="{F6AA2609-16D2-48B1-AEE7-301FFE42623D}">
      <dgm:prSet/>
      <dgm:spPr/>
      <dgm:t>
        <a:bodyPr/>
        <a:lstStyle/>
        <a:p>
          <a:endParaRPr lang="en-US"/>
        </a:p>
      </dgm:t>
    </dgm:pt>
    <dgm:pt modelId="{01974A5C-33B3-4139-8E9F-6719A30E4594}" type="sibTrans" cxnId="{F6AA2609-16D2-48B1-AEE7-301FFE42623D}">
      <dgm:prSet/>
      <dgm:spPr/>
      <dgm:t>
        <a:bodyPr/>
        <a:lstStyle/>
        <a:p>
          <a:endParaRPr lang="en-US"/>
        </a:p>
      </dgm:t>
    </dgm:pt>
    <dgm:pt modelId="{7D102BB6-6700-4EF2-8CB7-B5FA0E0A0E06}">
      <dgm:prSet phldrT="[Text]"/>
      <dgm:spPr/>
      <dgm:t>
        <a:bodyPr/>
        <a:lstStyle/>
        <a:p>
          <a:r>
            <a:rPr lang="en-US" dirty="0" smtClean="0"/>
            <a:t>Complex “jukebox”</a:t>
          </a:r>
          <a:endParaRPr lang="en-US" dirty="0"/>
        </a:p>
      </dgm:t>
    </dgm:pt>
    <dgm:pt modelId="{43D6147C-060F-478D-B370-85C5331F46A1}" type="parTrans" cxnId="{B0E5CE3B-35D7-4CA2-B98D-59C765A1F7EC}">
      <dgm:prSet/>
      <dgm:spPr/>
      <dgm:t>
        <a:bodyPr/>
        <a:lstStyle/>
        <a:p>
          <a:endParaRPr lang="en-US"/>
        </a:p>
      </dgm:t>
    </dgm:pt>
    <dgm:pt modelId="{B69076C7-D3E5-41D6-9638-6AE7BB6520E8}" type="sibTrans" cxnId="{B0E5CE3B-35D7-4CA2-B98D-59C765A1F7EC}">
      <dgm:prSet/>
      <dgm:spPr/>
      <dgm:t>
        <a:bodyPr/>
        <a:lstStyle/>
        <a:p>
          <a:endParaRPr lang="en-US"/>
        </a:p>
      </dgm:t>
    </dgm:pt>
    <dgm:pt modelId="{9CA73E71-8B22-42B3-A196-BBA2D07E285B}">
      <dgm:prSet phldrT="[Text]"/>
      <dgm:spPr/>
      <dgm:t>
        <a:bodyPr/>
        <a:lstStyle/>
        <a:p>
          <a:r>
            <a:rPr lang="en-US" dirty="0" smtClean="0"/>
            <a:t>Custom subsystems</a:t>
          </a:r>
          <a:endParaRPr lang="en-US" dirty="0"/>
        </a:p>
      </dgm:t>
    </dgm:pt>
    <dgm:pt modelId="{087D62DB-19B6-40E2-96A8-CC3711CF1AA6}" type="parTrans" cxnId="{E516210C-B1F8-4A5A-8CC8-6A65DDDD86A9}">
      <dgm:prSet/>
      <dgm:spPr/>
      <dgm:t>
        <a:bodyPr/>
        <a:lstStyle/>
        <a:p>
          <a:endParaRPr lang="en-US"/>
        </a:p>
      </dgm:t>
    </dgm:pt>
    <dgm:pt modelId="{C37B66EE-012D-42EA-9399-BB98EB910CB8}" type="sibTrans" cxnId="{E516210C-B1F8-4A5A-8CC8-6A65DDDD86A9}">
      <dgm:prSet/>
      <dgm:spPr/>
      <dgm:t>
        <a:bodyPr/>
        <a:lstStyle/>
        <a:p>
          <a:endParaRPr lang="en-US"/>
        </a:p>
      </dgm:t>
    </dgm:pt>
    <dgm:pt modelId="{B2643A45-7B34-4BD7-8802-1278ED2F1F61}" type="pres">
      <dgm:prSet presAssocID="{9A2D0995-18B0-4B9B-BBE5-A5AB0ADBD65F}" presName="compositeShape" presStyleCnt="0">
        <dgm:presLayoutVars>
          <dgm:chMax val="7"/>
          <dgm:dir/>
          <dgm:resizeHandles val="exact"/>
        </dgm:presLayoutVars>
      </dgm:prSet>
      <dgm:spPr/>
    </dgm:pt>
    <dgm:pt modelId="{F78BEA0E-ED61-42F9-8120-EE9F162F4463}" type="pres">
      <dgm:prSet presAssocID="{4CF2679F-7CE0-4369-B9EF-CA6CA08F3C22}" presName="circ1" presStyleLbl="vennNode1" presStyleIdx="0" presStyleCnt="2"/>
      <dgm:spPr/>
      <dgm:t>
        <a:bodyPr/>
        <a:lstStyle/>
        <a:p>
          <a:endParaRPr lang="en-US"/>
        </a:p>
      </dgm:t>
    </dgm:pt>
    <dgm:pt modelId="{EBC69EAD-63DA-4798-8C03-58B2F0DB4497}" type="pres">
      <dgm:prSet presAssocID="{4CF2679F-7CE0-4369-B9EF-CA6CA08F3C22}" presName="circ1Tx" presStyleLbl="revTx" presStyleIdx="0" presStyleCnt="0">
        <dgm:presLayoutVars>
          <dgm:chMax val="0"/>
          <dgm:chPref val="0"/>
          <dgm:bulletEnabled val="1"/>
        </dgm:presLayoutVars>
      </dgm:prSet>
      <dgm:spPr/>
      <dgm:t>
        <a:bodyPr/>
        <a:lstStyle/>
        <a:p>
          <a:endParaRPr lang="en-US"/>
        </a:p>
      </dgm:t>
    </dgm:pt>
    <dgm:pt modelId="{7B98BF22-F30E-43F4-AF55-12AD26019D84}" type="pres">
      <dgm:prSet presAssocID="{B602EA1A-7F03-4CC9-AB1E-C31A4B0D884A}" presName="circ2" presStyleLbl="vennNode1" presStyleIdx="1" presStyleCnt="2"/>
      <dgm:spPr/>
      <dgm:t>
        <a:bodyPr/>
        <a:lstStyle/>
        <a:p>
          <a:endParaRPr lang="en-US"/>
        </a:p>
      </dgm:t>
    </dgm:pt>
    <dgm:pt modelId="{EB2D2B5A-A42B-45AD-BA53-2316CAA71C0C}" type="pres">
      <dgm:prSet presAssocID="{B602EA1A-7F03-4CC9-AB1E-C31A4B0D884A}" presName="circ2Tx" presStyleLbl="revTx" presStyleIdx="0" presStyleCnt="0">
        <dgm:presLayoutVars>
          <dgm:chMax val="0"/>
          <dgm:chPref val="0"/>
          <dgm:bulletEnabled val="1"/>
        </dgm:presLayoutVars>
      </dgm:prSet>
      <dgm:spPr/>
      <dgm:t>
        <a:bodyPr/>
        <a:lstStyle/>
        <a:p>
          <a:endParaRPr lang="en-US"/>
        </a:p>
      </dgm:t>
    </dgm:pt>
  </dgm:ptLst>
  <dgm:cxnLst>
    <dgm:cxn modelId="{BFE92519-A747-4112-91E9-202B53A925E3}" type="presOf" srcId="{7D102BB6-6700-4EF2-8CB7-B5FA0E0A0E06}" destId="{7B98BF22-F30E-43F4-AF55-12AD26019D84}" srcOrd="0" destOrd="2" presId="urn:microsoft.com/office/officeart/2005/8/layout/venn1"/>
    <dgm:cxn modelId="{15F98E91-DADD-438F-807C-5CB3B8D254BA}" type="presOf" srcId="{DCD9B139-1B3C-4CC4-A9CF-2C87F017A4DE}" destId="{EBC69EAD-63DA-4798-8C03-58B2F0DB4497}" srcOrd="1" destOrd="4" presId="urn:microsoft.com/office/officeart/2005/8/layout/venn1"/>
    <dgm:cxn modelId="{5193474C-8918-4416-932A-C8FE7D65FA42}" type="presOf" srcId="{F3268076-225A-4C8F-9937-93EAA198EC2D}" destId="{EB2D2B5A-A42B-45AD-BA53-2316CAA71C0C}" srcOrd="1" destOrd="1" presId="urn:microsoft.com/office/officeart/2005/8/layout/venn1"/>
    <dgm:cxn modelId="{7D1E4FE4-FCE1-4BC5-B6AD-04EC938D8219}" type="presOf" srcId="{7D102BB6-6700-4EF2-8CB7-B5FA0E0A0E06}" destId="{EB2D2B5A-A42B-45AD-BA53-2316CAA71C0C}" srcOrd="1" destOrd="2" presId="urn:microsoft.com/office/officeart/2005/8/layout/venn1"/>
    <dgm:cxn modelId="{E516210C-B1F8-4A5A-8CC8-6A65DDDD86A9}" srcId="{B602EA1A-7F03-4CC9-AB1E-C31A4B0D884A}" destId="{9CA73E71-8B22-42B3-A196-BBA2D07E285B}" srcOrd="2" destOrd="0" parTransId="{087D62DB-19B6-40E2-96A8-CC3711CF1AA6}" sibTransId="{C37B66EE-012D-42EA-9399-BB98EB910CB8}"/>
    <dgm:cxn modelId="{C0395497-CB1E-4403-8596-E7D52F7F4243}" type="presOf" srcId="{B602EA1A-7F03-4CC9-AB1E-C31A4B0D884A}" destId="{EB2D2B5A-A42B-45AD-BA53-2316CAA71C0C}" srcOrd="1" destOrd="0" presId="urn:microsoft.com/office/officeart/2005/8/layout/venn1"/>
    <dgm:cxn modelId="{BA0E908B-EB46-4F80-99CA-1762B3D3E3A7}" type="presOf" srcId="{B602EA1A-7F03-4CC9-AB1E-C31A4B0D884A}" destId="{7B98BF22-F30E-43F4-AF55-12AD26019D84}" srcOrd="0" destOrd="0" presId="urn:microsoft.com/office/officeart/2005/8/layout/venn1"/>
    <dgm:cxn modelId="{0E3A8FDC-392C-4D6D-8F1C-C1E2B621E1F8}" type="presOf" srcId="{896CCF2C-E971-4431-993F-0B1ED1060E0D}" destId="{EBC69EAD-63DA-4798-8C03-58B2F0DB4497}" srcOrd="1" destOrd="1" presId="urn:microsoft.com/office/officeart/2005/8/layout/venn1"/>
    <dgm:cxn modelId="{D6B66F39-BE98-4732-BF2E-D535191F3A90}" srcId="{4CF2679F-7CE0-4369-B9EF-CA6CA08F3C22}" destId="{896CCF2C-E971-4431-993F-0B1ED1060E0D}" srcOrd="0" destOrd="0" parTransId="{FEE2E059-BEC9-45EA-B90C-CA234C21FEE7}" sibTransId="{718DCDB0-4327-48A0-B12C-5E173E2172A0}"/>
    <dgm:cxn modelId="{C81B29A8-BDDC-485A-A029-53F1EA8EDCE4}" type="presOf" srcId="{BBD8D06F-1FEC-46BF-85BE-4A0C9ECDD4A0}" destId="{EBC69EAD-63DA-4798-8C03-58B2F0DB4497}" srcOrd="1" destOrd="3" presId="urn:microsoft.com/office/officeart/2005/8/layout/venn1"/>
    <dgm:cxn modelId="{B0E5CE3B-35D7-4CA2-B98D-59C765A1F7EC}" srcId="{B602EA1A-7F03-4CC9-AB1E-C31A4B0D884A}" destId="{7D102BB6-6700-4EF2-8CB7-B5FA0E0A0E06}" srcOrd="1" destOrd="0" parTransId="{43D6147C-060F-478D-B370-85C5331F46A1}" sibTransId="{B69076C7-D3E5-41D6-9638-6AE7BB6520E8}"/>
    <dgm:cxn modelId="{DBC5D115-2002-4AC8-8D35-169CB48CF92E}" type="presOf" srcId="{4CF2679F-7CE0-4369-B9EF-CA6CA08F3C22}" destId="{F78BEA0E-ED61-42F9-8120-EE9F162F4463}" srcOrd="0" destOrd="0" presId="urn:microsoft.com/office/officeart/2005/8/layout/venn1"/>
    <dgm:cxn modelId="{75F3F680-D062-4941-82EC-B99A66599AF9}" type="presOf" srcId="{4CF2679F-7CE0-4369-B9EF-CA6CA08F3C22}" destId="{EBC69EAD-63DA-4798-8C03-58B2F0DB4497}" srcOrd="1" destOrd="0" presId="urn:microsoft.com/office/officeart/2005/8/layout/venn1"/>
    <dgm:cxn modelId="{6782BF3C-BA07-42CF-AA1F-4CF4DC5C3E9E}" type="presOf" srcId="{9CA73E71-8B22-42B3-A196-BBA2D07E285B}" destId="{EB2D2B5A-A42B-45AD-BA53-2316CAA71C0C}" srcOrd="1" destOrd="3" presId="urn:microsoft.com/office/officeart/2005/8/layout/venn1"/>
    <dgm:cxn modelId="{5B3830BE-C0A5-4872-A032-51C384D1B368}" type="presOf" srcId="{BBD8D06F-1FEC-46BF-85BE-4A0C9ECDD4A0}" destId="{F78BEA0E-ED61-42F9-8120-EE9F162F4463}" srcOrd="0" destOrd="3" presId="urn:microsoft.com/office/officeart/2005/8/layout/venn1"/>
    <dgm:cxn modelId="{7B030084-0253-4E2F-B520-EE46FB246F42}" type="presOf" srcId="{9A2D0995-18B0-4B9B-BBE5-A5AB0ADBD65F}" destId="{B2643A45-7B34-4BD7-8802-1278ED2F1F61}" srcOrd="0" destOrd="0" presId="urn:microsoft.com/office/officeart/2005/8/layout/venn1"/>
    <dgm:cxn modelId="{F6AA2609-16D2-48B1-AEE7-301FFE42623D}" srcId="{B602EA1A-7F03-4CC9-AB1E-C31A4B0D884A}" destId="{F3268076-225A-4C8F-9937-93EAA198EC2D}" srcOrd="0" destOrd="0" parTransId="{CECD4C97-B888-4415-9B53-32871C9562D0}" sibTransId="{01974A5C-33B3-4139-8E9F-6719A30E4594}"/>
    <dgm:cxn modelId="{5ABD628A-893E-401C-9DF0-5C972223AB8B}" type="presOf" srcId="{F3268076-225A-4C8F-9937-93EAA198EC2D}" destId="{7B98BF22-F30E-43F4-AF55-12AD26019D84}" srcOrd="0" destOrd="1" presId="urn:microsoft.com/office/officeart/2005/8/layout/venn1"/>
    <dgm:cxn modelId="{F44080FE-87E0-49AA-A9BF-0905A4C0FD4E}" srcId="{9A2D0995-18B0-4B9B-BBE5-A5AB0ADBD65F}" destId="{4CF2679F-7CE0-4369-B9EF-CA6CA08F3C22}" srcOrd="0" destOrd="0" parTransId="{8176F85F-709C-4F82-997D-34A591FF8ED5}" sibTransId="{25BC6BDC-DAC4-4AC1-88E2-A2EF421C774C}"/>
    <dgm:cxn modelId="{6C84A7DF-1B67-4332-B3EF-6C4D39D72D96}" srcId="{4CF2679F-7CE0-4369-B9EF-CA6CA08F3C22}" destId="{BBD8D06F-1FEC-46BF-85BE-4A0C9ECDD4A0}" srcOrd="2" destOrd="0" parTransId="{E36D1865-122E-4AF5-9705-C51832538EEA}" sibTransId="{A1F72E08-056C-49C2-8062-BCC7B18BED21}"/>
    <dgm:cxn modelId="{FC0A5139-9900-4E5B-BAAD-BFA6FDC71C0A}" type="presOf" srcId="{896CCF2C-E971-4431-993F-0B1ED1060E0D}" destId="{F78BEA0E-ED61-42F9-8120-EE9F162F4463}" srcOrd="0" destOrd="1" presId="urn:microsoft.com/office/officeart/2005/8/layout/venn1"/>
    <dgm:cxn modelId="{A730C43B-607F-4D40-A5C7-15339C4A7C9E}" type="presOf" srcId="{3C5595B7-2CDD-465B-A87F-54086665A52A}" destId="{F78BEA0E-ED61-42F9-8120-EE9F162F4463}" srcOrd="0" destOrd="2" presId="urn:microsoft.com/office/officeart/2005/8/layout/venn1"/>
    <dgm:cxn modelId="{2FAB8217-95D4-47B3-8CC2-66CA81294D36}" type="presOf" srcId="{9CA73E71-8B22-42B3-A196-BBA2D07E285B}" destId="{7B98BF22-F30E-43F4-AF55-12AD26019D84}" srcOrd="0" destOrd="3" presId="urn:microsoft.com/office/officeart/2005/8/layout/venn1"/>
    <dgm:cxn modelId="{B6BAA1F9-B4FA-43D1-AFDD-2D33C8FA27CF}" type="presOf" srcId="{3C5595B7-2CDD-465B-A87F-54086665A52A}" destId="{EBC69EAD-63DA-4798-8C03-58B2F0DB4497}" srcOrd="1" destOrd="2" presId="urn:microsoft.com/office/officeart/2005/8/layout/venn1"/>
    <dgm:cxn modelId="{0F285A59-5BC6-4F09-A538-828F1B57A166}" srcId="{4CF2679F-7CE0-4369-B9EF-CA6CA08F3C22}" destId="{DCD9B139-1B3C-4CC4-A9CF-2C87F017A4DE}" srcOrd="3" destOrd="0" parTransId="{C4D85791-8A90-442C-8979-D39C4F2B9DD0}" sibTransId="{5CE532D2-1AF1-4613-90E3-87CA10AABDAE}"/>
    <dgm:cxn modelId="{FC206746-6458-44EE-AB4E-967C3F0333DB}" type="presOf" srcId="{DCD9B139-1B3C-4CC4-A9CF-2C87F017A4DE}" destId="{F78BEA0E-ED61-42F9-8120-EE9F162F4463}" srcOrd="0" destOrd="4" presId="urn:microsoft.com/office/officeart/2005/8/layout/venn1"/>
    <dgm:cxn modelId="{ED875FFD-F13E-451F-95B4-18324238DA4D}" srcId="{9A2D0995-18B0-4B9B-BBE5-A5AB0ADBD65F}" destId="{B602EA1A-7F03-4CC9-AB1E-C31A4B0D884A}" srcOrd="1" destOrd="0" parTransId="{BD1AD420-397F-48F2-8CDA-7BFE28EF4F15}" sibTransId="{D13BEB73-D55F-40BA-BE82-AC5F826916A2}"/>
    <dgm:cxn modelId="{EFA0064F-E914-4684-BBC8-4BCCD0BA5419}" srcId="{4CF2679F-7CE0-4369-B9EF-CA6CA08F3C22}" destId="{3C5595B7-2CDD-465B-A87F-54086665A52A}" srcOrd="1" destOrd="0" parTransId="{D2830DC4-4A7B-40F5-B45C-B8E50988529F}" sibTransId="{C8B91A15-4C3F-4D9E-AC45-5B9FD26ADE1B}"/>
    <dgm:cxn modelId="{BBB6ACB0-F7E7-4393-A224-628165F169AC}" type="presParOf" srcId="{B2643A45-7B34-4BD7-8802-1278ED2F1F61}" destId="{F78BEA0E-ED61-42F9-8120-EE9F162F4463}" srcOrd="0" destOrd="0" presId="urn:microsoft.com/office/officeart/2005/8/layout/venn1"/>
    <dgm:cxn modelId="{AA3DB1BC-B914-487B-9E00-84851AD2EE3F}" type="presParOf" srcId="{B2643A45-7B34-4BD7-8802-1278ED2F1F61}" destId="{EBC69EAD-63DA-4798-8C03-58B2F0DB4497}" srcOrd="1" destOrd="0" presId="urn:microsoft.com/office/officeart/2005/8/layout/venn1"/>
    <dgm:cxn modelId="{0414D4DF-BF08-4BAE-922D-C6F91F07B840}" type="presParOf" srcId="{B2643A45-7B34-4BD7-8802-1278ED2F1F61}" destId="{7B98BF22-F30E-43F4-AF55-12AD26019D84}" srcOrd="2" destOrd="0" presId="urn:microsoft.com/office/officeart/2005/8/layout/venn1"/>
    <dgm:cxn modelId="{68304B56-E7C1-46D9-9108-71639E4D8C8D}" type="presParOf" srcId="{B2643A45-7B34-4BD7-8802-1278ED2F1F61}" destId="{EB2D2B5A-A42B-45AD-BA53-2316CAA71C0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EA0E-ED61-42F9-8120-EE9F162F4463}">
      <dsp:nvSpPr>
        <dsp:cNvPr id="0" name=""/>
        <dsp:cNvSpPr/>
      </dsp:nvSpPr>
      <dsp:spPr>
        <a:xfrm>
          <a:off x="1534447" y="11835"/>
          <a:ext cx="4327666" cy="432766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466850">
            <a:lnSpc>
              <a:spcPct val="90000"/>
            </a:lnSpc>
            <a:spcBef>
              <a:spcPct val="0"/>
            </a:spcBef>
            <a:spcAft>
              <a:spcPct val="35000"/>
            </a:spcAft>
          </a:pPr>
          <a:r>
            <a:rPr lang="en-US" sz="3300" kern="1200" dirty="0" smtClean="0"/>
            <a:t>Robot arm</a:t>
          </a:r>
          <a:endParaRPr lang="en-US" sz="3300" kern="1200" dirty="0"/>
        </a:p>
        <a:p>
          <a:pPr marL="228600" lvl="1" indent="-228600" algn="l" defTabSz="1155700">
            <a:lnSpc>
              <a:spcPct val="90000"/>
            </a:lnSpc>
            <a:spcBef>
              <a:spcPct val="0"/>
            </a:spcBef>
            <a:spcAft>
              <a:spcPct val="15000"/>
            </a:spcAft>
            <a:buChar char="••"/>
          </a:pPr>
          <a:r>
            <a:rPr lang="en-US" sz="2600" kern="1200" dirty="0" smtClean="0"/>
            <a:t>Increased #DOFs</a:t>
          </a:r>
          <a:endParaRPr lang="en-US" sz="2600" kern="1200" dirty="0"/>
        </a:p>
        <a:p>
          <a:pPr marL="228600" lvl="1" indent="-228600" algn="l" defTabSz="1155700">
            <a:lnSpc>
              <a:spcPct val="90000"/>
            </a:lnSpc>
            <a:spcBef>
              <a:spcPct val="0"/>
            </a:spcBef>
            <a:spcAft>
              <a:spcPct val="15000"/>
            </a:spcAft>
            <a:buChar char="••"/>
          </a:pPr>
          <a:r>
            <a:rPr lang="en-US" sz="2600" kern="1200" dirty="0" smtClean="0"/>
            <a:t>COTS system</a:t>
          </a:r>
          <a:endParaRPr lang="en-US" sz="2600" kern="1200" dirty="0"/>
        </a:p>
        <a:p>
          <a:pPr marL="228600" lvl="1" indent="-228600" algn="l" defTabSz="1155700">
            <a:lnSpc>
              <a:spcPct val="90000"/>
            </a:lnSpc>
            <a:spcBef>
              <a:spcPct val="0"/>
            </a:spcBef>
            <a:spcAft>
              <a:spcPct val="15000"/>
            </a:spcAft>
            <a:buChar char="••"/>
          </a:pPr>
          <a:r>
            <a:rPr lang="en-US" sz="2600" kern="1200" dirty="0" smtClean="0"/>
            <a:t>Complex end-effector</a:t>
          </a:r>
          <a:endParaRPr lang="en-US" sz="2600" kern="1200" dirty="0"/>
        </a:p>
        <a:p>
          <a:pPr marL="228600" lvl="1" indent="-228600" algn="l" defTabSz="1155700">
            <a:lnSpc>
              <a:spcPct val="90000"/>
            </a:lnSpc>
            <a:spcBef>
              <a:spcPct val="0"/>
            </a:spcBef>
            <a:spcAft>
              <a:spcPct val="15000"/>
            </a:spcAft>
            <a:buChar char="••"/>
          </a:pPr>
          <a:r>
            <a:rPr lang="en-US" sz="2600" kern="1200" dirty="0" smtClean="0"/>
            <a:t>Existing s/w</a:t>
          </a:r>
          <a:endParaRPr lang="en-US" sz="2600" kern="1200" dirty="0"/>
        </a:p>
      </dsp:txBody>
      <dsp:txXfrm>
        <a:off x="2138760" y="522160"/>
        <a:ext cx="2495231" cy="3307016"/>
      </dsp:txXfrm>
    </dsp:sp>
    <dsp:sp modelId="{7B98BF22-F30E-43F4-AF55-12AD26019D84}">
      <dsp:nvSpPr>
        <dsp:cNvPr id="0" name=""/>
        <dsp:cNvSpPr/>
      </dsp:nvSpPr>
      <dsp:spPr>
        <a:xfrm>
          <a:off x="4653486" y="11835"/>
          <a:ext cx="4327666" cy="4327666"/>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466850">
            <a:lnSpc>
              <a:spcPct val="90000"/>
            </a:lnSpc>
            <a:spcBef>
              <a:spcPct val="0"/>
            </a:spcBef>
            <a:spcAft>
              <a:spcPct val="35000"/>
            </a:spcAft>
          </a:pPr>
          <a:r>
            <a:rPr lang="en-US" sz="3300" kern="1200" dirty="0" smtClean="0"/>
            <a:t>Rail system</a:t>
          </a:r>
          <a:endParaRPr lang="en-US" sz="3300" kern="1200" dirty="0"/>
        </a:p>
        <a:p>
          <a:pPr marL="228600" lvl="1" indent="-228600" algn="l" defTabSz="1155700">
            <a:lnSpc>
              <a:spcPct val="90000"/>
            </a:lnSpc>
            <a:spcBef>
              <a:spcPct val="0"/>
            </a:spcBef>
            <a:spcAft>
              <a:spcPct val="15000"/>
            </a:spcAft>
            <a:buChar char="••"/>
          </a:pPr>
          <a:r>
            <a:rPr lang="en-US" sz="2600" kern="1200" dirty="0" smtClean="0"/>
            <a:t>Fewer mechanized DOFs</a:t>
          </a:r>
          <a:endParaRPr lang="en-US" sz="2600" kern="1200" dirty="0"/>
        </a:p>
        <a:p>
          <a:pPr marL="228600" lvl="1" indent="-228600" algn="l" defTabSz="1155700">
            <a:lnSpc>
              <a:spcPct val="90000"/>
            </a:lnSpc>
            <a:spcBef>
              <a:spcPct val="0"/>
            </a:spcBef>
            <a:spcAft>
              <a:spcPct val="15000"/>
            </a:spcAft>
            <a:buChar char="••"/>
          </a:pPr>
          <a:r>
            <a:rPr lang="en-US" sz="2600" kern="1200" dirty="0" smtClean="0"/>
            <a:t>Complex “jukebox”</a:t>
          </a:r>
          <a:endParaRPr lang="en-US" sz="2600" kern="1200" dirty="0"/>
        </a:p>
        <a:p>
          <a:pPr marL="228600" lvl="1" indent="-228600" algn="l" defTabSz="1155700">
            <a:lnSpc>
              <a:spcPct val="90000"/>
            </a:lnSpc>
            <a:spcBef>
              <a:spcPct val="0"/>
            </a:spcBef>
            <a:spcAft>
              <a:spcPct val="15000"/>
            </a:spcAft>
            <a:buChar char="••"/>
          </a:pPr>
          <a:r>
            <a:rPr lang="en-US" sz="2600" kern="1200" dirty="0" smtClean="0"/>
            <a:t>Custom subsystems</a:t>
          </a:r>
          <a:endParaRPr lang="en-US" sz="2600" kern="1200" dirty="0"/>
        </a:p>
      </dsp:txBody>
      <dsp:txXfrm>
        <a:off x="5881607" y="522160"/>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85C82-FEEB-4EAE-9003-45955FEBB05E}"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46442-3CED-4048-A77C-C2FE855887FD}" type="slidenum">
              <a:rPr lang="en-US" smtClean="0"/>
              <a:t>‹#›</a:t>
            </a:fld>
            <a:endParaRPr lang="en-US"/>
          </a:p>
        </p:txBody>
      </p:sp>
    </p:spTree>
    <p:extLst>
      <p:ext uri="{BB962C8B-B14F-4D97-AF65-F5344CB8AC3E}">
        <p14:creationId xmlns:p14="http://schemas.microsoft.com/office/powerpoint/2010/main" val="387693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B46442-3CED-4048-A77C-C2FE855887FD}" type="slidenum">
              <a:rPr lang="en-US" smtClean="0"/>
              <a:t>1</a:t>
            </a:fld>
            <a:endParaRPr lang="en-US"/>
          </a:p>
        </p:txBody>
      </p:sp>
    </p:spTree>
    <p:extLst>
      <p:ext uri="{BB962C8B-B14F-4D97-AF65-F5344CB8AC3E}">
        <p14:creationId xmlns:p14="http://schemas.microsoft.com/office/powerpoint/2010/main" val="326960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38666-16BA-4696-98F3-FC3FF91D96A2}" type="datetime1">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425730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F994DB-12C8-45B9-ACD8-1F25A552815C}" type="datetime1">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325760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D81DD-5732-4A43-87D1-4C526477473D}" type="datetime1">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16648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932A0-7EC3-41C1-BE66-B62B8A81DB46}" type="datetime1">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239556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A685C-ED3E-47A9-B0E1-E7AB9C4F2B30}" type="datetime1">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293906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2BE62-94EC-41F4-8C31-DD98851233FD}" type="datetime1">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30576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1FFFB2-FC9D-405B-8301-6C435778E26E}" type="datetime1">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94860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CB40D2-B9A4-4891-ABDA-BD81B5C294EB}" type="datetime1">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89524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6199D-1E34-429C-B2A6-6C1110C45079}" type="datetime1">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4574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15952-3275-44A6-8F3E-1A43153171D1}" type="datetime1">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252473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98E05-AA18-46A8-9E80-0757206C62D2}" type="datetime1">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BAC7-C3F5-4480-A8A9-EC4461B885E2}" type="slidenum">
              <a:rPr lang="en-US" smtClean="0"/>
              <a:t>‹#›</a:t>
            </a:fld>
            <a:endParaRPr lang="en-US"/>
          </a:p>
        </p:txBody>
      </p:sp>
    </p:spTree>
    <p:extLst>
      <p:ext uri="{BB962C8B-B14F-4D97-AF65-F5344CB8AC3E}">
        <p14:creationId xmlns:p14="http://schemas.microsoft.com/office/powerpoint/2010/main" val="340519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AF797-296C-407D-999D-A237FDFB1C6B}" type="datetime1">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8BAC7-C3F5-4480-A8A9-EC4461B885E2}" type="slidenum">
              <a:rPr lang="en-US" smtClean="0"/>
              <a:t>‹#›</a:t>
            </a:fld>
            <a:endParaRPr lang="en-US"/>
          </a:p>
        </p:txBody>
      </p:sp>
    </p:spTree>
    <p:extLst>
      <p:ext uri="{BB962C8B-B14F-4D97-AF65-F5344CB8AC3E}">
        <p14:creationId xmlns:p14="http://schemas.microsoft.com/office/powerpoint/2010/main" val="348628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ZTF Filter Exchange Mechanism Trade Study Summary</a:t>
            </a:r>
            <a:endParaRPr lang="en-US" dirty="0"/>
          </a:p>
        </p:txBody>
      </p:sp>
      <p:sp>
        <p:nvSpPr>
          <p:cNvPr id="3" name="Subtitle 2"/>
          <p:cNvSpPr>
            <a:spLocks noGrp="1"/>
          </p:cNvSpPr>
          <p:nvPr>
            <p:ph type="subTitle" idx="1"/>
          </p:nvPr>
        </p:nvSpPr>
        <p:spPr/>
        <p:txBody>
          <a:bodyPr/>
          <a:lstStyle/>
          <a:p>
            <a:r>
              <a:rPr lang="en-US" dirty="0" smtClean="0"/>
              <a:t>M. Porter</a:t>
            </a:r>
          </a:p>
          <a:p>
            <a:r>
              <a:rPr lang="en-US" dirty="0" smtClean="0"/>
              <a:t>2016-01-22</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1</a:t>
            </a:fld>
            <a:endParaRPr lang="en-US"/>
          </a:p>
        </p:txBody>
      </p:sp>
    </p:spTree>
    <p:extLst>
      <p:ext uri="{BB962C8B-B14F-4D97-AF65-F5344CB8AC3E}">
        <p14:creationId xmlns:p14="http://schemas.microsoft.com/office/powerpoint/2010/main" val="394891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65517" y="-1554714"/>
            <a:ext cx="3260966" cy="8272635"/>
            <a:chOff x="4020367" y="-1872570"/>
            <a:chExt cx="4133850" cy="10487025"/>
          </a:xfrm>
        </p:grpSpPr>
        <p:pic>
          <p:nvPicPr>
            <p:cNvPr id="7" name="Picture 6"/>
            <p:cNvPicPr>
              <a:picLocks noChangeAspect="1"/>
            </p:cNvPicPr>
            <p:nvPr/>
          </p:nvPicPr>
          <p:blipFill>
            <a:blip r:embed="rId2"/>
            <a:stretch>
              <a:fillRect/>
            </a:stretch>
          </p:blipFill>
          <p:spPr>
            <a:xfrm>
              <a:off x="4020367" y="-1872570"/>
              <a:ext cx="4133850" cy="10487025"/>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887138" y="2224119"/>
              <a:ext cx="1143000" cy="1100338"/>
            </a:xfrm>
            <a:prstGeom prst="rect">
              <a:avLst/>
            </a:prstGeom>
          </p:spPr>
        </p:pic>
      </p:grpSp>
      <p:sp>
        <p:nvSpPr>
          <p:cNvPr id="9" name="Down Arrow 8"/>
          <p:cNvSpPr/>
          <p:nvPr/>
        </p:nvSpPr>
        <p:spPr>
          <a:xfrm>
            <a:off x="3150606" y="2118511"/>
            <a:ext cx="144855" cy="1557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33068" y="2465222"/>
            <a:ext cx="1089965" cy="646331"/>
          </a:xfrm>
          <a:prstGeom prst="rect">
            <a:avLst/>
          </a:prstGeom>
          <a:noFill/>
        </p:spPr>
        <p:txBody>
          <a:bodyPr wrap="square" rtlCol="0">
            <a:spAutoFit/>
          </a:bodyPr>
          <a:lstStyle/>
          <a:p>
            <a:r>
              <a:rPr lang="en-US" dirty="0" smtClean="0"/>
              <a:t>Gravity vector</a:t>
            </a:r>
            <a:endParaRPr lang="en-US" dirty="0"/>
          </a:p>
        </p:txBody>
      </p:sp>
    </p:spTree>
    <p:extLst>
      <p:ext uri="{BB962C8B-B14F-4D97-AF65-F5344CB8AC3E}">
        <p14:creationId xmlns:p14="http://schemas.microsoft.com/office/powerpoint/2010/main" val="358753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00000">
            <a:off x="4347986" y="-1461416"/>
            <a:ext cx="3450020" cy="8293608"/>
          </a:xfrm>
          <a:prstGeom prst="rect">
            <a:avLst/>
          </a:prstGeom>
        </p:spPr>
      </p:pic>
      <p:sp>
        <p:nvSpPr>
          <p:cNvPr id="3" name="Down Arrow 2"/>
          <p:cNvSpPr/>
          <p:nvPr/>
        </p:nvSpPr>
        <p:spPr>
          <a:xfrm>
            <a:off x="3150606" y="2118511"/>
            <a:ext cx="144855" cy="1557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ircular Arrow 7"/>
          <p:cNvSpPr/>
          <p:nvPr/>
        </p:nvSpPr>
        <p:spPr>
          <a:xfrm rot="3000000" flipH="1">
            <a:off x="9736343" y="3122762"/>
            <a:ext cx="457200" cy="4572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0147630" y="3166696"/>
            <a:ext cx="873855" cy="369332"/>
          </a:xfrm>
          <a:prstGeom prst="rect">
            <a:avLst/>
          </a:prstGeom>
          <a:noFill/>
        </p:spPr>
        <p:txBody>
          <a:bodyPr wrap="square" rtlCol="0">
            <a:spAutoFit/>
          </a:bodyPr>
          <a:lstStyle/>
          <a:p>
            <a:r>
              <a:rPr lang="en-US" dirty="0" smtClean="0"/>
              <a:t>50deg</a:t>
            </a:r>
            <a:endParaRPr lang="en-US" dirty="0"/>
          </a:p>
        </p:txBody>
      </p:sp>
    </p:spTree>
    <p:extLst>
      <p:ext uri="{BB962C8B-B14F-4D97-AF65-F5344CB8AC3E}">
        <p14:creationId xmlns:p14="http://schemas.microsoft.com/office/powerpoint/2010/main" val="57001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730" y="642025"/>
            <a:ext cx="2139304" cy="923330"/>
          </a:xfrm>
          <a:prstGeom prst="rect">
            <a:avLst/>
          </a:prstGeom>
          <a:noFill/>
        </p:spPr>
        <p:txBody>
          <a:bodyPr wrap="none" rtlCol="0">
            <a:spAutoFit/>
          </a:bodyPr>
          <a:lstStyle/>
          <a:p>
            <a:r>
              <a:rPr lang="en-US" b="1" dirty="0" smtClean="0"/>
              <a:t>ZTF Filter Exchanger </a:t>
            </a:r>
          </a:p>
          <a:p>
            <a:r>
              <a:rPr lang="en-US" b="1" dirty="0" smtClean="0"/>
              <a:t>Linear actuator </a:t>
            </a:r>
          </a:p>
          <a:p>
            <a:r>
              <a:rPr lang="en-US" b="1" dirty="0" smtClean="0"/>
              <a:t>with Jukebox </a:t>
            </a:r>
            <a:endParaRPr lang="en-US" b="1" dirty="0"/>
          </a:p>
        </p:txBody>
      </p:sp>
      <p:pic>
        <p:nvPicPr>
          <p:cNvPr id="5" name="Picture 4"/>
          <p:cNvPicPr>
            <a:picLocks noChangeAspect="1"/>
          </p:cNvPicPr>
          <p:nvPr/>
        </p:nvPicPr>
        <p:blipFill rotWithShape="1">
          <a:blip r:embed="rId2"/>
          <a:srcRect l="20248"/>
          <a:stretch/>
        </p:blipFill>
        <p:spPr>
          <a:xfrm>
            <a:off x="3035032" y="642025"/>
            <a:ext cx="4273837" cy="5036347"/>
          </a:xfrm>
          <a:prstGeom prst="rect">
            <a:avLst/>
          </a:prstGeom>
        </p:spPr>
      </p:pic>
      <p:pic>
        <p:nvPicPr>
          <p:cNvPr id="6" name="Picture 5"/>
          <p:cNvPicPr>
            <a:picLocks noChangeAspect="1"/>
          </p:cNvPicPr>
          <p:nvPr/>
        </p:nvPicPr>
        <p:blipFill>
          <a:blip r:embed="rId3"/>
          <a:stretch>
            <a:fillRect/>
          </a:stretch>
        </p:blipFill>
        <p:spPr>
          <a:xfrm>
            <a:off x="7558392" y="642025"/>
            <a:ext cx="4042307" cy="5872926"/>
          </a:xfrm>
          <a:prstGeom prst="rect">
            <a:avLst/>
          </a:prstGeom>
        </p:spPr>
      </p:pic>
      <p:sp>
        <p:nvSpPr>
          <p:cNvPr id="7" name="TextBox 6"/>
          <p:cNvSpPr txBox="1"/>
          <p:nvPr/>
        </p:nvSpPr>
        <p:spPr>
          <a:xfrm>
            <a:off x="4182894" y="272693"/>
            <a:ext cx="1733167" cy="369332"/>
          </a:xfrm>
          <a:prstGeom prst="rect">
            <a:avLst/>
          </a:prstGeom>
          <a:noFill/>
        </p:spPr>
        <p:txBody>
          <a:bodyPr wrap="none" rtlCol="0">
            <a:spAutoFit/>
          </a:bodyPr>
          <a:lstStyle/>
          <a:p>
            <a:r>
              <a:rPr lang="en-US" dirty="0" smtClean="0"/>
              <a:t>Loading position</a:t>
            </a:r>
            <a:endParaRPr lang="en-US" dirty="0"/>
          </a:p>
        </p:txBody>
      </p:sp>
      <p:sp>
        <p:nvSpPr>
          <p:cNvPr id="8" name="TextBox 7"/>
          <p:cNvSpPr txBox="1"/>
          <p:nvPr/>
        </p:nvSpPr>
        <p:spPr>
          <a:xfrm>
            <a:off x="8599251" y="272693"/>
            <a:ext cx="1708225" cy="369332"/>
          </a:xfrm>
          <a:prstGeom prst="rect">
            <a:avLst/>
          </a:prstGeom>
          <a:noFill/>
        </p:spPr>
        <p:txBody>
          <a:bodyPr wrap="none" rtlCol="0">
            <a:spAutoFit/>
          </a:bodyPr>
          <a:lstStyle/>
          <a:p>
            <a:r>
              <a:rPr lang="en-US" dirty="0" smtClean="0"/>
              <a:t>Storage position</a:t>
            </a:r>
            <a:endParaRPr lang="en-US" dirty="0"/>
          </a:p>
        </p:txBody>
      </p:sp>
      <p:sp>
        <p:nvSpPr>
          <p:cNvPr id="9" name="TextBox 8"/>
          <p:cNvSpPr txBox="1"/>
          <p:nvPr/>
        </p:nvSpPr>
        <p:spPr>
          <a:xfrm>
            <a:off x="3728392" y="6514951"/>
            <a:ext cx="1775706" cy="276999"/>
          </a:xfrm>
          <a:prstGeom prst="rect">
            <a:avLst/>
          </a:prstGeom>
          <a:noFill/>
        </p:spPr>
        <p:txBody>
          <a:bodyPr wrap="square" rtlCol="0">
            <a:spAutoFit/>
          </a:bodyPr>
          <a:lstStyle/>
          <a:p>
            <a:pPr algn="ctr"/>
            <a:r>
              <a:rPr lang="en-US" sz="1200" i="1" dirty="0" smtClean="0"/>
              <a:t>Courtesy of J. </a:t>
            </a:r>
            <a:r>
              <a:rPr lang="en-US" sz="1200" i="1" dirty="0" err="1" smtClean="0"/>
              <a:t>Zolkower</a:t>
            </a:r>
            <a:endParaRPr lang="en-US" sz="1200" i="1" dirty="0"/>
          </a:p>
        </p:txBody>
      </p:sp>
    </p:spTree>
    <p:extLst>
      <p:ext uri="{BB962C8B-B14F-4D97-AF65-F5344CB8AC3E}">
        <p14:creationId xmlns:p14="http://schemas.microsoft.com/office/powerpoint/2010/main" val="332583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6034" y="530704"/>
            <a:ext cx="4693643" cy="6327296"/>
          </a:xfrm>
          <a:prstGeom prst="rect">
            <a:avLst/>
          </a:prstGeom>
        </p:spPr>
      </p:pic>
      <p:sp>
        <p:nvSpPr>
          <p:cNvPr id="5" name="TextBox 4"/>
          <p:cNvSpPr txBox="1"/>
          <p:nvPr/>
        </p:nvSpPr>
        <p:spPr>
          <a:xfrm>
            <a:off x="7889132" y="820794"/>
            <a:ext cx="3777819" cy="1631216"/>
          </a:xfrm>
          <a:prstGeom prst="rect">
            <a:avLst/>
          </a:prstGeom>
          <a:noFill/>
        </p:spPr>
        <p:txBody>
          <a:bodyPr wrap="square" rtlCol="0">
            <a:spAutoFit/>
          </a:bodyPr>
          <a:lstStyle/>
          <a:p>
            <a:r>
              <a:rPr lang="en-US" sz="2000" b="1" dirty="0" smtClean="0"/>
              <a:t>Telescoping rails</a:t>
            </a:r>
          </a:p>
          <a:p>
            <a:r>
              <a:rPr lang="en-US" sz="1600" dirty="0" smtClean="0"/>
              <a:t>(Various off-the-shelf options)</a:t>
            </a:r>
          </a:p>
          <a:p>
            <a:r>
              <a:rPr lang="en-US" sz="2000" dirty="0" smtClean="0"/>
              <a:t>Motorized drive moves rails/carrier between storage position and camera load position</a:t>
            </a:r>
            <a:endParaRPr lang="en-US" sz="2000" dirty="0"/>
          </a:p>
        </p:txBody>
      </p:sp>
      <p:sp>
        <p:nvSpPr>
          <p:cNvPr id="6" name="TextBox 5"/>
          <p:cNvSpPr txBox="1"/>
          <p:nvPr/>
        </p:nvSpPr>
        <p:spPr>
          <a:xfrm>
            <a:off x="470034" y="4768944"/>
            <a:ext cx="1943802" cy="923330"/>
          </a:xfrm>
          <a:prstGeom prst="rect">
            <a:avLst/>
          </a:prstGeom>
          <a:noFill/>
        </p:spPr>
        <p:txBody>
          <a:bodyPr wrap="none" rtlCol="0">
            <a:spAutoFit/>
          </a:bodyPr>
          <a:lstStyle/>
          <a:p>
            <a:r>
              <a:rPr lang="en-US" b="1" dirty="0" smtClean="0"/>
              <a:t>Jukebox </a:t>
            </a:r>
            <a:r>
              <a:rPr lang="en-US" b="1" dirty="0" err="1" smtClean="0"/>
              <a:t>mech</a:t>
            </a:r>
            <a:endParaRPr lang="en-US" b="1" dirty="0" smtClean="0"/>
          </a:p>
          <a:p>
            <a:r>
              <a:rPr lang="en-US" dirty="0" smtClean="0"/>
              <a:t>Filter shuttle </a:t>
            </a:r>
            <a:r>
              <a:rPr lang="en-US" dirty="0" err="1" smtClean="0"/>
              <a:t>mech</a:t>
            </a:r>
            <a:endParaRPr lang="en-US" dirty="0" smtClean="0"/>
          </a:p>
          <a:p>
            <a:r>
              <a:rPr lang="en-US" dirty="0" smtClean="0"/>
              <a:t>3 positions</a:t>
            </a:r>
            <a:endParaRPr lang="en-US" dirty="0"/>
          </a:p>
        </p:txBody>
      </p:sp>
      <p:cxnSp>
        <p:nvCxnSpPr>
          <p:cNvPr id="8" name="Straight Arrow Connector 7"/>
          <p:cNvCxnSpPr/>
          <p:nvPr/>
        </p:nvCxnSpPr>
        <p:spPr>
          <a:xfrm>
            <a:off x="3805084" y="4434221"/>
            <a:ext cx="1526875" cy="681486"/>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63821" y="4601183"/>
            <a:ext cx="1728897" cy="924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1889" y="1178096"/>
            <a:ext cx="1527243" cy="115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8026" t="-1134" r="16239" b="1134"/>
          <a:stretch/>
        </p:blipFill>
        <p:spPr>
          <a:xfrm>
            <a:off x="7935429" y="2442969"/>
            <a:ext cx="3426477" cy="2591916"/>
          </a:xfrm>
          <a:prstGeom prst="rect">
            <a:avLst/>
          </a:prstGeom>
        </p:spPr>
      </p:pic>
      <p:sp>
        <p:nvSpPr>
          <p:cNvPr id="20" name="TextBox 19"/>
          <p:cNvSpPr txBox="1"/>
          <p:nvPr/>
        </p:nvSpPr>
        <p:spPr>
          <a:xfrm>
            <a:off x="5981135" y="5975300"/>
            <a:ext cx="3339440" cy="646331"/>
          </a:xfrm>
          <a:prstGeom prst="rect">
            <a:avLst/>
          </a:prstGeom>
          <a:noFill/>
        </p:spPr>
        <p:txBody>
          <a:bodyPr wrap="none" rtlCol="0">
            <a:spAutoFit/>
          </a:bodyPr>
          <a:lstStyle/>
          <a:p>
            <a:r>
              <a:rPr lang="en-US" b="1" dirty="0" smtClean="0"/>
              <a:t>Carrier</a:t>
            </a:r>
          </a:p>
          <a:p>
            <a:r>
              <a:rPr lang="en-US" dirty="0" smtClean="0"/>
              <a:t>Selectively locked to Filter frame</a:t>
            </a:r>
            <a:endParaRPr lang="en-US" dirty="0"/>
          </a:p>
        </p:txBody>
      </p:sp>
      <p:cxnSp>
        <p:nvCxnSpPr>
          <p:cNvPr id="22" name="Straight Connector 21"/>
          <p:cNvCxnSpPr>
            <a:endCxn id="20" idx="1"/>
          </p:cNvCxnSpPr>
          <p:nvPr/>
        </p:nvCxnSpPr>
        <p:spPr>
          <a:xfrm>
            <a:off x="5402427" y="4197290"/>
            <a:ext cx="578708" cy="2101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9620" y="647448"/>
            <a:ext cx="3173689" cy="707886"/>
          </a:xfrm>
          <a:prstGeom prst="rect">
            <a:avLst/>
          </a:prstGeom>
          <a:noFill/>
        </p:spPr>
        <p:txBody>
          <a:bodyPr wrap="none" rtlCol="0">
            <a:spAutoFit/>
          </a:bodyPr>
          <a:lstStyle/>
          <a:p>
            <a:r>
              <a:rPr lang="en-US" sz="2000" b="1" dirty="0" smtClean="0"/>
              <a:t>Filter Exchanger Mechanism</a:t>
            </a:r>
          </a:p>
          <a:p>
            <a:r>
              <a:rPr lang="en-US" sz="2000" b="1" dirty="0" smtClean="0"/>
              <a:t>Storage position</a:t>
            </a:r>
            <a:endParaRPr lang="en-US" sz="2000" b="1" dirty="0"/>
          </a:p>
        </p:txBody>
      </p:sp>
      <p:cxnSp>
        <p:nvCxnSpPr>
          <p:cNvPr id="29" name="Straight Arrow Connector 28"/>
          <p:cNvCxnSpPr/>
          <p:nvPr/>
        </p:nvCxnSpPr>
        <p:spPr>
          <a:xfrm flipH="1">
            <a:off x="5831437" y="311285"/>
            <a:ext cx="58286" cy="1354545"/>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40328" y="6581001"/>
            <a:ext cx="1775706" cy="276999"/>
          </a:xfrm>
          <a:prstGeom prst="rect">
            <a:avLst/>
          </a:prstGeom>
          <a:noFill/>
        </p:spPr>
        <p:txBody>
          <a:bodyPr wrap="square" rtlCol="0">
            <a:spAutoFit/>
          </a:bodyPr>
          <a:lstStyle/>
          <a:p>
            <a:pPr algn="ctr"/>
            <a:r>
              <a:rPr lang="en-US" sz="1200" i="1" dirty="0" smtClean="0"/>
              <a:t>Courtesy of J. </a:t>
            </a:r>
            <a:r>
              <a:rPr lang="en-US" sz="1200" i="1" dirty="0" err="1" smtClean="0"/>
              <a:t>Zolkower</a:t>
            </a:r>
            <a:endParaRPr lang="en-US" sz="1200" i="1" dirty="0"/>
          </a:p>
        </p:txBody>
      </p:sp>
    </p:spTree>
    <p:extLst>
      <p:ext uri="{BB962C8B-B14F-4D97-AF65-F5344CB8AC3E}">
        <p14:creationId xmlns:p14="http://schemas.microsoft.com/office/powerpoint/2010/main" val="352421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28BAC7-C3F5-4480-A8A9-EC4461B885E2}" type="slidenum">
              <a:rPr lang="en-US" smtClean="0"/>
              <a:t>14</a:t>
            </a:fld>
            <a:endParaRPr lang="en-US"/>
          </a:p>
        </p:txBody>
      </p:sp>
      <p:pic>
        <p:nvPicPr>
          <p:cNvPr id="5" name="Picture 4"/>
          <p:cNvPicPr>
            <a:picLocks noChangeAspect="1"/>
          </p:cNvPicPr>
          <p:nvPr/>
        </p:nvPicPr>
        <p:blipFill>
          <a:blip r:embed="rId2"/>
          <a:stretch>
            <a:fillRect/>
          </a:stretch>
        </p:blipFill>
        <p:spPr>
          <a:xfrm>
            <a:off x="6129430" y="1326447"/>
            <a:ext cx="5828562" cy="4198195"/>
          </a:xfrm>
          <a:prstGeom prst="rect">
            <a:avLst/>
          </a:prstGeom>
        </p:spPr>
      </p:pic>
      <p:pic>
        <p:nvPicPr>
          <p:cNvPr id="6" name="Picture 5"/>
          <p:cNvPicPr>
            <a:picLocks noChangeAspect="1"/>
          </p:cNvPicPr>
          <p:nvPr/>
        </p:nvPicPr>
        <p:blipFill>
          <a:blip r:embed="rId3"/>
          <a:stretch>
            <a:fillRect/>
          </a:stretch>
        </p:blipFill>
        <p:spPr>
          <a:xfrm>
            <a:off x="-289283" y="1291958"/>
            <a:ext cx="6238669" cy="4231380"/>
          </a:xfrm>
          <a:prstGeom prst="rect">
            <a:avLst/>
          </a:prstGeom>
        </p:spPr>
      </p:pic>
    </p:spTree>
    <p:extLst>
      <p:ext uri="{BB962C8B-B14F-4D97-AF65-F5344CB8AC3E}">
        <p14:creationId xmlns:p14="http://schemas.microsoft.com/office/powerpoint/2010/main" val="211647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28BAC7-C3F5-4480-A8A9-EC4461B885E2}" type="slidenum">
              <a:rPr lang="en-US" smtClean="0"/>
              <a:t>15</a:t>
            </a:fld>
            <a:endParaRPr lang="en-US"/>
          </a:p>
        </p:txBody>
      </p:sp>
      <p:pic>
        <p:nvPicPr>
          <p:cNvPr id="6" name="Picture 5"/>
          <p:cNvPicPr>
            <a:picLocks noChangeAspect="1"/>
          </p:cNvPicPr>
          <p:nvPr/>
        </p:nvPicPr>
        <p:blipFill>
          <a:blip r:embed="rId2"/>
          <a:stretch>
            <a:fillRect/>
          </a:stretch>
        </p:blipFill>
        <p:spPr>
          <a:xfrm>
            <a:off x="1467920" y="0"/>
            <a:ext cx="9144000" cy="6823306"/>
          </a:xfrm>
          <a:prstGeom prst="rect">
            <a:avLst/>
          </a:prstGeom>
        </p:spPr>
      </p:pic>
    </p:spTree>
    <p:extLst>
      <p:ext uri="{BB962C8B-B14F-4D97-AF65-F5344CB8AC3E}">
        <p14:creationId xmlns:p14="http://schemas.microsoft.com/office/powerpoint/2010/main" val="129932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16</a:t>
            </a:fld>
            <a:endParaRPr lang="en-US"/>
          </a:p>
        </p:txBody>
      </p:sp>
      <p:graphicFrame>
        <p:nvGraphicFramePr>
          <p:cNvPr id="5" name="Table 4"/>
          <p:cNvGraphicFramePr>
            <a:graphicFrameLocks noGrp="1"/>
          </p:cNvGraphicFramePr>
          <p:nvPr>
            <p:extLst/>
          </p:nvPr>
        </p:nvGraphicFramePr>
        <p:xfrm>
          <a:off x="152399" y="1400991"/>
          <a:ext cx="11832078" cy="5029200"/>
        </p:xfrm>
        <a:graphic>
          <a:graphicData uri="http://schemas.openxmlformats.org/drawingml/2006/table">
            <a:tbl>
              <a:tblPr/>
              <a:tblGrid>
                <a:gridCol w="1081770"/>
                <a:gridCol w="873266"/>
                <a:gridCol w="875719"/>
                <a:gridCol w="586187"/>
                <a:gridCol w="992931"/>
                <a:gridCol w="805114"/>
                <a:gridCol w="816847"/>
                <a:gridCol w="809954"/>
                <a:gridCol w="826851"/>
                <a:gridCol w="739302"/>
                <a:gridCol w="749003"/>
                <a:gridCol w="1040887"/>
                <a:gridCol w="627147"/>
                <a:gridCol w="1007100"/>
              </a:tblGrid>
              <a:tr h="349251">
                <a:tc>
                  <a:txBody>
                    <a:bodyPr/>
                    <a:lstStyle/>
                    <a:p>
                      <a:pPr algn="ctr" fontAlgn="ctr"/>
                      <a:r>
                        <a:rPr lang="en-US" sz="1200" b="0" i="0" u="none" strike="noStrike" dirty="0">
                          <a:solidFill>
                            <a:srgbClr val="000000"/>
                          </a:solidFill>
                          <a:effectLst/>
                          <a:latin typeface="Calibri" panose="020F0502020204030204" pitchFamily="34" charset="0"/>
                        </a:rPr>
                        <a:t>Requirement</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smtClean="0">
                          <a:solidFill>
                            <a:srgbClr val="000000"/>
                          </a:solidFill>
                          <a:effectLst/>
                          <a:latin typeface="Calibri" panose="020F0502020204030204" pitchFamily="34" charset="0"/>
                        </a:rPr>
                        <a:t>&lt;= </a:t>
                      </a:r>
                      <a:r>
                        <a:rPr lang="en-US" sz="1200" b="0" i="0" u="none" strike="noStrike" dirty="0">
                          <a:solidFill>
                            <a:srgbClr val="000000"/>
                          </a:solidFill>
                          <a:effectLst/>
                          <a:latin typeface="Calibri" panose="020F0502020204030204" pitchFamily="34" charset="0"/>
                        </a:rPr>
                        <a:t>0.5</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&lt; 60s</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&lt; 0.5mm</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High</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Desired</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Desired</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&gt;= 3</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518" marR="6518" marT="65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47108">
                <a:tc>
                  <a:txBody>
                    <a:bodyPr/>
                    <a:lstStyle/>
                    <a:p>
                      <a:pPr algn="ctr" fontAlgn="ctr"/>
                      <a:r>
                        <a:rPr lang="en-US" sz="1200" b="1" i="0" u="none" strike="noStrike">
                          <a:solidFill>
                            <a:srgbClr val="000000"/>
                          </a:solidFill>
                          <a:effectLst/>
                          <a:latin typeface="Calibri" panose="020F0502020204030204" pitchFamily="34" charset="0"/>
                        </a:rPr>
                        <a:t>Mechanism Concept</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 on-axis obscuration (est)</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Deploy/stow cycle time (est)</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Heritage</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Instrument I/F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Operational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Exchange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Stow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Positional repeatability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Reliability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Access</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200" b="1" i="0" u="none" strike="noStrike" dirty="0">
                          <a:solidFill>
                            <a:srgbClr val="000000"/>
                          </a:solidFill>
                          <a:effectLst/>
                          <a:latin typeface="Calibri" panose="020F0502020204030204" pitchFamily="34" charset="0"/>
                        </a:rPr>
                        <a:t>H-a/H-c frequent filter exchange compatibility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Filter capacity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Mass (telescope balance)</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0947">
                <a:tc>
                  <a:txBody>
                    <a:bodyPr/>
                    <a:lstStyle/>
                    <a:p>
                      <a:pPr algn="ctr" fontAlgn="ctr"/>
                      <a:r>
                        <a:rPr lang="en-US" sz="1200" b="0" i="0" u="none" strike="noStrike">
                          <a:solidFill>
                            <a:srgbClr val="000000"/>
                          </a:solidFill>
                          <a:effectLst/>
                          <a:latin typeface="Calibri" panose="020F0502020204030204" pitchFamily="34" charset="0"/>
                        </a:rPr>
                        <a:t>Gravity-assisted boom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0.25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45-60s</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Misalignment compsensation</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Coordinated telescope slew</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Stow/deploy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Capture mechanisms</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TBD</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Moderate</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Poor</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Low</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0947">
                <a:tc>
                  <a:txBody>
                    <a:bodyPr/>
                    <a:lstStyle/>
                    <a:p>
                      <a:pPr algn="ctr" fontAlgn="ctr"/>
                      <a:r>
                        <a:rPr lang="en-US" sz="1200" b="0" i="0" u="none" strike="noStrike">
                          <a:solidFill>
                            <a:srgbClr val="000000"/>
                          </a:solidFill>
                          <a:effectLst/>
                          <a:latin typeface="Calibri" panose="020F0502020204030204" pitchFamily="34" charset="0"/>
                        </a:rPr>
                        <a:t>Rail-guided carriage</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&lt; 30s</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Deployable </a:t>
                      </a:r>
                      <a:r>
                        <a:rPr lang="en-US" sz="1200" b="0" i="0" u="none" strike="noStrike" dirty="0" smtClean="0">
                          <a:solidFill>
                            <a:srgbClr val="000000"/>
                          </a:solidFill>
                          <a:effectLst/>
                          <a:latin typeface="Calibri" panose="020F0502020204030204" pitchFamily="34" charset="0"/>
                        </a:rPr>
                        <a:t>rail</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Deployable</a:t>
                      </a:r>
                      <a:r>
                        <a:rPr lang="en-US" sz="1200" b="0" i="0" u="none" strike="noStrike" baseline="0"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rail</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Filter jukebox</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Filter jukebox</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&lt; 0.5mm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Moderate</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Good</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&gt; 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Medium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0947">
                <a:tc>
                  <a:txBody>
                    <a:bodyPr/>
                    <a:lstStyle/>
                    <a:p>
                      <a:pPr algn="ctr" fontAlgn="ctr"/>
                      <a:r>
                        <a:rPr lang="en-US" sz="1200" b="0" i="0" u="none" strike="noStrike">
                          <a:solidFill>
                            <a:srgbClr val="000000"/>
                          </a:solidFill>
                          <a:effectLst/>
                          <a:latin typeface="Calibri" panose="020F0502020204030204" pitchFamily="34" charset="0"/>
                        </a:rPr>
                        <a:t>Robotic arm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&lt; 30s</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Latching mechanism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Minimal</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End effector</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End effector</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&lt; 0.25mm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Easy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Good</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&gt; 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High</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554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17</a:t>
            </a:fld>
            <a:endParaRPr lang="en-US"/>
          </a:p>
        </p:txBody>
      </p:sp>
      <p:graphicFrame>
        <p:nvGraphicFramePr>
          <p:cNvPr id="5" name="Table 4"/>
          <p:cNvGraphicFramePr>
            <a:graphicFrameLocks noGrp="1"/>
          </p:cNvGraphicFramePr>
          <p:nvPr>
            <p:extLst/>
          </p:nvPr>
        </p:nvGraphicFramePr>
        <p:xfrm>
          <a:off x="152399" y="1400991"/>
          <a:ext cx="11832078" cy="5029200"/>
        </p:xfrm>
        <a:graphic>
          <a:graphicData uri="http://schemas.openxmlformats.org/drawingml/2006/table">
            <a:tbl>
              <a:tblPr/>
              <a:tblGrid>
                <a:gridCol w="1081770"/>
                <a:gridCol w="873266"/>
                <a:gridCol w="875719"/>
                <a:gridCol w="586187"/>
                <a:gridCol w="992931"/>
                <a:gridCol w="805114"/>
                <a:gridCol w="816847"/>
                <a:gridCol w="809954"/>
                <a:gridCol w="826851"/>
                <a:gridCol w="739302"/>
                <a:gridCol w="749003"/>
                <a:gridCol w="1040887"/>
                <a:gridCol w="627147"/>
                <a:gridCol w="1007100"/>
              </a:tblGrid>
              <a:tr h="349251">
                <a:tc>
                  <a:txBody>
                    <a:bodyPr/>
                    <a:lstStyle/>
                    <a:p>
                      <a:pPr algn="ctr" fontAlgn="ctr"/>
                      <a:r>
                        <a:rPr lang="en-US" sz="1200" b="0" i="0" u="none" strike="noStrike" dirty="0">
                          <a:solidFill>
                            <a:srgbClr val="000000"/>
                          </a:solidFill>
                          <a:effectLst/>
                          <a:latin typeface="Calibri" panose="020F0502020204030204" pitchFamily="34" charset="0"/>
                        </a:rPr>
                        <a:t>Requirement</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smtClean="0">
                          <a:solidFill>
                            <a:srgbClr val="000000"/>
                          </a:solidFill>
                          <a:effectLst/>
                          <a:latin typeface="Calibri" panose="020F0502020204030204" pitchFamily="34" charset="0"/>
                        </a:rPr>
                        <a:t>&lt;= </a:t>
                      </a:r>
                      <a:r>
                        <a:rPr lang="en-US" sz="1200" b="0" i="0" u="none" strike="noStrike" dirty="0">
                          <a:solidFill>
                            <a:srgbClr val="000000"/>
                          </a:solidFill>
                          <a:effectLst/>
                          <a:latin typeface="Calibri" panose="020F0502020204030204" pitchFamily="34" charset="0"/>
                        </a:rPr>
                        <a:t>0.5</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&lt; 60s</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&lt; 0.5mm</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High</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a:solidFill>
                            <a:srgbClr val="000000"/>
                          </a:solidFill>
                          <a:effectLst/>
                          <a:latin typeface="Calibri" panose="020F0502020204030204" pitchFamily="34" charset="0"/>
                        </a:rPr>
                        <a:t>Desired</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Desired</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&gt;= 3</a:t>
                      </a:r>
                    </a:p>
                  </a:txBody>
                  <a:tcPr marL="6518" marR="6518" marT="6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518" marR="6518" marT="65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47108">
                <a:tc>
                  <a:txBody>
                    <a:bodyPr/>
                    <a:lstStyle/>
                    <a:p>
                      <a:pPr algn="ctr" fontAlgn="ctr"/>
                      <a:r>
                        <a:rPr lang="en-US" sz="1200" b="1" i="0" u="none" strike="noStrike">
                          <a:solidFill>
                            <a:srgbClr val="000000"/>
                          </a:solidFill>
                          <a:effectLst/>
                          <a:latin typeface="Calibri" panose="020F0502020204030204" pitchFamily="34" charset="0"/>
                        </a:rPr>
                        <a:t>Mechanism Concept</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 on-axis obscuration (est)</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Deploy/stow cycle time (est)</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Heritage</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Instrument I/F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Operational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Exchange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Stow complexity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Positional repeatability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Reliability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panose="020F0502020204030204" pitchFamily="34" charset="0"/>
                        </a:rPr>
                        <a:t>Access</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200" b="1" i="0" u="none" strike="noStrike" dirty="0">
                          <a:solidFill>
                            <a:srgbClr val="000000"/>
                          </a:solidFill>
                          <a:effectLst/>
                          <a:latin typeface="Calibri" panose="020F0502020204030204" pitchFamily="34" charset="0"/>
                        </a:rPr>
                        <a:t>H-a/H-c frequent filter exchange compatibility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Filter capacity</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panose="020F0502020204030204" pitchFamily="34" charset="0"/>
                        </a:rPr>
                        <a:t>Mass (telescope balance)</a:t>
                      </a:r>
                    </a:p>
                  </a:txBody>
                  <a:tcPr marL="6518" marR="6518" marT="65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0947">
                <a:tc>
                  <a:txBody>
                    <a:bodyPr/>
                    <a:lstStyle/>
                    <a:p>
                      <a:pPr algn="ctr" fontAlgn="ctr"/>
                      <a:r>
                        <a:rPr lang="en-US" sz="1200" b="0" i="0" u="none" strike="noStrike">
                          <a:solidFill>
                            <a:srgbClr val="000000"/>
                          </a:solidFill>
                          <a:effectLst/>
                          <a:latin typeface="Calibri" panose="020F0502020204030204" pitchFamily="34" charset="0"/>
                        </a:rPr>
                        <a:t>Gravity-assisted boom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0.25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45-60s</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Misalignment compsensation</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Coordinated telescope slew</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Stow/deploy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Capture mechanisms</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TBD</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Moderate</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Poor</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Low</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0947">
                <a:tc>
                  <a:txBody>
                    <a:bodyPr/>
                    <a:lstStyle/>
                    <a:p>
                      <a:pPr algn="ctr" fontAlgn="ctr"/>
                      <a:r>
                        <a:rPr lang="en-US" sz="1200" b="0" i="0" u="none" strike="noStrike">
                          <a:solidFill>
                            <a:srgbClr val="000000"/>
                          </a:solidFill>
                          <a:effectLst/>
                          <a:latin typeface="Calibri" panose="020F0502020204030204" pitchFamily="34" charset="0"/>
                        </a:rPr>
                        <a:t>Rail-guided carriage</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&lt; 30s</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Deployable </a:t>
                      </a:r>
                      <a:r>
                        <a:rPr lang="en-US" sz="1200" b="0" i="0" u="none" strike="noStrike" dirty="0" smtClean="0">
                          <a:solidFill>
                            <a:srgbClr val="000000"/>
                          </a:solidFill>
                          <a:effectLst/>
                          <a:latin typeface="Calibri" panose="020F0502020204030204" pitchFamily="34" charset="0"/>
                        </a:rPr>
                        <a:t>rail</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Deployable</a:t>
                      </a:r>
                      <a:r>
                        <a:rPr lang="en-US" sz="1200" b="0" i="0" u="none" strike="noStrike" baseline="0"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rail</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Filter jukebox</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Filter jukebox</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&lt; 0.5mm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Moderate</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Good</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&gt; 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Medium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0947">
                <a:tc>
                  <a:txBody>
                    <a:bodyPr/>
                    <a:lstStyle/>
                    <a:p>
                      <a:pPr algn="ctr" fontAlgn="ctr"/>
                      <a:r>
                        <a:rPr lang="en-US" sz="1200" b="0" i="0" u="none" strike="noStrike">
                          <a:solidFill>
                            <a:srgbClr val="000000"/>
                          </a:solidFill>
                          <a:effectLst/>
                          <a:latin typeface="Calibri" panose="020F0502020204030204" pitchFamily="34" charset="0"/>
                        </a:rPr>
                        <a:t>Robotic arm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&lt; 30s</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Latching mechanism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Minimal</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End effector</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panose="020F0502020204030204" pitchFamily="34" charset="0"/>
                        </a:rPr>
                        <a:t>End effector</a:t>
                      </a:r>
                      <a:endParaRPr lang="en-US" sz="1200" b="0" i="0" u="none" strike="noStrike" dirty="0">
                        <a:solidFill>
                          <a:srgbClr val="000000"/>
                        </a:solidFill>
                        <a:effectLst/>
                        <a:latin typeface="Calibri" panose="020F0502020204030204" pitchFamily="34" charset="0"/>
                      </a:endParaRP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&lt; 0.25mm</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Easy</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Good</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&gt; 5</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High</a:t>
                      </a:r>
                    </a:p>
                  </a:txBody>
                  <a:tcPr marL="6518" marR="6518" marT="65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106070" y="3108960"/>
            <a:ext cx="867205" cy="1085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40586" y="3108960"/>
            <a:ext cx="638113" cy="1085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40586" y="4194441"/>
            <a:ext cx="638113" cy="113857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40586" y="5333017"/>
            <a:ext cx="638113" cy="10854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069" y="4194441"/>
            <a:ext cx="867205" cy="113857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06068" y="5333017"/>
            <a:ext cx="867205" cy="10854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6625" y="3120759"/>
            <a:ext cx="831809" cy="1085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44816" y="4229838"/>
            <a:ext cx="831809" cy="1085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44816" y="5327117"/>
            <a:ext cx="831809" cy="1085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63092" y="168564"/>
            <a:ext cx="283169" cy="369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64566" y="659777"/>
            <a:ext cx="292019" cy="3833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56585" y="184218"/>
            <a:ext cx="5669280" cy="369332"/>
          </a:xfrm>
          <a:prstGeom prst="rect">
            <a:avLst/>
          </a:prstGeom>
          <a:noFill/>
        </p:spPr>
        <p:txBody>
          <a:bodyPr wrap="square" rtlCol="0">
            <a:spAutoFit/>
          </a:bodyPr>
          <a:lstStyle/>
          <a:p>
            <a:r>
              <a:rPr lang="en-US" dirty="0" smtClean="0"/>
              <a:t>Marginal requirement compliance or added complexity</a:t>
            </a:r>
            <a:endParaRPr lang="en-US" dirty="0"/>
          </a:p>
        </p:txBody>
      </p:sp>
      <p:sp>
        <p:nvSpPr>
          <p:cNvPr id="18" name="TextBox 17"/>
          <p:cNvSpPr txBox="1"/>
          <p:nvPr/>
        </p:nvSpPr>
        <p:spPr>
          <a:xfrm>
            <a:off x="5846261" y="673844"/>
            <a:ext cx="5669280" cy="369332"/>
          </a:xfrm>
          <a:prstGeom prst="rect">
            <a:avLst/>
          </a:prstGeom>
          <a:noFill/>
        </p:spPr>
        <p:txBody>
          <a:bodyPr wrap="square" rtlCol="0">
            <a:spAutoFit/>
          </a:bodyPr>
          <a:lstStyle/>
          <a:p>
            <a:r>
              <a:rPr lang="en-US" dirty="0" smtClean="0"/>
              <a:t>Desirable or advantageous</a:t>
            </a:r>
            <a:endParaRPr lang="en-US" dirty="0"/>
          </a:p>
        </p:txBody>
      </p:sp>
    </p:spTree>
    <p:extLst>
      <p:ext uri="{BB962C8B-B14F-4D97-AF65-F5344CB8AC3E}">
        <p14:creationId xmlns:p14="http://schemas.microsoft.com/office/powerpoint/2010/main" val="261802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228BAC7-C3F5-4480-A8A9-EC4461B885E2}" type="slidenum">
              <a:rPr lang="en-US" smtClean="0"/>
              <a:t>18</a:t>
            </a:fld>
            <a:endParaRPr lang="en-US"/>
          </a:p>
        </p:txBody>
      </p:sp>
      <p:sp>
        <p:nvSpPr>
          <p:cNvPr id="6" name="TextBox 5"/>
          <p:cNvSpPr txBox="1"/>
          <p:nvPr/>
        </p:nvSpPr>
        <p:spPr>
          <a:xfrm>
            <a:off x="5555225" y="3409168"/>
            <a:ext cx="1254597" cy="1015663"/>
          </a:xfrm>
          <a:prstGeom prst="rect">
            <a:avLst/>
          </a:prstGeom>
          <a:noFill/>
        </p:spPr>
        <p:txBody>
          <a:bodyPr wrap="square" rtlCol="0">
            <a:spAutoFit/>
          </a:bodyPr>
          <a:lstStyle/>
          <a:p>
            <a:r>
              <a:rPr lang="en-US" sz="1200" dirty="0" smtClean="0"/>
              <a:t>Filter hand-off latching</a:t>
            </a:r>
          </a:p>
          <a:p>
            <a:r>
              <a:rPr lang="en-US" sz="1200" dirty="0" smtClean="0"/>
              <a:t>Filters and mech. stored outside of telescope</a:t>
            </a:r>
            <a:endParaRPr lang="en-US" sz="1200" dirty="0"/>
          </a:p>
        </p:txBody>
      </p:sp>
      <p:sp>
        <p:nvSpPr>
          <p:cNvPr id="7" name="TextBox 6"/>
          <p:cNvSpPr txBox="1"/>
          <p:nvPr/>
        </p:nvSpPr>
        <p:spPr>
          <a:xfrm>
            <a:off x="5455428" y="3415395"/>
            <a:ext cx="727096"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a:t> </a:t>
            </a:r>
            <a:endParaRPr lang="en-US" sz="1200" dirty="0" smtClean="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402476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19</a:t>
            </a:fld>
            <a:endParaRPr lang="en-US"/>
          </a:p>
        </p:txBody>
      </p:sp>
    </p:spTree>
    <p:extLst>
      <p:ext uri="{BB962C8B-B14F-4D97-AF65-F5344CB8AC3E}">
        <p14:creationId xmlns:p14="http://schemas.microsoft.com/office/powerpoint/2010/main" val="348614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Context</a:t>
            </a:r>
            <a:endParaRPr lang="en-US" dirty="0"/>
          </a:p>
        </p:txBody>
      </p:sp>
      <p:pic>
        <p:nvPicPr>
          <p:cNvPr id="5" name="Content Placeholder 4"/>
          <p:cNvPicPr>
            <a:picLocks noGrp="1" noChangeAspect="1"/>
          </p:cNvPicPr>
          <p:nvPr>
            <p:ph idx="1"/>
          </p:nvPr>
        </p:nvPicPr>
        <p:blipFill>
          <a:blip r:embed="rId2"/>
          <a:stretch>
            <a:fillRect/>
          </a:stretch>
        </p:blipFill>
        <p:spPr>
          <a:xfrm>
            <a:off x="838200" y="2184963"/>
            <a:ext cx="10515600" cy="3632661"/>
          </a:xfrm>
          <a:prstGeom prst="rect">
            <a:avLst/>
          </a:prstGeom>
        </p:spPr>
      </p:pic>
      <p:sp>
        <p:nvSpPr>
          <p:cNvPr id="4" name="Slide Number Placeholder 3"/>
          <p:cNvSpPr>
            <a:spLocks noGrp="1"/>
          </p:cNvSpPr>
          <p:nvPr>
            <p:ph type="sldNum" sz="quarter" idx="12"/>
          </p:nvPr>
        </p:nvSpPr>
        <p:spPr/>
        <p:txBody>
          <a:bodyPr/>
          <a:lstStyle/>
          <a:p>
            <a:fld id="{2228BAC7-C3F5-4480-A8A9-EC4461B885E2}" type="slidenum">
              <a:rPr lang="en-US" smtClean="0"/>
              <a:t>2</a:t>
            </a:fld>
            <a:endParaRPr lang="en-US"/>
          </a:p>
        </p:txBody>
      </p:sp>
      <p:cxnSp>
        <p:nvCxnSpPr>
          <p:cNvPr id="9" name="Straight Arrow Connector 8"/>
          <p:cNvCxnSpPr/>
          <p:nvPr/>
        </p:nvCxnSpPr>
        <p:spPr>
          <a:xfrm flipH="1">
            <a:off x="7256834" y="1690688"/>
            <a:ext cx="1011677" cy="1276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68511" y="1506022"/>
            <a:ext cx="1384803" cy="369332"/>
          </a:xfrm>
          <a:prstGeom prst="rect">
            <a:avLst/>
          </a:prstGeom>
          <a:noFill/>
        </p:spPr>
        <p:txBody>
          <a:bodyPr wrap="none" rtlCol="0">
            <a:spAutoFit/>
          </a:bodyPr>
          <a:lstStyle/>
          <a:p>
            <a:pPr algn="ctr"/>
            <a:r>
              <a:rPr lang="en-US" dirty="0" smtClean="0"/>
              <a:t>Beam profile</a:t>
            </a:r>
            <a:endParaRPr lang="en-US" dirty="0"/>
          </a:p>
        </p:txBody>
      </p:sp>
      <p:pic>
        <p:nvPicPr>
          <p:cNvPr id="11" name="Picture 10"/>
          <p:cNvPicPr>
            <a:picLocks noChangeAspect="1"/>
          </p:cNvPicPr>
          <p:nvPr/>
        </p:nvPicPr>
        <p:blipFill rotWithShape="1">
          <a:blip r:embed="rId3"/>
          <a:srcRect r="33979"/>
          <a:stretch/>
        </p:blipFill>
        <p:spPr>
          <a:xfrm>
            <a:off x="1157590" y="2186948"/>
            <a:ext cx="5930077" cy="3287929"/>
          </a:xfrm>
          <a:prstGeom prst="rect">
            <a:avLst/>
          </a:prstGeom>
        </p:spPr>
      </p:pic>
      <p:cxnSp>
        <p:nvCxnSpPr>
          <p:cNvPr id="12" name="Straight Arrow Connector 11"/>
          <p:cNvCxnSpPr/>
          <p:nvPr/>
        </p:nvCxnSpPr>
        <p:spPr>
          <a:xfrm flipH="1">
            <a:off x="3936460" y="1455499"/>
            <a:ext cx="1011677" cy="1276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48137" y="1270444"/>
            <a:ext cx="2019848" cy="369332"/>
          </a:xfrm>
          <a:prstGeom prst="rect">
            <a:avLst/>
          </a:prstGeom>
          <a:noFill/>
        </p:spPr>
        <p:txBody>
          <a:bodyPr wrap="none" rtlCol="0">
            <a:spAutoFit/>
          </a:bodyPr>
          <a:lstStyle/>
          <a:p>
            <a:pPr algn="ctr"/>
            <a:r>
              <a:rPr lang="en-US" dirty="0" smtClean="0"/>
              <a:t>Invar metering rods</a:t>
            </a:r>
            <a:endParaRPr lang="en-US" dirty="0"/>
          </a:p>
        </p:txBody>
      </p:sp>
    </p:spTree>
    <p:extLst>
      <p:ext uri="{BB962C8B-B14F-4D97-AF65-F5344CB8AC3E}">
        <p14:creationId xmlns:p14="http://schemas.microsoft.com/office/powerpoint/2010/main" val="1624642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Mechanical Requirements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70868509"/>
              </p:ext>
            </p:extLst>
          </p:nvPr>
        </p:nvGraphicFramePr>
        <p:xfrm>
          <a:off x="152400" y="1363881"/>
          <a:ext cx="11887200" cy="2900680"/>
        </p:xfrm>
        <a:graphic>
          <a:graphicData uri="http://schemas.openxmlformats.org/drawingml/2006/table">
            <a:tbl>
              <a:tblPr firstRow="1" firstCol="1" bandRow="1"/>
              <a:tblGrid>
                <a:gridCol w="914400"/>
                <a:gridCol w="3657600"/>
                <a:gridCol w="6400800"/>
                <a:gridCol w="914400"/>
              </a:tblGrid>
              <a:tr h="9144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REQ</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Feature</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Requirement</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b="1" dirty="0">
                          <a:effectLst/>
                          <a:latin typeface="Times New Roman" panose="02020603050405020304" pitchFamily="18" charset="0"/>
                          <a:ea typeface="Times New Roman" panose="02020603050405020304" pitchFamily="18" charset="0"/>
                        </a:rPr>
                        <a:t>Goal</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
                <a:tc rowSpan="2">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0040</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External Dimensions</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491.5 x 448.0 mm</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
                <a:tc vMerge="1">
                  <a:txBody>
                    <a:bodyPr/>
                    <a:lstStyle/>
                    <a:p>
                      <a:endParaRPr lang="en-US"/>
                    </a:p>
                  </a:txBody>
                  <a:tcPr/>
                </a:tc>
                <a:tc gridSpan="3">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Note: Four corners are 44.19 mm x 45.00 deg faces, so that the part is an (irregular) octagon.</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1440">
                <a:tc rowSpan="2">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0045</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Material</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Fused Silica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
                <a:tc vMerge="1">
                  <a:txBody>
                    <a:bodyPr/>
                    <a:lstStyle/>
                    <a:p>
                      <a:endParaRPr lang="en-US"/>
                    </a:p>
                  </a:txBody>
                  <a:tcPr/>
                </a:tc>
                <a:tc gridSpan="3">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Fused silica is selected for its high optical transmission, high strength, and low fabrication cost.</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144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0050</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Center Thickness</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6.5 mm +0.0 – 0.5 mm</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0055</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dirty="0">
                          <a:effectLst/>
                          <a:latin typeface="Times New Roman" panose="02020603050405020304" pitchFamily="18" charset="0"/>
                          <a:ea typeface="Times New Roman" panose="02020603050405020304" pitchFamily="18" charset="0"/>
                        </a:rPr>
                        <a:t>Index Uniformity</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&lt; 10 ppm</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N/A</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0060</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indent="-457200" algn="l">
                        <a:spcBef>
                          <a:spcPts val="200"/>
                        </a:spcBef>
                        <a:spcAft>
                          <a:spcPts val="200"/>
                        </a:spcAft>
                      </a:pPr>
                      <a:r>
                        <a:rPr lang="en-US" sz="1100" b="1" dirty="0">
                          <a:effectLst/>
                          <a:latin typeface="Times New Roman" panose="02020603050405020304" pitchFamily="18" charset="0"/>
                          <a:ea typeface="Times New Roman" panose="02020603050405020304" pitchFamily="18" charset="0"/>
                        </a:rPr>
                        <a:t>Wedge</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indent="-45720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&lt; 0.1 mm ETD</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indent="-45720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0065</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dirty="0">
                          <a:effectLst/>
                          <a:latin typeface="Times New Roman" panose="02020603050405020304" pitchFamily="18" charset="0"/>
                          <a:ea typeface="Times New Roman" panose="02020603050405020304" pitchFamily="18" charset="0"/>
                        </a:rPr>
                        <a:t>Flatness</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&lt; 2 millimeters</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0070</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dirty="0">
                          <a:effectLst/>
                          <a:latin typeface="Times New Roman" panose="02020603050405020304" pitchFamily="18" charset="0"/>
                          <a:ea typeface="Times New Roman" panose="02020603050405020304" pitchFamily="18" charset="0"/>
                        </a:rPr>
                        <a:t>Clear Aperture (Coating)</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Coating must be applied within 5mm of all edges</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0075</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dirty="0">
                          <a:effectLst/>
                          <a:latin typeface="Times New Roman" panose="02020603050405020304" pitchFamily="18" charset="0"/>
                          <a:ea typeface="Times New Roman" panose="02020603050405020304" pitchFamily="18" charset="0"/>
                        </a:rPr>
                        <a:t>Clear Aperture (Specifications)</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All optical specifications to be met within a 415 mm x 423 mm clear aperture</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0080</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Edge Defects</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No cracks, all chips to be stoned, no chips &gt; 2 mm</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0085</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Surface Finish</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Scratch-dig: 80-50 or better</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0090</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Bevel</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All edges at 45 </a:t>
                      </a:r>
                      <a:r>
                        <a:rPr lang="en-US" sz="1100" dirty="0" err="1">
                          <a:effectLst/>
                          <a:latin typeface="Times New Roman" panose="02020603050405020304" pitchFamily="18" charset="0"/>
                          <a:ea typeface="Times New Roman" panose="02020603050405020304" pitchFamily="18" charset="0"/>
                        </a:rPr>
                        <a:t>deg</a:t>
                      </a:r>
                      <a:r>
                        <a:rPr lang="en-US" sz="1100" dirty="0">
                          <a:effectLst/>
                          <a:latin typeface="Times New Roman" panose="02020603050405020304" pitchFamily="18" charset="0"/>
                          <a:ea typeface="Times New Roman" panose="02020603050405020304" pitchFamily="18" charset="0"/>
                        </a:rPr>
                        <a:t> with 1-2 mm face</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200"/>
                        </a:spcBef>
                        <a:spcAft>
                          <a:spcPts val="200"/>
                        </a:spcAft>
                      </a:pPr>
                      <a:r>
                        <a:rPr lang="en-US" sz="1100" b="1" dirty="0">
                          <a:effectLst/>
                          <a:latin typeface="Times New Roman" panose="02020603050405020304" pitchFamily="18" charset="0"/>
                          <a:ea typeface="Times New Roman" panose="02020603050405020304" pitchFamily="18" charset="0"/>
                        </a:rPr>
                        <a:t>0095</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b="1">
                          <a:effectLst/>
                          <a:latin typeface="Times New Roman" panose="02020603050405020304" pitchFamily="18" charset="0"/>
                          <a:ea typeface="Times New Roman" panose="02020603050405020304" pitchFamily="18" charset="0"/>
                        </a:rPr>
                        <a:t>Edge Treatment</a:t>
                      </a:r>
                      <a:endParaRPr lang="en-US" sz="120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Ground</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N/A</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gridSpan="3">
                  <a:txBody>
                    <a:bodyPr/>
                    <a:lstStyle/>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Rationale: Unlike the vacuum window, the filters are not under stress, so a commercial ground edge finish should suffice.</a:t>
                      </a:r>
                      <a:endParaRPr lang="en-US" sz="1200" dirty="0">
                        <a:effectLst/>
                        <a:latin typeface="Times New Roman" panose="02020603050405020304" pitchFamily="18" charset="0"/>
                        <a:ea typeface="Times New Roman" panose="02020603050405020304" pitchFamily="18" charset="0"/>
                      </a:endParaRPr>
                    </a:p>
                    <a:p>
                      <a:pPr marL="0" marR="0" algn="l">
                        <a:spcBef>
                          <a:spcPts val="200"/>
                        </a:spcBef>
                        <a:spcAft>
                          <a:spcPts val="200"/>
                        </a:spcAft>
                      </a:pP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30464" marR="304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sz="1800" dirty="0"/>
                    </a:p>
                  </a:txBody>
                  <a:tcPr marL="40619" marR="40619" marT="20310" marB="203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2228BAC7-C3F5-4480-A8A9-EC4461B885E2}" type="slidenum">
              <a:rPr lang="en-US" smtClean="0"/>
              <a:t>20</a:t>
            </a:fld>
            <a:endParaRPr lang="en-US"/>
          </a:p>
        </p:txBody>
      </p:sp>
    </p:spTree>
    <p:extLst>
      <p:ext uri="{BB962C8B-B14F-4D97-AF65-F5344CB8AC3E}">
        <p14:creationId xmlns:p14="http://schemas.microsoft.com/office/powerpoint/2010/main" val="265889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28BAC7-C3F5-4480-A8A9-EC4461B885E2}" type="slidenum">
              <a:rPr lang="en-US" smtClean="0"/>
              <a:t>21</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830" y="520667"/>
            <a:ext cx="8990340" cy="5816667"/>
          </a:xfrm>
          <a:prstGeom prst="rect">
            <a:avLst/>
          </a:prstGeom>
          <a:noFill/>
          <a:ln>
            <a:noFill/>
          </a:ln>
        </p:spPr>
      </p:pic>
    </p:spTree>
    <p:extLst>
      <p:ext uri="{BB962C8B-B14F-4D97-AF65-F5344CB8AC3E}">
        <p14:creationId xmlns:p14="http://schemas.microsoft.com/office/powerpoint/2010/main" val="403680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Exchanger Functional Requirements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4410266"/>
              </p:ext>
            </p:extLst>
          </p:nvPr>
        </p:nvGraphicFramePr>
        <p:xfrm>
          <a:off x="181583" y="1564603"/>
          <a:ext cx="5486400" cy="5259070"/>
        </p:xfrm>
        <a:graphic>
          <a:graphicData uri="http://schemas.openxmlformats.org/drawingml/2006/table">
            <a:tbl>
              <a:tblPr firstRow="1" firstCol="1" bandRow="1"/>
              <a:tblGrid>
                <a:gridCol w="525780"/>
                <a:gridCol w="1223010"/>
                <a:gridCol w="1885950"/>
                <a:gridCol w="1851660"/>
              </a:tblGrid>
              <a:tr h="191135">
                <a:tc>
                  <a:txBody>
                    <a:bodyPr/>
                    <a:lstStyle/>
                    <a:p>
                      <a:pPr marL="0" marR="0" algn="ctr">
                        <a:spcBef>
                          <a:spcPts val="200"/>
                        </a:spcBef>
                        <a:spcAft>
                          <a:spcPts val="200"/>
                        </a:spcAft>
                      </a:pPr>
                      <a:r>
                        <a:rPr lang="en-US" sz="1000" b="1" dirty="0">
                          <a:effectLst/>
                          <a:latin typeface="Times New Roman" panose="02020603050405020304" pitchFamily="18" charset="0"/>
                          <a:ea typeface="Times New Roman" panose="02020603050405020304" pitchFamily="18" charset="0"/>
                        </a:rPr>
                        <a:t>REQ</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Feature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Required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Expected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rowSpan="2">
                  <a:txBody>
                    <a:bodyPr/>
                    <a:lstStyle/>
                    <a:p>
                      <a:pPr marL="0" marR="0" algn="ctr">
                        <a:spcBef>
                          <a:spcPts val="200"/>
                        </a:spcBef>
                        <a:spcAft>
                          <a:spcPts val="200"/>
                        </a:spcAft>
                      </a:pPr>
                      <a:r>
                        <a:rPr lang="en-US" sz="1000" b="1" dirty="0">
                          <a:effectLst/>
                          <a:latin typeface="Times New Roman" panose="02020603050405020304" pitchFamily="18" charset="0"/>
                          <a:ea typeface="Times New Roman" panose="02020603050405020304" pitchFamily="18" charset="0"/>
                        </a:rPr>
                        <a:t>0105</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dirty="0">
                          <a:effectLst/>
                          <a:latin typeface="Times New Roman" panose="02020603050405020304" pitchFamily="18" charset="0"/>
                          <a:ea typeface="Times New Roman" panose="02020603050405020304" pitchFamily="18" charset="0"/>
                        </a:rPr>
                        <a:t>Operating Modes</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ZTF shall conduct science survey operations with an exchangeable, full-field spectral defining filter in place. </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N/A</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Rationale: Optical image quality in ZTF will be degraded by TBC arcsec FWHM in the absence of the glass substrate of a filter in place.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a:effectLst/>
                          <a:latin typeface="Times New Roman" panose="02020603050405020304" pitchFamily="18" charset="0"/>
                          <a:ea typeface="Times New Roman" panose="02020603050405020304" pitchFamily="18" charset="0"/>
                        </a:rPr>
                        <a:t>0110</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Commissioning Modes</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Commissioning, alignment, and other non-science modes utilizing no spectral filter (e.g. all filters stowed) should be supported.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N/A</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Rationale: An example operation may be imaging without any filter in order to help diagnose the source and magnitude of optical ghosts or light scattering sources.</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a:effectLst/>
                          <a:latin typeface="Times New Roman" panose="02020603050405020304" pitchFamily="18" charset="0"/>
                          <a:ea typeface="Times New Roman" panose="02020603050405020304" pitchFamily="18" charset="0"/>
                        </a:rPr>
                        <a:t>0115</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Number of Filters</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filter exchanger shall allow at least 3 filters to be usable during a single night of observing, without human intervention</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3</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i="1" dirty="0">
                          <a:effectLst/>
                          <a:latin typeface="Times New Roman" panose="02020603050405020304" pitchFamily="18" charset="0"/>
                          <a:ea typeface="Times New Roman" panose="02020603050405020304" pitchFamily="18" charset="0"/>
                        </a:rPr>
                        <a:t>Note</a:t>
                      </a:r>
                      <a:r>
                        <a:rPr lang="en-US" sz="1000" dirty="0">
                          <a:effectLst/>
                          <a:latin typeface="Times New Roman" panose="02020603050405020304" pitchFamily="18" charset="0"/>
                          <a:ea typeface="Times New Roman" panose="02020603050405020304" pitchFamily="18" charset="0"/>
                        </a:rPr>
                        <a:t>:  Up to as many as 6 or even 8 ZTF filters may eventually be procured for various targeted survey projects.  The filter exchanger must allow for human-driven exchange of the available 3 filters during daytime setup operations, which may occur in adverse weather conditions.</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0120</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dirty="0">
                          <a:effectLst/>
                          <a:latin typeface="Times New Roman" panose="02020603050405020304" pitchFamily="18" charset="0"/>
                          <a:ea typeface="Times New Roman" panose="02020603050405020304" pitchFamily="18" charset="0"/>
                        </a:rPr>
                        <a:t>Filter </a:t>
                      </a:r>
                      <a:r>
                        <a:rPr lang="en-US" sz="1000" b="1" dirty="0" smtClean="0">
                          <a:effectLst/>
                          <a:latin typeface="Times New Roman" panose="02020603050405020304" pitchFamily="18" charset="0"/>
                          <a:ea typeface="Times New Roman" panose="02020603050405020304" pitchFamily="18" charset="0"/>
                        </a:rPr>
                        <a:t>Safety (Environmental)</a:t>
                      </a: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dirty="0" smtClean="0">
                          <a:effectLst/>
                          <a:latin typeface="Times New Roman" panose="02020603050405020304" pitchFamily="18" charset="0"/>
                          <a:ea typeface="Times New Roman" panose="02020603050405020304" pitchFamily="18" charset="0"/>
                        </a:rPr>
                        <a:t>All filters and telescope optics (Corrector plates and M1), whether deployed, stowed, and in off-telescope storage, shall be protected from harm (defined as an event or events leading to their not meeting the requirements herein), in the case of sudden power loss, strong winds, precipitation within the dome, or other summit hazards (see also Earthquake Safety.)</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marL="0" marR="0" algn="l">
                        <a:spcBef>
                          <a:spcPts val="200"/>
                        </a:spcBef>
                        <a:spcAft>
                          <a:spcPts val="200"/>
                        </a:spcAft>
                      </a:pPr>
                      <a:r>
                        <a:rPr lang="en-US" sz="1000" dirty="0" smtClean="0">
                          <a:effectLst/>
                          <a:latin typeface="Times New Roman" panose="02020603050405020304" pitchFamily="18" charset="0"/>
                          <a:ea typeface="Times New Roman" panose="02020603050405020304" pitchFamily="18" charset="0"/>
                        </a:rPr>
                        <a:t>TBD</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tr>
              <a:tr h="191135">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200"/>
                        </a:spcBef>
                        <a:spcAft>
                          <a:spcPts val="200"/>
                        </a:spcAft>
                      </a:pPr>
                      <a:r>
                        <a:rPr lang="en-US" sz="1000" i="1" dirty="0" smtClean="0">
                          <a:effectLst/>
                          <a:latin typeface="Times New Roman" panose="02020603050405020304" pitchFamily="18" charset="0"/>
                          <a:ea typeface="Times New Roman" panose="02020603050405020304" pitchFamily="18" charset="0"/>
                        </a:rPr>
                        <a:t>Note</a:t>
                      </a:r>
                      <a:r>
                        <a:rPr lang="en-US" sz="1000" dirty="0" smtClean="0">
                          <a:effectLst/>
                          <a:latin typeface="Times New Roman" panose="02020603050405020304" pitchFamily="18" charset="0"/>
                          <a:ea typeface="Times New Roman" panose="02020603050405020304" pitchFamily="18" charset="0"/>
                        </a:rPr>
                        <a:t>: Lightning strike resilience should be per NFPA 780 [RD1].</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2228BAC7-C3F5-4480-A8A9-EC4461B885E2}" type="slidenum">
              <a:rPr lang="en-US" smtClean="0"/>
              <a:t>22</a:t>
            </a:fld>
            <a:endParaRPr lang="en-US"/>
          </a:p>
        </p:txBody>
      </p:sp>
      <p:graphicFrame>
        <p:nvGraphicFramePr>
          <p:cNvPr id="9" name="Content Placeholder 4"/>
          <p:cNvGraphicFramePr>
            <a:graphicFrameLocks/>
          </p:cNvGraphicFramePr>
          <p:nvPr>
            <p:extLst>
              <p:ext uri="{D42A27DB-BD31-4B8C-83A1-F6EECF244321}">
                <p14:modId xmlns:p14="http://schemas.microsoft.com/office/powerpoint/2010/main" val="676363217"/>
              </p:ext>
            </p:extLst>
          </p:nvPr>
        </p:nvGraphicFramePr>
        <p:xfrm>
          <a:off x="6102485" y="1551632"/>
          <a:ext cx="5486400" cy="3866674"/>
        </p:xfrm>
        <a:graphic>
          <a:graphicData uri="http://schemas.openxmlformats.org/drawingml/2006/table">
            <a:tbl>
              <a:tblPr firstRow="1" firstCol="1" bandRow="1"/>
              <a:tblGrid>
                <a:gridCol w="525780"/>
                <a:gridCol w="1223010"/>
                <a:gridCol w="1885950"/>
                <a:gridCol w="1851660"/>
              </a:tblGrid>
              <a:tr h="191135">
                <a:tc>
                  <a:txBody>
                    <a:bodyPr/>
                    <a:lstStyle/>
                    <a:p>
                      <a:pPr marL="0" marR="0" algn="ctr">
                        <a:spcBef>
                          <a:spcPts val="200"/>
                        </a:spcBef>
                        <a:spcAft>
                          <a:spcPts val="200"/>
                        </a:spcAft>
                      </a:pPr>
                      <a:r>
                        <a:rPr lang="en-US" sz="1000" b="1" dirty="0">
                          <a:effectLst/>
                          <a:latin typeface="Times New Roman" panose="02020603050405020304" pitchFamily="18" charset="0"/>
                          <a:ea typeface="Times New Roman" panose="02020603050405020304" pitchFamily="18" charset="0"/>
                        </a:rPr>
                        <a:t>REQ</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Feature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Required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Expected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0125</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Filter Safety</a:t>
                      </a:r>
                      <a:br>
                        <a:rPr lang="en-US" sz="1000" b="1">
                          <a:effectLst/>
                          <a:latin typeface="Times New Roman" panose="02020603050405020304" pitchFamily="18" charset="0"/>
                          <a:ea typeface="Times New Roman" panose="02020603050405020304" pitchFamily="18" charset="0"/>
                        </a:rPr>
                      </a:br>
                      <a:r>
                        <a:rPr lang="en-US" sz="1000" b="1">
                          <a:effectLst/>
                          <a:latin typeface="Times New Roman" panose="02020603050405020304" pitchFamily="18" charset="0"/>
                          <a:ea typeface="Times New Roman" panose="02020603050405020304" pitchFamily="18" charset="0"/>
                        </a:rPr>
                        <a:t>(During Service)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filters shall be protected during human activities within the telescope tube.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dirty="0">
                          <a:effectLst/>
                          <a:latin typeface="Times New Roman" panose="02020603050405020304" pitchFamily="18" charset="0"/>
                          <a:ea typeface="Times New Roman" panose="02020603050405020304" pitchFamily="18" charset="0"/>
                        </a:rPr>
                        <a:t>TBC</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kern="1200" dirty="0" smtClean="0">
                          <a:solidFill>
                            <a:schemeClr val="tx1"/>
                          </a:solidFill>
                          <a:effectLst/>
                          <a:latin typeface="Times New Roman" panose="02020603050405020304" pitchFamily="18" charset="0"/>
                          <a:ea typeface="Times New Roman" panose="02020603050405020304" pitchFamily="18" charset="0"/>
                          <a:cs typeface="+mn-cs"/>
                        </a:rPr>
                        <a:t>0130</a:t>
                      </a:r>
                      <a:endParaRPr lang="en-US" sz="10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Earthquake Safety</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dirty="0">
                          <a:effectLst/>
                          <a:latin typeface="Times New Roman" panose="02020603050405020304" pitchFamily="18" charset="0"/>
                          <a:ea typeface="Times New Roman" panose="02020603050405020304" pitchFamily="18" charset="0"/>
                        </a:rPr>
                        <a:t>All filters (deployed, stowed, and in off-telescope storage) shall be protected from harm (defined as an event or events leading to their not meeting the requirements herein), in the case of 10-year return period earthquake (see reference documents RD1 and RD2).</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dirty="0">
                          <a:effectLst/>
                          <a:latin typeface="Times New Roman" panose="02020603050405020304" pitchFamily="18" charset="0"/>
                          <a:ea typeface="Times New Roman" panose="02020603050405020304" pitchFamily="18" charset="0"/>
                        </a:rPr>
                        <a:t>TBD</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i="1" dirty="0" smtClean="0">
                          <a:effectLst/>
                          <a:latin typeface="Times New Roman" panose="02020603050405020304" pitchFamily="18" charset="0"/>
                          <a:ea typeface="Times New Roman" panose="02020603050405020304" pitchFamily="18" charset="0"/>
                        </a:rPr>
                        <a:t>Discussion: </a:t>
                      </a:r>
                      <a:r>
                        <a:rPr lang="en-US" sz="1000" kern="1200" dirty="0" smtClean="0">
                          <a:solidFill>
                            <a:schemeClr val="tx1"/>
                          </a:solidFill>
                          <a:effectLst/>
                          <a:latin typeface="Times New Roman" panose="02020603050405020304" pitchFamily="18" charset="0"/>
                          <a:ea typeface="Times New Roman" panose="02020603050405020304" pitchFamily="18" charset="0"/>
                          <a:cs typeface="+mn-cs"/>
                        </a:rPr>
                        <a:t>The filter exchanger shall be designed such that earthquakes of this size cause no damage and the P48 can continue to operate with less than one-week interruption to operations, after appropriate inspection can be arranged. </a:t>
                      </a:r>
                    </a:p>
                    <a:p>
                      <a:pPr marL="0" marR="0" algn="l">
                        <a:spcBef>
                          <a:spcPts val="200"/>
                        </a:spcBef>
                        <a:spcAft>
                          <a:spcPts val="200"/>
                        </a:spcAft>
                      </a:pPr>
                      <a:r>
                        <a:rPr lang="en-US" sz="1000" kern="1200" dirty="0" smtClean="0">
                          <a:solidFill>
                            <a:schemeClr val="tx1"/>
                          </a:solidFill>
                          <a:effectLst/>
                          <a:latin typeface="Times New Roman" panose="02020603050405020304" pitchFamily="18" charset="0"/>
                          <a:ea typeface="Times New Roman" panose="02020603050405020304" pitchFamily="18" charset="0"/>
                          <a:cs typeface="+mn-cs"/>
                        </a:rPr>
                        <a:t>The levels of a 10-year period return earthquake have a ~10% probability of being exceeded in a one year period.</a:t>
                      </a:r>
                      <a:endParaRPr lang="en-US" sz="10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r>
              <a:tr h="385604">
                <a:tc rowSpan="2">
                  <a:txBody>
                    <a:bodyPr/>
                    <a:lstStyle/>
                    <a:p>
                      <a:pPr marL="0" marR="0" algn="ctr" defTabSz="914400" rtl="0" eaLnBrk="1" latinLnBrk="0" hangingPunct="1">
                        <a:spcBef>
                          <a:spcPts val="200"/>
                        </a:spcBef>
                        <a:spcAft>
                          <a:spcPts val="200"/>
                        </a:spcAft>
                      </a:pPr>
                      <a:r>
                        <a:rPr lang="en-US" sz="1000" b="1" kern="1200" dirty="0" smtClean="0">
                          <a:solidFill>
                            <a:schemeClr val="tx1"/>
                          </a:solidFill>
                          <a:effectLst/>
                          <a:latin typeface="Times New Roman" panose="02020603050405020304" pitchFamily="18" charset="0"/>
                          <a:ea typeface="Times New Roman" panose="02020603050405020304" pitchFamily="18" charset="0"/>
                          <a:cs typeface="+mn-cs"/>
                        </a:rPr>
                        <a:t>0135</a:t>
                      </a:r>
                      <a:endParaRPr lang="en-US" sz="10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Maximum Operating Accelerations</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4 g acceleration or deceleration of the filter during deployment or stowage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TBC</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r>
              <a:tr h="385604">
                <a:tc vMerge="1">
                  <a:txBody>
                    <a:bodyPr/>
                    <a:lstStyle/>
                    <a:p>
                      <a:pPr marL="0" marR="0" algn="ctr" defTabSz="914400" rtl="0" eaLnBrk="1" latinLnBrk="0" hangingPunct="1">
                        <a:spcBef>
                          <a:spcPts val="200"/>
                        </a:spcBef>
                        <a:spcAft>
                          <a:spcPts val="200"/>
                        </a:spcAft>
                      </a:pPr>
                      <a:endParaRPr lang="en-US" sz="10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200"/>
                        </a:spcBef>
                        <a:spcAft>
                          <a:spcPts val="200"/>
                        </a:spcAft>
                      </a:pPr>
                      <a:r>
                        <a:rPr lang="en-US" sz="1000" i="1" dirty="0">
                          <a:effectLst/>
                          <a:latin typeface="Times New Roman" panose="02020603050405020304" pitchFamily="18" charset="0"/>
                          <a:ea typeface="Times New Roman" panose="02020603050405020304" pitchFamily="18" charset="0"/>
                        </a:rPr>
                        <a:t>Note</a:t>
                      </a:r>
                      <a:r>
                        <a:rPr lang="en-US" sz="1000" dirty="0">
                          <a:effectLst/>
                          <a:latin typeface="Times New Roman" panose="02020603050405020304" pitchFamily="18" charset="0"/>
                          <a:ea typeface="Times New Roman" panose="02020603050405020304" pitchFamily="18" charset="0"/>
                        </a:rPr>
                        <a:t>: Any elastomer between the filter glass and window frame should not become fully compressed by 4g deceleration during deployment.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26822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Exchanger Performance Requirements</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23</a:t>
            </a:fld>
            <a:endParaRPr lang="en-US"/>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770189263"/>
              </p:ext>
            </p:extLst>
          </p:nvPr>
        </p:nvGraphicFramePr>
        <p:xfrm>
          <a:off x="181583" y="1564603"/>
          <a:ext cx="5486400" cy="5008245"/>
        </p:xfrm>
        <a:graphic>
          <a:graphicData uri="http://schemas.openxmlformats.org/drawingml/2006/table">
            <a:tbl>
              <a:tblPr firstRow="1" firstCol="1" bandRow="1"/>
              <a:tblGrid>
                <a:gridCol w="525780"/>
                <a:gridCol w="1223010"/>
                <a:gridCol w="1885950"/>
                <a:gridCol w="1851660"/>
              </a:tblGrid>
              <a:tr h="191135">
                <a:tc>
                  <a:txBody>
                    <a:bodyPr/>
                    <a:lstStyle/>
                    <a:p>
                      <a:pPr marL="0" marR="0" algn="ctr">
                        <a:spcBef>
                          <a:spcPts val="200"/>
                        </a:spcBef>
                        <a:spcAft>
                          <a:spcPts val="200"/>
                        </a:spcAft>
                      </a:pPr>
                      <a:r>
                        <a:rPr lang="en-US" sz="1000" b="1" dirty="0">
                          <a:effectLst/>
                          <a:latin typeface="Times New Roman" panose="02020603050405020304" pitchFamily="18" charset="0"/>
                          <a:ea typeface="Times New Roman" panose="02020603050405020304" pitchFamily="18" charset="0"/>
                        </a:rPr>
                        <a:t>REQ</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Feature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Required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Expected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0140</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Beam Obstruction</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Optical transmission loss due to shadowing from a deployed filter shall not exceed 1% on-axis and 2% at a point 5 degrees off-axis (goal of 0.5% and 1% respectively.)</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smtClean="0">
                          <a:solidFill>
                            <a:schemeClr val="tx1"/>
                          </a:solidFill>
                          <a:effectLst/>
                          <a:latin typeface="Times New Roman" panose="02020603050405020304" pitchFamily="18" charset="0"/>
                          <a:ea typeface="Times New Roman" panose="02020603050405020304" pitchFamily="18" charset="0"/>
                          <a:cs typeface="+mn-cs"/>
                        </a:rPr>
                        <a:t>TBD</a:t>
                      </a:r>
                      <a:endParaRPr lang="en-US" sz="10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i="1" dirty="0" smtClean="0">
                          <a:effectLst/>
                          <a:latin typeface="Times New Roman" panose="02020603050405020304" pitchFamily="18" charset="0"/>
                          <a:ea typeface="Times New Roman" panose="02020603050405020304" pitchFamily="18" charset="0"/>
                        </a:rPr>
                        <a:t>Note</a:t>
                      </a:r>
                      <a:r>
                        <a:rPr lang="en-US" sz="1000" dirty="0" smtClean="0">
                          <a:effectLst/>
                          <a:latin typeface="Times New Roman" panose="02020603050405020304" pitchFamily="18" charset="0"/>
                          <a:ea typeface="Times New Roman" panose="02020603050405020304" pitchFamily="18" charset="0"/>
                        </a:rPr>
                        <a:t>: This requirement has the potential to significantly drive the architectural choices of the filter exchanger.  Design engineers should coordinate closely with the Project Scientist, Systems Engineer, and Palomar Chief Scientist to assess the feasibility of the requirements and goals listed here.</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0145</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Axial Positional Precision</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separation between window vertex and filter vertex shall be repeatable to &lt; 0.5 mm, for any single filter, even after a human filter exchange.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TBD</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i="1" dirty="0" smtClean="0">
                          <a:effectLst/>
                          <a:latin typeface="Times New Roman" panose="02020603050405020304" pitchFamily="18" charset="0"/>
                          <a:ea typeface="Times New Roman" panose="02020603050405020304" pitchFamily="18" charset="0"/>
                        </a:rPr>
                        <a:t>Note</a:t>
                      </a:r>
                      <a:r>
                        <a:rPr lang="en-US" sz="1000" dirty="0" smtClean="0">
                          <a:effectLst/>
                          <a:latin typeface="Times New Roman" panose="02020603050405020304" pitchFamily="18" charset="0"/>
                          <a:ea typeface="Times New Roman" panose="02020603050405020304" pitchFamily="18" charset="0"/>
                        </a:rPr>
                        <a:t>: The axial repeatability between </a:t>
                      </a:r>
                      <a:r>
                        <a:rPr lang="en-US" sz="1000" i="1" dirty="0" smtClean="0">
                          <a:effectLst/>
                          <a:latin typeface="Times New Roman" panose="02020603050405020304" pitchFamily="18" charset="0"/>
                          <a:ea typeface="Times New Roman" panose="02020603050405020304" pitchFamily="18" charset="0"/>
                        </a:rPr>
                        <a:t>different</a:t>
                      </a:r>
                      <a:r>
                        <a:rPr lang="en-US" sz="1000" dirty="0" smtClean="0">
                          <a:effectLst/>
                          <a:latin typeface="Times New Roman" panose="02020603050405020304" pitchFamily="18" charset="0"/>
                          <a:ea typeface="Times New Roman" panose="02020603050405020304" pitchFamily="18" charset="0"/>
                        </a:rPr>
                        <a:t> filters can be as much as 1 mm (TBC).</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0150</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Lateral Positional Precision</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lateral positional repeatability between window vertex and filter vertex shall be repeatable to &lt; 0.5 mm (TBC), for any single filter, even after a human filter exchange.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TBD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100" i="1" dirty="0">
                          <a:effectLst/>
                          <a:latin typeface="Times New Roman" panose="02020603050405020304" pitchFamily="18" charset="0"/>
                          <a:ea typeface="Times New Roman" panose="02020603050405020304" pitchFamily="18" charset="0"/>
                        </a:rPr>
                        <a:t>Note:</a:t>
                      </a:r>
                      <a:r>
                        <a:rPr lang="en-US" sz="1100" dirty="0">
                          <a:effectLst/>
                          <a:latin typeface="Times New Roman" panose="02020603050405020304" pitchFamily="18" charset="0"/>
                          <a:ea typeface="Times New Roman" panose="02020603050405020304" pitchFamily="18" charset="0"/>
                        </a:rPr>
                        <a:t> </a:t>
                      </a:r>
                      <a:r>
                        <a:rPr lang="en-US" sz="1000" dirty="0">
                          <a:effectLst/>
                          <a:latin typeface="Times New Roman" panose="02020603050405020304" pitchFamily="18" charset="0"/>
                          <a:ea typeface="Times New Roman" panose="02020603050405020304" pitchFamily="18" charset="0"/>
                        </a:rPr>
                        <a:t>This requirement is driven by the science objective of having moderately repeatable and stable flat fields (TBC).</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0155</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Filter Tilt</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absolute tilt of a deployed filter, relative to the normal of the optical axis of the cryostat window, shall be &lt; TBD degrees.  The repeatability of this tilt shall be &lt; TBD degrees.</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TBD</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r>
              <a:tr h="191135">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spcBef>
                          <a:spcPts val="200"/>
                        </a:spcBef>
                        <a:spcAft>
                          <a:spcPts val="200"/>
                        </a:spcAft>
                      </a:pPr>
                      <a:r>
                        <a:rPr lang="en-US" sz="1000" i="1" dirty="0">
                          <a:effectLst/>
                          <a:latin typeface="Times New Roman" panose="02020603050405020304" pitchFamily="18" charset="0"/>
                          <a:ea typeface="Times New Roman" panose="02020603050405020304" pitchFamily="18" charset="0"/>
                        </a:rPr>
                        <a:t>Note: Need tolerances from </a:t>
                      </a:r>
                      <a:r>
                        <a:rPr lang="en-US" sz="1000" i="1" dirty="0" err="1">
                          <a:effectLst/>
                          <a:latin typeface="Times New Roman" panose="02020603050405020304" pitchFamily="18" charset="0"/>
                          <a:ea typeface="Times New Roman" panose="02020603050405020304" pitchFamily="18" charset="0"/>
                        </a:rPr>
                        <a:t>Zemax</a:t>
                      </a:r>
                      <a:r>
                        <a:rPr lang="en-US" sz="1000" i="1" dirty="0">
                          <a:effectLst/>
                          <a:latin typeface="Times New Roman" panose="02020603050405020304" pitchFamily="18" charset="0"/>
                          <a:ea typeface="Times New Roman" panose="02020603050405020304" pitchFamily="18" charset="0"/>
                        </a:rPr>
                        <a:t> [</a:t>
                      </a:r>
                      <a:r>
                        <a:rPr lang="en-US" sz="1000" i="1" dirty="0" err="1">
                          <a:effectLst/>
                          <a:latin typeface="Times New Roman" panose="02020603050405020304" pitchFamily="18" charset="0"/>
                          <a:ea typeface="Times New Roman" panose="02020603050405020304" pitchFamily="18" charset="0"/>
                        </a:rPr>
                        <a:t>Dekany</a:t>
                      </a:r>
                      <a:r>
                        <a:rPr lang="en-US" sz="1000" i="1" dirty="0">
                          <a:effectLst/>
                          <a:latin typeface="Times New Roman" panose="02020603050405020304" pitchFamily="18"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2246338962"/>
              </p:ext>
            </p:extLst>
          </p:nvPr>
        </p:nvGraphicFramePr>
        <p:xfrm>
          <a:off x="6183549" y="1462405"/>
          <a:ext cx="5486400" cy="6028055"/>
        </p:xfrm>
        <a:graphic>
          <a:graphicData uri="http://schemas.openxmlformats.org/drawingml/2006/table">
            <a:tbl>
              <a:tblPr firstRow="1" firstCol="1" bandRow="1"/>
              <a:tblGrid>
                <a:gridCol w="525780"/>
                <a:gridCol w="1223010"/>
                <a:gridCol w="1885950"/>
                <a:gridCol w="1851660"/>
              </a:tblGrid>
              <a:tr h="191135">
                <a:tc>
                  <a:txBody>
                    <a:bodyPr/>
                    <a:lstStyle/>
                    <a:p>
                      <a:pPr marL="0" marR="0" algn="ctr">
                        <a:spcBef>
                          <a:spcPts val="200"/>
                        </a:spcBef>
                        <a:spcAft>
                          <a:spcPts val="200"/>
                        </a:spcAft>
                      </a:pPr>
                      <a:r>
                        <a:rPr lang="en-US" sz="1000" b="1" dirty="0">
                          <a:effectLst/>
                          <a:latin typeface="Times New Roman" panose="02020603050405020304" pitchFamily="18" charset="0"/>
                          <a:ea typeface="Times New Roman" panose="02020603050405020304" pitchFamily="18" charset="0"/>
                        </a:rPr>
                        <a:t>REQ</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Feature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Required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Expected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0160</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Exchange time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filter exchanger subsystem will complete a change from any filter to any other filter in &lt; 120 seconds (goal &lt; 60 seconds).</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TBD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100" i="1" dirty="0">
                          <a:effectLst/>
                          <a:latin typeface="Times New Roman" panose="02020603050405020304" pitchFamily="18" charset="0"/>
                          <a:ea typeface="Times New Roman" panose="02020603050405020304" pitchFamily="18" charset="0"/>
                        </a:rPr>
                        <a:t>Note</a:t>
                      </a:r>
                      <a:r>
                        <a:rPr lang="en-US" sz="1000" i="1" dirty="0">
                          <a:effectLst/>
                          <a:latin typeface="Times New Roman" panose="02020603050405020304" pitchFamily="18" charset="0"/>
                          <a:ea typeface="Times New Roman" panose="02020603050405020304" pitchFamily="18" charset="0"/>
                        </a:rPr>
                        <a:t>:</a:t>
                      </a:r>
                      <a:r>
                        <a:rPr lang="en-US" sz="1000" dirty="0">
                          <a:effectLst/>
                          <a:latin typeface="Times New Roman" panose="02020603050405020304" pitchFamily="18" charset="0"/>
                          <a:ea typeface="Times New Roman" panose="02020603050405020304" pitchFamily="18" charset="0"/>
                        </a:rPr>
                        <a:t> This requirement is to be interpreted that the elapsed wall clock time from the end (close shutter) of one exposure with one filter, to the start (open shutter) of a subsequent exposure using a different filter, shall be less than the exchange time.</a:t>
                      </a:r>
                      <a:endParaRPr lang="en-US" sz="1100" dirty="0">
                        <a:effectLst/>
                        <a:latin typeface="Times New Roman" panose="02020603050405020304" pitchFamily="18" charset="0"/>
                        <a:ea typeface="Times New Roman" panose="02020603050405020304" pitchFamily="18" charset="0"/>
                      </a:endParaRPr>
                    </a:p>
                    <a:p>
                      <a:pPr marL="0" marR="0" algn="l">
                        <a:spcBef>
                          <a:spcPts val="200"/>
                        </a:spcBef>
                        <a:spcAft>
                          <a:spcPts val="200"/>
                        </a:spcAft>
                      </a:pPr>
                      <a:r>
                        <a:rPr lang="en-US" sz="1100" i="1" dirty="0">
                          <a:effectLst/>
                          <a:latin typeface="Times New Roman" panose="02020603050405020304" pitchFamily="18" charset="0"/>
                          <a:ea typeface="Times New Roman" panose="02020603050405020304" pitchFamily="18" charset="0"/>
                        </a:rPr>
                        <a:t>Discussion:  </a:t>
                      </a:r>
                      <a:r>
                        <a:rPr lang="en-US" sz="1000" dirty="0">
                          <a:effectLst/>
                          <a:latin typeface="Times New Roman" panose="02020603050405020304" pitchFamily="18" charset="0"/>
                          <a:ea typeface="Times New Roman" panose="02020603050405020304" pitchFamily="18" charset="0"/>
                        </a:rPr>
                        <a:t>We expect filter exchanges to be relatively rare during the main ZTF survey execution.  However, experience with PTF suggests our partnership may in the future be interested in H-alpha/H-continuum differential imaging, for which more frequent exchanges may be necessary.  The requirement here is biased toward supporting more frequent exchanges and could be relaxed should the science team definitively exclude future on/off differential imaging programs.</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0165</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Exchange frequency and lifetime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The filter exchanger should be able to change filters after any 30 second camera exposure during the course of a single night (up to 10 hrs) for 5 (TBC) consecutive nights.  To maintain this level of usage, maintenance of the filter mechanism that precludes observing for 2 nights per annum is allowed.</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dirty="0">
                          <a:effectLst/>
                          <a:latin typeface="Times New Roman" panose="02020603050405020304" pitchFamily="18" charset="0"/>
                          <a:ea typeface="Times New Roman" panose="02020603050405020304" pitchFamily="18" charset="0"/>
                        </a:rPr>
                        <a:t>TBD</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000" dirty="0" smtClean="0">
                          <a:effectLst/>
                          <a:latin typeface="Times New Roman" panose="02020603050405020304" pitchFamily="18" charset="0"/>
                          <a:ea typeface="Times New Roman" panose="02020603050405020304" pitchFamily="18" charset="0"/>
                        </a:rPr>
                        <a:t>Discussion:  </a:t>
                      </a:r>
                      <a:r>
                        <a:rPr lang="en-US" sz="1000" kern="1200" dirty="0" smtClean="0">
                          <a:solidFill>
                            <a:schemeClr val="tx1"/>
                          </a:solidFill>
                          <a:effectLst/>
                          <a:latin typeface="Times New Roman" panose="02020603050405020304" pitchFamily="18" charset="0"/>
                          <a:ea typeface="Times New Roman" panose="02020603050405020304" pitchFamily="18" charset="0"/>
                          <a:cs typeface="+mn-cs"/>
                        </a:rPr>
                        <a:t>We do not expect this kind of frequent exchange mode to be employed except for targeted campaign observations (e.g. a phase bright lunation of the moon.)</a:t>
                      </a:r>
                    </a:p>
                    <a:p>
                      <a:pPr marL="0" marR="0" algn="l">
                        <a:spcBef>
                          <a:spcPts val="200"/>
                        </a:spcBef>
                        <a:spcAft>
                          <a:spcPts val="200"/>
                        </a:spcAft>
                      </a:pPr>
                      <a:r>
                        <a:rPr lang="en-US" sz="1000" kern="1200" dirty="0" smtClean="0">
                          <a:solidFill>
                            <a:schemeClr val="tx1"/>
                          </a:solidFill>
                          <a:effectLst/>
                          <a:latin typeface="Times New Roman" panose="02020603050405020304" pitchFamily="18" charset="0"/>
                          <a:ea typeface="Times New Roman" panose="02020603050405020304" pitchFamily="18" charset="0"/>
                          <a:cs typeface="+mn-cs"/>
                        </a:rPr>
                        <a:t>Note: With 60 sec exchange time followed by 30 second exposure, or 90 seconds per exchange, ZTF would within a long 10 </a:t>
                      </a:r>
                      <a:r>
                        <a:rPr lang="en-US" sz="1000" kern="1200" dirty="0" err="1" smtClean="0">
                          <a:solidFill>
                            <a:schemeClr val="tx1"/>
                          </a:solidFill>
                          <a:effectLst/>
                          <a:latin typeface="Times New Roman" panose="02020603050405020304" pitchFamily="18" charset="0"/>
                          <a:ea typeface="Times New Roman" panose="02020603050405020304" pitchFamily="18" charset="0"/>
                          <a:cs typeface="+mn-cs"/>
                        </a:rPr>
                        <a:t>hr</a:t>
                      </a:r>
                      <a:r>
                        <a:rPr lang="en-US" sz="1000" kern="1200" dirty="0" smtClean="0">
                          <a:solidFill>
                            <a:schemeClr val="tx1"/>
                          </a:solidFill>
                          <a:effectLst/>
                          <a:latin typeface="Times New Roman" panose="02020603050405020304" pitchFamily="18" charset="0"/>
                          <a:ea typeface="Times New Roman" panose="02020603050405020304" pitchFamily="18" charset="0"/>
                          <a:cs typeface="+mn-cs"/>
                        </a:rPr>
                        <a:t> night perform 400 exchanges (240 with 120 second exchange time.)  Assuming this is done for 60 nights over 3 years, and that during all other operating nights (180 more per year) there are 4 exchanges, the total number of filter exchanges in 3 years = 60 * 400 + 180 * 4 = 24,720.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1135">
                <a:tc rowSpan="2">
                  <a:txBody>
                    <a:bodyPr/>
                    <a:lstStyle/>
                    <a:p>
                      <a:pPr marL="0" marR="0" algn="ctr">
                        <a:spcBef>
                          <a:spcPts val="200"/>
                        </a:spcBef>
                        <a:spcAft>
                          <a:spcPts val="200"/>
                        </a:spcAft>
                      </a:pPr>
                      <a:r>
                        <a:rPr lang="en-US" sz="1000" b="1" dirty="0" smtClean="0">
                          <a:effectLst/>
                          <a:latin typeface="Times New Roman" panose="02020603050405020304" pitchFamily="18" charset="0"/>
                          <a:ea typeface="Times New Roman" panose="02020603050405020304" pitchFamily="18" charset="0"/>
                        </a:rPr>
                        <a:t>0170</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b="1">
                          <a:effectLst/>
                          <a:latin typeface="Times New Roman" panose="02020603050405020304" pitchFamily="18" charset="0"/>
                          <a:ea typeface="Times New Roman" panose="02020603050405020304" pitchFamily="18" charset="0"/>
                        </a:rPr>
                        <a:t>Filter ghost intensity</a:t>
                      </a:r>
                      <a:endParaRPr lang="en-US" sz="1100">
                        <a:effectLst/>
                        <a:latin typeface="Times New Roman" panose="02020603050405020304" pitchFamily="18" charset="0"/>
                        <a:ea typeface="Times New Roman" panose="02020603050405020304" pitchFamily="18" charset="0"/>
                      </a:endParaRPr>
                    </a:p>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(per pixel as fraction of total intensity of source star)</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Less than sky for all sources up to 100x saturated in 25s exposure.</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US" sz="1000">
                          <a:effectLst/>
                          <a:latin typeface="Times New Roman" panose="02020603050405020304" pitchFamily="18" charset="0"/>
                          <a:ea typeface="Times New Roman" panose="02020603050405020304" pitchFamily="18" charset="0"/>
                        </a:rPr>
                        <a:t>Expected to not be a driving factor (TBC).</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vMerge="1">
                  <a:txBody>
                    <a:bodyPr/>
                    <a:lstStyle/>
                    <a:p>
                      <a:endParaRPr lang="en-US"/>
                    </a:p>
                  </a:txBody>
                  <a:tcPr/>
                </a:tc>
                <a:tc gridSpan="3">
                  <a:txBody>
                    <a:bodyPr/>
                    <a:lstStyle/>
                    <a:p>
                      <a:pPr marL="0" marR="0" algn="l">
                        <a:spcBef>
                          <a:spcPts val="200"/>
                        </a:spcBef>
                        <a:spcAft>
                          <a:spcPts val="200"/>
                        </a:spcAft>
                      </a:pPr>
                      <a:r>
                        <a:rPr lang="en-US" sz="1100" i="1" dirty="0">
                          <a:effectLst/>
                          <a:latin typeface="Times New Roman" panose="02020603050405020304" pitchFamily="18" charset="0"/>
                          <a:ea typeface="Times New Roman" panose="02020603050405020304" pitchFamily="18" charset="0"/>
                        </a:rPr>
                        <a:t>Note:  </a:t>
                      </a:r>
                      <a:r>
                        <a:rPr lang="en-US" sz="1000" dirty="0">
                          <a:effectLst/>
                          <a:latin typeface="Times New Roman" panose="02020603050405020304" pitchFamily="18" charset="0"/>
                          <a:ea typeface="Times New Roman" panose="02020603050405020304" pitchFamily="18" charset="0"/>
                        </a:rPr>
                        <a:t>The direct filter ghost at 60 mm spreads light over 8x10</a:t>
                      </a:r>
                      <a:r>
                        <a:rPr lang="en-US" sz="1000" baseline="30000" dirty="0">
                          <a:effectLst/>
                          <a:latin typeface="Times New Roman" panose="02020603050405020304" pitchFamily="18" charset="0"/>
                          <a:ea typeface="Times New Roman" panose="02020603050405020304" pitchFamily="18" charset="0"/>
                        </a:rPr>
                        <a:t>6</a:t>
                      </a:r>
                      <a:r>
                        <a:rPr lang="en-US" sz="1000" dirty="0">
                          <a:effectLst/>
                          <a:latin typeface="Times New Roman" panose="02020603050405020304" pitchFamily="18" charset="0"/>
                          <a:ea typeface="Times New Roman" panose="02020603050405020304" pitchFamily="18" charset="0"/>
                        </a:rPr>
                        <a:t> pixel if flat.  This is further attenuated by CCD and filter </a:t>
                      </a:r>
                      <a:r>
                        <a:rPr lang="en-US" sz="1000" dirty="0" err="1">
                          <a:effectLst/>
                          <a:latin typeface="Times New Roman" panose="02020603050405020304" pitchFamily="18" charset="0"/>
                          <a:ea typeface="Times New Roman" panose="02020603050405020304" pitchFamily="18" charset="0"/>
                        </a:rPr>
                        <a:t>reflectivities</a:t>
                      </a:r>
                      <a:r>
                        <a:rPr lang="en-US" sz="1000" dirty="0">
                          <a:effectLst/>
                          <a:latin typeface="Times New Roman" panose="02020603050405020304" pitchFamily="18"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3284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228BAC7-C3F5-4480-A8A9-EC4461B885E2}" type="slidenum">
              <a:rPr lang="en-US" smtClean="0"/>
              <a:t>24</a:t>
            </a:fld>
            <a:endParaRPr lang="en-US"/>
          </a:p>
        </p:txBody>
      </p:sp>
    </p:spTree>
    <p:extLst>
      <p:ext uri="{BB962C8B-B14F-4D97-AF65-F5344CB8AC3E}">
        <p14:creationId xmlns:p14="http://schemas.microsoft.com/office/powerpoint/2010/main" val="213704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4321121" y="2137966"/>
            <a:ext cx="144855" cy="1557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rot="-3000000">
            <a:off x="5636032" y="-1535259"/>
            <a:ext cx="3260966" cy="8272635"/>
            <a:chOff x="4465517" y="-1554714"/>
            <a:chExt cx="3260966" cy="8272635"/>
          </a:xfrm>
        </p:grpSpPr>
        <p:pic>
          <p:nvPicPr>
            <p:cNvPr id="3" name="Picture 2"/>
            <p:cNvPicPr>
              <a:picLocks noChangeAspect="1"/>
            </p:cNvPicPr>
            <p:nvPr/>
          </p:nvPicPr>
          <p:blipFill>
            <a:blip r:embed="rId2"/>
            <a:stretch>
              <a:fillRect/>
            </a:stretch>
          </p:blipFill>
          <p:spPr>
            <a:xfrm rot="900000">
              <a:off x="4465517" y="-1554714"/>
              <a:ext cx="3260966" cy="8272635"/>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943556" y="1704268"/>
              <a:ext cx="182880" cy="143691"/>
            </a:xfrm>
            <a:prstGeom prst="rect">
              <a:avLst/>
            </a:prstGeom>
          </p:spPr>
        </p:pic>
        <p:cxnSp>
          <p:nvCxnSpPr>
            <p:cNvPr id="9" name="Straight Connector 8"/>
            <p:cNvCxnSpPr/>
            <p:nvPr/>
          </p:nvCxnSpPr>
          <p:spPr>
            <a:xfrm>
              <a:off x="5431631" y="1704268"/>
              <a:ext cx="591458" cy="38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260000">
            <a:off x="6179014" y="2351484"/>
            <a:ext cx="608910" cy="763385"/>
            <a:chOff x="5579959" y="1844084"/>
            <a:chExt cx="608910" cy="763385"/>
          </a:xfrm>
        </p:grpSpPr>
        <p:pic>
          <p:nvPicPr>
            <p:cNvPr id="6" name="Picture 5"/>
            <p:cNvPicPr>
              <a:picLocks noChangeAspect="1"/>
            </p:cNvPicPr>
            <p:nvPr/>
          </p:nvPicPr>
          <p:blipFill rotWithShape="1">
            <a:blip r:embed="rId4">
              <a:clrChange>
                <a:clrFrom>
                  <a:srgbClr val="FFFFFF"/>
                </a:clrFrom>
                <a:clrTo>
                  <a:srgbClr val="FFFFFF">
                    <a:alpha val="0"/>
                  </a:srgbClr>
                </a:clrTo>
              </a:clrChange>
            </a:blip>
            <a:srcRect t="23678"/>
            <a:stretch/>
          </p:blipFill>
          <p:spPr>
            <a:xfrm rot="1800000">
              <a:off x="5579959" y="1844084"/>
              <a:ext cx="457200" cy="570493"/>
            </a:xfrm>
            <a:prstGeom prst="rect">
              <a:avLst/>
            </a:prstGeom>
          </p:spPr>
        </p:pic>
        <p:cxnSp>
          <p:nvCxnSpPr>
            <p:cNvPr id="14" name="Straight Connector 13"/>
            <p:cNvCxnSpPr/>
            <p:nvPr/>
          </p:nvCxnSpPr>
          <p:spPr>
            <a:xfrm>
              <a:off x="5748338" y="2351861"/>
              <a:ext cx="440531" cy="25560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6409265" y="2146483"/>
            <a:ext cx="221813" cy="578072"/>
          </a:xfrm>
          <a:prstGeom prst="line">
            <a:avLst/>
          </a:prstGeom>
        </p:spPr>
        <p:style>
          <a:lnRef idx="1">
            <a:schemeClr val="accent1"/>
          </a:lnRef>
          <a:fillRef idx="0">
            <a:schemeClr val="accent1"/>
          </a:fillRef>
          <a:effectRef idx="0">
            <a:schemeClr val="accent1"/>
          </a:effectRef>
          <a:fontRef idx="minor">
            <a:schemeClr val="tx1"/>
          </a:fontRef>
        </p:style>
      </p:cxnSp>
      <p:sp>
        <p:nvSpPr>
          <p:cNvPr id="18" name="Circular Arrow 17"/>
          <p:cNvSpPr/>
          <p:nvPr/>
        </p:nvSpPr>
        <p:spPr>
          <a:xfrm rot="3000000" flipH="1">
            <a:off x="10906858" y="3142217"/>
            <a:ext cx="457200" cy="4572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1318145" y="3186151"/>
            <a:ext cx="873855" cy="369332"/>
          </a:xfrm>
          <a:prstGeom prst="rect">
            <a:avLst/>
          </a:prstGeom>
          <a:noFill/>
        </p:spPr>
        <p:txBody>
          <a:bodyPr wrap="square" rtlCol="0">
            <a:spAutoFit/>
          </a:bodyPr>
          <a:lstStyle/>
          <a:p>
            <a:r>
              <a:rPr lang="en-US" dirty="0" smtClean="0"/>
              <a:t>50deg</a:t>
            </a:r>
            <a:endParaRPr lang="en-US" dirty="0"/>
          </a:p>
        </p:txBody>
      </p:sp>
      <p:grpSp>
        <p:nvGrpSpPr>
          <p:cNvPr id="13" name="Group 12"/>
          <p:cNvGrpSpPr/>
          <p:nvPr/>
        </p:nvGrpSpPr>
        <p:grpSpPr>
          <a:xfrm>
            <a:off x="539332" y="-1551160"/>
            <a:ext cx="3260966" cy="8272635"/>
            <a:chOff x="4020367" y="-1872570"/>
            <a:chExt cx="4133850" cy="10487025"/>
          </a:xfrm>
        </p:grpSpPr>
        <p:pic>
          <p:nvPicPr>
            <p:cNvPr id="15" name="Picture 14"/>
            <p:cNvPicPr>
              <a:picLocks noChangeAspect="1"/>
            </p:cNvPicPr>
            <p:nvPr/>
          </p:nvPicPr>
          <p:blipFill>
            <a:blip r:embed="rId2"/>
            <a:stretch>
              <a:fillRect/>
            </a:stretch>
          </p:blipFill>
          <p:spPr>
            <a:xfrm>
              <a:off x="4020367" y="-1872570"/>
              <a:ext cx="4133850" cy="10487025"/>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4887138" y="2224119"/>
              <a:ext cx="1143000" cy="1100338"/>
            </a:xfrm>
            <a:prstGeom prst="rect">
              <a:avLst/>
            </a:prstGeom>
          </p:spPr>
        </p:pic>
      </p:grpSp>
    </p:spTree>
    <p:extLst>
      <p:ext uri="{BB962C8B-B14F-4D97-AF65-F5344CB8AC3E}">
        <p14:creationId xmlns:p14="http://schemas.microsoft.com/office/powerpoint/2010/main" val="66349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5027" y="357801"/>
            <a:ext cx="6079101" cy="6451291"/>
          </a:xfrm>
          <a:prstGeom prst="rect">
            <a:avLst/>
          </a:prstGeom>
        </p:spPr>
      </p:pic>
      <p:pic>
        <p:nvPicPr>
          <p:cNvPr id="3" name="Picture 2"/>
          <p:cNvPicPr>
            <a:picLocks noChangeAspect="1"/>
          </p:cNvPicPr>
          <p:nvPr/>
        </p:nvPicPr>
        <p:blipFill>
          <a:blip r:embed="rId3"/>
          <a:stretch>
            <a:fillRect/>
          </a:stretch>
        </p:blipFill>
        <p:spPr>
          <a:xfrm>
            <a:off x="8468799" y="357801"/>
            <a:ext cx="2742723" cy="6151154"/>
          </a:xfrm>
          <a:prstGeom prst="rect">
            <a:avLst/>
          </a:prstGeom>
        </p:spPr>
      </p:pic>
      <p:sp>
        <p:nvSpPr>
          <p:cNvPr id="4" name="TextBox 3"/>
          <p:cNvSpPr txBox="1"/>
          <p:nvPr/>
        </p:nvSpPr>
        <p:spPr>
          <a:xfrm>
            <a:off x="167455" y="0"/>
            <a:ext cx="6587305" cy="461665"/>
          </a:xfrm>
          <a:prstGeom prst="rect">
            <a:avLst/>
          </a:prstGeom>
          <a:noFill/>
        </p:spPr>
        <p:txBody>
          <a:bodyPr wrap="square" rtlCol="0">
            <a:spAutoFit/>
          </a:bodyPr>
          <a:lstStyle/>
          <a:p>
            <a:r>
              <a:rPr lang="en-US" sz="2400" dirty="0" smtClean="0"/>
              <a:t>48” Telescope:</a:t>
            </a:r>
            <a:r>
              <a:rPr lang="en-US" sz="2400" dirty="0"/>
              <a:t> </a:t>
            </a:r>
            <a:r>
              <a:rPr lang="en-US" sz="2400" dirty="0" smtClean="0"/>
              <a:t> original plate loading mechanism</a:t>
            </a:r>
          </a:p>
        </p:txBody>
      </p:sp>
      <p:cxnSp>
        <p:nvCxnSpPr>
          <p:cNvPr id="6" name="Straight Arrow Connector 5"/>
          <p:cNvCxnSpPr/>
          <p:nvPr/>
        </p:nvCxnSpPr>
        <p:spPr>
          <a:xfrm flipH="1">
            <a:off x="4513006" y="3214843"/>
            <a:ext cx="9835" cy="2261725"/>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367" y="1103360"/>
            <a:ext cx="2129429" cy="369332"/>
          </a:xfrm>
          <a:prstGeom prst="rect">
            <a:avLst/>
          </a:prstGeom>
          <a:noFill/>
        </p:spPr>
        <p:txBody>
          <a:bodyPr wrap="none" rtlCol="0">
            <a:spAutoFit/>
          </a:bodyPr>
          <a:lstStyle/>
          <a:p>
            <a:r>
              <a:rPr lang="en-US" dirty="0" smtClean="0"/>
              <a:t>Cable drives carriage</a:t>
            </a:r>
            <a:endParaRPr lang="en-US" dirty="0"/>
          </a:p>
        </p:txBody>
      </p:sp>
      <p:cxnSp>
        <p:nvCxnSpPr>
          <p:cNvPr id="11" name="Straight Connector 10"/>
          <p:cNvCxnSpPr/>
          <p:nvPr/>
        </p:nvCxnSpPr>
        <p:spPr>
          <a:xfrm flipV="1">
            <a:off x="1071718" y="2983785"/>
            <a:ext cx="1200070" cy="1057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671753" y="4336026"/>
            <a:ext cx="1100944" cy="216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671753" y="1052052"/>
            <a:ext cx="1366415" cy="23597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455" y="4214008"/>
            <a:ext cx="2129429" cy="369332"/>
          </a:xfrm>
          <a:prstGeom prst="rect">
            <a:avLst/>
          </a:prstGeom>
          <a:noFill/>
        </p:spPr>
        <p:txBody>
          <a:bodyPr wrap="none" rtlCol="0">
            <a:spAutoFit/>
          </a:bodyPr>
          <a:lstStyle/>
          <a:p>
            <a:r>
              <a:rPr lang="en-US" dirty="0" smtClean="0"/>
              <a:t>Cable drives carriage</a:t>
            </a:r>
            <a:endParaRPr lang="en-US" dirty="0"/>
          </a:p>
        </p:txBody>
      </p:sp>
      <p:sp>
        <p:nvSpPr>
          <p:cNvPr id="19" name="TextBox 18"/>
          <p:cNvSpPr txBox="1"/>
          <p:nvPr/>
        </p:nvSpPr>
        <p:spPr>
          <a:xfrm>
            <a:off x="4522840" y="3484972"/>
            <a:ext cx="1547283" cy="369332"/>
          </a:xfrm>
          <a:prstGeom prst="rect">
            <a:avLst/>
          </a:prstGeom>
          <a:noFill/>
        </p:spPr>
        <p:txBody>
          <a:bodyPr wrap="none" rtlCol="0">
            <a:spAutoFit/>
          </a:bodyPr>
          <a:lstStyle/>
          <a:p>
            <a:r>
              <a:rPr lang="en-US" dirty="0" smtClean="0"/>
              <a:t>Carriage travel</a:t>
            </a:r>
            <a:endParaRPr lang="en-US" dirty="0"/>
          </a:p>
        </p:txBody>
      </p:sp>
      <p:sp>
        <p:nvSpPr>
          <p:cNvPr id="23" name="TextBox 22"/>
          <p:cNvSpPr txBox="1"/>
          <p:nvPr/>
        </p:nvSpPr>
        <p:spPr>
          <a:xfrm>
            <a:off x="10660915" y="4744967"/>
            <a:ext cx="1531085" cy="1477328"/>
          </a:xfrm>
          <a:prstGeom prst="rect">
            <a:avLst/>
          </a:prstGeom>
          <a:solidFill>
            <a:schemeClr val="bg1"/>
          </a:solidFill>
        </p:spPr>
        <p:txBody>
          <a:bodyPr wrap="square" rtlCol="0">
            <a:spAutoFit/>
          </a:bodyPr>
          <a:lstStyle/>
          <a:p>
            <a:r>
              <a:rPr lang="en-US" dirty="0"/>
              <a:t>T</a:t>
            </a:r>
            <a:r>
              <a:rPr lang="en-US" dirty="0" smtClean="0"/>
              <a:t>his could be CD changer or jukebox </a:t>
            </a:r>
            <a:r>
              <a:rPr lang="en-US" dirty="0" err="1" smtClean="0"/>
              <a:t>mech</a:t>
            </a:r>
            <a:r>
              <a:rPr lang="en-US" dirty="0" smtClean="0"/>
              <a:t> for multiple filters.</a:t>
            </a:r>
            <a:endParaRPr lang="en-US" dirty="0"/>
          </a:p>
        </p:txBody>
      </p:sp>
      <p:cxnSp>
        <p:nvCxnSpPr>
          <p:cNvPr id="25" name="Straight Arrow Connector 24"/>
          <p:cNvCxnSpPr/>
          <p:nvPr/>
        </p:nvCxnSpPr>
        <p:spPr>
          <a:xfrm flipH="1">
            <a:off x="10205347" y="5476568"/>
            <a:ext cx="511814" cy="383458"/>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2345" y="5476568"/>
            <a:ext cx="2195552" cy="923330"/>
          </a:xfrm>
          <a:prstGeom prst="rect">
            <a:avLst/>
          </a:prstGeom>
          <a:noFill/>
        </p:spPr>
        <p:txBody>
          <a:bodyPr wrap="square" rtlCol="0">
            <a:spAutoFit/>
          </a:bodyPr>
          <a:lstStyle/>
          <a:p>
            <a:r>
              <a:rPr lang="en-US" dirty="0" smtClean="0"/>
              <a:t>Existing hole in tube.  Currently covered by elect cab</a:t>
            </a:r>
            <a:endParaRPr lang="en-US" dirty="0"/>
          </a:p>
        </p:txBody>
      </p:sp>
      <p:cxnSp>
        <p:nvCxnSpPr>
          <p:cNvPr id="29" name="Straight Arrow Connector 28"/>
          <p:cNvCxnSpPr/>
          <p:nvPr/>
        </p:nvCxnSpPr>
        <p:spPr>
          <a:xfrm flipV="1">
            <a:off x="1486434" y="5026219"/>
            <a:ext cx="2627979" cy="457412"/>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682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28BAC7-C3F5-4480-A8A9-EC4461B885E2}" type="slidenum">
              <a:rPr lang="en-US" smtClean="0"/>
              <a:t>27</a:t>
            </a:fld>
            <a:endParaRPr lang="en-US"/>
          </a:p>
        </p:txBody>
      </p:sp>
      <p:pic>
        <p:nvPicPr>
          <p:cNvPr id="9" name="Picture 8"/>
          <p:cNvPicPr>
            <a:picLocks noChangeAspect="1"/>
          </p:cNvPicPr>
          <p:nvPr/>
        </p:nvPicPr>
        <p:blipFill>
          <a:blip r:embed="rId2"/>
          <a:stretch>
            <a:fillRect/>
          </a:stretch>
        </p:blipFill>
        <p:spPr>
          <a:xfrm>
            <a:off x="1215958" y="90851"/>
            <a:ext cx="9669395" cy="6630624"/>
          </a:xfrm>
          <a:prstGeom prst="rect">
            <a:avLst/>
          </a:prstGeom>
        </p:spPr>
      </p:pic>
    </p:spTree>
    <p:extLst>
      <p:ext uri="{BB962C8B-B14F-4D97-AF65-F5344CB8AC3E}">
        <p14:creationId xmlns:p14="http://schemas.microsoft.com/office/powerpoint/2010/main" val="243338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222" y="1226936"/>
            <a:ext cx="5486400" cy="4404129"/>
          </a:xfrm>
          <a:prstGeom prst="rect">
            <a:avLst/>
          </a:prstGeom>
        </p:spPr>
      </p:pic>
      <p:pic>
        <p:nvPicPr>
          <p:cNvPr id="3" name="Picture 2"/>
          <p:cNvPicPr>
            <a:picLocks noChangeAspect="1"/>
          </p:cNvPicPr>
          <p:nvPr/>
        </p:nvPicPr>
        <p:blipFill>
          <a:blip r:embed="rId3"/>
          <a:stretch>
            <a:fillRect/>
          </a:stretch>
        </p:blipFill>
        <p:spPr>
          <a:xfrm>
            <a:off x="6190641" y="1246468"/>
            <a:ext cx="5486400" cy="4365064"/>
          </a:xfrm>
          <a:prstGeom prst="rect">
            <a:avLst/>
          </a:prstGeom>
        </p:spPr>
      </p:pic>
    </p:spTree>
    <p:extLst>
      <p:ext uri="{BB962C8B-B14F-4D97-AF65-F5344CB8AC3E}">
        <p14:creationId xmlns:p14="http://schemas.microsoft.com/office/powerpoint/2010/main" val="77473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2434584" y="1524065"/>
            <a:ext cx="7322833" cy="5029200"/>
          </a:xfrm>
          <a:prstGeom prst="rect">
            <a:avLst/>
          </a:prstGeom>
        </p:spPr>
      </p:pic>
      <p:sp>
        <p:nvSpPr>
          <p:cNvPr id="2" name="Title 1"/>
          <p:cNvSpPr>
            <a:spLocks noGrp="1"/>
          </p:cNvSpPr>
          <p:nvPr>
            <p:ph type="title"/>
          </p:nvPr>
        </p:nvSpPr>
        <p:spPr/>
        <p:txBody>
          <a:bodyPr/>
          <a:lstStyle/>
          <a:p>
            <a:r>
              <a:rPr lang="en-US" dirty="0" smtClean="0"/>
              <a:t>System Context </a:t>
            </a:r>
            <a:r>
              <a:rPr lang="en-US" dirty="0" err="1" smtClean="0"/>
              <a:t>Ctd</a:t>
            </a:r>
            <a:r>
              <a:rPr lang="en-US" dirty="0" smtClean="0"/>
              <a:t>.</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3</a:t>
            </a:fld>
            <a:endParaRPr lang="en-US"/>
          </a:p>
        </p:txBody>
      </p:sp>
      <p:cxnSp>
        <p:nvCxnSpPr>
          <p:cNvPr id="6" name="Straight Arrow Connector 5"/>
          <p:cNvCxnSpPr/>
          <p:nvPr/>
        </p:nvCxnSpPr>
        <p:spPr>
          <a:xfrm flipH="1">
            <a:off x="6254885" y="1690688"/>
            <a:ext cx="2013627" cy="19280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68511" y="1506022"/>
            <a:ext cx="1384803" cy="369332"/>
          </a:xfrm>
          <a:prstGeom prst="rect">
            <a:avLst/>
          </a:prstGeom>
          <a:noFill/>
        </p:spPr>
        <p:txBody>
          <a:bodyPr wrap="square" rtlCol="0">
            <a:spAutoFit/>
          </a:bodyPr>
          <a:lstStyle/>
          <a:p>
            <a:pPr algn="ctr"/>
            <a:r>
              <a:rPr lang="en-US" dirty="0" smtClean="0"/>
              <a:t>Instrument</a:t>
            </a:r>
            <a:endParaRPr lang="en-US" dirty="0"/>
          </a:p>
        </p:txBody>
      </p:sp>
      <p:cxnSp>
        <p:nvCxnSpPr>
          <p:cNvPr id="9" name="Straight Arrow Connector 8"/>
          <p:cNvCxnSpPr>
            <a:stCxn id="10" idx="3"/>
          </p:cNvCxnSpPr>
          <p:nvPr/>
        </p:nvCxnSpPr>
        <p:spPr>
          <a:xfrm>
            <a:off x="1788552" y="3090915"/>
            <a:ext cx="4057771" cy="8779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749" y="2906249"/>
            <a:ext cx="1384803" cy="369332"/>
          </a:xfrm>
          <a:prstGeom prst="rect">
            <a:avLst/>
          </a:prstGeom>
          <a:noFill/>
        </p:spPr>
        <p:txBody>
          <a:bodyPr wrap="square" rtlCol="0">
            <a:spAutoFit/>
          </a:bodyPr>
          <a:lstStyle/>
          <a:p>
            <a:pPr algn="ctr"/>
            <a:r>
              <a:rPr lang="en-US" dirty="0" smtClean="0"/>
              <a:t>Filter</a:t>
            </a:r>
            <a:endParaRPr lang="en-US" dirty="0"/>
          </a:p>
        </p:txBody>
      </p:sp>
      <p:cxnSp>
        <p:nvCxnSpPr>
          <p:cNvPr id="15" name="Straight Arrow Connector 14"/>
          <p:cNvCxnSpPr>
            <a:stCxn id="16" idx="1"/>
          </p:cNvCxnSpPr>
          <p:nvPr/>
        </p:nvCxnSpPr>
        <p:spPr>
          <a:xfrm flipH="1">
            <a:off x="7260416" y="4381451"/>
            <a:ext cx="2945572" cy="287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05988" y="4196785"/>
            <a:ext cx="1384803" cy="369332"/>
          </a:xfrm>
          <a:prstGeom prst="rect">
            <a:avLst/>
          </a:prstGeom>
          <a:noFill/>
        </p:spPr>
        <p:txBody>
          <a:bodyPr wrap="square" rtlCol="0">
            <a:spAutoFit/>
          </a:bodyPr>
          <a:lstStyle/>
          <a:p>
            <a:pPr algn="ctr"/>
            <a:r>
              <a:rPr lang="en-US" dirty="0" smtClean="0"/>
              <a:t>Spider</a:t>
            </a:r>
            <a:endParaRPr lang="en-US" dirty="0"/>
          </a:p>
        </p:txBody>
      </p:sp>
    </p:spTree>
    <p:extLst>
      <p:ext uri="{BB962C8B-B14F-4D97-AF65-F5344CB8AC3E}">
        <p14:creationId xmlns:p14="http://schemas.microsoft.com/office/powerpoint/2010/main" val="370131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Context </a:t>
            </a:r>
            <a:r>
              <a:rPr lang="en-US" dirty="0" err="1" smtClean="0"/>
              <a:t>Ctd</a:t>
            </a:r>
            <a:r>
              <a:rPr lang="en-US" dirty="0" smtClean="0"/>
              <a:t>.</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4</a:t>
            </a:fld>
            <a:endParaRPr lang="en-US"/>
          </a:p>
        </p:txBody>
      </p:sp>
      <p:pic>
        <p:nvPicPr>
          <p:cNvPr id="5" name="Picture 4"/>
          <p:cNvPicPr>
            <a:picLocks noChangeAspect="1"/>
          </p:cNvPicPr>
          <p:nvPr/>
        </p:nvPicPr>
        <p:blipFill>
          <a:blip r:embed="rId2"/>
          <a:stretch>
            <a:fillRect/>
          </a:stretch>
        </p:blipFill>
        <p:spPr>
          <a:xfrm>
            <a:off x="5089796" y="1014107"/>
            <a:ext cx="6777949" cy="5162856"/>
          </a:xfrm>
          <a:prstGeom prst="rect">
            <a:avLst/>
          </a:prstGeom>
        </p:spPr>
      </p:pic>
      <p:pic>
        <p:nvPicPr>
          <p:cNvPr id="6" name="Picture 5"/>
          <p:cNvPicPr>
            <a:picLocks noChangeAspect="1"/>
          </p:cNvPicPr>
          <p:nvPr/>
        </p:nvPicPr>
        <p:blipFill>
          <a:blip r:embed="rId3"/>
          <a:stretch>
            <a:fillRect/>
          </a:stretch>
        </p:blipFill>
        <p:spPr>
          <a:xfrm>
            <a:off x="1468687" y="1690688"/>
            <a:ext cx="3621109" cy="4717205"/>
          </a:xfrm>
          <a:prstGeom prst="rect">
            <a:avLst/>
          </a:prstGeom>
        </p:spPr>
      </p:pic>
      <p:cxnSp>
        <p:nvCxnSpPr>
          <p:cNvPr id="7" name="Straight Arrow Connector 6"/>
          <p:cNvCxnSpPr>
            <a:stCxn id="8" idx="1"/>
          </p:cNvCxnSpPr>
          <p:nvPr/>
        </p:nvCxnSpPr>
        <p:spPr>
          <a:xfrm flipH="1">
            <a:off x="9756843" y="591344"/>
            <a:ext cx="828524" cy="16557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585367" y="406678"/>
            <a:ext cx="1384803" cy="369332"/>
          </a:xfrm>
          <a:prstGeom prst="rect">
            <a:avLst/>
          </a:prstGeom>
          <a:noFill/>
        </p:spPr>
        <p:txBody>
          <a:bodyPr wrap="square" rtlCol="0">
            <a:spAutoFit/>
          </a:bodyPr>
          <a:lstStyle/>
          <a:p>
            <a:pPr algn="ctr"/>
            <a:r>
              <a:rPr lang="en-US" dirty="0" smtClean="0"/>
              <a:t>Ring Girder</a:t>
            </a:r>
            <a:endParaRPr lang="en-US" dirty="0"/>
          </a:p>
        </p:txBody>
      </p:sp>
      <p:cxnSp>
        <p:nvCxnSpPr>
          <p:cNvPr id="10" name="Straight Arrow Connector 9"/>
          <p:cNvCxnSpPr/>
          <p:nvPr/>
        </p:nvCxnSpPr>
        <p:spPr>
          <a:xfrm flipV="1">
            <a:off x="1114182" y="2798535"/>
            <a:ext cx="860533" cy="431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622" y="3029465"/>
            <a:ext cx="1384803" cy="369332"/>
          </a:xfrm>
          <a:prstGeom prst="rect">
            <a:avLst/>
          </a:prstGeom>
          <a:noFill/>
        </p:spPr>
        <p:txBody>
          <a:bodyPr wrap="square" rtlCol="0">
            <a:spAutoFit/>
          </a:bodyPr>
          <a:lstStyle/>
          <a:p>
            <a:pPr algn="ctr"/>
            <a:r>
              <a:rPr lang="en-US" dirty="0" smtClean="0"/>
              <a:t>Hexapod</a:t>
            </a:r>
            <a:endParaRPr lang="en-US" dirty="0"/>
          </a:p>
        </p:txBody>
      </p:sp>
    </p:spTree>
    <p:extLst>
      <p:ext uri="{BB962C8B-B14F-4D97-AF65-F5344CB8AC3E}">
        <p14:creationId xmlns:p14="http://schemas.microsoft.com/office/powerpoint/2010/main" val="349853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Context </a:t>
            </a:r>
            <a:r>
              <a:rPr lang="en-US" dirty="0" err="1" smtClean="0"/>
              <a:t>Ctd</a:t>
            </a:r>
            <a:r>
              <a:rPr lang="en-US" dirty="0" smtClean="0"/>
              <a:t>.</a:t>
            </a:r>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5</a:t>
            </a:fld>
            <a:endParaRPr lang="en-US"/>
          </a:p>
        </p:txBody>
      </p:sp>
      <p:pic>
        <p:nvPicPr>
          <p:cNvPr id="6" name="Picture 5"/>
          <p:cNvPicPr>
            <a:picLocks noChangeAspect="1"/>
          </p:cNvPicPr>
          <p:nvPr/>
        </p:nvPicPr>
        <p:blipFill>
          <a:blip r:embed="rId2"/>
          <a:stretch>
            <a:fillRect/>
          </a:stretch>
        </p:blipFill>
        <p:spPr>
          <a:xfrm>
            <a:off x="8579797" y="197759"/>
            <a:ext cx="3434776" cy="6059169"/>
          </a:xfrm>
          <a:prstGeom prst="rect">
            <a:avLst/>
          </a:prstGeom>
        </p:spPr>
      </p:pic>
      <p:pic>
        <p:nvPicPr>
          <p:cNvPr id="7" name="Picture 6"/>
          <p:cNvPicPr>
            <a:picLocks noChangeAspect="1"/>
          </p:cNvPicPr>
          <p:nvPr/>
        </p:nvPicPr>
        <p:blipFill>
          <a:blip r:embed="rId3"/>
          <a:stretch>
            <a:fillRect/>
          </a:stretch>
        </p:blipFill>
        <p:spPr>
          <a:xfrm>
            <a:off x="53302" y="1774505"/>
            <a:ext cx="4286998" cy="2683415"/>
          </a:xfrm>
          <a:prstGeom prst="rect">
            <a:avLst/>
          </a:prstGeom>
        </p:spPr>
      </p:pic>
      <p:pic>
        <p:nvPicPr>
          <p:cNvPr id="8" name="Picture 7"/>
          <p:cNvPicPr>
            <a:picLocks noChangeAspect="1"/>
          </p:cNvPicPr>
          <p:nvPr/>
        </p:nvPicPr>
        <p:blipFill>
          <a:blip r:embed="rId4"/>
          <a:stretch>
            <a:fillRect/>
          </a:stretch>
        </p:blipFill>
        <p:spPr>
          <a:xfrm>
            <a:off x="4421121" y="1864198"/>
            <a:ext cx="4051672" cy="2849430"/>
          </a:xfrm>
          <a:prstGeom prst="rect">
            <a:avLst/>
          </a:prstGeom>
        </p:spPr>
      </p:pic>
      <p:sp>
        <p:nvSpPr>
          <p:cNvPr id="9" name="TextBox 8"/>
          <p:cNvSpPr txBox="1"/>
          <p:nvPr/>
        </p:nvSpPr>
        <p:spPr>
          <a:xfrm>
            <a:off x="1211875" y="4457920"/>
            <a:ext cx="2178996" cy="369332"/>
          </a:xfrm>
          <a:prstGeom prst="rect">
            <a:avLst/>
          </a:prstGeom>
          <a:noFill/>
        </p:spPr>
        <p:txBody>
          <a:bodyPr wrap="square" rtlCol="0">
            <a:spAutoFit/>
          </a:bodyPr>
          <a:lstStyle/>
          <a:p>
            <a:r>
              <a:rPr lang="en-US" dirty="0" smtClean="0"/>
              <a:t>Filter assembly</a:t>
            </a:r>
            <a:endParaRPr lang="en-US" dirty="0"/>
          </a:p>
        </p:txBody>
      </p:sp>
      <p:sp>
        <p:nvSpPr>
          <p:cNvPr id="10" name="TextBox 9"/>
          <p:cNvSpPr txBox="1"/>
          <p:nvPr/>
        </p:nvSpPr>
        <p:spPr>
          <a:xfrm>
            <a:off x="5162464" y="4810130"/>
            <a:ext cx="2568985" cy="369332"/>
          </a:xfrm>
          <a:prstGeom prst="rect">
            <a:avLst/>
          </a:prstGeom>
          <a:noFill/>
        </p:spPr>
        <p:txBody>
          <a:bodyPr wrap="square" rtlCol="0">
            <a:spAutoFit/>
          </a:bodyPr>
          <a:lstStyle/>
          <a:p>
            <a:pPr algn="ctr"/>
            <a:r>
              <a:rPr lang="en-US" dirty="0" smtClean="0"/>
              <a:t>Instrument window I/F</a:t>
            </a:r>
            <a:endParaRPr lang="en-US" dirty="0"/>
          </a:p>
        </p:txBody>
      </p:sp>
      <p:pic>
        <p:nvPicPr>
          <p:cNvPr id="11" name="Picture 10"/>
          <p:cNvPicPr>
            <a:picLocks noChangeAspect="1"/>
          </p:cNvPicPr>
          <p:nvPr/>
        </p:nvPicPr>
        <p:blipFill>
          <a:blip r:embed="rId5"/>
          <a:stretch>
            <a:fillRect/>
          </a:stretch>
        </p:blipFill>
        <p:spPr>
          <a:xfrm>
            <a:off x="2565411" y="5394619"/>
            <a:ext cx="1524000" cy="1143000"/>
          </a:xfrm>
          <a:prstGeom prst="rect">
            <a:avLst/>
          </a:prstGeom>
        </p:spPr>
      </p:pic>
      <p:pic>
        <p:nvPicPr>
          <p:cNvPr id="12" name="Picture 11"/>
          <p:cNvPicPr>
            <a:picLocks noChangeAspect="1"/>
          </p:cNvPicPr>
          <p:nvPr/>
        </p:nvPicPr>
        <p:blipFill>
          <a:blip r:embed="rId6"/>
          <a:stretch>
            <a:fillRect/>
          </a:stretch>
        </p:blipFill>
        <p:spPr>
          <a:xfrm>
            <a:off x="4196415" y="5394619"/>
            <a:ext cx="1448132" cy="1371600"/>
          </a:xfrm>
          <a:prstGeom prst="rect">
            <a:avLst/>
          </a:prstGeom>
        </p:spPr>
      </p:pic>
    </p:spTree>
    <p:extLst>
      <p:ext uri="{BB962C8B-B14F-4D97-AF65-F5344CB8AC3E}">
        <p14:creationId xmlns:p14="http://schemas.microsoft.com/office/powerpoint/2010/main" val="243807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 Evaluated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2888519"/>
              </p:ext>
            </p:extLst>
          </p:nvPr>
        </p:nvGraphicFramePr>
        <p:xfrm>
          <a:off x="838200" y="1570990"/>
          <a:ext cx="10547668" cy="3916680"/>
        </p:xfrm>
        <a:graphic>
          <a:graphicData uri="http://schemas.openxmlformats.org/drawingml/2006/table">
            <a:tbl>
              <a:tblPr firstRow="1" bandRow="1">
                <a:tableStyleId>{5C22544A-7EE6-4342-B048-85BDC9FD1C3A}</a:tableStyleId>
              </a:tblPr>
              <a:tblGrid>
                <a:gridCol w="2104708"/>
                <a:gridCol w="3505200"/>
                <a:gridCol w="4937760"/>
              </a:tblGrid>
              <a:tr h="370840">
                <a:tc>
                  <a:txBody>
                    <a:bodyPr/>
                    <a:lstStyle/>
                    <a:p>
                      <a:r>
                        <a:rPr lang="en-US" sz="1600" dirty="0" smtClean="0"/>
                        <a:t>Description</a:t>
                      </a:r>
                      <a:endParaRPr lang="en-US" sz="1600" dirty="0"/>
                    </a:p>
                  </a:txBody>
                  <a:tcPr/>
                </a:tc>
                <a:tc>
                  <a:txBody>
                    <a:bodyPr/>
                    <a:lstStyle/>
                    <a:p>
                      <a:r>
                        <a:rPr lang="en-US" sz="1600" dirty="0" smtClean="0"/>
                        <a:t>Pros</a:t>
                      </a:r>
                      <a:endParaRPr lang="en-US" sz="1600" dirty="0"/>
                    </a:p>
                  </a:txBody>
                  <a:tcPr/>
                </a:tc>
                <a:tc>
                  <a:txBody>
                    <a:bodyPr/>
                    <a:lstStyle/>
                    <a:p>
                      <a:r>
                        <a:rPr lang="en-US" sz="1600" dirty="0" smtClean="0"/>
                        <a:t>Cons</a:t>
                      </a:r>
                      <a:endParaRPr lang="en-US" sz="1600" dirty="0"/>
                    </a:p>
                  </a:txBody>
                  <a:tcPr/>
                </a:tc>
              </a:tr>
              <a:tr h="370840">
                <a:tc>
                  <a:txBody>
                    <a:bodyPr/>
                    <a:lstStyle/>
                    <a:p>
                      <a:r>
                        <a:rPr lang="en-US" sz="1600" dirty="0" smtClean="0"/>
                        <a:t>Swinging boom</a:t>
                      </a:r>
                      <a:endParaRPr lang="en-US" sz="1600" dirty="0"/>
                    </a:p>
                  </a:txBody>
                  <a:tcPr/>
                </a:tc>
                <a:tc>
                  <a:txBody>
                    <a:bodyPr/>
                    <a:lstStyle/>
                    <a:p>
                      <a:r>
                        <a:rPr lang="en-US" sz="1600" dirty="0" smtClean="0"/>
                        <a:t>Minimal</a:t>
                      </a:r>
                      <a:r>
                        <a:rPr lang="en-US" sz="1600" baseline="0" dirty="0" smtClean="0"/>
                        <a:t> obscuration (as-deployed)</a:t>
                      </a:r>
                      <a:endParaRPr lang="en-US" sz="1600" dirty="0"/>
                    </a:p>
                  </a:txBody>
                  <a:tcPr/>
                </a:tc>
                <a:tc>
                  <a:txBody>
                    <a:bodyPr/>
                    <a:lstStyle/>
                    <a:p>
                      <a:r>
                        <a:rPr lang="en-US" sz="1600" dirty="0" smtClean="0"/>
                        <a:t>Reliability, stowed obscuration and stray light, servicing, gravity-assisted actuation</a:t>
                      </a:r>
                      <a:endParaRPr lang="en-US" sz="1600" dirty="0"/>
                    </a:p>
                  </a:txBody>
                  <a:tcPr/>
                </a:tc>
              </a:tr>
              <a:tr h="370840">
                <a:tc>
                  <a:txBody>
                    <a:bodyPr/>
                    <a:lstStyle/>
                    <a:p>
                      <a:r>
                        <a:rPr lang="en-US" sz="1600" dirty="0" smtClean="0"/>
                        <a:t>Rail and pulley system</a:t>
                      </a:r>
                      <a:endParaRPr lang="en-US" sz="1600" dirty="0"/>
                    </a:p>
                  </a:txBody>
                  <a:tcPr/>
                </a:tc>
                <a:tc>
                  <a:txBody>
                    <a:bodyPr/>
                    <a:lstStyle/>
                    <a:p>
                      <a:r>
                        <a:rPr lang="en-US" sz="1600" dirty="0" smtClean="0"/>
                        <a:t>Reliability, heritage</a:t>
                      </a:r>
                      <a:endParaRPr lang="en-US" sz="1600" dirty="0"/>
                    </a:p>
                  </a:txBody>
                  <a:tcPr/>
                </a:tc>
                <a:tc>
                  <a:txBody>
                    <a:bodyPr/>
                    <a:lstStyle/>
                    <a:p>
                      <a:r>
                        <a:rPr lang="en-US" sz="1600" dirty="0" smtClean="0"/>
                        <a:t>Obscuration,</a:t>
                      </a:r>
                      <a:r>
                        <a:rPr lang="en-US" sz="1600" baseline="0" dirty="0" smtClean="0"/>
                        <a:t> complex exchange b/w filters</a:t>
                      </a:r>
                      <a:endParaRPr lang="en-US" sz="1600" dirty="0"/>
                    </a:p>
                  </a:txBody>
                  <a:tcPr/>
                </a:tc>
              </a:tr>
              <a:tr h="370840">
                <a:tc>
                  <a:txBody>
                    <a:bodyPr/>
                    <a:lstStyle/>
                    <a:p>
                      <a:r>
                        <a:rPr lang="en-US" sz="1600" dirty="0" smtClean="0"/>
                        <a:t>Tank tread</a:t>
                      </a:r>
                      <a:endParaRPr lang="en-US" sz="1600" dirty="0"/>
                    </a:p>
                  </a:txBody>
                  <a:tcPr/>
                </a:tc>
                <a:tc>
                  <a:txBody>
                    <a:bodyPr/>
                    <a:lstStyle/>
                    <a:p>
                      <a:r>
                        <a:rPr lang="en-US" sz="1600" dirty="0" smtClean="0"/>
                        <a:t>Heritage</a:t>
                      </a:r>
                      <a:endParaRPr lang="en-US" sz="1600" dirty="0"/>
                    </a:p>
                  </a:txBody>
                  <a:tcPr/>
                </a:tc>
                <a:tc>
                  <a:txBody>
                    <a:bodyPr/>
                    <a:lstStyle/>
                    <a:p>
                      <a:r>
                        <a:rPr lang="en-US" sz="1600" dirty="0" smtClean="0"/>
                        <a:t>Complexity, dynamics, servicing, stray light</a:t>
                      </a:r>
                      <a:endParaRPr lang="en-US" sz="1600" dirty="0"/>
                    </a:p>
                  </a:txBody>
                  <a:tcPr/>
                </a:tc>
              </a:tr>
              <a:tr h="370840">
                <a:tc>
                  <a:txBody>
                    <a:bodyPr/>
                    <a:lstStyle/>
                    <a:p>
                      <a:r>
                        <a:rPr lang="en-US" sz="1600" dirty="0" smtClean="0"/>
                        <a:t>Yoke</a:t>
                      </a:r>
                      <a:endParaRPr lang="en-US" sz="1600" dirty="0"/>
                    </a:p>
                  </a:txBody>
                  <a:tcPr/>
                </a:tc>
                <a:tc>
                  <a:txBody>
                    <a:bodyPr/>
                    <a:lstStyle/>
                    <a:p>
                      <a:r>
                        <a:rPr lang="en-US" sz="1600" dirty="0" smtClean="0"/>
                        <a:t>Simplicity</a:t>
                      </a:r>
                      <a:endParaRPr lang="en-US" sz="1600" dirty="0"/>
                    </a:p>
                  </a:txBody>
                  <a:tcPr/>
                </a:tc>
                <a:tc>
                  <a:txBody>
                    <a:bodyPr/>
                    <a:lstStyle/>
                    <a:p>
                      <a:r>
                        <a:rPr lang="en-US" sz="1600" dirty="0" smtClean="0"/>
                        <a:t>Obscuration, interference</a:t>
                      </a:r>
                      <a:endParaRPr lang="en-US" sz="1600" dirty="0"/>
                    </a:p>
                  </a:txBody>
                  <a:tcPr/>
                </a:tc>
              </a:tr>
              <a:tr h="370840">
                <a:tc>
                  <a:txBody>
                    <a:bodyPr/>
                    <a:lstStyle/>
                    <a:p>
                      <a:r>
                        <a:rPr lang="en-US" sz="1600" dirty="0" smtClean="0"/>
                        <a:t>Telescoping boom</a:t>
                      </a:r>
                      <a:endParaRPr lang="en-US" sz="1600" dirty="0"/>
                    </a:p>
                  </a:txBody>
                  <a:tcPr/>
                </a:tc>
                <a:tc>
                  <a:txBody>
                    <a:bodyPr/>
                    <a:lstStyle/>
                    <a:p>
                      <a:r>
                        <a:rPr lang="en-US" sz="1600" dirty="0" smtClean="0"/>
                        <a:t>Reliability</a:t>
                      </a:r>
                      <a:endParaRPr lang="en-US" sz="1600" dirty="0"/>
                    </a:p>
                  </a:txBody>
                  <a:tcPr/>
                </a:tc>
                <a:tc>
                  <a:txBody>
                    <a:bodyPr/>
                    <a:lstStyle/>
                    <a:p>
                      <a:r>
                        <a:rPr lang="en-US" sz="1600" dirty="0" smtClean="0"/>
                        <a:t>Obscuration,</a:t>
                      </a:r>
                      <a:r>
                        <a:rPr lang="en-US" sz="1600" baseline="0" dirty="0" smtClean="0"/>
                        <a:t> complex exchange b/w filters</a:t>
                      </a:r>
                      <a:endParaRPr lang="en-US" sz="1600" dirty="0"/>
                    </a:p>
                  </a:txBody>
                  <a:tcPr/>
                </a:tc>
              </a:tr>
              <a:tr h="370840">
                <a:tc>
                  <a:txBody>
                    <a:bodyPr/>
                    <a:lstStyle/>
                    <a:p>
                      <a:r>
                        <a:rPr lang="en-US" sz="1600" dirty="0" smtClean="0"/>
                        <a:t>Lin</a:t>
                      </a:r>
                      <a:r>
                        <a:rPr lang="en-US" sz="1600" baseline="0" dirty="0" smtClean="0"/>
                        <a:t>kage mechanism</a:t>
                      </a:r>
                      <a:endParaRPr lang="en-US" sz="1600" dirty="0"/>
                    </a:p>
                  </a:txBody>
                  <a:tcPr/>
                </a:tc>
                <a:tc>
                  <a:txBody>
                    <a:bodyPr/>
                    <a:lstStyle/>
                    <a:p>
                      <a:r>
                        <a:rPr lang="en-US" sz="1600" dirty="0" smtClean="0"/>
                        <a:t>Reliability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Obscuration,</a:t>
                      </a:r>
                      <a:r>
                        <a:rPr lang="en-US" sz="1600" baseline="0" dirty="0" smtClean="0"/>
                        <a:t> complex exchange b/w filters</a:t>
                      </a:r>
                      <a:endParaRPr lang="en-US" sz="1600" dirty="0" smtClean="0"/>
                    </a:p>
                  </a:txBody>
                  <a:tcPr/>
                </a:tc>
              </a:tr>
              <a:tr h="370840">
                <a:tc>
                  <a:txBody>
                    <a:bodyPr/>
                    <a:lstStyle/>
                    <a:p>
                      <a:r>
                        <a:rPr lang="en-US" sz="1600" dirty="0" smtClean="0"/>
                        <a:t>Pulley carts</a:t>
                      </a:r>
                      <a:endParaRPr lang="en-US" sz="1600" dirty="0"/>
                    </a:p>
                  </a:txBody>
                  <a:tcPr/>
                </a:tc>
                <a:tc>
                  <a:txBody>
                    <a:bodyPr/>
                    <a:lstStyle/>
                    <a:p>
                      <a:r>
                        <a:rPr lang="en-US" sz="1600" dirty="0" smtClean="0"/>
                        <a:t>Minimal obscuration</a:t>
                      </a:r>
                      <a:endParaRPr lang="en-US" sz="1600" dirty="0"/>
                    </a:p>
                  </a:txBody>
                  <a:tcPr/>
                </a:tc>
                <a:tc>
                  <a:txBody>
                    <a:bodyPr/>
                    <a:lstStyle/>
                    <a:p>
                      <a:r>
                        <a:rPr lang="en-US" sz="1600" dirty="0" smtClean="0"/>
                        <a:t>Complexity</a:t>
                      </a:r>
                      <a:endParaRPr lang="en-US" sz="1600" dirty="0"/>
                    </a:p>
                  </a:txBody>
                  <a:tcPr/>
                </a:tc>
              </a:tr>
              <a:tr h="370840">
                <a:tc>
                  <a:txBody>
                    <a:bodyPr/>
                    <a:lstStyle/>
                    <a:p>
                      <a:r>
                        <a:rPr lang="en-US" sz="1600" dirty="0" smtClean="0"/>
                        <a:t>Robotic arm</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Reliability, minimal obscuration</a:t>
                      </a:r>
                    </a:p>
                  </a:txBody>
                  <a:tcPr/>
                </a:tc>
                <a:tc>
                  <a:txBody>
                    <a:bodyPr/>
                    <a:lstStyle/>
                    <a:p>
                      <a:r>
                        <a:rPr lang="en-US" sz="1600" dirty="0" smtClean="0"/>
                        <a:t>Filter</a:t>
                      </a:r>
                      <a:r>
                        <a:rPr lang="en-US" sz="1600" baseline="0" dirty="0" smtClean="0"/>
                        <a:t> hand-off required</a:t>
                      </a:r>
                      <a:endParaRPr lang="en-US" sz="1600" dirty="0"/>
                    </a:p>
                  </a:txBody>
                  <a:tcPr/>
                </a:tc>
              </a:tr>
              <a:tr h="370840">
                <a:tc>
                  <a:txBody>
                    <a:bodyPr/>
                    <a:lstStyle/>
                    <a:p>
                      <a:r>
                        <a:rPr lang="en-US" sz="1600" dirty="0" smtClean="0"/>
                        <a:t>Telescoping rail system</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Reliability, minimal obscuration</a:t>
                      </a:r>
                    </a:p>
                  </a:txBody>
                  <a:tcPr/>
                </a:tc>
                <a:tc>
                  <a:txBody>
                    <a:bodyPr/>
                    <a:lstStyle/>
                    <a:p>
                      <a:r>
                        <a:rPr lang="en-US" sz="1600" dirty="0" smtClean="0"/>
                        <a:t>Filter</a:t>
                      </a:r>
                      <a:r>
                        <a:rPr lang="en-US" sz="1600" baseline="0" dirty="0" smtClean="0"/>
                        <a:t> hand-off required</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2228BAC7-C3F5-4480-A8A9-EC4461B885E2}" type="slidenum">
              <a:rPr lang="en-US" smtClean="0"/>
              <a:t>6</a:t>
            </a:fld>
            <a:endParaRPr lang="en-US"/>
          </a:p>
        </p:txBody>
      </p:sp>
    </p:spTree>
    <p:extLst>
      <p:ext uri="{BB962C8B-B14F-4D97-AF65-F5344CB8AC3E}">
        <p14:creationId xmlns:p14="http://schemas.microsoft.com/office/powerpoint/2010/main" val="87436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Designs Evaluated</a:t>
            </a:r>
            <a:endParaRPr lang="en-US" dirty="0"/>
          </a:p>
        </p:txBody>
      </p:sp>
      <p:graphicFrame>
        <p:nvGraphicFramePr>
          <p:cNvPr id="5" name="Content Placeholder 4"/>
          <p:cNvGraphicFramePr>
            <a:graphicFrameLocks noGrp="1"/>
          </p:cNvGraphicFramePr>
          <p:nvPr>
            <p:ph idx="1"/>
          </p:nvPr>
        </p:nvGraphicFramePr>
        <p:xfrm>
          <a:off x="838200" y="1570990"/>
          <a:ext cx="10547668" cy="3916680"/>
        </p:xfrm>
        <a:graphic>
          <a:graphicData uri="http://schemas.openxmlformats.org/drawingml/2006/table">
            <a:tbl>
              <a:tblPr firstRow="1" bandRow="1">
                <a:tableStyleId>{5C22544A-7EE6-4342-B048-85BDC9FD1C3A}</a:tableStyleId>
              </a:tblPr>
              <a:tblGrid>
                <a:gridCol w="2104708"/>
                <a:gridCol w="3505200"/>
                <a:gridCol w="4937760"/>
              </a:tblGrid>
              <a:tr h="370840">
                <a:tc>
                  <a:txBody>
                    <a:bodyPr/>
                    <a:lstStyle/>
                    <a:p>
                      <a:r>
                        <a:rPr lang="en-US" sz="1600" dirty="0" smtClean="0"/>
                        <a:t>Description</a:t>
                      </a:r>
                      <a:endParaRPr lang="en-US" sz="1600" dirty="0"/>
                    </a:p>
                  </a:txBody>
                  <a:tcPr/>
                </a:tc>
                <a:tc>
                  <a:txBody>
                    <a:bodyPr/>
                    <a:lstStyle/>
                    <a:p>
                      <a:r>
                        <a:rPr lang="en-US" sz="1600" dirty="0" smtClean="0"/>
                        <a:t>Pros</a:t>
                      </a:r>
                      <a:endParaRPr lang="en-US" sz="1600" dirty="0"/>
                    </a:p>
                  </a:txBody>
                  <a:tcPr/>
                </a:tc>
                <a:tc>
                  <a:txBody>
                    <a:bodyPr/>
                    <a:lstStyle/>
                    <a:p>
                      <a:r>
                        <a:rPr lang="en-US" sz="1600" dirty="0" smtClean="0"/>
                        <a:t>Cons</a:t>
                      </a:r>
                      <a:endParaRPr lang="en-US" sz="1600" dirty="0"/>
                    </a:p>
                  </a:txBody>
                  <a:tcPr/>
                </a:tc>
              </a:tr>
              <a:tr h="370840">
                <a:tc>
                  <a:txBody>
                    <a:bodyPr/>
                    <a:lstStyle/>
                    <a:p>
                      <a:r>
                        <a:rPr lang="en-US" sz="1600" dirty="0" smtClean="0"/>
                        <a:t>Swinging boom</a:t>
                      </a:r>
                      <a:endParaRPr lang="en-US" sz="1600" dirty="0"/>
                    </a:p>
                  </a:txBody>
                  <a:tcPr/>
                </a:tc>
                <a:tc>
                  <a:txBody>
                    <a:bodyPr/>
                    <a:lstStyle/>
                    <a:p>
                      <a:r>
                        <a:rPr lang="en-US" sz="1600" dirty="0" smtClean="0"/>
                        <a:t>Minimal</a:t>
                      </a:r>
                      <a:r>
                        <a:rPr lang="en-US" sz="1600" baseline="0" dirty="0" smtClean="0"/>
                        <a:t> obscuration (as-deployed)</a:t>
                      </a:r>
                      <a:endParaRPr lang="en-US" sz="1600" dirty="0"/>
                    </a:p>
                  </a:txBody>
                  <a:tcPr/>
                </a:tc>
                <a:tc>
                  <a:txBody>
                    <a:bodyPr/>
                    <a:lstStyle/>
                    <a:p>
                      <a:r>
                        <a:rPr lang="en-US" sz="1600" dirty="0" smtClean="0"/>
                        <a:t>Reliability, stowed obscuration and stray light, servicing, gravity-assisted actuation</a:t>
                      </a:r>
                      <a:endParaRPr lang="en-US" sz="1600" dirty="0"/>
                    </a:p>
                  </a:txBody>
                  <a:tcPr/>
                </a:tc>
              </a:tr>
              <a:tr h="370840">
                <a:tc>
                  <a:txBody>
                    <a:bodyPr/>
                    <a:lstStyle/>
                    <a:p>
                      <a:r>
                        <a:rPr lang="en-US" sz="1600" dirty="0" smtClean="0"/>
                        <a:t>Rail and pulley system</a:t>
                      </a:r>
                      <a:endParaRPr lang="en-US" sz="1600" dirty="0"/>
                    </a:p>
                  </a:txBody>
                  <a:tcPr/>
                </a:tc>
                <a:tc>
                  <a:txBody>
                    <a:bodyPr/>
                    <a:lstStyle/>
                    <a:p>
                      <a:r>
                        <a:rPr lang="en-US" sz="1600" dirty="0" smtClean="0"/>
                        <a:t>Reliability, heritage</a:t>
                      </a:r>
                      <a:endParaRPr lang="en-US" sz="1600" dirty="0"/>
                    </a:p>
                  </a:txBody>
                  <a:tcPr/>
                </a:tc>
                <a:tc>
                  <a:txBody>
                    <a:bodyPr/>
                    <a:lstStyle/>
                    <a:p>
                      <a:r>
                        <a:rPr lang="en-US" sz="1600" dirty="0" smtClean="0"/>
                        <a:t>Obscuration,</a:t>
                      </a:r>
                      <a:r>
                        <a:rPr lang="en-US" sz="1600" baseline="0" dirty="0" smtClean="0"/>
                        <a:t> complex exchange b/w filters</a:t>
                      </a:r>
                      <a:endParaRPr lang="en-US" sz="1600" dirty="0"/>
                    </a:p>
                  </a:txBody>
                  <a:tcPr/>
                </a:tc>
              </a:tr>
              <a:tr h="370840">
                <a:tc>
                  <a:txBody>
                    <a:bodyPr/>
                    <a:lstStyle/>
                    <a:p>
                      <a:r>
                        <a:rPr lang="en-US" sz="1600" dirty="0" smtClean="0"/>
                        <a:t>Tank tread</a:t>
                      </a:r>
                      <a:endParaRPr lang="en-US" sz="1600" dirty="0"/>
                    </a:p>
                  </a:txBody>
                  <a:tcPr/>
                </a:tc>
                <a:tc>
                  <a:txBody>
                    <a:bodyPr/>
                    <a:lstStyle/>
                    <a:p>
                      <a:r>
                        <a:rPr lang="en-US" sz="1600" dirty="0" smtClean="0"/>
                        <a:t>Heritage</a:t>
                      </a:r>
                      <a:endParaRPr lang="en-US" sz="1600" dirty="0"/>
                    </a:p>
                  </a:txBody>
                  <a:tcPr/>
                </a:tc>
                <a:tc>
                  <a:txBody>
                    <a:bodyPr/>
                    <a:lstStyle/>
                    <a:p>
                      <a:r>
                        <a:rPr lang="en-US" sz="1600" dirty="0" smtClean="0"/>
                        <a:t>Complexity, dynamics, servicing, stray light</a:t>
                      </a:r>
                      <a:endParaRPr lang="en-US" sz="1600" dirty="0"/>
                    </a:p>
                  </a:txBody>
                  <a:tcPr/>
                </a:tc>
              </a:tr>
              <a:tr h="370840">
                <a:tc>
                  <a:txBody>
                    <a:bodyPr/>
                    <a:lstStyle/>
                    <a:p>
                      <a:r>
                        <a:rPr lang="en-US" sz="1600" dirty="0" smtClean="0"/>
                        <a:t>Yoke</a:t>
                      </a:r>
                      <a:endParaRPr lang="en-US" sz="1600" dirty="0"/>
                    </a:p>
                  </a:txBody>
                  <a:tcPr/>
                </a:tc>
                <a:tc>
                  <a:txBody>
                    <a:bodyPr/>
                    <a:lstStyle/>
                    <a:p>
                      <a:r>
                        <a:rPr lang="en-US" sz="1600" dirty="0" smtClean="0"/>
                        <a:t>Simplicity</a:t>
                      </a:r>
                      <a:endParaRPr lang="en-US" sz="1600" dirty="0"/>
                    </a:p>
                  </a:txBody>
                  <a:tcPr/>
                </a:tc>
                <a:tc>
                  <a:txBody>
                    <a:bodyPr/>
                    <a:lstStyle/>
                    <a:p>
                      <a:r>
                        <a:rPr lang="en-US" sz="1600" dirty="0" smtClean="0"/>
                        <a:t>Obscuration, interference</a:t>
                      </a:r>
                      <a:endParaRPr lang="en-US" sz="1600" dirty="0"/>
                    </a:p>
                  </a:txBody>
                  <a:tcPr/>
                </a:tc>
              </a:tr>
              <a:tr h="370840">
                <a:tc>
                  <a:txBody>
                    <a:bodyPr/>
                    <a:lstStyle/>
                    <a:p>
                      <a:r>
                        <a:rPr lang="en-US" sz="1600" dirty="0" smtClean="0"/>
                        <a:t>Telescoping boom</a:t>
                      </a:r>
                      <a:endParaRPr lang="en-US" sz="1600" dirty="0"/>
                    </a:p>
                  </a:txBody>
                  <a:tcPr/>
                </a:tc>
                <a:tc>
                  <a:txBody>
                    <a:bodyPr/>
                    <a:lstStyle/>
                    <a:p>
                      <a:r>
                        <a:rPr lang="en-US" sz="1600" dirty="0" smtClean="0"/>
                        <a:t>Reliability</a:t>
                      </a:r>
                      <a:endParaRPr lang="en-US" sz="1600" dirty="0"/>
                    </a:p>
                  </a:txBody>
                  <a:tcPr/>
                </a:tc>
                <a:tc>
                  <a:txBody>
                    <a:bodyPr/>
                    <a:lstStyle/>
                    <a:p>
                      <a:r>
                        <a:rPr lang="en-US" sz="1600" dirty="0" smtClean="0"/>
                        <a:t>Obscuration,</a:t>
                      </a:r>
                      <a:r>
                        <a:rPr lang="en-US" sz="1600" baseline="0" dirty="0" smtClean="0"/>
                        <a:t> complex exchange b/w filters</a:t>
                      </a:r>
                      <a:endParaRPr lang="en-US" sz="1600" dirty="0"/>
                    </a:p>
                  </a:txBody>
                  <a:tcPr/>
                </a:tc>
              </a:tr>
              <a:tr h="370840">
                <a:tc>
                  <a:txBody>
                    <a:bodyPr/>
                    <a:lstStyle/>
                    <a:p>
                      <a:r>
                        <a:rPr lang="en-US" sz="1600" dirty="0" smtClean="0"/>
                        <a:t>Lin</a:t>
                      </a:r>
                      <a:r>
                        <a:rPr lang="en-US" sz="1600" baseline="0" dirty="0" smtClean="0"/>
                        <a:t>kage mechanism</a:t>
                      </a:r>
                      <a:endParaRPr lang="en-US" sz="1600" dirty="0"/>
                    </a:p>
                  </a:txBody>
                  <a:tcPr/>
                </a:tc>
                <a:tc>
                  <a:txBody>
                    <a:bodyPr/>
                    <a:lstStyle/>
                    <a:p>
                      <a:r>
                        <a:rPr lang="en-US" sz="1600" dirty="0" smtClean="0"/>
                        <a:t>Reliability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Obscuration,</a:t>
                      </a:r>
                      <a:r>
                        <a:rPr lang="en-US" sz="1600" baseline="0" dirty="0" smtClean="0"/>
                        <a:t> complex exchange b/w filters</a:t>
                      </a:r>
                      <a:endParaRPr lang="en-US" sz="1600" dirty="0" smtClean="0"/>
                    </a:p>
                  </a:txBody>
                  <a:tcPr/>
                </a:tc>
              </a:tr>
              <a:tr h="370840">
                <a:tc>
                  <a:txBody>
                    <a:bodyPr/>
                    <a:lstStyle/>
                    <a:p>
                      <a:r>
                        <a:rPr lang="en-US" sz="1600" dirty="0" smtClean="0"/>
                        <a:t>Pulley carts</a:t>
                      </a:r>
                      <a:endParaRPr lang="en-US" sz="1600" dirty="0"/>
                    </a:p>
                  </a:txBody>
                  <a:tcPr/>
                </a:tc>
                <a:tc>
                  <a:txBody>
                    <a:bodyPr/>
                    <a:lstStyle/>
                    <a:p>
                      <a:r>
                        <a:rPr lang="en-US" sz="1600" dirty="0" smtClean="0"/>
                        <a:t>Minimal obscuration</a:t>
                      </a:r>
                      <a:endParaRPr lang="en-US" sz="1600" dirty="0"/>
                    </a:p>
                  </a:txBody>
                  <a:tcPr/>
                </a:tc>
                <a:tc>
                  <a:txBody>
                    <a:bodyPr/>
                    <a:lstStyle/>
                    <a:p>
                      <a:r>
                        <a:rPr lang="en-US" sz="1600" dirty="0" smtClean="0"/>
                        <a:t>Complexity</a:t>
                      </a:r>
                      <a:endParaRPr lang="en-US" sz="1600" dirty="0"/>
                    </a:p>
                  </a:txBody>
                  <a:tcPr/>
                </a:tc>
              </a:tr>
              <a:tr h="370840">
                <a:tc>
                  <a:txBody>
                    <a:bodyPr/>
                    <a:lstStyle/>
                    <a:p>
                      <a:r>
                        <a:rPr lang="en-US" sz="1600" dirty="0" smtClean="0"/>
                        <a:t>Robotic arm</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Reliability, minimal obscuration</a:t>
                      </a:r>
                    </a:p>
                  </a:txBody>
                  <a:tcPr/>
                </a:tc>
                <a:tc>
                  <a:txBody>
                    <a:bodyPr/>
                    <a:lstStyle/>
                    <a:p>
                      <a:r>
                        <a:rPr lang="en-US" sz="1600" dirty="0" smtClean="0"/>
                        <a:t>Filter</a:t>
                      </a:r>
                      <a:r>
                        <a:rPr lang="en-US" sz="1600" baseline="0" dirty="0" smtClean="0"/>
                        <a:t> hand-off required</a:t>
                      </a:r>
                      <a:endParaRPr lang="en-US" sz="1600" dirty="0"/>
                    </a:p>
                  </a:txBody>
                  <a:tcPr/>
                </a:tc>
              </a:tr>
              <a:tr h="370840">
                <a:tc>
                  <a:txBody>
                    <a:bodyPr/>
                    <a:lstStyle/>
                    <a:p>
                      <a:r>
                        <a:rPr lang="en-US" sz="1600" dirty="0" smtClean="0"/>
                        <a:t>Telescoping rail system</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Reliability, minimal obscuration</a:t>
                      </a:r>
                    </a:p>
                  </a:txBody>
                  <a:tcPr/>
                </a:tc>
                <a:tc>
                  <a:txBody>
                    <a:bodyPr/>
                    <a:lstStyle/>
                    <a:p>
                      <a:r>
                        <a:rPr lang="en-US" sz="1600" dirty="0" smtClean="0"/>
                        <a:t>Filter</a:t>
                      </a:r>
                      <a:r>
                        <a:rPr lang="en-US" sz="1600" baseline="0" dirty="0" smtClean="0"/>
                        <a:t> hand-off required</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2228BAC7-C3F5-4480-A8A9-EC4461B885E2}" type="slidenum">
              <a:rPr lang="en-US" smtClean="0"/>
              <a:t>7</a:t>
            </a:fld>
            <a:endParaRPr lang="en-US"/>
          </a:p>
        </p:txBody>
      </p:sp>
      <p:cxnSp>
        <p:nvCxnSpPr>
          <p:cNvPr id="6" name="Straight Connector 5"/>
          <p:cNvCxnSpPr/>
          <p:nvPr/>
        </p:nvCxnSpPr>
        <p:spPr>
          <a:xfrm>
            <a:off x="578137" y="3439325"/>
            <a:ext cx="1109668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8137" y="2700921"/>
            <a:ext cx="1109668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8137" y="3067665"/>
            <a:ext cx="1109668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8137" y="3828682"/>
            <a:ext cx="1109668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8137" y="4176743"/>
            <a:ext cx="1109668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8137" y="4560201"/>
            <a:ext cx="11096686"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0942" y="2700921"/>
            <a:ext cx="0" cy="3570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0856" y="6193177"/>
            <a:ext cx="5149645" cy="369332"/>
          </a:xfrm>
          <a:prstGeom prst="rect">
            <a:avLst/>
          </a:prstGeom>
          <a:noFill/>
        </p:spPr>
        <p:txBody>
          <a:bodyPr wrap="square" rtlCol="0">
            <a:spAutoFit/>
          </a:bodyPr>
          <a:lstStyle/>
          <a:p>
            <a:pPr algn="ctr"/>
            <a:r>
              <a:rPr lang="en-US" dirty="0" smtClean="0"/>
              <a:t>Approaches ruled </a:t>
            </a:r>
            <a:r>
              <a:rPr lang="en-US" dirty="0" smtClean="0"/>
              <a:t>out as a result of previous reviews</a:t>
            </a:r>
            <a:endParaRPr lang="en-US" dirty="0"/>
          </a:p>
        </p:txBody>
      </p:sp>
    </p:spTree>
    <p:extLst>
      <p:ext uri="{BB962C8B-B14F-4D97-AF65-F5344CB8AC3E}">
        <p14:creationId xmlns:p14="http://schemas.microsoft.com/office/powerpoint/2010/main" val="270988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concepts for context	</a:t>
            </a:r>
            <a:endParaRPr lang="en-US" dirty="0"/>
          </a:p>
        </p:txBody>
      </p:sp>
      <p:sp>
        <p:nvSpPr>
          <p:cNvPr id="3" name="Content Placeholder 2"/>
          <p:cNvSpPr>
            <a:spLocks noGrp="1"/>
          </p:cNvSpPr>
          <p:nvPr>
            <p:ph idx="1"/>
          </p:nvPr>
        </p:nvSpPr>
        <p:spPr/>
        <p:txBody>
          <a:bodyPr/>
          <a:lstStyle/>
          <a:p>
            <a:r>
              <a:rPr lang="en-US" dirty="0" smtClean="0"/>
              <a:t>Swinging boom</a:t>
            </a:r>
          </a:p>
          <a:p>
            <a:r>
              <a:rPr lang="en-US" dirty="0" smtClean="0"/>
              <a:t>Rail system</a:t>
            </a:r>
          </a:p>
          <a:p>
            <a:r>
              <a:rPr lang="en-US" dirty="0" smtClean="0"/>
              <a:t>Robot arm</a:t>
            </a:r>
          </a:p>
          <a:p>
            <a:endParaRPr lang="en-US" dirty="0"/>
          </a:p>
          <a:p>
            <a:pPr marL="0" indent="0">
              <a:buNone/>
            </a:pPr>
            <a:r>
              <a:rPr lang="en-US" dirty="0" smtClean="0"/>
              <a:t>Rail and robot systems will be presented in more detail shortly</a:t>
            </a:r>
          </a:p>
          <a:p>
            <a:endParaRPr lang="en-US" dirty="0"/>
          </a:p>
        </p:txBody>
      </p:sp>
      <p:sp>
        <p:nvSpPr>
          <p:cNvPr id="4" name="Slide Number Placeholder 3"/>
          <p:cNvSpPr>
            <a:spLocks noGrp="1"/>
          </p:cNvSpPr>
          <p:nvPr>
            <p:ph type="sldNum" sz="quarter" idx="12"/>
          </p:nvPr>
        </p:nvSpPr>
        <p:spPr/>
        <p:txBody>
          <a:bodyPr/>
          <a:lstStyle/>
          <a:p>
            <a:fld id="{2228BAC7-C3F5-4480-A8A9-EC4461B885E2}" type="slidenum">
              <a:rPr lang="en-US" smtClean="0"/>
              <a:t>8</a:t>
            </a:fld>
            <a:endParaRPr lang="en-US"/>
          </a:p>
        </p:txBody>
      </p:sp>
    </p:spTree>
    <p:extLst>
      <p:ext uri="{BB962C8B-B14F-4D97-AF65-F5344CB8AC3E}">
        <p14:creationId xmlns:p14="http://schemas.microsoft.com/office/powerpoint/2010/main" val="59663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2888" y="-1947863"/>
            <a:ext cx="12677775" cy="10753725"/>
          </a:xfrm>
          <a:prstGeom prst="rect">
            <a:avLst/>
          </a:prstGeom>
        </p:spPr>
      </p:pic>
    </p:spTree>
    <p:extLst>
      <p:ext uri="{BB962C8B-B14F-4D97-AF65-F5344CB8AC3E}">
        <p14:creationId xmlns:p14="http://schemas.microsoft.com/office/powerpoint/2010/main" val="3862074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7351</TotalTime>
  <Words>1927</Words>
  <Application>Microsoft Office PowerPoint</Application>
  <PresentationFormat>Widescreen</PresentationFormat>
  <Paragraphs>440</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ZTF Filter Exchange Mechanism Trade Study Summary</vt:lpstr>
      <vt:lpstr>System Context</vt:lpstr>
      <vt:lpstr>System Context Ctd.</vt:lpstr>
      <vt:lpstr>System Context Ctd.</vt:lpstr>
      <vt:lpstr>System Context Ctd.</vt:lpstr>
      <vt:lpstr>Designs Evaluated</vt:lpstr>
      <vt:lpstr>Designs Evaluated</vt:lpstr>
      <vt:lpstr>Overview of concepts for context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lpstr>Backup Slides</vt:lpstr>
      <vt:lpstr>Filter Mechanical Requirements</vt:lpstr>
      <vt:lpstr>PowerPoint Presentation</vt:lpstr>
      <vt:lpstr>Filter Exchanger Functional Requirements</vt:lpstr>
      <vt:lpstr>Filter Exchanger Performance Requirements</vt:lpstr>
      <vt:lpstr>Images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Porter</dc:creator>
  <cp:lastModifiedBy>Michael Porter</cp:lastModifiedBy>
  <cp:revision>156</cp:revision>
  <dcterms:created xsi:type="dcterms:W3CDTF">2015-12-02T17:39:25Z</dcterms:created>
  <dcterms:modified xsi:type="dcterms:W3CDTF">2016-01-22T22:18:16Z</dcterms:modified>
</cp:coreProperties>
</file>