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47" autoAdjust="0"/>
  </p:normalViewPr>
  <p:slideViewPr>
    <p:cSldViewPr snapToGrid="0" snapToObjects="1">
      <p:cViewPr varScale="1">
        <p:scale>
          <a:sx n="112" d="100"/>
          <a:sy n="112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0E1C88-5329-C846-953A-1DE0AB3979A6}" type="datetimeFigureOut">
              <a:rPr lang="en-US" smtClean="0"/>
              <a:t>1/22/16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035C25-1BB4-4948-A7CD-C588B961C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00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0E1C88-5329-C846-953A-1DE0AB3979A6}" type="datetimeFigureOut">
              <a:rPr lang="en-US" smtClean="0"/>
              <a:t>1/22/16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035C25-1BB4-4948-A7CD-C588B961C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4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81000"/>
            <a:ext cx="20764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769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0E1C88-5329-C846-953A-1DE0AB3979A6}" type="datetimeFigureOut">
              <a:rPr lang="en-US" smtClean="0"/>
              <a:t>1/22/16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035C25-1BB4-4948-A7CD-C588B961C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50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0E1C88-5329-C846-953A-1DE0AB3979A6}" type="datetimeFigureOut">
              <a:rPr lang="en-US" smtClean="0"/>
              <a:t>1/22/16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035C25-1BB4-4948-A7CD-C588B961C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8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0E1C88-5329-C846-953A-1DE0AB3979A6}" type="datetimeFigureOut">
              <a:rPr lang="en-US" smtClean="0"/>
              <a:t>1/22/16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035C25-1BB4-4948-A7CD-C588B961C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7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0E1C88-5329-C846-953A-1DE0AB3979A6}" type="datetimeFigureOut">
              <a:rPr lang="en-US" smtClean="0"/>
              <a:t>1/22/16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035C25-1BB4-4948-A7CD-C588B961C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1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0E1C88-5329-C846-953A-1DE0AB3979A6}" type="datetimeFigureOut">
              <a:rPr lang="en-US" smtClean="0"/>
              <a:t>1/22/16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035C25-1BB4-4948-A7CD-C588B961C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80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0E1C88-5329-C846-953A-1DE0AB3979A6}" type="datetimeFigureOut">
              <a:rPr lang="en-US" smtClean="0"/>
              <a:t>1/22/16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035C25-1BB4-4948-A7CD-C588B961C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8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0E1C88-5329-C846-953A-1DE0AB3979A6}" type="datetimeFigureOut">
              <a:rPr lang="en-US" smtClean="0"/>
              <a:t>1/22/16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035C25-1BB4-4948-A7CD-C588B961C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69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0E1C88-5329-C846-953A-1DE0AB3979A6}" type="datetimeFigureOut">
              <a:rPr lang="en-US" smtClean="0"/>
              <a:t>1/22/16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035C25-1BB4-4948-A7CD-C588B961C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4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0E1C88-5329-C846-953A-1DE0AB3979A6}" type="datetimeFigureOut">
              <a:rPr lang="en-US" smtClean="0"/>
              <a:t>1/22/16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035C25-1BB4-4948-A7CD-C588B961C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305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26080" y="1143000"/>
            <a:ext cx="203692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accent2"/>
                </a:solidFill>
              </a:defRPr>
            </a:lvl1pPr>
          </a:lstStyle>
          <a:p>
            <a:fld id="{EF0E1C88-5329-C846-953A-1DE0AB3979A6}" type="datetimeFigureOut">
              <a:rPr lang="en-US" smtClean="0"/>
              <a:t>1/22/16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1143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228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2"/>
                </a:solidFill>
              </a:defRPr>
            </a:lvl1pPr>
          </a:lstStyle>
          <a:p>
            <a:fld id="{EA035C25-1BB4-4948-A7CD-C588B961C63A}" type="slidenum">
              <a:rPr lang="en-US" smtClean="0"/>
              <a:t>‹#›</a:t>
            </a:fld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609600" y="1143000"/>
            <a:ext cx="80772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ir.caltech.edu/twiki_oir/pub/Palomar/ZTF/Requirements/CIN_670_ZTF_Filter_and_Exchanger_Requirements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Filter Exchanger Requirements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Roger Smith</a:t>
            </a:r>
          </a:p>
          <a:p>
            <a:r>
              <a:rPr lang="en-US" dirty="0" smtClean="0"/>
              <a:t>2016-01-22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155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Yes, Requirements are documented (11 pages):</a:t>
            </a:r>
          </a:p>
          <a:p>
            <a:pPr marL="400050" lvl="1" indent="0">
              <a:buNone/>
            </a:pPr>
            <a:r>
              <a:rPr lang="en-US" sz="1600" dirty="0" smtClean="0">
                <a:hlinkClick r:id="rId2"/>
              </a:rPr>
              <a:t>http</a:t>
            </a:r>
            <a:r>
              <a:rPr lang="en-US" sz="1600" dirty="0">
                <a:hlinkClick r:id="rId2"/>
              </a:rPr>
              <a:t>://www.oir.caltech.edu/twiki_oir/pub/Palomar/ZTF/Requirements/</a:t>
            </a:r>
            <a:r>
              <a:rPr lang="en-US" sz="1600" dirty="0" smtClean="0">
                <a:hlinkClick r:id="rId2"/>
              </a:rPr>
              <a:t>CIN_670_ZTF_Filter_and_Exchanger_Requirements.docx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Let’s look at driving requirements, and note some others.</a:t>
            </a:r>
            <a:endParaRPr lang="en-US" sz="2000" dirty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2000" dirty="0" smtClean="0"/>
              <a:t>Michael Porter will show a </a:t>
            </a:r>
            <a:r>
              <a:rPr lang="en-US" sz="2000" dirty="0"/>
              <a:t>r</a:t>
            </a:r>
            <a:r>
              <a:rPr lang="en-US" sz="2000" dirty="0" smtClean="0"/>
              <a:t>equirements compliance matrix.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60374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04126"/>
            <a:ext cx="8077200" cy="5295884"/>
          </a:xfrm>
        </p:spPr>
        <p:txBody>
          <a:bodyPr/>
          <a:lstStyle/>
          <a:p>
            <a:r>
              <a:rPr lang="en-US" dirty="0" smtClean="0"/>
              <a:t>Safety (personnel, telescope</a:t>
            </a:r>
            <a:r>
              <a:rPr lang="en-US" dirty="0"/>
              <a:t>, </a:t>
            </a:r>
            <a:r>
              <a:rPr lang="en-US" dirty="0" smtClean="0"/>
              <a:t>instrument, filters)</a:t>
            </a:r>
          </a:p>
          <a:p>
            <a:pPr lvl="1"/>
            <a:r>
              <a:rPr lang="en-US" dirty="0" smtClean="0">
                <a:sym typeface="Wingdings"/>
              </a:rPr>
              <a:t>by design and by test </a:t>
            </a:r>
            <a:r>
              <a:rPr lang="en-US" sz="1400" dirty="0" smtClean="0">
                <a:sym typeface="Wingdings"/>
              </a:rPr>
              <a:t>…. metrics/protocols TBD but “handoff” is allowed</a:t>
            </a:r>
          </a:p>
          <a:p>
            <a:pPr marL="400050" lvl="1" indent="0">
              <a:buNone/>
            </a:pPr>
            <a:r>
              <a:rPr lang="en-US" dirty="0" smtClean="0">
                <a:sym typeface="Wingdings"/>
              </a:rPr>
              <a:t> cost &amp; schedule</a:t>
            </a:r>
            <a:endParaRPr lang="en-US" dirty="0" smtClean="0"/>
          </a:p>
          <a:p>
            <a:r>
              <a:rPr lang="en-US" dirty="0" smtClean="0"/>
              <a:t>Functionality</a:t>
            </a:r>
          </a:p>
          <a:p>
            <a:pPr lvl="1"/>
            <a:r>
              <a:rPr lang="en-US" dirty="0" smtClean="0"/>
              <a:t>Automated </a:t>
            </a:r>
            <a:r>
              <a:rPr lang="en-US" dirty="0"/>
              <a:t>exchange between 3 </a:t>
            </a:r>
            <a:r>
              <a:rPr lang="en-US" dirty="0" smtClean="0"/>
              <a:t>filters or none (all stowed).</a:t>
            </a:r>
          </a:p>
          <a:p>
            <a:pPr lvl="1"/>
            <a:r>
              <a:rPr lang="en-US" dirty="0" smtClean="0"/>
              <a:t>Manual change of filter set by day (safe, easy)</a:t>
            </a:r>
          </a:p>
          <a:p>
            <a:pPr lvl="1"/>
            <a:r>
              <a:rPr lang="en-US" dirty="0" smtClean="0"/>
              <a:t>Mechanical protection of stowed filters from dust or humans.</a:t>
            </a:r>
          </a:p>
          <a:p>
            <a:r>
              <a:rPr lang="en-US" dirty="0" smtClean="0"/>
              <a:t>Survey rate</a:t>
            </a:r>
          </a:p>
          <a:p>
            <a:pPr lvl="1"/>
            <a:r>
              <a:rPr lang="en-US" dirty="0" smtClean="0"/>
              <a:t>Exchange time   </a:t>
            </a:r>
            <a:r>
              <a:rPr lang="en-US" sz="1400" dirty="0" smtClean="0"/>
              <a:t>&lt;90s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[60s goal]</a:t>
            </a:r>
          </a:p>
          <a:p>
            <a:pPr lvl="1"/>
            <a:r>
              <a:rPr lang="en-US" dirty="0" smtClean="0"/>
              <a:t>Beam obstruction </a:t>
            </a:r>
            <a:r>
              <a:rPr lang="en-US" sz="1400" dirty="0" smtClean="0"/>
              <a:t>&lt;1% on axis, 2% off axis  </a:t>
            </a:r>
            <a:r>
              <a:rPr lang="en-US" sz="1400" dirty="0" smtClean="0">
                <a:solidFill>
                  <a:srgbClr val="A6A6A6"/>
                </a:solidFill>
              </a:rPr>
              <a:t>[0.5%, 1% goals]</a:t>
            </a:r>
          </a:p>
          <a:p>
            <a:pPr lvl="1"/>
            <a:r>
              <a:rPr lang="en-US" dirty="0" smtClean="0"/>
              <a:t>Reliability:  </a:t>
            </a:r>
            <a:r>
              <a:rPr lang="en-US" sz="1400" dirty="0" smtClean="0"/>
              <a:t>MTBF &gt; 33,000 exchanges; down time &lt; 2 night/</a:t>
            </a:r>
            <a:r>
              <a:rPr lang="en-US" sz="1400" dirty="0" err="1" smtClean="0"/>
              <a:t>yr</a:t>
            </a:r>
            <a:endParaRPr lang="en-US" sz="1400" dirty="0" smtClean="0"/>
          </a:p>
          <a:p>
            <a:pPr lvl="1"/>
            <a:r>
              <a:rPr lang="en-US" dirty="0" smtClean="0"/>
              <a:t>Impact on tube seeing: </a:t>
            </a:r>
            <a:r>
              <a:rPr lang="en-US" sz="1400" dirty="0" smtClean="0"/>
              <a:t>surface temperature with 3C of ambient.</a:t>
            </a:r>
            <a:endParaRPr lang="en-US" dirty="0" smtClean="0"/>
          </a:p>
          <a:p>
            <a:pPr lvl="1"/>
            <a:r>
              <a:rPr lang="en-US" dirty="0" smtClean="0"/>
              <a:t>Positioning accuracy: </a:t>
            </a:r>
            <a:r>
              <a:rPr lang="en-US" dirty="0" smtClean="0">
                <a:sym typeface="Wingdings"/>
              </a:rPr>
              <a:t>  </a:t>
            </a:r>
            <a:r>
              <a:rPr lang="en-US" sz="1400" dirty="0" smtClean="0">
                <a:sym typeface="Wingdings"/>
              </a:rPr>
              <a:t>+-0.25mm in X,Y, or Z.</a:t>
            </a:r>
            <a:endParaRPr lang="en-US" sz="1400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3833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04126"/>
            <a:ext cx="8077200" cy="5295884"/>
          </a:xfrm>
        </p:spPr>
        <p:txBody>
          <a:bodyPr/>
          <a:lstStyle/>
          <a:p>
            <a:pPr>
              <a:buFont typeface="Wingdings" charset="0"/>
              <a:buChar char="à"/>
            </a:pPr>
            <a:r>
              <a:rPr lang="en-US" sz="2000" dirty="0" smtClean="0">
                <a:solidFill>
                  <a:srgbClr val="0000FF"/>
                </a:solidFill>
                <a:sym typeface="Wingdings"/>
              </a:rPr>
              <a:t>Designs are not permitted different risk posture so this translates to cost and schedule required to meet need.</a:t>
            </a:r>
          </a:p>
          <a:p>
            <a:r>
              <a:rPr lang="en-US" sz="1800" dirty="0" smtClean="0"/>
              <a:t>Safety for personnel</a:t>
            </a:r>
          </a:p>
          <a:p>
            <a:pPr lvl="1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Interlocks</a:t>
            </a:r>
          </a:p>
          <a:p>
            <a:pPr lvl="1"/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Limit forces?</a:t>
            </a:r>
          </a:p>
          <a:p>
            <a:r>
              <a:rPr lang="en-US" sz="1800" dirty="0" smtClean="0"/>
              <a:t>Safety for telescope</a:t>
            </a:r>
          </a:p>
          <a:p>
            <a:pPr lvl="1"/>
            <a:r>
              <a:rPr lang="en-US" sz="1600" dirty="0" smtClean="0">
                <a:solidFill>
                  <a:srgbClr val="A6A6A6"/>
                </a:solidFill>
              </a:rPr>
              <a:t>Interlocks, redundancy fro safe handoff</a:t>
            </a:r>
          </a:p>
          <a:p>
            <a:pPr lvl="1"/>
            <a:r>
              <a:rPr lang="en-US" sz="1600" dirty="0">
                <a:solidFill>
                  <a:srgbClr val="A6A6A6"/>
                </a:solidFill>
              </a:rPr>
              <a:t>V</a:t>
            </a:r>
            <a:r>
              <a:rPr lang="en-US" sz="1600" dirty="0" smtClean="0">
                <a:solidFill>
                  <a:srgbClr val="A6A6A6"/>
                </a:solidFill>
              </a:rPr>
              <a:t>erify by repetitive test in various orientations.</a:t>
            </a:r>
          </a:p>
          <a:p>
            <a:r>
              <a:rPr lang="en-US" sz="1800" dirty="0" smtClean="0"/>
              <a:t>Safety for instrument</a:t>
            </a:r>
          </a:p>
          <a:p>
            <a:pPr lvl="1"/>
            <a:r>
              <a:rPr lang="en-US" sz="1600" dirty="0" smtClean="0">
                <a:solidFill>
                  <a:srgbClr val="A6A6A6"/>
                </a:solidFill>
              </a:rPr>
              <a:t>Force limits</a:t>
            </a:r>
          </a:p>
          <a:p>
            <a:pPr lvl="1"/>
            <a:r>
              <a:rPr lang="en-US" sz="1600" dirty="0" smtClean="0">
                <a:solidFill>
                  <a:srgbClr val="A6A6A6"/>
                </a:solidFill>
              </a:rPr>
              <a:t>Soft frame surface (cannot scratch window)</a:t>
            </a:r>
          </a:p>
          <a:p>
            <a:r>
              <a:rPr lang="en-US" sz="1800" dirty="0" smtClean="0"/>
              <a:t>Safety for filters</a:t>
            </a:r>
          </a:p>
          <a:p>
            <a:pPr lvl="1"/>
            <a:r>
              <a:rPr lang="en-US" sz="1600" dirty="0" smtClean="0">
                <a:solidFill>
                  <a:srgbClr val="A6A6A6"/>
                </a:solidFill>
              </a:rPr>
              <a:t>All of the above</a:t>
            </a:r>
          </a:p>
          <a:p>
            <a:pPr lvl="1"/>
            <a:r>
              <a:rPr lang="en-US" sz="1600" dirty="0" smtClean="0">
                <a:solidFill>
                  <a:srgbClr val="A6A6A6"/>
                </a:solidFill>
              </a:rPr>
              <a:t>Enclosed when stowed to protect from dust and harm by humans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2856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04126"/>
            <a:ext cx="8077200" cy="5295884"/>
          </a:xfrm>
        </p:spPr>
        <p:txBody>
          <a:bodyPr/>
          <a:lstStyle/>
          <a:p>
            <a:r>
              <a:rPr lang="en-US" dirty="0" smtClean="0"/>
              <a:t>Automated </a:t>
            </a:r>
            <a:r>
              <a:rPr lang="en-US" dirty="0"/>
              <a:t>exchange between 3 </a:t>
            </a:r>
            <a:r>
              <a:rPr lang="en-US" dirty="0" smtClean="0"/>
              <a:t>filters</a:t>
            </a:r>
          </a:p>
          <a:p>
            <a:pPr lvl="1"/>
            <a:r>
              <a:rPr lang="en-US" dirty="0" smtClean="0"/>
              <a:t>Or observe with no filter (all stowed)</a:t>
            </a:r>
          </a:p>
          <a:p>
            <a:pPr lvl="1"/>
            <a:r>
              <a:rPr lang="en-US" dirty="0" smtClean="0"/>
              <a:t>Easy upgrade to more filters is desirable but not a requirement.</a:t>
            </a:r>
          </a:p>
          <a:p>
            <a:r>
              <a:rPr lang="en-US" dirty="0" smtClean="0"/>
              <a:t>Manual change of filter set by day</a:t>
            </a:r>
          </a:p>
          <a:p>
            <a:pPr lvl="1"/>
            <a:r>
              <a:rPr lang="en-US" dirty="0" smtClean="0"/>
              <a:t>Need infrastructure to make this safe (easy)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2856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affecting survey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04126"/>
            <a:ext cx="8077200" cy="5295884"/>
          </a:xfrm>
        </p:spPr>
        <p:txBody>
          <a:bodyPr/>
          <a:lstStyle/>
          <a:p>
            <a:r>
              <a:rPr lang="en-US" dirty="0" smtClean="0"/>
              <a:t>Exchange time   </a:t>
            </a:r>
            <a:r>
              <a:rPr lang="en-US" sz="1800" dirty="0" smtClean="0"/>
              <a:t>&lt;90s    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[60s goal]</a:t>
            </a:r>
          </a:p>
          <a:p>
            <a:pPr lvl="1"/>
            <a:r>
              <a:rPr lang="en-US" sz="1600" dirty="0" smtClean="0"/>
              <a:t>Cooperative telescope motion allowed but counted as positioning overhead.</a:t>
            </a:r>
          </a:p>
          <a:p>
            <a:pPr lvl="1"/>
            <a:r>
              <a:rPr lang="en-US" sz="1600" dirty="0" smtClean="0"/>
              <a:t>Currently a maximum is specified but it the average which is more interesting for survey rate.   Maybe the goal is for the average.</a:t>
            </a:r>
          </a:p>
          <a:p>
            <a:r>
              <a:rPr lang="en-US" dirty="0" smtClean="0"/>
              <a:t>Beam obstruction </a:t>
            </a:r>
            <a:r>
              <a:rPr lang="en-US" sz="1800" dirty="0" smtClean="0"/>
              <a:t>&lt;1% on axis, 2% off axis  </a:t>
            </a:r>
            <a:r>
              <a:rPr lang="en-US" sz="1800" dirty="0" smtClean="0">
                <a:solidFill>
                  <a:srgbClr val="A6A6A6"/>
                </a:solidFill>
              </a:rPr>
              <a:t>[0.5%, 1% goals]</a:t>
            </a:r>
          </a:p>
          <a:p>
            <a:r>
              <a:rPr lang="en-US" dirty="0" smtClean="0"/>
              <a:t>Reliability:  </a:t>
            </a:r>
            <a:r>
              <a:rPr lang="en-US" sz="1800" dirty="0" smtClean="0"/>
              <a:t>MTBF &gt; 33,000 exchanges; down time &lt; 2 night/</a:t>
            </a:r>
            <a:r>
              <a:rPr lang="en-US" sz="1800" dirty="0" err="1" smtClean="0"/>
              <a:t>yr</a:t>
            </a:r>
            <a:endParaRPr lang="en-US" sz="1800" dirty="0" smtClean="0"/>
          </a:p>
          <a:p>
            <a:pPr lvl="1"/>
            <a:r>
              <a:rPr lang="en-US" sz="1600" dirty="0" smtClean="0"/>
              <a:t>Verification method is not yet specified.</a:t>
            </a:r>
          </a:p>
          <a:p>
            <a:r>
              <a:rPr lang="en-US" dirty="0" smtClean="0"/>
              <a:t>Impact on tube seeing: </a:t>
            </a:r>
            <a:r>
              <a:rPr lang="en-US" sz="1800" dirty="0" smtClean="0"/>
              <a:t>surface temperature with 3C of ambient.</a:t>
            </a:r>
          </a:p>
          <a:p>
            <a:r>
              <a:rPr lang="en-US" dirty="0" smtClean="0"/>
              <a:t>Positioning accuracy: </a:t>
            </a:r>
            <a:r>
              <a:rPr lang="en-US" dirty="0" smtClean="0">
                <a:sym typeface="Wingdings"/>
              </a:rPr>
              <a:t>  </a:t>
            </a:r>
            <a:r>
              <a:rPr lang="en-US" sz="1800" dirty="0" smtClean="0">
                <a:sym typeface="Wingdings"/>
              </a:rPr>
              <a:t>+-0.25mm in X,Y, or Z.  Tilt TBD.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2856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o formal requirement yet:</a:t>
            </a:r>
          </a:p>
          <a:p>
            <a:r>
              <a:rPr lang="en-US" sz="2000" dirty="0"/>
              <a:t>O</a:t>
            </a:r>
            <a:r>
              <a:rPr lang="en-US" sz="2000" dirty="0" smtClean="0"/>
              <a:t>bstruction of human access to telescope interior.</a:t>
            </a:r>
          </a:p>
          <a:p>
            <a:r>
              <a:rPr lang="en-US" sz="2000" dirty="0" smtClean="0"/>
              <a:t>Mass of filter exchanger</a:t>
            </a:r>
          </a:p>
          <a:p>
            <a:r>
              <a:rPr lang="en-US" sz="2000" dirty="0" smtClean="0"/>
              <a:t>Mass of electronics</a:t>
            </a:r>
            <a:endParaRPr lang="en-US" sz="1600" dirty="0" smtClean="0"/>
          </a:p>
          <a:p>
            <a:r>
              <a:rPr lang="en-US" sz="2000" dirty="0" smtClean="0"/>
              <a:t>Heat dissipation in electronic enclosure</a:t>
            </a:r>
          </a:p>
          <a:p>
            <a:r>
              <a:rPr lang="en-US" sz="2000" dirty="0" smtClean="0"/>
              <a:t>No back drive (part of safety requirements)</a:t>
            </a:r>
          </a:p>
          <a:p>
            <a:r>
              <a:rPr lang="en-US" sz="2000" dirty="0" smtClean="0"/>
              <a:t>Knowledge of positioning preserved across power cycle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29086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icity">
  <a:themeElements>
    <a:clrScheme name="simplicity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implicity1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simplicity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icity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icity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icity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icity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icity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icity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simplicity.thmx</Template>
  <TotalTime>147</TotalTime>
  <Words>474</Words>
  <Application>Microsoft Macintosh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simplicity</vt:lpstr>
      <vt:lpstr>Filter Exchanger Requirements</vt:lpstr>
      <vt:lpstr>Overview</vt:lpstr>
      <vt:lpstr>Requirements</vt:lpstr>
      <vt:lpstr>Safety Requirements</vt:lpstr>
      <vt:lpstr>Functional Requirements</vt:lpstr>
      <vt:lpstr>Requirements affecting survey rate</vt:lpstr>
      <vt:lpstr>Concerns</vt:lpstr>
    </vt:vector>
  </TitlesOfParts>
  <Company>Caltech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Filter Exchanger Requirements</dc:title>
  <dc:creator>Roger Smith</dc:creator>
  <cp:lastModifiedBy>Roger Smith</cp:lastModifiedBy>
  <cp:revision>13</cp:revision>
  <dcterms:created xsi:type="dcterms:W3CDTF">2016-01-22T20:03:30Z</dcterms:created>
  <dcterms:modified xsi:type="dcterms:W3CDTF">2016-01-22T22:30:34Z</dcterms:modified>
</cp:coreProperties>
</file>