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tmp" ContentType="image/p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99" r:id="rId5"/>
    <p:sldId id="260" r:id="rId6"/>
    <p:sldId id="274" r:id="rId7"/>
    <p:sldId id="280" r:id="rId8"/>
    <p:sldId id="281" r:id="rId9"/>
    <p:sldId id="282" r:id="rId10"/>
    <p:sldId id="311" r:id="rId11"/>
    <p:sldId id="271" r:id="rId12"/>
    <p:sldId id="272" r:id="rId13"/>
    <p:sldId id="275" r:id="rId14"/>
    <p:sldId id="273" r:id="rId15"/>
    <p:sldId id="279" r:id="rId16"/>
    <p:sldId id="277" r:id="rId17"/>
    <p:sldId id="276" r:id="rId18"/>
    <p:sldId id="270" r:id="rId19"/>
    <p:sldId id="291" r:id="rId20"/>
    <p:sldId id="292" r:id="rId21"/>
    <p:sldId id="310" r:id="rId22"/>
    <p:sldId id="312" r:id="rId23"/>
    <p:sldId id="284" r:id="rId24"/>
    <p:sldId id="285" r:id="rId25"/>
    <p:sldId id="286" r:id="rId26"/>
    <p:sldId id="293" r:id="rId27"/>
    <p:sldId id="267" r:id="rId28"/>
    <p:sldId id="290" r:id="rId29"/>
    <p:sldId id="294" r:id="rId30"/>
    <p:sldId id="269" r:id="rId31"/>
    <p:sldId id="268" r:id="rId32"/>
    <p:sldId id="313" r:id="rId33"/>
    <p:sldId id="314" r:id="rId34"/>
    <p:sldId id="315" r:id="rId35"/>
    <p:sldId id="263" r:id="rId36"/>
    <p:sldId id="295" r:id="rId37"/>
    <p:sldId id="296" r:id="rId38"/>
    <p:sldId id="297" r:id="rId39"/>
    <p:sldId id="298" r:id="rId40"/>
    <p:sldId id="264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09" r:id="rId51"/>
    <p:sldId id="322" r:id="rId52"/>
    <p:sldId id="317" r:id="rId53"/>
    <p:sldId id="316" r:id="rId54"/>
    <p:sldId id="320" r:id="rId55"/>
    <p:sldId id="319" r:id="rId56"/>
    <p:sldId id="321" r:id="rId5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15FF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04" autoAdjust="0"/>
    <p:restoredTop sz="94660"/>
  </p:normalViewPr>
  <p:slideViewPr>
    <p:cSldViewPr snapToGrid="0" snapToObjects="1">
      <p:cViewPr varScale="1">
        <p:scale>
          <a:sx n="95" d="100"/>
          <a:sy n="95" d="100"/>
        </p:scale>
        <p:origin x="-181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printerSettings" Target="printerSettings/printerSettings1.bin"/><Relationship Id="rId59" Type="http://schemas.openxmlformats.org/officeDocument/2006/relationships/presProps" Target="pres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viewProps" Target="viewProps.xml"/><Relationship Id="rId61" Type="http://schemas.openxmlformats.org/officeDocument/2006/relationships/theme" Target="theme/theme1.xml"/><Relationship Id="rId6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ogersmith:Documents:Work:Lab:teaching:numerical%20simulation:finite%20difference%20model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e2v CCD213-C6 for ZTF 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18916201534935"/>
          <c:y val="0.07735368956743"/>
          <c:w val="0.833325525764975"/>
          <c:h val="0.822193905151169"/>
        </c:manualLayout>
      </c:layout>
      <c:scatterChart>
        <c:scatterStyle val="lineMarker"/>
        <c:varyColors val="0"/>
        <c:ser>
          <c:idx val="0"/>
          <c:order val="0"/>
          <c:tx>
            <c:strRef>
              <c:f>[1]QE!$B$4</c:f>
              <c:strCache>
                <c:ptCount val="1"/>
                <c:pt idx="0">
                  <c:v>ZTF Spec</c:v>
                </c:pt>
              </c:strCache>
            </c:strRef>
          </c:tx>
          <c:spPr>
            <a:ln w="12700" cmpd="sng">
              <a:solidFill>
                <a:schemeClr val="tx1"/>
              </a:solidFill>
            </a:ln>
            <a:effectLst/>
          </c:spPr>
          <c:marker>
            <c:symbol val="none"/>
          </c:marker>
          <c:xVal>
            <c:numRef>
              <c:f>[1]QE!$E$3:$I$3</c:f>
              <c:numCache>
                <c:formatCode>General</c:formatCode>
                <c:ptCount val="5"/>
                <c:pt idx="0">
                  <c:v>400.0</c:v>
                </c:pt>
                <c:pt idx="1">
                  <c:v>500.0</c:v>
                </c:pt>
                <c:pt idx="2">
                  <c:v>650.0</c:v>
                </c:pt>
                <c:pt idx="3">
                  <c:v>700.0</c:v>
                </c:pt>
                <c:pt idx="4">
                  <c:v>900.0</c:v>
                </c:pt>
              </c:numCache>
            </c:numRef>
          </c:xVal>
          <c:yVal>
            <c:numRef>
              <c:f>[1]QE!$E$4:$I$4</c:f>
              <c:numCache>
                <c:formatCode>0%</c:formatCode>
                <c:ptCount val="5"/>
                <c:pt idx="0">
                  <c:v>0.7</c:v>
                </c:pt>
                <c:pt idx="1">
                  <c:v>0.75</c:v>
                </c:pt>
                <c:pt idx="2">
                  <c:v>0.75</c:v>
                </c:pt>
                <c:pt idx="3">
                  <c:v>0.7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[1]QE!$B$5</c:f>
              <c:strCache>
                <c:ptCount val="1"/>
                <c:pt idx="0">
                  <c:v>10353-02-01</c:v>
                </c:pt>
              </c:strCache>
            </c:strRef>
          </c:tx>
          <c:spPr>
            <a:ln w="25400">
              <a:noFill/>
            </a:ln>
          </c:spPr>
          <c:marker>
            <c:symbol val="square"/>
            <c:size val="5"/>
            <c:spPr>
              <a:solidFill>
                <a:srgbClr val="07FFF8"/>
              </a:solidFill>
              <a:ln>
                <a:solidFill>
                  <a:schemeClr val="tx1"/>
                </a:solidFill>
              </a:ln>
            </c:spPr>
          </c:marker>
          <c:dPt>
            <c:idx val="0"/>
            <c:bubble3D val="0"/>
          </c:dPt>
          <c:xVal>
            <c:numRef>
              <c:f>[1]QE!$E$3:$I$3</c:f>
              <c:numCache>
                <c:formatCode>General</c:formatCode>
                <c:ptCount val="5"/>
                <c:pt idx="0">
                  <c:v>400.0</c:v>
                </c:pt>
                <c:pt idx="1">
                  <c:v>500.0</c:v>
                </c:pt>
                <c:pt idx="2">
                  <c:v>650.0</c:v>
                </c:pt>
                <c:pt idx="3">
                  <c:v>700.0</c:v>
                </c:pt>
                <c:pt idx="4">
                  <c:v>900.0</c:v>
                </c:pt>
              </c:numCache>
            </c:numRef>
          </c:xVal>
          <c:yVal>
            <c:numRef>
              <c:f>[1]QE!$E$5:$I$5</c:f>
              <c:numCache>
                <c:formatCode>0.0%</c:formatCode>
                <c:ptCount val="5"/>
                <c:pt idx="0">
                  <c:v>0.884</c:v>
                </c:pt>
                <c:pt idx="1">
                  <c:v>0.975</c:v>
                </c:pt>
                <c:pt idx="2">
                  <c:v>0.82</c:v>
                </c:pt>
                <c:pt idx="3">
                  <c:v>0.792</c:v>
                </c:pt>
                <c:pt idx="4">
                  <c:v>0.297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[1]QE!$B$6</c:f>
              <c:strCache>
                <c:ptCount val="1"/>
                <c:pt idx="0">
                  <c:v>12423-04-01</c:v>
                </c:pt>
              </c:strCache>
            </c:strRef>
          </c:tx>
          <c:spPr>
            <a:ln w="25400">
              <a:noFill/>
            </a:ln>
          </c:spPr>
          <c:marker>
            <c:symbol val="square"/>
            <c:size val="5"/>
            <c:spPr>
              <a:solidFill>
                <a:srgbClr val="22FF11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[1]QE!$E$3:$I$3</c:f>
              <c:numCache>
                <c:formatCode>General</c:formatCode>
                <c:ptCount val="5"/>
                <c:pt idx="0">
                  <c:v>400.0</c:v>
                </c:pt>
                <c:pt idx="1">
                  <c:v>500.0</c:v>
                </c:pt>
                <c:pt idx="2">
                  <c:v>650.0</c:v>
                </c:pt>
                <c:pt idx="3">
                  <c:v>700.0</c:v>
                </c:pt>
                <c:pt idx="4">
                  <c:v>900.0</c:v>
                </c:pt>
              </c:numCache>
            </c:numRef>
          </c:xVal>
          <c:yVal>
            <c:numRef>
              <c:f>[1]QE!$E$6:$I$6</c:f>
              <c:numCache>
                <c:formatCode>0.0%</c:formatCode>
                <c:ptCount val="5"/>
                <c:pt idx="0">
                  <c:v>0.825</c:v>
                </c:pt>
                <c:pt idx="1">
                  <c:v>0.97</c:v>
                </c:pt>
                <c:pt idx="2">
                  <c:v>0.838</c:v>
                </c:pt>
                <c:pt idx="3">
                  <c:v>0.809</c:v>
                </c:pt>
                <c:pt idx="4">
                  <c:v>0.295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[1]QE!$B$7</c:f>
              <c:strCache>
                <c:ptCount val="1"/>
                <c:pt idx="0">
                  <c:v>12451-02-01</c:v>
                </c:pt>
              </c:strCache>
            </c:strRef>
          </c:tx>
          <c:spPr>
            <a:ln w="25400">
              <a:noFill/>
            </a:ln>
          </c:spPr>
          <c:marker>
            <c:symbol val="square"/>
            <c:size val="5"/>
            <c:spPr>
              <a:solidFill>
                <a:schemeClr val="tx1"/>
              </a:solidFill>
            </c:spPr>
          </c:marker>
          <c:xVal>
            <c:numRef>
              <c:f>[1]QE!$E$3:$I$3</c:f>
              <c:numCache>
                <c:formatCode>General</c:formatCode>
                <c:ptCount val="5"/>
                <c:pt idx="0">
                  <c:v>400.0</c:v>
                </c:pt>
                <c:pt idx="1">
                  <c:v>500.0</c:v>
                </c:pt>
                <c:pt idx="2">
                  <c:v>650.0</c:v>
                </c:pt>
                <c:pt idx="3">
                  <c:v>700.0</c:v>
                </c:pt>
                <c:pt idx="4">
                  <c:v>900.0</c:v>
                </c:pt>
              </c:numCache>
            </c:numRef>
          </c:xVal>
          <c:yVal>
            <c:numRef>
              <c:f>[1]QE!$E$7:$I$7</c:f>
              <c:numCache>
                <c:formatCode>0.0%</c:formatCode>
                <c:ptCount val="5"/>
                <c:pt idx="0">
                  <c:v>0.808</c:v>
                </c:pt>
                <c:pt idx="1">
                  <c:v>0.98</c:v>
                </c:pt>
                <c:pt idx="2">
                  <c:v>0.841</c:v>
                </c:pt>
                <c:pt idx="3">
                  <c:v>0.812</c:v>
                </c:pt>
                <c:pt idx="4">
                  <c:v>0.292</c:v>
                </c:pt>
              </c:numCache>
            </c:numRef>
          </c:yVal>
          <c:smooth val="0"/>
        </c:ser>
        <c:ser>
          <c:idx val="4"/>
          <c:order val="4"/>
          <c:tx>
            <c:strRef>
              <c:f>[1]QE!$B$8</c:f>
              <c:strCache>
                <c:ptCount val="1"/>
                <c:pt idx="0">
                  <c:v>12461-15-01</c:v>
                </c:pt>
              </c:strCache>
            </c:strRef>
          </c:tx>
          <c:spPr>
            <a:ln w="47625">
              <a:noFill/>
            </a:ln>
          </c:spPr>
          <c:marker>
            <c:symbol val="square"/>
            <c:size val="6"/>
            <c:spPr>
              <a:solidFill>
                <a:srgbClr val="0000FF"/>
              </a:solidFill>
            </c:spPr>
          </c:marker>
          <c:xVal>
            <c:numRef>
              <c:f>[1]QE!$E$3:$I$3</c:f>
              <c:numCache>
                <c:formatCode>General</c:formatCode>
                <c:ptCount val="5"/>
                <c:pt idx="0">
                  <c:v>400.0</c:v>
                </c:pt>
                <c:pt idx="1">
                  <c:v>500.0</c:v>
                </c:pt>
                <c:pt idx="2">
                  <c:v>650.0</c:v>
                </c:pt>
                <c:pt idx="3">
                  <c:v>700.0</c:v>
                </c:pt>
                <c:pt idx="4">
                  <c:v>900.0</c:v>
                </c:pt>
              </c:numCache>
            </c:numRef>
          </c:xVal>
          <c:yVal>
            <c:numRef>
              <c:f>[1]QE!$E$8:$I$8</c:f>
              <c:numCache>
                <c:formatCode>0.0%</c:formatCode>
                <c:ptCount val="5"/>
                <c:pt idx="0">
                  <c:v>0.83</c:v>
                </c:pt>
                <c:pt idx="1">
                  <c:v>0.969</c:v>
                </c:pt>
                <c:pt idx="2">
                  <c:v>0.826</c:v>
                </c:pt>
                <c:pt idx="3">
                  <c:v>0.798</c:v>
                </c:pt>
                <c:pt idx="4">
                  <c:v>0.289</c:v>
                </c:pt>
              </c:numCache>
            </c:numRef>
          </c:yVal>
          <c:smooth val="0"/>
        </c:ser>
        <c:ser>
          <c:idx val="5"/>
          <c:order val="5"/>
          <c:tx>
            <c:strRef>
              <c:f>[1]QE!$B$9</c:f>
              <c:strCache>
                <c:ptCount val="1"/>
                <c:pt idx="0">
                  <c:v>12451-09-01</c:v>
                </c:pt>
              </c:strCache>
            </c:strRef>
          </c:tx>
          <c:spPr>
            <a:ln w="47625">
              <a:noFill/>
            </a:ln>
          </c:spPr>
          <c:marker>
            <c:symbol val="circle"/>
            <c:size val="6"/>
            <c:spPr>
              <a:solidFill>
                <a:srgbClr val="008000"/>
              </a:solidFill>
              <a:ln>
                <a:noFill/>
              </a:ln>
            </c:spPr>
          </c:marker>
          <c:xVal>
            <c:numRef>
              <c:f>[1]QE!$E$3:$I$3</c:f>
              <c:numCache>
                <c:formatCode>General</c:formatCode>
                <c:ptCount val="5"/>
                <c:pt idx="0">
                  <c:v>400.0</c:v>
                </c:pt>
                <c:pt idx="1">
                  <c:v>500.0</c:v>
                </c:pt>
                <c:pt idx="2">
                  <c:v>650.0</c:v>
                </c:pt>
                <c:pt idx="3">
                  <c:v>700.0</c:v>
                </c:pt>
                <c:pt idx="4">
                  <c:v>900.0</c:v>
                </c:pt>
              </c:numCache>
            </c:numRef>
          </c:xVal>
          <c:yVal>
            <c:numRef>
              <c:f>[1]QE!$E$9:$I$9</c:f>
              <c:numCache>
                <c:formatCode>0.0%</c:formatCode>
                <c:ptCount val="5"/>
                <c:pt idx="0">
                  <c:v>0.778</c:v>
                </c:pt>
                <c:pt idx="1">
                  <c:v>0.964</c:v>
                </c:pt>
                <c:pt idx="2">
                  <c:v>0.836</c:v>
                </c:pt>
                <c:pt idx="3">
                  <c:v>0.803</c:v>
                </c:pt>
                <c:pt idx="4">
                  <c:v>0.285</c:v>
                </c:pt>
              </c:numCache>
            </c:numRef>
          </c:yVal>
          <c:smooth val="0"/>
        </c:ser>
        <c:ser>
          <c:idx val="6"/>
          <c:order val="6"/>
          <c:tx>
            <c:strRef>
              <c:f>[1]QE!$B$10</c:f>
              <c:strCache>
                <c:ptCount val="1"/>
                <c:pt idx="0">
                  <c:v>12451-13-01 </c:v>
                </c:pt>
              </c:strCache>
            </c:strRef>
          </c:tx>
          <c:spPr>
            <a:ln w="47625">
              <a:noFill/>
            </a:ln>
          </c:spPr>
          <c:marker>
            <c:symbol val="triangle"/>
            <c:size val="9"/>
            <c:spPr>
              <a:ln>
                <a:solidFill>
                  <a:schemeClr val="tx1"/>
                </a:solidFill>
              </a:ln>
            </c:spPr>
          </c:marker>
          <c:xVal>
            <c:numRef>
              <c:f>[1]QE!$E$3:$I$3</c:f>
              <c:numCache>
                <c:formatCode>General</c:formatCode>
                <c:ptCount val="5"/>
                <c:pt idx="0">
                  <c:v>400.0</c:v>
                </c:pt>
                <c:pt idx="1">
                  <c:v>500.0</c:v>
                </c:pt>
                <c:pt idx="2">
                  <c:v>650.0</c:v>
                </c:pt>
                <c:pt idx="3">
                  <c:v>700.0</c:v>
                </c:pt>
                <c:pt idx="4">
                  <c:v>900.0</c:v>
                </c:pt>
              </c:numCache>
            </c:numRef>
          </c:xVal>
          <c:yVal>
            <c:numRef>
              <c:f>[1]QE!$E$10:$I$10</c:f>
              <c:numCache>
                <c:formatCode>0.0%</c:formatCode>
                <c:ptCount val="5"/>
                <c:pt idx="0">
                  <c:v>0.812</c:v>
                </c:pt>
                <c:pt idx="1">
                  <c:v>0.982</c:v>
                </c:pt>
                <c:pt idx="2">
                  <c:v>0.867</c:v>
                </c:pt>
                <c:pt idx="3">
                  <c:v>0.83</c:v>
                </c:pt>
                <c:pt idx="4">
                  <c:v>0.297</c:v>
                </c:pt>
              </c:numCache>
            </c:numRef>
          </c:yVal>
          <c:smooth val="0"/>
        </c:ser>
        <c:ser>
          <c:idx val="7"/>
          <c:order val="7"/>
          <c:tx>
            <c:strRef>
              <c:f>[1]QE!$B$11</c:f>
              <c:strCache>
                <c:ptCount val="1"/>
                <c:pt idx="0">
                  <c:v>10353-20-01 (IUCAA)</c:v>
                </c:pt>
              </c:strCache>
            </c:strRef>
          </c:tx>
          <c:spPr>
            <a:ln w="47625">
              <a:noFill/>
            </a:ln>
          </c:spPr>
          <c:marker>
            <c:symbol val="dash"/>
            <c:size val="12"/>
            <c:spPr>
              <a:solidFill>
                <a:schemeClr val="bg1">
                  <a:lumMod val="50000"/>
                </a:schemeClr>
              </a:solidFill>
              <a:ln>
                <a:noFill/>
              </a:ln>
            </c:spPr>
          </c:marker>
          <c:xVal>
            <c:numRef>
              <c:f>[1]QE!$E$3:$I$3</c:f>
              <c:numCache>
                <c:formatCode>General</c:formatCode>
                <c:ptCount val="5"/>
                <c:pt idx="0">
                  <c:v>400.0</c:v>
                </c:pt>
                <c:pt idx="1">
                  <c:v>500.0</c:v>
                </c:pt>
                <c:pt idx="2">
                  <c:v>650.0</c:v>
                </c:pt>
                <c:pt idx="3">
                  <c:v>700.0</c:v>
                </c:pt>
                <c:pt idx="4">
                  <c:v>900.0</c:v>
                </c:pt>
              </c:numCache>
            </c:numRef>
          </c:xVal>
          <c:yVal>
            <c:numRef>
              <c:f>[1]QE!$E$11:$I$11</c:f>
              <c:numCache>
                <c:formatCode>0.0%</c:formatCode>
                <c:ptCount val="5"/>
                <c:pt idx="0">
                  <c:v>0.791</c:v>
                </c:pt>
                <c:pt idx="1">
                  <c:v>0.902</c:v>
                </c:pt>
                <c:pt idx="2">
                  <c:v>0.779</c:v>
                </c:pt>
                <c:pt idx="3">
                  <c:v>0.74</c:v>
                </c:pt>
                <c:pt idx="4">
                  <c:v>0.264</c:v>
                </c:pt>
              </c:numCache>
            </c:numRef>
          </c:yVal>
          <c:smooth val="0"/>
        </c:ser>
        <c:ser>
          <c:idx val="8"/>
          <c:order val="8"/>
          <c:tx>
            <c:strRef>
              <c:f>[1]QE!$B$13</c:f>
              <c:strCache>
                <c:ptCount val="1"/>
                <c:pt idx="0">
                  <c:v>10353-17-01</c:v>
                </c:pt>
              </c:strCache>
            </c:strRef>
          </c:tx>
          <c:spPr>
            <a:ln w="47625">
              <a:noFill/>
            </a:ln>
          </c:spPr>
          <c:marker>
            <c:symbol val="dash"/>
            <c:size val="12"/>
            <c:spPr>
              <a:solidFill>
                <a:srgbClr val="0000FF"/>
              </a:solidFill>
              <a:ln>
                <a:solidFill>
                  <a:srgbClr val="0000FF"/>
                </a:solidFill>
              </a:ln>
            </c:spPr>
          </c:marker>
          <c:xVal>
            <c:numRef>
              <c:f>[1]QE!$E$3:$I$3</c:f>
              <c:numCache>
                <c:formatCode>General</c:formatCode>
                <c:ptCount val="5"/>
                <c:pt idx="0">
                  <c:v>400.0</c:v>
                </c:pt>
                <c:pt idx="1">
                  <c:v>500.0</c:v>
                </c:pt>
                <c:pt idx="2">
                  <c:v>650.0</c:v>
                </c:pt>
                <c:pt idx="3">
                  <c:v>700.0</c:v>
                </c:pt>
                <c:pt idx="4">
                  <c:v>900.0</c:v>
                </c:pt>
              </c:numCache>
            </c:numRef>
          </c:xVal>
          <c:yVal>
            <c:numRef>
              <c:f>[1]QE!$E$13:$I$13</c:f>
              <c:numCache>
                <c:formatCode>0.0%</c:formatCode>
                <c:ptCount val="5"/>
                <c:pt idx="0">
                  <c:v>0.854</c:v>
                </c:pt>
                <c:pt idx="1">
                  <c:v>0.971</c:v>
                </c:pt>
                <c:pt idx="2">
                  <c:v>0.838</c:v>
                </c:pt>
                <c:pt idx="3">
                  <c:v>0.804</c:v>
                </c:pt>
                <c:pt idx="4">
                  <c:v>0.295</c:v>
                </c:pt>
              </c:numCache>
            </c:numRef>
          </c:yVal>
          <c:smooth val="0"/>
        </c:ser>
        <c:ser>
          <c:idx val="9"/>
          <c:order val="9"/>
          <c:tx>
            <c:strRef>
              <c:f>[1]QE!$B$14</c:f>
              <c:strCache>
                <c:ptCount val="1"/>
                <c:pt idx="0">
                  <c:v>12472-08-01</c:v>
                </c:pt>
              </c:strCache>
            </c:strRef>
          </c:tx>
          <c:spPr>
            <a:ln w="47625">
              <a:noFill/>
            </a:ln>
          </c:spPr>
          <c:marker>
            <c:spPr>
              <a:solidFill>
                <a:srgbClr val="CCFFCC"/>
              </a:solidFill>
            </c:spPr>
          </c:marker>
          <c:xVal>
            <c:numRef>
              <c:f>[1]QE!$E$3:$I$3</c:f>
              <c:numCache>
                <c:formatCode>General</c:formatCode>
                <c:ptCount val="5"/>
                <c:pt idx="0">
                  <c:v>400.0</c:v>
                </c:pt>
                <c:pt idx="1">
                  <c:v>500.0</c:v>
                </c:pt>
                <c:pt idx="2">
                  <c:v>650.0</c:v>
                </c:pt>
                <c:pt idx="3">
                  <c:v>700.0</c:v>
                </c:pt>
                <c:pt idx="4">
                  <c:v>900.0</c:v>
                </c:pt>
              </c:numCache>
            </c:numRef>
          </c:xVal>
          <c:yVal>
            <c:numRef>
              <c:f>[1]QE!$E$14:$I$14</c:f>
              <c:numCache>
                <c:formatCode>0.0%</c:formatCode>
                <c:ptCount val="5"/>
                <c:pt idx="0">
                  <c:v>0.809</c:v>
                </c:pt>
                <c:pt idx="1">
                  <c:v>0.956</c:v>
                </c:pt>
                <c:pt idx="2">
                  <c:v>0.838</c:v>
                </c:pt>
                <c:pt idx="3">
                  <c:v>0.804</c:v>
                </c:pt>
                <c:pt idx="4">
                  <c:v>0.298</c:v>
                </c:pt>
              </c:numCache>
            </c:numRef>
          </c:yVal>
          <c:smooth val="0"/>
        </c:ser>
        <c:ser>
          <c:idx val="10"/>
          <c:order val="10"/>
          <c:tx>
            <c:strRef>
              <c:f>[1]QE!$B$16</c:f>
              <c:strCache>
                <c:ptCount val="1"/>
                <c:pt idx="0">
                  <c:v>13422-15-01</c:v>
                </c:pt>
              </c:strCache>
            </c:strRef>
          </c:tx>
          <c:spPr>
            <a:ln w="47625">
              <a:noFill/>
            </a:ln>
          </c:spPr>
          <c:marker>
            <c:spPr>
              <a:solidFill>
                <a:srgbClr val="FFFF00"/>
              </a:solidFill>
              <a:ln>
                <a:solidFill>
                  <a:srgbClr val="FF0000"/>
                </a:solidFill>
              </a:ln>
            </c:spPr>
          </c:marker>
          <c:xVal>
            <c:numRef>
              <c:f>[1]QE!$D$3:$I$3</c:f>
              <c:numCache>
                <c:formatCode>General</c:formatCode>
                <c:ptCount val="6"/>
                <c:pt idx="0">
                  <c:v>350.0</c:v>
                </c:pt>
                <c:pt idx="1">
                  <c:v>400.0</c:v>
                </c:pt>
                <c:pt idx="2">
                  <c:v>500.0</c:v>
                </c:pt>
                <c:pt idx="3">
                  <c:v>650.0</c:v>
                </c:pt>
                <c:pt idx="4">
                  <c:v>700.0</c:v>
                </c:pt>
                <c:pt idx="5">
                  <c:v>900.0</c:v>
                </c:pt>
              </c:numCache>
            </c:numRef>
          </c:xVal>
          <c:yVal>
            <c:numRef>
              <c:f>[1]QE!$D$16:$I$16</c:f>
              <c:numCache>
                <c:formatCode>0.0%</c:formatCode>
                <c:ptCount val="6"/>
                <c:pt idx="0">
                  <c:v>0.509</c:v>
                </c:pt>
                <c:pt idx="1">
                  <c:v>0.943</c:v>
                </c:pt>
                <c:pt idx="2">
                  <c:v>0.912</c:v>
                </c:pt>
                <c:pt idx="3">
                  <c:v>0.915</c:v>
                </c:pt>
                <c:pt idx="5">
                  <c:v>0.339</c:v>
                </c:pt>
              </c:numCache>
            </c:numRef>
          </c:yVal>
          <c:smooth val="0"/>
        </c:ser>
        <c:ser>
          <c:idx val="11"/>
          <c:order val="11"/>
          <c:tx>
            <c:strRef>
              <c:f>[1]QE!$B$17</c:f>
              <c:strCache>
                <c:ptCount val="1"/>
                <c:pt idx="0">
                  <c:v>13422-20-01</c:v>
                </c:pt>
              </c:strCache>
            </c:strRef>
          </c:tx>
          <c:spPr>
            <a:ln w="47625">
              <a:noFill/>
            </a:ln>
          </c:spPr>
          <c:xVal>
            <c:numRef>
              <c:f>[1]QE!$D$3:$I$3</c:f>
              <c:numCache>
                <c:formatCode>General</c:formatCode>
                <c:ptCount val="6"/>
                <c:pt idx="0">
                  <c:v>350.0</c:v>
                </c:pt>
                <c:pt idx="1">
                  <c:v>400.0</c:v>
                </c:pt>
                <c:pt idx="2">
                  <c:v>500.0</c:v>
                </c:pt>
                <c:pt idx="3">
                  <c:v>650.0</c:v>
                </c:pt>
                <c:pt idx="4">
                  <c:v>700.0</c:v>
                </c:pt>
                <c:pt idx="5">
                  <c:v>900.0</c:v>
                </c:pt>
              </c:numCache>
            </c:numRef>
          </c:xVal>
          <c:yVal>
            <c:numRef>
              <c:f>[1]QE!$D$17:$I$17</c:f>
              <c:numCache>
                <c:formatCode>0.0%</c:formatCode>
                <c:ptCount val="6"/>
                <c:pt idx="0">
                  <c:v>0.526</c:v>
                </c:pt>
                <c:pt idx="1">
                  <c:v>0.95</c:v>
                </c:pt>
                <c:pt idx="2">
                  <c:v>0.91</c:v>
                </c:pt>
                <c:pt idx="3">
                  <c:v>0.868</c:v>
                </c:pt>
                <c:pt idx="5">
                  <c:v>0.323</c:v>
                </c:pt>
              </c:numCache>
            </c:numRef>
          </c:yVal>
          <c:smooth val="0"/>
        </c:ser>
        <c:ser>
          <c:idx val="12"/>
          <c:order val="12"/>
          <c:tx>
            <c:strRef>
              <c:f>[1]QE!$B$18</c:f>
              <c:strCache>
                <c:ptCount val="1"/>
                <c:pt idx="0">
                  <c:v>13451-13-01</c:v>
                </c:pt>
              </c:strCache>
            </c:strRef>
          </c:tx>
          <c:spPr>
            <a:ln w="47625">
              <a:noFill/>
            </a:ln>
          </c:spPr>
          <c:marker>
            <c:spPr>
              <a:solidFill>
                <a:srgbClr val="FF0000"/>
              </a:solidFill>
            </c:spPr>
          </c:marker>
          <c:xVal>
            <c:numRef>
              <c:f>[1]QE!$D$3:$I$3</c:f>
              <c:numCache>
                <c:formatCode>General</c:formatCode>
                <c:ptCount val="6"/>
                <c:pt idx="0">
                  <c:v>350.0</c:v>
                </c:pt>
                <c:pt idx="1">
                  <c:v>400.0</c:v>
                </c:pt>
                <c:pt idx="2">
                  <c:v>500.0</c:v>
                </c:pt>
                <c:pt idx="3">
                  <c:v>650.0</c:v>
                </c:pt>
                <c:pt idx="4">
                  <c:v>700.0</c:v>
                </c:pt>
                <c:pt idx="5">
                  <c:v>900.0</c:v>
                </c:pt>
              </c:numCache>
            </c:numRef>
          </c:xVal>
          <c:yVal>
            <c:numRef>
              <c:f>[1]QE!$D$18:$I$18</c:f>
              <c:numCache>
                <c:formatCode>0.0%</c:formatCode>
                <c:ptCount val="6"/>
                <c:pt idx="0">
                  <c:v>0.53</c:v>
                </c:pt>
                <c:pt idx="1">
                  <c:v>0.95</c:v>
                </c:pt>
                <c:pt idx="2">
                  <c:v>0.922</c:v>
                </c:pt>
                <c:pt idx="3">
                  <c:v>0.92</c:v>
                </c:pt>
                <c:pt idx="5">
                  <c:v>0.334</c:v>
                </c:pt>
              </c:numCache>
            </c:numRef>
          </c:yVal>
          <c:smooth val="0"/>
        </c:ser>
        <c:ser>
          <c:idx val="13"/>
          <c:order val="13"/>
          <c:tx>
            <c:strRef>
              <c:f>[1]QE!$B$20</c:f>
              <c:strCache>
                <c:ptCount val="1"/>
                <c:pt idx="0">
                  <c:v>13481-02-01</c:v>
                </c:pt>
              </c:strCache>
            </c:strRef>
          </c:tx>
          <c:spPr>
            <a:ln>
              <a:noFill/>
            </a:ln>
          </c:spPr>
          <c:marker>
            <c:symbol val="star"/>
            <c:size val="5"/>
          </c:marker>
          <c:xVal>
            <c:numRef>
              <c:f>[1]QE!$D$3:$I$3</c:f>
              <c:numCache>
                <c:formatCode>General</c:formatCode>
                <c:ptCount val="6"/>
                <c:pt idx="0">
                  <c:v>350.0</c:v>
                </c:pt>
                <c:pt idx="1">
                  <c:v>400.0</c:v>
                </c:pt>
                <c:pt idx="2">
                  <c:v>500.0</c:v>
                </c:pt>
                <c:pt idx="3">
                  <c:v>650.0</c:v>
                </c:pt>
                <c:pt idx="4">
                  <c:v>700.0</c:v>
                </c:pt>
                <c:pt idx="5">
                  <c:v>900.0</c:v>
                </c:pt>
              </c:numCache>
            </c:numRef>
          </c:xVal>
          <c:yVal>
            <c:numRef>
              <c:f>[1]QE!$D$20:$I$20</c:f>
              <c:numCache>
                <c:formatCode>0.0%</c:formatCode>
                <c:ptCount val="6"/>
                <c:pt idx="0" formatCode="0%">
                  <c:v>0.52</c:v>
                </c:pt>
                <c:pt idx="1">
                  <c:v>0.946</c:v>
                </c:pt>
                <c:pt idx="2">
                  <c:v>0.922</c:v>
                </c:pt>
                <c:pt idx="3">
                  <c:v>0.928</c:v>
                </c:pt>
                <c:pt idx="5">
                  <c:v>0.351</c:v>
                </c:pt>
              </c:numCache>
            </c:numRef>
          </c:yVal>
          <c:smooth val="0"/>
        </c:ser>
        <c:ser>
          <c:idx val="14"/>
          <c:order val="14"/>
          <c:tx>
            <c:strRef>
              <c:f>[1]QE!$B$21</c:f>
              <c:strCache>
                <c:ptCount val="1"/>
                <c:pt idx="0">
                  <c:v>13413-01-01</c:v>
                </c:pt>
              </c:strCache>
            </c:strRef>
          </c:tx>
          <c:spPr>
            <a:ln>
              <a:noFill/>
            </a:ln>
          </c:spPr>
          <c:marker>
            <c:symbol val="circle"/>
            <c:size val="5"/>
            <c:spPr>
              <a:ln>
                <a:solidFill>
                  <a:srgbClr val="FF0000"/>
                </a:solidFill>
              </a:ln>
            </c:spPr>
          </c:marker>
          <c:xVal>
            <c:numRef>
              <c:f>[1]QE!$D$3:$I$3</c:f>
              <c:numCache>
                <c:formatCode>General</c:formatCode>
                <c:ptCount val="6"/>
                <c:pt idx="0">
                  <c:v>350.0</c:v>
                </c:pt>
                <c:pt idx="1">
                  <c:v>400.0</c:v>
                </c:pt>
                <c:pt idx="2">
                  <c:v>500.0</c:v>
                </c:pt>
                <c:pt idx="3">
                  <c:v>650.0</c:v>
                </c:pt>
                <c:pt idx="4">
                  <c:v>700.0</c:v>
                </c:pt>
                <c:pt idx="5">
                  <c:v>900.0</c:v>
                </c:pt>
              </c:numCache>
            </c:numRef>
          </c:xVal>
          <c:yVal>
            <c:numRef>
              <c:f>[1]QE!$D$21:$I$21</c:f>
              <c:numCache>
                <c:formatCode>0.0%</c:formatCode>
                <c:ptCount val="6"/>
                <c:pt idx="0">
                  <c:v>0.576</c:v>
                </c:pt>
                <c:pt idx="1">
                  <c:v>0.951</c:v>
                </c:pt>
                <c:pt idx="2">
                  <c:v>0.914</c:v>
                </c:pt>
                <c:pt idx="3">
                  <c:v>0.933</c:v>
                </c:pt>
                <c:pt idx="5">
                  <c:v>0.337</c:v>
                </c:pt>
              </c:numCache>
            </c:numRef>
          </c:yVal>
          <c:smooth val="0"/>
        </c:ser>
        <c:ser>
          <c:idx val="15"/>
          <c:order val="15"/>
          <c:tx>
            <c:strRef>
              <c:f>[1]QE!$B$22</c:f>
              <c:strCache>
                <c:ptCount val="1"/>
                <c:pt idx="0">
                  <c:v>13481-12-01</c:v>
                </c:pt>
              </c:strCache>
            </c:strRef>
          </c:tx>
          <c:spPr>
            <a:ln>
              <a:noFill/>
            </a:ln>
          </c:spPr>
          <c:marker>
            <c:symbol val="plus"/>
            <c:size val="9"/>
            <c:spPr>
              <a:ln>
                <a:solidFill>
                  <a:srgbClr val="0000FF"/>
                </a:solidFill>
              </a:ln>
            </c:spPr>
          </c:marker>
          <c:xVal>
            <c:numRef>
              <c:f>[1]QE!$D$3:$I$3</c:f>
              <c:numCache>
                <c:formatCode>General</c:formatCode>
                <c:ptCount val="6"/>
                <c:pt idx="0">
                  <c:v>350.0</c:v>
                </c:pt>
                <c:pt idx="1">
                  <c:v>400.0</c:v>
                </c:pt>
                <c:pt idx="2">
                  <c:v>500.0</c:v>
                </c:pt>
                <c:pt idx="3">
                  <c:v>650.0</c:v>
                </c:pt>
                <c:pt idx="4">
                  <c:v>700.0</c:v>
                </c:pt>
                <c:pt idx="5">
                  <c:v>900.0</c:v>
                </c:pt>
              </c:numCache>
            </c:numRef>
          </c:xVal>
          <c:yVal>
            <c:numRef>
              <c:f>[1]QE!$D$22:$I$22</c:f>
              <c:numCache>
                <c:formatCode>0.0%</c:formatCode>
                <c:ptCount val="6"/>
                <c:pt idx="0">
                  <c:v>0.457</c:v>
                </c:pt>
                <c:pt idx="1">
                  <c:v>0.897</c:v>
                </c:pt>
                <c:pt idx="2">
                  <c:v>0.928</c:v>
                </c:pt>
                <c:pt idx="3">
                  <c:v>0.911</c:v>
                </c:pt>
                <c:pt idx="5">
                  <c:v>0.332</c:v>
                </c:pt>
              </c:numCache>
            </c:numRef>
          </c:yVal>
          <c:smooth val="0"/>
        </c:ser>
        <c:ser>
          <c:idx val="16"/>
          <c:order val="16"/>
          <c:tx>
            <c:strRef>
              <c:f>[1]QE!$B$23</c:f>
              <c:strCache>
                <c:ptCount val="1"/>
                <c:pt idx="0">
                  <c:v>13422-19-01</c:v>
                </c:pt>
              </c:strCache>
            </c:strRef>
          </c:tx>
          <c:spPr>
            <a:ln>
              <a:noFill/>
            </a:ln>
          </c:spPr>
          <c:marker>
            <c:symbol val="circle"/>
            <c:size val="8"/>
            <c:spPr>
              <a:solidFill>
                <a:srgbClr val="FF0000"/>
              </a:solidFill>
            </c:spPr>
          </c:marker>
          <c:xVal>
            <c:numRef>
              <c:f>[1]QE!$D$3:$I$3</c:f>
              <c:numCache>
                <c:formatCode>General</c:formatCode>
                <c:ptCount val="6"/>
                <c:pt idx="0">
                  <c:v>350.0</c:v>
                </c:pt>
                <c:pt idx="1">
                  <c:v>400.0</c:v>
                </c:pt>
                <c:pt idx="2">
                  <c:v>500.0</c:v>
                </c:pt>
                <c:pt idx="3">
                  <c:v>650.0</c:v>
                </c:pt>
                <c:pt idx="4">
                  <c:v>700.0</c:v>
                </c:pt>
                <c:pt idx="5">
                  <c:v>900.0</c:v>
                </c:pt>
              </c:numCache>
            </c:numRef>
          </c:xVal>
          <c:yVal>
            <c:numRef>
              <c:f>[1]QE!$D$23:$I$23</c:f>
              <c:numCache>
                <c:formatCode>0.0%</c:formatCode>
                <c:ptCount val="6"/>
                <c:pt idx="0">
                  <c:v>0.551</c:v>
                </c:pt>
                <c:pt idx="1">
                  <c:v>0.962</c:v>
                </c:pt>
                <c:pt idx="2">
                  <c:v>0.916</c:v>
                </c:pt>
                <c:pt idx="3">
                  <c:v>0.924</c:v>
                </c:pt>
                <c:pt idx="5">
                  <c:v>0.335</c:v>
                </c:pt>
              </c:numCache>
            </c:numRef>
          </c:yVal>
          <c:smooth val="0"/>
        </c:ser>
        <c:ser>
          <c:idx val="17"/>
          <c:order val="17"/>
          <c:tx>
            <c:strRef>
              <c:f>[1]QE!$B$24</c:f>
              <c:strCache>
                <c:ptCount val="1"/>
                <c:pt idx="0">
                  <c:v>13451-22-01</c:v>
                </c:pt>
              </c:strCache>
            </c:strRef>
          </c:tx>
          <c:spPr>
            <a:ln>
              <a:noFill/>
            </a:ln>
          </c:spPr>
          <c:marker>
            <c:symbol val="diamond"/>
            <c:size val="9"/>
            <c:spPr>
              <a:solidFill>
                <a:schemeClr val="tx1"/>
              </a:solidFill>
              <a:ln>
                <a:solidFill>
                  <a:srgbClr val="22FF11"/>
                </a:solidFill>
              </a:ln>
            </c:spPr>
          </c:marker>
          <c:xVal>
            <c:numRef>
              <c:f>[1]QE!$D$3:$I$3</c:f>
              <c:numCache>
                <c:formatCode>General</c:formatCode>
                <c:ptCount val="6"/>
                <c:pt idx="0">
                  <c:v>350.0</c:v>
                </c:pt>
                <c:pt idx="1">
                  <c:v>400.0</c:v>
                </c:pt>
                <c:pt idx="2">
                  <c:v>500.0</c:v>
                </c:pt>
                <c:pt idx="3">
                  <c:v>650.0</c:v>
                </c:pt>
                <c:pt idx="4">
                  <c:v>700.0</c:v>
                </c:pt>
                <c:pt idx="5">
                  <c:v>900.0</c:v>
                </c:pt>
              </c:numCache>
            </c:numRef>
          </c:xVal>
          <c:yVal>
            <c:numRef>
              <c:f>[1]QE!$D$24:$I$24</c:f>
              <c:numCache>
                <c:formatCode>0.0%</c:formatCode>
                <c:ptCount val="6"/>
                <c:pt idx="0">
                  <c:v>0.504</c:v>
                </c:pt>
                <c:pt idx="1">
                  <c:v>0.929</c:v>
                </c:pt>
                <c:pt idx="2">
                  <c:v>0.914</c:v>
                </c:pt>
                <c:pt idx="3">
                  <c:v>0.886</c:v>
                </c:pt>
                <c:pt idx="5">
                  <c:v>0.338</c:v>
                </c:pt>
              </c:numCache>
            </c:numRef>
          </c:yVal>
          <c:smooth val="0"/>
        </c:ser>
        <c:ser>
          <c:idx val="18"/>
          <c:order val="18"/>
          <c:tx>
            <c:strRef>
              <c:f>[1]QE!$B$26</c:f>
              <c:strCache>
                <c:ptCount val="1"/>
                <c:pt idx="0">
                  <c:v>Average QE</c:v>
                </c:pt>
              </c:strCache>
            </c:strRef>
          </c:tx>
          <c:spPr>
            <a:ln w="28575">
              <a:solidFill>
                <a:schemeClr val="tx1"/>
              </a:solidFill>
              <a:prstDash val="sysDash"/>
            </a:ln>
          </c:spPr>
          <c:marker>
            <c:symbol val="none"/>
          </c:marker>
          <c:xVal>
            <c:numRef>
              <c:f>[1]QE!$D$3:$I$3</c:f>
              <c:numCache>
                <c:formatCode>General</c:formatCode>
                <c:ptCount val="6"/>
                <c:pt idx="0">
                  <c:v>350.0</c:v>
                </c:pt>
                <c:pt idx="1">
                  <c:v>400.0</c:v>
                </c:pt>
                <c:pt idx="2">
                  <c:v>500.0</c:v>
                </c:pt>
                <c:pt idx="3">
                  <c:v>650.0</c:v>
                </c:pt>
                <c:pt idx="4">
                  <c:v>700.0</c:v>
                </c:pt>
                <c:pt idx="5">
                  <c:v>900.0</c:v>
                </c:pt>
              </c:numCache>
            </c:numRef>
          </c:xVal>
          <c:yVal>
            <c:numRef>
              <c:f>[1]QE!$D$26:$I$26</c:f>
              <c:numCache>
                <c:formatCode>0%</c:formatCode>
                <c:ptCount val="6"/>
                <c:pt idx="0">
                  <c:v>0.521625</c:v>
                </c:pt>
                <c:pt idx="1">
                  <c:v>0.877588235294118</c:v>
                </c:pt>
                <c:pt idx="2">
                  <c:v>0.941588235294118</c:v>
                </c:pt>
                <c:pt idx="3">
                  <c:v>0.868705882352941</c:v>
                </c:pt>
                <c:pt idx="4">
                  <c:v>0.799111111111111</c:v>
                </c:pt>
                <c:pt idx="5">
                  <c:v>0.311823529411765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75992024"/>
        <c:axId val="-2075690104"/>
      </c:scatterChart>
      <c:valAx>
        <c:axId val="-2075992024"/>
        <c:scaling>
          <c:orientation val="minMax"/>
          <c:min val="300.0"/>
        </c:scaling>
        <c:delete val="0"/>
        <c:axPos val="b"/>
        <c:majorGridlines/>
        <c:minorGridlines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Wavelength (nm)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2075690104"/>
        <c:crosses val="autoZero"/>
        <c:crossBetween val="midCat"/>
      </c:valAx>
      <c:valAx>
        <c:axId val="-2075690104"/>
        <c:scaling>
          <c:orientation val="minMax"/>
          <c:max val="1.0"/>
        </c:scaling>
        <c:delete val="0"/>
        <c:axPos val="l"/>
        <c:majorGridlines/>
        <c:min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/>
                  <a:t>Quantum</a:t>
                </a:r>
                <a:r>
                  <a:rPr lang="en-US" sz="1600" baseline="0"/>
                  <a:t> Efficiiency</a:t>
                </a:r>
                <a:endParaRPr lang="en-US" sz="1600"/>
              </a:p>
            </c:rich>
          </c:tx>
          <c:layout/>
          <c:overlay val="0"/>
        </c:title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2075992024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134907804245988"/>
          <c:y val="0.69987983597541"/>
          <c:w val="0.801801056513505"/>
          <c:h val="0.193894191608012"/>
        </c:manualLayout>
      </c:layout>
      <c:overlay val="0"/>
      <c:spPr>
        <a:solidFill>
          <a:schemeClr val="bg1"/>
        </a:solidFill>
      </c:spPr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A19F96-5908-2849-9E74-5D74B382DF75}" type="datetimeFigureOut">
              <a:rPr lang="en-US" smtClean="0"/>
              <a:t>4/16/15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C6A9B2-3D07-2841-9E04-2A0273649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400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A19F96-5908-2849-9E74-5D74B382DF75}" type="datetimeFigureOut">
              <a:rPr lang="en-US" smtClean="0"/>
              <a:t>4/16/15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C6A9B2-3D07-2841-9E04-2A0273649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947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381000"/>
            <a:ext cx="207645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7695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A19F96-5908-2849-9E74-5D74B382DF75}" type="datetimeFigureOut">
              <a:rPr lang="en-US" smtClean="0"/>
              <a:t>4/16/15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C6A9B2-3D07-2841-9E04-2A0273649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150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A19F96-5908-2849-9E74-5D74B382DF75}" type="datetimeFigureOut">
              <a:rPr lang="en-US" smtClean="0"/>
              <a:t>4/16/15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C6A9B2-3D07-2841-9E04-2A0273649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089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A19F96-5908-2849-9E74-5D74B382DF75}" type="datetimeFigureOut">
              <a:rPr lang="en-US" smtClean="0"/>
              <a:t>4/16/15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C6A9B2-3D07-2841-9E04-2A0273649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72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39624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600200"/>
            <a:ext cx="39624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A19F96-5908-2849-9E74-5D74B382DF75}" type="datetimeFigureOut">
              <a:rPr lang="en-US" smtClean="0"/>
              <a:t>4/16/15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C6A9B2-3D07-2841-9E04-2A0273649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616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A19F96-5908-2849-9E74-5D74B382DF75}" type="datetimeFigureOut">
              <a:rPr lang="en-US" smtClean="0"/>
              <a:t>4/16/15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C6A9B2-3D07-2841-9E04-2A0273649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780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A19F96-5908-2849-9E74-5D74B382DF75}" type="datetimeFigureOut">
              <a:rPr lang="en-US" smtClean="0"/>
              <a:t>4/16/15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C6A9B2-3D07-2841-9E04-2A0273649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288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A19F96-5908-2849-9E74-5D74B382DF75}" type="datetimeFigureOut">
              <a:rPr lang="en-US" smtClean="0"/>
              <a:t>4/16/15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C6A9B2-3D07-2841-9E04-2A0273649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169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A19F96-5908-2849-9E74-5D74B382DF75}" type="datetimeFigureOut">
              <a:rPr lang="en-US" smtClean="0"/>
              <a:t>4/16/15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C6A9B2-3D07-2841-9E04-2A0273649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045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A19F96-5908-2849-9E74-5D74B382DF75}" type="datetimeFigureOut">
              <a:rPr lang="en-US" smtClean="0"/>
              <a:t>4/16/15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C6A9B2-3D07-2841-9E04-2A0273649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80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305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80772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726080" y="1143000"/>
            <a:ext cx="203692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accent2"/>
                </a:solidFill>
              </a:defRPr>
            </a:lvl1pPr>
          </a:lstStyle>
          <a:p>
            <a:fld id="{B4A19F96-5908-2849-9E74-5D74B382DF75}" type="datetimeFigureOut">
              <a:rPr lang="en-US" smtClean="0"/>
              <a:t>4/16/15</a:t>
            </a:fld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0" y="1143000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2286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accent2"/>
                </a:solidFill>
              </a:defRPr>
            </a:lvl1pPr>
          </a:lstStyle>
          <a:p>
            <a:fld id="{95C6A9B2-3D07-2841-9E04-2A0273649492}" type="slidenum">
              <a:rPr lang="en-US" smtClean="0"/>
              <a:t>‹#›</a:t>
            </a:fld>
            <a:endParaRPr lang="en-US"/>
          </a:p>
        </p:txBody>
      </p:sp>
      <p:sp>
        <p:nvSpPr>
          <p:cNvPr id="3079" name="Line 7"/>
          <p:cNvSpPr>
            <a:spLocks noChangeShapeType="1"/>
          </p:cNvSpPr>
          <p:nvPr/>
        </p:nvSpPr>
        <p:spPr bwMode="auto">
          <a:xfrm>
            <a:off x="609600" y="1143000"/>
            <a:ext cx="8077200" cy="0"/>
          </a:xfrm>
          <a:prstGeom prst="line">
            <a:avLst/>
          </a:prstGeom>
          <a:noFill/>
          <a:ln w="31750">
            <a:solidFill>
              <a:srgbClr val="000080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FF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FF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FF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FF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FF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FF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FF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FF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FF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1" fontAlgn="base" hangingPunct="1">
        <a:spcBef>
          <a:spcPct val="5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m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m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m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m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m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mp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mp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jpg"/><Relationship Id="rId3" Type="http://schemas.openxmlformats.org/officeDocument/2006/relationships/image" Target="../media/image31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m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ZTF Team Meeting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2015-04-15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44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9700"/>
            <a:ext cx="8305800" cy="762000"/>
          </a:xfrm>
        </p:spPr>
        <p:txBody>
          <a:bodyPr/>
          <a:lstStyle/>
          <a:p>
            <a:r>
              <a:rPr lang="en-US" dirty="0" smtClean="0"/>
              <a:t>Stress, compliant </a:t>
            </a:r>
            <a:r>
              <a:rPr lang="en-US" dirty="0" err="1" smtClean="0"/>
              <a:t>suppotrt</a:t>
            </a:r>
            <a:r>
              <a:rPr lang="en-US" dirty="0" smtClean="0"/>
              <a:t> with </a:t>
            </a:r>
            <a:r>
              <a:rPr lang="en-US" dirty="0" err="1" smtClean="0"/>
              <a:t>supplemetal</a:t>
            </a:r>
            <a:r>
              <a:rPr lang="en-US" dirty="0" smtClean="0"/>
              <a:t> gasket, 2014-04-14</a:t>
            </a:r>
            <a:endParaRPr lang="en-US" dirty="0"/>
          </a:p>
        </p:txBody>
      </p:sp>
      <p:pic>
        <p:nvPicPr>
          <p:cNvPr id="3" name="Picture 2" descr="ZTF stress vs X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0700"/>
            <a:ext cx="9144000" cy="48764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97200" y="1181100"/>
            <a:ext cx="21463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Not yet optimized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2930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3491"/>
            <a:ext cx="8305800" cy="762000"/>
          </a:xfrm>
        </p:spPr>
        <p:txBody>
          <a:bodyPr>
            <a:noAutofit/>
          </a:bodyPr>
          <a:lstStyle/>
          <a:p>
            <a:r>
              <a:rPr lang="en-US" sz="2000" dirty="0" smtClean="0"/>
              <a:t>SIMPLE FLAT WINDOW, COMPLIANT SUPPORT</a:t>
            </a:r>
            <a:br>
              <a:rPr lang="en-US" sz="2000" dirty="0" smtClean="0"/>
            </a:br>
            <a:r>
              <a:rPr lang="en-US" sz="2000" dirty="0" smtClean="0"/>
              <a:t>O-ring young’s modulus 1000 psi  Z Deformations</a:t>
            </a:r>
            <a:endParaRPr lang="en-US" sz="2000" dirty="0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367953"/>
            <a:ext cx="6808987" cy="5185247"/>
          </a:xfrm>
        </p:spPr>
      </p:pic>
    </p:spTree>
    <p:extLst>
      <p:ext uri="{BB962C8B-B14F-4D97-AF65-F5344CB8AC3E}">
        <p14:creationId xmlns:p14="http://schemas.microsoft.com/office/powerpoint/2010/main" val="2191290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/>
              <a:t>O-ring young’s modulus 1000 psi</a:t>
            </a:r>
            <a:br>
              <a:rPr lang="en-US" sz="3200" dirty="0" smtClean="0"/>
            </a:br>
            <a:r>
              <a:rPr lang="en-US" sz="3200" dirty="0" smtClean="0"/>
              <a:t>Stress</a:t>
            </a:r>
            <a:endParaRPr lang="en-US" sz="3200" dirty="0"/>
          </a:p>
        </p:txBody>
      </p:sp>
      <p:pic>
        <p:nvPicPr>
          <p:cNvPr id="5" name="Content Placeholder 4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447800"/>
            <a:ext cx="6557315" cy="5210860"/>
          </a:xfrm>
        </p:spPr>
      </p:pic>
    </p:spTree>
    <p:extLst>
      <p:ext uri="{BB962C8B-B14F-4D97-AF65-F5344CB8AC3E}">
        <p14:creationId xmlns:p14="http://schemas.microsoft.com/office/powerpoint/2010/main" val="3113234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/>
              <a:t>O-ring young’s modulus 1000 psi</a:t>
            </a:r>
            <a:br>
              <a:rPr lang="en-US" sz="3200" dirty="0" smtClean="0"/>
            </a:br>
            <a:r>
              <a:rPr lang="en-US" sz="3200" dirty="0"/>
              <a:t>4 Gasket, O-ring material, </a:t>
            </a:r>
            <a:r>
              <a:rPr lang="en-US" sz="3200" dirty="0" smtClean="0"/>
              <a:t>200L </a:t>
            </a:r>
            <a:r>
              <a:rPr lang="en-US" sz="3200" dirty="0"/>
              <a:t>X 5.33H X8W mm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Stress</a:t>
            </a:r>
            <a:endParaRPr lang="en-US" sz="3200" dirty="0"/>
          </a:p>
        </p:txBody>
      </p:sp>
      <p:pic>
        <p:nvPicPr>
          <p:cNvPr id="7" name="Content Placeholder 6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98" y="1528213"/>
            <a:ext cx="6783002" cy="4948787"/>
          </a:xfrm>
        </p:spPr>
      </p:pic>
    </p:spTree>
    <p:extLst>
      <p:ext uri="{BB962C8B-B14F-4D97-AF65-F5344CB8AC3E}">
        <p14:creationId xmlns:p14="http://schemas.microsoft.com/office/powerpoint/2010/main" val="1289590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400"/>
            <a:ext cx="8500745" cy="1143000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O-ring young’s modulus 1000 psi</a:t>
            </a:r>
            <a:br>
              <a:rPr lang="en-US" sz="3200" dirty="0" smtClean="0"/>
            </a:br>
            <a:r>
              <a:rPr lang="en-US" sz="3200" dirty="0" smtClean="0"/>
              <a:t>4 Gasket, </a:t>
            </a:r>
            <a:r>
              <a:rPr lang="en-US" sz="3200" dirty="0" err="1" smtClean="0"/>
              <a:t>o-ring</a:t>
            </a:r>
            <a:r>
              <a:rPr lang="en-US" sz="3200" dirty="0" smtClean="0"/>
              <a:t> material, 100L X 5.33H X8W mm</a:t>
            </a:r>
            <a:endParaRPr lang="en-US" sz="3200" dirty="0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01713"/>
            <a:ext cx="8229600" cy="4122937"/>
          </a:xfrm>
        </p:spPr>
      </p:pic>
    </p:spTree>
    <p:extLst>
      <p:ext uri="{BB962C8B-B14F-4D97-AF65-F5344CB8AC3E}">
        <p14:creationId xmlns:p14="http://schemas.microsoft.com/office/powerpoint/2010/main" val="2955065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/>
              <a:t>O-ring young’s modulus 1000 psi</a:t>
            </a:r>
            <a:br>
              <a:rPr lang="en-US" sz="3200" dirty="0" smtClean="0"/>
            </a:br>
            <a:r>
              <a:rPr lang="en-US" sz="3200" dirty="0" smtClean="0"/>
              <a:t>Real Curved window and Enclosure</a:t>
            </a:r>
            <a:endParaRPr lang="en-US" sz="3200" dirty="0"/>
          </a:p>
        </p:txBody>
      </p:sp>
      <p:pic>
        <p:nvPicPr>
          <p:cNvPr id="5" name="Content Placeholder 4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67" y="1600200"/>
            <a:ext cx="7490666" cy="4525963"/>
          </a:xfrm>
        </p:spPr>
      </p:pic>
    </p:spTree>
    <p:extLst>
      <p:ext uri="{BB962C8B-B14F-4D97-AF65-F5344CB8AC3E}">
        <p14:creationId xmlns:p14="http://schemas.microsoft.com/office/powerpoint/2010/main" val="3643482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8872"/>
            <a:ext cx="8305800" cy="762000"/>
          </a:xfrm>
        </p:spPr>
        <p:txBody>
          <a:bodyPr>
            <a:noAutofit/>
          </a:bodyPr>
          <a:lstStyle/>
          <a:p>
            <a:r>
              <a:rPr lang="en-US" sz="2400" dirty="0" smtClean="0"/>
              <a:t>O-ring young’s modulus 1000 psi</a:t>
            </a:r>
            <a:br>
              <a:rPr lang="en-US" sz="2400" dirty="0" smtClean="0"/>
            </a:br>
            <a:r>
              <a:rPr lang="en-US" sz="2400" dirty="0" smtClean="0"/>
              <a:t>Real Curved window and Enclosure</a:t>
            </a:r>
            <a:br>
              <a:rPr lang="en-US" sz="2400" dirty="0" smtClean="0"/>
            </a:br>
            <a:r>
              <a:rPr lang="en-US" sz="2400" dirty="0" smtClean="0"/>
              <a:t>Stress</a:t>
            </a:r>
            <a:endParaRPr lang="en-US" sz="2400" dirty="0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309" y="1600200"/>
            <a:ext cx="6655136" cy="4953000"/>
          </a:xfrm>
        </p:spPr>
      </p:pic>
    </p:spTree>
    <p:extLst>
      <p:ext uri="{BB962C8B-B14F-4D97-AF65-F5344CB8AC3E}">
        <p14:creationId xmlns:p14="http://schemas.microsoft.com/office/powerpoint/2010/main" val="1605657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O-ring young’s modulus 1000 psi</a:t>
            </a:r>
            <a:br>
              <a:rPr lang="en-US" sz="2400" dirty="0" smtClean="0"/>
            </a:br>
            <a:r>
              <a:rPr lang="en-US" sz="2400" dirty="0"/>
              <a:t>4 Gasket, 1500 psi modulus </a:t>
            </a:r>
            <a:r>
              <a:rPr lang="en-US" sz="2400" dirty="0" smtClean="0"/>
              <a:t>, 200L </a:t>
            </a:r>
            <a:r>
              <a:rPr lang="en-US" sz="2400" dirty="0"/>
              <a:t>X 5.33H </a:t>
            </a:r>
            <a:r>
              <a:rPr lang="en-US" sz="2400" dirty="0" smtClean="0"/>
              <a:t>X4W </a:t>
            </a:r>
            <a:r>
              <a:rPr lang="en-US" sz="2400" dirty="0"/>
              <a:t>mm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Real Curved window and Enclosure</a:t>
            </a:r>
            <a:br>
              <a:rPr lang="en-US" sz="2400" dirty="0" smtClean="0"/>
            </a:br>
            <a:r>
              <a:rPr lang="en-US" sz="2400" dirty="0" smtClean="0"/>
              <a:t>Stress</a:t>
            </a:r>
            <a:endParaRPr lang="en-US" sz="2400" dirty="0"/>
          </a:p>
        </p:txBody>
      </p:sp>
      <p:pic>
        <p:nvPicPr>
          <p:cNvPr id="7" name="Content Placeholder 6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752600"/>
            <a:ext cx="6368417" cy="4694475"/>
          </a:xfrm>
        </p:spPr>
      </p:pic>
    </p:spTree>
    <p:extLst>
      <p:ext uri="{BB962C8B-B14F-4D97-AF65-F5344CB8AC3E}">
        <p14:creationId xmlns:p14="http://schemas.microsoft.com/office/powerpoint/2010/main" val="3833265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WINDOW HEATER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Michael </a:t>
            </a:r>
            <a:r>
              <a:rPr lang="en-US" dirty="0" err="1" smtClean="0"/>
              <a:t>Pheeny</a:t>
            </a:r>
            <a:r>
              <a:rPr lang="en-US" dirty="0" smtClean="0"/>
              <a:t>, Roger Smith, Dan </a:t>
            </a:r>
            <a:r>
              <a:rPr lang="en-US" dirty="0" err="1" smtClean="0"/>
              <a:t>Reiley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066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ZTF radiative balanc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557560"/>
            <a:ext cx="8144256" cy="6059424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 bwMode="auto">
          <a:xfrm>
            <a:off x="3413851" y="2020879"/>
            <a:ext cx="0" cy="39598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0" y="-2"/>
            <a:ext cx="914400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Filter cools 15K below ambient if no window heater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26662" y="2020879"/>
            <a:ext cx="819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15K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821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847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24" y="628314"/>
            <a:ext cx="7446211" cy="558465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2124" y="5748417"/>
            <a:ext cx="7726947" cy="1106236"/>
          </a:xfrm>
          <a:solidFill>
            <a:schemeClr val="bg1"/>
          </a:solidFill>
        </p:spPr>
        <p:txBody>
          <a:bodyPr>
            <a:normAutofit fontScale="70000" lnSpcReduction="20000"/>
          </a:bodyPr>
          <a:lstStyle/>
          <a:p>
            <a:r>
              <a:rPr lang="en-US" sz="2000" dirty="0" smtClean="0"/>
              <a:t>Cosmetics are good: typically 1 bad column/CCD</a:t>
            </a:r>
          </a:p>
          <a:p>
            <a:r>
              <a:rPr lang="en-US" sz="2000" dirty="0" smtClean="0"/>
              <a:t>Height profile is excellent:  P-V = 17 µm +- 4 µm</a:t>
            </a:r>
          </a:p>
          <a:p>
            <a:r>
              <a:rPr lang="en-US" sz="2000" dirty="0" smtClean="0"/>
              <a:t>Noise very consistent </a:t>
            </a:r>
            <a:r>
              <a:rPr lang="en-US" sz="2000" dirty="0" smtClean="0">
                <a:sym typeface="Wingdings"/>
              </a:rPr>
              <a:t> </a:t>
            </a:r>
            <a:r>
              <a:rPr lang="en-US" sz="2000" dirty="0"/>
              <a:t>11</a:t>
            </a:r>
            <a:r>
              <a:rPr lang="en-US" sz="2000" dirty="0" smtClean="0"/>
              <a:t>+-0.3 </a:t>
            </a:r>
            <a:r>
              <a:rPr lang="en-US" sz="2000" dirty="0"/>
              <a:t>e- at 1 MHz for differential </a:t>
            </a:r>
            <a:r>
              <a:rPr lang="en-US" sz="2000" dirty="0" smtClean="0"/>
              <a:t>transmission.</a:t>
            </a:r>
          </a:p>
          <a:p>
            <a:r>
              <a:rPr lang="en-US" sz="2000" dirty="0" smtClean="0"/>
              <a:t>QE well above contractual requirement.</a:t>
            </a:r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095" y="0"/>
            <a:ext cx="8305800" cy="762000"/>
          </a:xfrm>
        </p:spPr>
        <p:txBody>
          <a:bodyPr/>
          <a:lstStyle/>
          <a:p>
            <a:r>
              <a:rPr lang="en-US" dirty="0" smtClean="0"/>
              <a:t>All 16 CCDs have been received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333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TF radiative balance 35W ht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75" y="502940"/>
            <a:ext cx="8144256" cy="60594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-2"/>
            <a:ext cx="914400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35W window heater required at Ta=285K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872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quality test on P48 with hotplate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Impact on image quality of cold filter is expected to be unacceptable for &gt;3 degree cooling of filter.  (Rich </a:t>
            </a:r>
            <a:r>
              <a:rPr lang="en-US" dirty="0" err="1" smtClean="0"/>
              <a:t>Dekany</a:t>
            </a:r>
            <a:r>
              <a:rPr lang="en-US" dirty="0" smtClean="0"/>
              <a:t>) </a:t>
            </a:r>
          </a:p>
          <a:p>
            <a:r>
              <a:rPr lang="en-US" dirty="0" smtClean="0"/>
              <a:t>To test this a temperature</a:t>
            </a:r>
            <a:r>
              <a:rPr lang="en-US" dirty="0"/>
              <a:t>-</a:t>
            </a:r>
            <a:r>
              <a:rPr lang="en-US" dirty="0" smtClean="0"/>
              <a:t>controlled </a:t>
            </a:r>
            <a:r>
              <a:rPr lang="en-US" dirty="0"/>
              <a:t>b</a:t>
            </a:r>
            <a:r>
              <a:rPr lang="en-US" dirty="0" smtClean="0"/>
              <a:t>lack painted Aluminum plate with insulated back affixed to PTF.   Hole allows imaging while plate temperature increased above ambient. (Assembled by Patrick Murphy.)</a:t>
            </a:r>
          </a:p>
          <a:p>
            <a:r>
              <a:rPr lang="en-US" dirty="0" smtClean="0"/>
              <a:t>Last week, </a:t>
            </a:r>
            <a:r>
              <a:rPr lang="en-US" dirty="0" err="1"/>
              <a:t>e</a:t>
            </a:r>
            <a:r>
              <a:rPr lang="en-US" dirty="0" err="1" smtClean="0"/>
              <a:t>xtrafocal</a:t>
            </a:r>
            <a:r>
              <a:rPr lang="en-US" dirty="0" smtClean="0"/>
              <a:t> </a:t>
            </a:r>
            <a:r>
              <a:rPr lang="en-US" dirty="0"/>
              <a:t>movies and in focus </a:t>
            </a:r>
            <a:r>
              <a:rPr lang="en-US" dirty="0" smtClean="0"/>
              <a:t>images were obtained versus </a:t>
            </a:r>
            <a:r>
              <a:rPr lang="en-US" dirty="0"/>
              <a:t>t</a:t>
            </a:r>
            <a:r>
              <a:rPr lang="en-US" dirty="0" smtClean="0"/>
              <a:t>emperature by Richard Walters and Michael Feeney, near zenith and ~45 degree zenith distance. </a:t>
            </a:r>
          </a:p>
          <a:p>
            <a:r>
              <a:rPr lang="en-US" dirty="0" smtClean="0"/>
              <a:t>….Analysis is in progress.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564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 focal movie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884947" y="2780632"/>
            <a:ext cx="5200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See  </a:t>
            </a:r>
            <a:r>
              <a:rPr lang="en-US" dirty="0" err="1" smtClean="0"/>
              <a:t>ZTF_extrafocal</a:t>
            </a:r>
            <a:r>
              <a:rPr lang="en-US" dirty="0" smtClean="0"/>
              <a:t> </a:t>
            </a:r>
            <a:r>
              <a:rPr lang="en-US" dirty="0"/>
              <a:t>with </a:t>
            </a:r>
            <a:r>
              <a:rPr lang="en-US" dirty="0" err="1"/>
              <a:t>hotplate.mov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05031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040" y="1047719"/>
            <a:ext cx="9245172" cy="66225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700"/>
            <a:ext cx="8305800" cy="762000"/>
          </a:xfrm>
        </p:spPr>
        <p:txBody>
          <a:bodyPr/>
          <a:lstStyle/>
          <a:p>
            <a:r>
              <a:rPr lang="en-US" dirty="0" err="1" smtClean="0"/>
              <a:t>Cryo</a:t>
            </a:r>
            <a:r>
              <a:rPr lang="en-US" dirty="0"/>
              <a:t> </a:t>
            </a:r>
            <a:r>
              <a:rPr lang="en-US" dirty="0" smtClean="0"/>
              <a:t>Window: Thermal Analysis Mesh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60" y="978935"/>
            <a:ext cx="9092772" cy="3476707"/>
          </a:xfrm>
        </p:spPr>
        <p:txBody>
          <a:bodyPr/>
          <a:lstStyle/>
          <a:p>
            <a:r>
              <a:rPr lang="en-US" sz="1800" dirty="0" smtClean="0"/>
              <a:t>Conductive ink/paint is viable;  1mm traces run between beam footprints on window interior </a:t>
            </a:r>
            <a:r>
              <a:rPr lang="en-US" sz="1800" dirty="0" smtClean="0">
                <a:sym typeface="Wingdings"/>
              </a:rPr>
              <a:t> no throughput loss.</a:t>
            </a:r>
            <a:endParaRPr lang="en-US" sz="1800" dirty="0" smtClean="0"/>
          </a:p>
          <a:p>
            <a:r>
              <a:rPr lang="en-US" sz="1800" dirty="0" smtClean="0"/>
              <a:t>Study the temperature distribution and resulting stress caused by thermal expansion gradient…</a:t>
            </a:r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6332" y="4557242"/>
            <a:ext cx="3822700" cy="230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820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" y="286604"/>
            <a:ext cx="8271510" cy="1450757"/>
          </a:xfrm>
        </p:spPr>
        <p:txBody>
          <a:bodyPr/>
          <a:lstStyle/>
          <a:p>
            <a:r>
              <a:rPr lang="en-US" dirty="0" err="1"/>
              <a:t>Cryo</a:t>
            </a:r>
            <a:r>
              <a:rPr lang="en-US" dirty="0"/>
              <a:t> Window: Thermal </a:t>
            </a:r>
            <a:r>
              <a:rPr lang="en-US" dirty="0" smtClean="0"/>
              <a:t>Analysis Temperature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700" y="1766846"/>
            <a:ext cx="8928100" cy="50911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31919" y="1368029"/>
            <a:ext cx="490229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18K peak-to-peak temperature modulation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953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Cryo</a:t>
            </a:r>
            <a:r>
              <a:rPr lang="en-US" dirty="0"/>
              <a:t> Window: Thermal Analysis </a:t>
            </a:r>
            <a:r>
              <a:rPr lang="en-US" dirty="0" smtClean="0"/>
              <a:t>Stress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696" y="1795463"/>
            <a:ext cx="9031903" cy="50934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52720" y="1297182"/>
            <a:ext cx="5516784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35W in heater wires reduces safety factor by 5%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168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Indium Tin Oxide coating is viable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Transparent conductive film, 40 nm thick </a:t>
            </a:r>
            <a:r>
              <a:rPr lang="en-US" dirty="0" smtClean="0">
                <a:sym typeface="Wingdings"/>
              </a:rPr>
              <a:t></a:t>
            </a:r>
            <a:endParaRPr lang="en-US" dirty="0"/>
          </a:p>
          <a:p>
            <a:r>
              <a:rPr lang="en-US" dirty="0" smtClean="0"/>
              <a:t>&lt;1% throughput loss.</a:t>
            </a:r>
          </a:p>
          <a:p>
            <a:r>
              <a:rPr lang="en-US" dirty="0" smtClean="0"/>
              <a:t>160 V DC supply needed to dissipate 35W;  can be on internal surface so no risk to personnel.</a:t>
            </a:r>
          </a:p>
          <a:p>
            <a:r>
              <a:rPr lang="en-US" dirty="0" smtClean="0"/>
              <a:t>Uniform heat </a:t>
            </a:r>
            <a:r>
              <a:rPr lang="en-US" dirty="0" smtClean="0">
                <a:sym typeface="Wingdings"/>
              </a:rPr>
              <a:t> low stress in glass.</a:t>
            </a:r>
          </a:p>
          <a:p>
            <a:r>
              <a:rPr lang="en-US" dirty="0" smtClean="0">
                <a:sym typeface="Wingdings"/>
              </a:rPr>
              <a:t>Applied as part of AR coating on interior:  easy to organize and low risk fabrication.</a:t>
            </a:r>
          </a:p>
        </p:txBody>
      </p:sp>
    </p:spTree>
    <p:extLst>
      <p:ext uri="{BB962C8B-B14F-4D97-AF65-F5344CB8AC3E}">
        <p14:creationId xmlns:p14="http://schemas.microsoft.com/office/powerpoint/2010/main" val="3149077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Getter Container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Michael </a:t>
            </a:r>
            <a:r>
              <a:rPr lang="en-US" dirty="0" err="1" smtClean="0"/>
              <a:t>Pheeny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547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Polycold</a:t>
            </a:r>
            <a:r>
              <a:rPr lang="en-US" dirty="0" smtClean="0"/>
              <a:t> PCC Cold Path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7717" y="2343858"/>
            <a:ext cx="2580258" cy="42812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8353" y="2343858"/>
            <a:ext cx="4194572" cy="41809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3527" y="1324492"/>
            <a:ext cx="8189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Getter attached to back of cold head so not in series with path to thermal link </a:t>
            </a:r>
            <a:r>
              <a:rPr lang="en-US" dirty="0" smtClean="0">
                <a:sym typeface="Wingdings"/>
              </a:rPr>
              <a:t> lower getter temperature  higher pumping efficiency.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4203700" y="1625600"/>
            <a:ext cx="1549400" cy="37211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 flipH="1">
            <a:off x="6032500" y="1625600"/>
            <a:ext cx="1778000" cy="4216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753498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Refrigerant Chosen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122287"/>
            <a:ext cx="8402967" cy="4495800"/>
          </a:xfrm>
        </p:spPr>
        <p:txBody>
          <a:bodyPr/>
          <a:lstStyle/>
          <a:p>
            <a:r>
              <a:rPr lang="en-US" sz="1800" dirty="0"/>
              <a:t>A</a:t>
            </a:r>
            <a:r>
              <a:rPr lang="en-US" sz="1800" dirty="0" smtClean="0"/>
              <a:t>t 230K where load curve comes closest to cooling curve, </a:t>
            </a:r>
            <a:r>
              <a:rPr lang="en-US" sz="1800" dirty="0" smtClean="0">
                <a:solidFill>
                  <a:srgbClr val="008000"/>
                </a:solidFill>
              </a:rPr>
              <a:t>high </a:t>
            </a:r>
            <a:r>
              <a:rPr lang="en-US" sz="1800" dirty="0">
                <a:solidFill>
                  <a:srgbClr val="008000"/>
                </a:solidFill>
              </a:rPr>
              <a:t>performance heads with PT-16 refrigerant </a:t>
            </a:r>
            <a:r>
              <a:rPr lang="en-US" sz="1800" dirty="0" smtClean="0"/>
              <a:t>provides </a:t>
            </a:r>
            <a:r>
              <a:rPr lang="en-US" sz="1800" dirty="0"/>
              <a:t>similar cooling power to PT-</a:t>
            </a:r>
            <a:r>
              <a:rPr lang="en-US" sz="1800" dirty="0" smtClean="0"/>
              <a:t>30</a:t>
            </a:r>
          </a:p>
          <a:p>
            <a:r>
              <a:rPr lang="en-US" sz="1800" dirty="0" smtClean="0"/>
              <a:t>Final temperature is 10K colder so getter will pump much more efficiently.</a:t>
            </a:r>
            <a:endParaRPr lang="en-US" sz="1800" dirty="0"/>
          </a:p>
        </p:txBody>
      </p:sp>
      <p:pic>
        <p:nvPicPr>
          <p:cNvPr id="4" name="Picture 3" descr="Screen Shot 2015-04-14 at 7.39.5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38" y="2187109"/>
            <a:ext cx="6786734" cy="4778329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 bwMode="auto">
          <a:xfrm>
            <a:off x="4096621" y="5311621"/>
            <a:ext cx="505250" cy="306465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7" name="Straight Arrow Connector 6"/>
          <p:cNvCxnSpPr>
            <a:endCxn id="5" idx="0"/>
          </p:cNvCxnSpPr>
          <p:nvPr/>
        </p:nvCxnSpPr>
        <p:spPr bwMode="auto">
          <a:xfrm flipH="1">
            <a:off x="4349246" y="1420074"/>
            <a:ext cx="1522578" cy="389154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Oval 8"/>
          <p:cNvSpPr/>
          <p:nvPr/>
        </p:nvSpPr>
        <p:spPr bwMode="auto">
          <a:xfrm>
            <a:off x="2187053" y="4997565"/>
            <a:ext cx="298229" cy="273092"/>
          </a:xfrm>
          <a:prstGeom prst="ellipse">
            <a:avLst/>
          </a:prstGeom>
          <a:noFill/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10" name="Straight Arrow Connector 9"/>
          <p:cNvCxnSpPr>
            <a:endCxn id="9" idx="0"/>
          </p:cNvCxnSpPr>
          <p:nvPr/>
        </p:nvCxnSpPr>
        <p:spPr bwMode="auto">
          <a:xfrm>
            <a:off x="1966378" y="2187109"/>
            <a:ext cx="369790" cy="28104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7510472" y="3394192"/>
            <a:ext cx="1502094" cy="1600438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Can shut down the window heater and install low emissivity window cover to get past the kink</a:t>
            </a:r>
            <a:endParaRPr lang="en-US" sz="1400" dirty="0">
              <a:solidFill>
                <a:srgbClr val="FFFFFF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>
            <a:off x="3060700" y="1689100"/>
            <a:ext cx="0" cy="342276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15FF08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04763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/>
        </p:nvGraphicFramePr>
        <p:xfrm>
          <a:off x="558800" y="-161925"/>
          <a:ext cx="8026400" cy="7181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55067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Refrigerant Routing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Paul is working on routing of refrigerant lines.</a:t>
            </a:r>
          </a:p>
          <a:p>
            <a:r>
              <a:rPr lang="en-US" dirty="0" smtClean="0"/>
              <a:t>Looking into having one compressor and manifold to split the flow to the two cooling heads. </a:t>
            </a:r>
            <a:r>
              <a:rPr lang="en-US" dirty="0"/>
              <a:t> </a:t>
            </a:r>
            <a:r>
              <a:rPr lang="en-US" dirty="0" smtClean="0"/>
              <a:t>(Several reports on CCD world say this works.)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277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Cable Routing to spiders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Paul Gardner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775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fjdabh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0" y="0"/>
            <a:ext cx="7944334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88000" y="342900"/>
            <a:ext cx="1892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Vacuum hose not present when observing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 flipH="1">
            <a:off x="4470400" y="787400"/>
            <a:ext cx="1117600" cy="47883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448907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gjcdec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0"/>
            <a:ext cx="78227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580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94589" y="2247900"/>
            <a:ext cx="3149600" cy="762000"/>
          </a:xfrm>
        </p:spPr>
        <p:txBody>
          <a:bodyPr/>
          <a:lstStyle/>
          <a:p>
            <a:r>
              <a:rPr lang="en-US" dirty="0" smtClean="0"/>
              <a:t>Cables do not obstruct beam</a:t>
            </a:r>
            <a:endParaRPr lang="en-US" dirty="0"/>
          </a:p>
        </p:txBody>
      </p:sp>
      <p:pic>
        <p:nvPicPr>
          <p:cNvPr id="4" name="Picture 3" descr="cjhgdii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945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676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2" y="4406900"/>
            <a:ext cx="8421687" cy="1362075"/>
          </a:xfrm>
        </p:spPr>
        <p:txBody>
          <a:bodyPr/>
          <a:lstStyle/>
          <a:p>
            <a:r>
              <a:rPr lang="en-US" dirty="0" smtClean="0"/>
              <a:t>Guider mount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Justin </a:t>
            </a:r>
            <a:r>
              <a:rPr lang="en-US" dirty="0" err="1" smtClean="0"/>
              <a:t>Belicki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4250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81000"/>
            <a:ext cx="489827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43000" y="5029200"/>
            <a:ext cx="60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Cutaway showing guider/focus CCD assembly. </a:t>
            </a:r>
            <a:r>
              <a:rPr lang="en-US" dirty="0" err="1" smtClean="0"/>
              <a:t>Nytek</a:t>
            </a:r>
            <a:r>
              <a:rPr lang="en-US" dirty="0" smtClean="0"/>
              <a:t> mask and isolating G9 standoffs are shown.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456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57200"/>
            <a:ext cx="513114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0" y="51054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Guider/focus installation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9839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04800"/>
            <a:ext cx="4035011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66800" y="5257800"/>
            <a:ext cx="739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Guider/focus installation through VIB. Shorting plugs and assembly for support of flex cables shown.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164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85800"/>
            <a:ext cx="792574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00400" y="54102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Thermal Shield Assembly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437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ZTF optics </a:t>
            </a:r>
            <a:r>
              <a:rPr lang="en-US" sz="2000" dirty="0" smtClean="0"/>
              <a:t>(reported by Dan </a:t>
            </a:r>
            <a:r>
              <a:rPr lang="en-US" sz="2000" dirty="0" err="1" smtClean="0"/>
              <a:t>Reiley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3C76B1-CFAD-459A-8D64-3127642CC7DF}" type="slidenum">
              <a:rPr lang="en-US" smtClean="0"/>
              <a:pPr>
                <a:defRPr/>
              </a:pPr>
              <a:t>4</a:t>
            </a:fld>
            <a:r>
              <a:rPr lang="en-US" sz="1400" dirty="0" smtClean="0"/>
              <a:t>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84200" y="1239020"/>
            <a:ext cx="8072241" cy="5909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+mj-lt"/>
              </a:rPr>
              <a:t>Window</a:t>
            </a:r>
            <a:endParaRPr lang="en-US" dirty="0">
              <a:latin typeface="+mj-lt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+mj-lt"/>
              </a:rPr>
              <a:t>N</a:t>
            </a:r>
            <a:r>
              <a:rPr lang="en-US" sz="1800" dirty="0" smtClean="0">
                <a:latin typeface="+mj-lt"/>
              </a:rPr>
              <a:t>o update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+mj-lt"/>
              </a:rPr>
              <a:t>Verified that coating vendor can deposit ITO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+mj-lt"/>
              </a:rPr>
              <a:t>ITO transmission and resistivity numbers obtained from coating vendor.</a:t>
            </a:r>
            <a:endParaRPr lang="en-US" sz="1800" dirty="0" smtClean="0">
              <a:latin typeface="+mj-lt"/>
            </a:endParaRPr>
          </a:p>
          <a:p>
            <a:endParaRPr lang="en-US" sz="1800" dirty="0" smtClean="0">
              <a:latin typeface="+mj-lt"/>
            </a:endParaRPr>
          </a:p>
          <a:p>
            <a:r>
              <a:rPr lang="en-US" sz="1800" b="1" dirty="0" smtClean="0">
                <a:latin typeface="+mj-lt"/>
              </a:rPr>
              <a:t>Filter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>
                <a:latin typeface="+mj-lt"/>
              </a:rPr>
              <a:t>	</a:t>
            </a:r>
            <a:r>
              <a:rPr lang="en-US" dirty="0" smtClean="0">
                <a:latin typeface="+mj-lt"/>
              </a:rPr>
              <a:t>Dan</a:t>
            </a:r>
            <a:r>
              <a:rPr lang="en-US" sz="1800" dirty="0" smtClean="0">
                <a:latin typeface="+mj-lt"/>
              </a:rPr>
              <a:t> will visit </a:t>
            </a:r>
            <a:r>
              <a:rPr lang="en-US" sz="1800" dirty="0" err="1" smtClean="0">
                <a:latin typeface="+mj-lt"/>
              </a:rPr>
              <a:t>Renyard</a:t>
            </a:r>
            <a:r>
              <a:rPr lang="en-US" sz="1800" dirty="0" smtClean="0">
                <a:latin typeface="+mj-lt"/>
              </a:rPr>
              <a:t> on Thursday.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>
                <a:latin typeface="+mj-lt"/>
              </a:rPr>
              <a:t>	</a:t>
            </a:r>
            <a:r>
              <a:rPr lang="en-US" dirty="0" smtClean="0">
                <a:latin typeface="+mj-lt"/>
              </a:rPr>
              <a:t>E</a:t>
            </a:r>
            <a:r>
              <a:rPr lang="en-US" sz="1800" dirty="0" smtClean="0">
                <a:latin typeface="+mj-lt"/>
              </a:rPr>
              <a:t>xpect to recommend them, pending proof of capability of this specific design.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>
                <a:latin typeface="+mj-lt"/>
              </a:rPr>
              <a:t>	</a:t>
            </a:r>
            <a:r>
              <a:rPr lang="en-US" dirty="0" smtClean="0">
                <a:latin typeface="+mj-lt"/>
              </a:rPr>
              <a:t>Will </a:t>
            </a:r>
            <a:r>
              <a:rPr lang="en-US" sz="1800" dirty="0" smtClean="0">
                <a:latin typeface="+mj-lt"/>
              </a:rPr>
              <a:t>place a PO soon.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>
                <a:latin typeface="+mj-lt"/>
              </a:rPr>
              <a:t>	</a:t>
            </a:r>
            <a:r>
              <a:rPr lang="en-US" sz="1800" b="1" u="sng" dirty="0" smtClean="0">
                <a:solidFill>
                  <a:srgbClr val="0000FF"/>
                </a:solidFill>
                <a:latin typeface="+mj-lt"/>
              </a:rPr>
              <a:t>Should we wait for re-verification of specs from science team?</a:t>
            </a:r>
          </a:p>
          <a:p>
            <a:endParaRPr lang="en-US" sz="1800" dirty="0" smtClean="0">
              <a:latin typeface="+mj-lt"/>
            </a:endParaRPr>
          </a:p>
          <a:p>
            <a:r>
              <a:rPr lang="en-US" sz="1800" b="1" dirty="0" smtClean="0">
                <a:latin typeface="+mj-lt"/>
              </a:rPr>
              <a:t>Field elements </a:t>
            </a:r>
            <a:r>
              <a:rPr lang="en-US" sz="1800" dirty="0" smtClean="0">
                <a:latin typeface="+mj-lt"/>
              </a:rPr>
              <a:t>– no action</a:t>
            </a:r>
          </a:p>
          <a:p>
            <a:endParaRPr lang="en-US" sz="1800" dirty="0" smtClean="0">
              <a:latin typeface="+mj-lt"/>
            </a:endParaRPr>
          </a:p>
          <a:p>
            <a:r>
              <a:rPr lang="en-US" sz="1800" b="1" dirty="0" smtClean="0">
                <a:latin typeface="+mj-lt"/>
              </a:rPr>
              <a:t>Trim plate </a:t>
            </a:r>
            <a:r>
              <a:rPr lang="en-US" sz="1800" dirty="0">
                <a:latin typeface="+mj-lt"/>
              </a:rPr>
              <a:t>– no </a:t>
            </a:r>
            <a:r>
              <a:rPr lang="en-US" sz="1800" dirty="0" smtClean="0">
                <a:latin typeface="+mj-lt"/>
              </a:rPr>
              <a:t>action</a:t>
            </a:r>
          </a:p>
          <a:p>
            <a:endParaRPr lang="en-US" sz="1800" dirty="0">
              <a:latin typeface="+mj-lt"/>
            </a:endParaRPr>
          </a:p>
          <a:p>
            <a:r>
              <a:rPr lang="en-US" sz="1800" b="1" dirty="0" smtClean="0">
                <a:latin typeface="+mj-lt"/>
              </a:rPr>
              <a:t>Dewar cover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>
                <a:latin typeface="+mj-lt"/>
              </a:rPr>
              <a:t>	</a:t>
            </a:r>
            <a:r>
              <a:rPr lang="en-US" dirty="0">
                <a:latin typeface="+mj-lt"/>
              </a:rPr>
              <a:t>E</a:t>
            </a:r>
            <a:r>
              <a:rPr lang="en-US" sz="1800" dirty="0" smtClean="0">
                <a:latin typeface="+mj-lt"/>
              </a:rPr>
              <a:t>lectroluminescent film ordered &amp; due soon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+mj-lt"/>
              </a:rPr>
              <a:t>	</a:t>
            </a:r>
            <a:r>
              <a:rPr lang="en-US" dirty="0" smtClean="0">
                <a:latin typeface="+mj-lt"/>
              </a:rPr>
              <a:t>Need to test at low temperature experienced when radiatively cooling </a:t>
            </a:r>
            <a:r>
              <a:rPr lang="en-US" dirty="0" err="1" smtClean="0">
                <a:latin typeface="+mj-lt"/>
              </a:rPr>
              <a:t>inot</a:t>
            </a:r>
            <a:r>
              <a:rPr lang="en-US" dirty="0" smtClean="0">
                <a:latin typeface="+mj-lt"/>
              </a:rPr>
              <a:t> cold window when backed by low emissivity cover </a:t>
            </a:r>
          </a:p>
          <a:p>
            <a:endParaRPr lang="en-US" sz="18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33884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Archon sync tests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David Hale, Steve Kaye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492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Custom Backplanes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2300" y="1600200"/>
            <a:ext cx="3949700" cy="4495800"/>
          </a:xfrm>
        </p:spPr>
        <p:txBody>
          <a:bodyPr/>
          <a:lstStyle/>
          <a:p>
            <a:r>
              <a:rPr lang="en-US" sz="2400" dirty="0" smtClean="0"/>
              <a:t>Received custom chassis modules Apr.9</a:t>
            </a:r>
          </a:p>
          <a:p>
            <a:r>
              <a:rPr lang="en-US" sz="2400" dirty="0" smtClean="0"/>
              <a:t>Each chassis using fiber to connect to host computer</a:t>
            </a:r>
          </a:p>
          <a:p>
            <a:r>
              <a:rPr lang="en-US" sz="2400" dirty="0" smtClean="0"/>
              <a:t>Synchronization tests have begun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880" y="2209800"/>
            <a:ext cx="4590892" cy="3428999"/>
          </a:xfrm>
        </p:spPr>
      </p:pic>
    </p:spTree>
    <p:extLst>
      <p:ext uri="{BB962C8B-B14F-4D97-AF65-F5344CB8AC3E}">
        <p14:creationId xmlns:p14="http://schemas.microsoft.com/office/powerpoint/2010/main" val="1360136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Custom Backplanes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Trigger out signal used for first synchronization test</a:t>
            </a:r>
          </a:p>
          <a:p>
            <a:r>
              <a:rPr lang="en-US" dirty="0" smtClean="0"/>
              <a:t>Waveforms stable relative to each other when master clock is connected to slave</a:t>
            </a:r>
          </a:p>
          <a:p>
            <a:r>
              <a:rPr lang="en-US" dirty="0" smtClean="0"/>
              <a:t>Reset timing brings edges into alignment</a:t>
            </a:r>
          </a:p>
          <a:p>
            <a:r>
              <a:rPr lang="en-US" dirty="0" smtClean="0"/>
              <a:t>Next test with clock driver signals from timing script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295400"/>
            <a:ext cx="4038600" cy="302895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657600"/>
            <a:ext cx="4038600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358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LVDS Card Testing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Need to test each LVDS pair</a:t>
            </a:r>
          </a:p>
          <a:p>
            <a:r>
              <a:rPr lang="en-US" dirty="0" smtClean="0"/>
              <a:t>Loopback test for amplifier voltage in ADC module</a:t>
            </a:r>
          </a:p>
          <a:p>
            <a:r>
              <a:rPr lang="en-US" dirty="0" smtClean="0"/>
              <a:t>Was waiting on update of GUI</a:t>
            </a:r>
          </a:p>
          <a:p>
            <a:pPr lvl="1"/>
            <a:r>
              <a:rPr lang="en-US" dirty="0" smtClean="0"/>
              <a:t>Can use own host from rack computers</a:t>
            </a:r>
          </a:p>
          <a:p>
            <a:pPr lvl="1"/>
            <a:r>
              <a:rPr lang="en-US" dirty="0" smtClean="0"/>
              <a:t>Will not interfere with synchronization tests</a:t>
            </a:r>
          </a:p>
        </p:txBody>
      </p:sp>
    </p:spTree>
    <p:extLst>
      <p:ext uri="{BB962C8B-B14F-4D97-AF65-F5344CB8AC3E}">
        <p14:creationId xmlns:p14="http://schemas.microsoft.com/office/powerpoint/2010/main" val="4265465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Amplifier Test Board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RFQ for board at vendor</a:t>
            </a:r>
          </a:p>
          <a:p>
            <a:pPr lvl="1"/>
            <a:r>
              <a:rPr lang="en-US" dirty="0" smtClean="0"/>
              <a:t>Turn around time can be as short as 2 days</a:t>
            </a:r>
          </a:p>
          <a:p>
            <a:r>
              <a:rPr lang="en-US" dirty="0" smtClean="0"/>
              <a:t>Components on order</a:t>
            </a:r>
          </a:p>
          <a:p>
            <a:r>
              <a:rPr lang="en-US" dirty="0"/>
              <a:t>I</a:t>
            </a:r>
            <a:r>
              <a:rPr lang="en-US" dirty="0" smtClean="0"/>
              <a:t>mpedance calculation may need adjustment for correct geometry – edge coupled </a:t>
            </a:r>
            <a:r>
              <a:rPr lang="en-US" dirty="0" err="1" smtClean="0"/>
              <a:t>microstrip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215076"/>
            <a:ext cx="4038600" cy="3296210"/>
          </a:xfrm>
        </p:spPr>
      </p:pic>
    </p:spTree>
    <p:extLst>
      <p:ext uri="{BB962C8B-B14F-4D97-AF65-F5344CB8AC3E}">
        <p14:creationId xmlns:p14="http://schemas.microsoft.com/office/powerpoint/2010/main" val="3342819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VIB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VIB sent for layout, but incorrect terms were on PO</a:t>
            </a:r>
          </a:p>
          <a:p>
            <a:r>
              <a:rPr lang="en-US" dirty="0" smtClean="0"/>
              <a:t>Resolved on Monday 4/13, but caused delay in layout</a:t>
            </a:r>
          </a:p>
          <a:p>
            <a:r>
              <a:rPr lang="en-US" dirty="0" smtClean="0"/>
              <a:t>Will check in with vendor weekly (at least) for progress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Mods still(?) required to VIB cut outs for: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Larger thermal links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Guider cables with shorting connectors.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918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Science Transition Board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Schematic received from STA on 4/9 for double check</a:t>
            </a:r>
          </a:p>
          <a:p>
            <a:r>
              <a:rPr lang="en-US" dirty="0" smtClean="0"/>
              <a:t>Schematic defines position of cards</a:t>
            </a:r>
          </a:p>
          <a:p>
            <a:pPr lvl="1"/>
            <a:r>
              <a:rPr lang="en-US" dirty="0" smtClean="0"/>
              <a:t>Allows work to begin on final configuration file</a:t>
            </a:r>
          </a:p>
          <a:p>
            <a:r>
              <a:rPr lang="en-US" dirty="0" smtClean="0"/>
              <a:t>Worked with Michael on mechanical features of transition card and front plate</a:t>
            </a:r>
          </a:p>
          <a:p>
            <a:pPr lvl="1"/>
            <a:r>
              <a:rPr lang="en-US" dirty="0" smtClean="0"/>
              <a:t>Need to share information with STA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000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ARCHON TRANSITION CARD mounting and box cover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Michael </a:t>
            </a:r>
            <a:r>
              <a:rPr lang="en-US" dirty="0" err="1" smtClean="0"/>
              <a:t>Pheeny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562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075" y="1846264"/>
            <a:ext cx="5900234" cy="4448615"/>
          </a:xfrm>
        </p:spPr>
      </p:pic>
    </p:spTree>
    <p:extLst>
      <p:ext uri="{BB962C8B-B14F-4D97-AF65-F5344CB8AC3E}">
        <p14:creationId xmlns:p14="http://schemas.microsoft.com/office/powerpoint/2010/main" val="1669807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Archon Box: Rear Cover Design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207" y="1846264"/>
            <a:ext cx="5838830" cy="4022725"/>
          </a:xfrm>
        </p:spPr>
      </p:pic>
    </p:spTree>
    <p:extLst>
      <p:ext uri="{BB962C8B-B14F-4D97-AF65-F5344CB8AC3E}">
        <p14:creationId xmlns:p14="http://schemas.microsoft.com/office/powerpoint/2010/main" val="363747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Window SUPPORT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Alex Delacroix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945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Archon Box: Rear Cover Design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17"/>
          <a:stretch/>
        </p:blipFill>
        <p:spPr>
          <a:xfrm>
            <a:off x="350137" y="1979614"/>
            <a:ext cx="4080498" cy="40227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5" t="7493"/>
          <a:stretch/>
        </p:blipFill>
        <p:spPr>
          <a:xfrm>
            <a:off x="4814888" y="1979614"/>
            <a:ext cx="3556905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507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/>
          </p:cNvSpPr>
          <p:nvPr>
            <p:ph type="sldNum" sz="quarter" idx="4294967295"/>
          </p:nvPr>
        </p:nvSpPr>
        <p:spPr>
          <a:xfrm>
            <a:off x="6553200" y="6404292"/>
            <a:ext cx="2133600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200">
                <a:solidFill>
                  <a:srgbClr val="888888"/>
                </a:solidFill>
              </a:rPr>
              <a:t>51</a:t>
            </a:fld>
            <a:endParaRPr sz="1200">
              <a:solidFill>
                <a:srgbClr val="888888"/>
              </a:solidFill>
            </a:endParaRPr>
          </a:p>
        </p:txBody>
      </p:sp>
      <p:sp>
        <p:nvSpPr>
          <p:cNvPr id="59" name="Shape 59"/>
          <p:cNvSpPr/>
          <p:nvPr/>
        </p:nvSpPr>
        <p:spPr>
          <a:xfrm>
            <a:off x="366888" y="380998"/>
            <a:ext cx="5630336" cy="535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800">
                <a:solidFill>
                  <a:srgbClr val="558ED5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558ED5"/>
                </a:solidFill>
              </a:rPr>
              <a:t>Software Status</a:t>
            </a:r>
          </a:p>
        </p:txBody>
      </p:sp>
      <p:sp>
        <p:nvSpPr>
          <p:cNvPr id="60" name="Shape 60"/>
          <p:cNvSpPr/>
          <p:nvPr/>
        </p:nvSpPr>
        <p:spPr>
          <a:xfrm>
            <a:off x="719666" y="1171222"/>
            <a:ext cx="4151703" cy="3164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180473" lvl="0" indent="-180473">
              <a:buSzPct val="100000"/>
              <a:buChar char="-"/>
            </a:pPr>
            <a:r>
              <a:rPr dirty="0"/>
              <a:t>Reed has finished building and configuring the final ZTF computer systems (primary and spare</a:t>
            </a:r>
          </a:p>
          <a:p>
            <a:pPr marL="561473" lvl="1" indent="-180473">
              <a:buSzPct val="100000"/>
              <a:buChar char="-"/>
            </a:pPr>
            <a:r>
              <a:rPr dirty="0"/>
              <a:t>Installed in rack in Cahill 17</a:t>
            </a:r>
          </a:p>
          <a:p>
            <a:pPr marL="561473" lvl="1" indent="-180473">
              <a:buSzPct val="100000"/>
              <a:buChar char="-"/>
            </a:pPr>
            <a:r>
              <a:rPr dirty="0"/>
              <a:t>New computers are being used for all CCD controller testing</a:t>
            </a:r>
          </a:p>
          <a:p>
            <a:pPr marL="180473" lvl="0" indent="-180473">
              <a:buSzPct val="100000"/>
              <a:buChar char="-"/>
            </a:pPr>
            <a:r>
              <a:rPr dirty="0"/>
              <a:t>Work continues on robotic control software</a:t>
            </a:r>
          </a:p>
          <a:p>
            <a:pPr marL="561473" lvl="1" indent="-180473">
              <a:buSzPct val="100000"/>
              <a:buChar char="-"/>
            </a:pPr>
            <a:r>
              <a:rPr dirty="0"/>
              <a:t>Building interfaces to hardware</a:t>
            </a:r>
          </a:p>
          <a:p>
            <a:pPr marL="561473" lvl="1" indent="-180473">
              <a:buSzPct val="100000"/>
              <a:buChar char="-"/>
            </a:pPr>
            <a:r>
              <a:rPr dirty="0"/>
              <a:t>Creating control daemons for robotic interactions</a:t>
            </a:r>
          </a:p>
        </p:txBody>
      </p:sp>
      <p:pic>
        <p:nvPicPr>
          <p:cNvPr id="61" name="IMG_1915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06950" y="185241"/>
            <a:ext cx="5143500" cy="68580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5431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Software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Dave</a:t>
            </a:r>
            <a:r>
              <a:rPr lang="en-US" b="1" dirty="0"/>
              <a:t>:</a:t>
            </a:r>
          </a:p>
          <a:p>
            <a:r>
              <a:rPr lang="en-US" sz="1400" dirty="0" smtClean="0"/>
              <a:t>Working on running multiple </a:t>
            </a:r>
            <a:r>
              <a:rPr lang="en-US" sz="1400" dirty="0" err="1" smtClean="0"/>
              <a:t>Arcons</a:t>
            </a:r>
            <a:r>
              <a:rPr lang="en-US" sz="1400" dirty="0" smtClean="0"/>
              <a:t> and testing Sync.</a:t>
            </a:r>
            <a:endParaRPr lang="en-US" sz="1400" dirty="0"/>
          </a:p>
          <a:p>
            <a:pPr marL="0" indent="0">
              <a:buNone/>
            </a:pPr>
            <a:r>
              <a:rPr lang="en-US" b="1" dirty="0" smtClean="0"/>
              <a:t>John writes:</a:t>
            </a:r>
            <a:endParaRPr lang="en-US" b="1" dirty="0"/>
          </a:p>
          <a:p>
            <a:r>
              <a:rPr lang="en-US" sz="1400" dirty="0" smtClean="0"/>
              <a:t>Back </a:t>
            </a:r>
            <a:r>
              <a:rPr lang="en-US" sz="1400" dirty="0"/>
              <a:t>from NIRES as of 14 April</a:t>
            </a:r>
            <a:r>
              <a:rPr lang="en-US" sz="1400" dirty="0" smtClean="0"/>
              <a:t>.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Working on the CR3000 data logger</a:t>
            </a:r>
            <a:r>
              <a:rPr lang="en-US" sz="1400" dirty="0" smtClean="0"/>
              <a:t>. </a:t>
            </a:r>
            <a:r>
              <a:rPr lang="en-US" sz="1400" dirty="0"/>
              <a:t>Controller is back from the manufacturer, this time with the correct power supply</a:t>
            </a:r>
            <a:r>
              <a:rPr lang="en-US" sz="1400" dirty="0" smtClean="0"/>
              <a:t>. </a:t>
            </a:r>
            <a:r>
              <a:rPr lang="en-US" sz="1400" dirty="0"/>
              <a:t>E</a:t>
            </a:r>
            <a:r>
              <a:rPr lang="en-US" sz="1400" dirty="0" smtClean="0"/>
              <a:t>stablished </a:t>
            </a:r>
            <a:r>
              <a:rPr lang="en-US" sz="1400" dirty="0"/>
              <a:t>communications to the controller via telnet and </a:t>
            </a:r>
            <a:r>
              <a:rPr lang="en-US" sz="1400" dirty="0" smtClean="0"/>
              <a:t>manufacturer’s </a:t>
            </a:r>
            <a:r>
              <a:rPr lang="en-US" sz="1400" dirty="0"/>
              <a:t>software</a:t>
            </a:r>
            <a:r>
              <a:rPr lang="en-US" sz="1400" dirty="0" smtClean="0"/>
              <a:t>. </a:t>
            </a:r>
            <a:r>
              <a:rPr lang="en-US" sz="1400" dirty="0"/>
              <a:t>Still studying the documentation to learn how best to do the data logging</a:t>
            </a:r>
            <a:r>
              <a:rPr lang="en-US" sz="1400" dirty="0" smtClean="0"/>
              <a:t>.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Working on temperature-control software</a:t>
            </a:r>
            <a:r>
              <a:rPr lang="en-US" sz="1400" dirty="0" smtClean="0"/>
              <a:t>.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Ramping up on the hexapod software.</a:t>
            </a:r>
          </a:p>
          <a:p>
            <a:pPr marL="285750" indent="-285750">
              <a:buFontTx/>
              <a:buChar char="-"/>
            </a:pPr>
            <a:endParaRPr lang="en-US" sz="1400" dirty="0"/>
          </a:p>
          <a:p>
            <a:pPr marL="285750" indent="-285750">
              <a:buFontTx/>
              <a:buChar char="-"/>
            </a:pPr>
            <a:endParaRPr lang="en-US" sz="1400" dirty="0"/>
          </a:p>
          <a:p>
            <a:pPr marL="285750" indent="-285750">
              <a:buFontTx/>
              <a:buChar char="-"/>
            </a:pPr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66392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 new mechanical fab contracts issued this week, though vendor confirmed June 5 deliver for cold plate.</a:t>
            </a:r>
          </a:p>
          <a:p>
            <a:r>
              <a:rPr lang="en-US" dirty="0" smtClean="0"/>
              <a:t>Expect release of enclosure, shields and supporting parts this week.</a:t>
            </a:r>
          </a:p>
          <a:p>
            <a:r>
              <a:rPr lang="en-US" dirty="0" smtClean="0"/>
              <a:t>See next slide for actions.</a:t>
            </a:r>
          </a:p>
        </p:txBody>
      </p:sp>
    </p:spTree>
    <p:extLst>
      <p:ext uri="{BB962C8B-B14F-4D97-AF65-F5344CB8AC3E}">
        <p14:creationId xmlns:p14="http://schemas.microsoft.com/office/powerpoint/2010/main" val="11954165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17600"/>
            <a:ext cx="8077200" cy="5740400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r>
              <a:rPr lang="en-US" sz="1600" b="1" dirty="0" smtClean="0"/>
              <a:t>Eric:</a:t>
            </a:r>
          </a:p>
          <a:p>
            <a:pPr>
              <a:lnSpc>
                <a:spcPct val="80000"/>
              </a:lnSpc>
            </a:pPr>
            <a:r>
              <a:rPr lang="en-US" sz="1600" dirty="0"/>
              <a:t>Get final signoff on filter specs from </a:t>
            </a:r>
            <a:r>
              <a:rPr lang="en-US" sz="1600" dirty="0" smtClean="0"/>
              <a:t>science </a:t>
            </a:r>
            <a:r>
              <a:rPr lang="en-US" sz="1600" dirty="0"/>
              <a:t>team.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600" b="1" dirty="0" smtClean="0"/>
              <a:t>Dan:</a:t>
            </a:r>
          </a:p>
          <a:p>
            <a:pPr>
              <a:lnSpc>
                <a:spcPct val="80000"/>
              </a:lnSpc>
            </a:pPr>
            <a:r>
              <a:rPr lang="en-US" sz="1600" dirty="0"/>
              <a:t>Visit Reynard;  place filter PO</a:t>
            </a:r>
          </a:p>
          <a:p>
            <a:pPr>
              <a:lnSpc>
                <a:spcPct val="80000"/>
              </a:lnSpc>
            </a:pPr>
            <a:r>
              <a:rPr lang="en-US" sz="1600" dirty="0"/>
              <a:t>Combine data for surface heights of CCDs to evaluate what tweak to field flattener is desirable, if any.</a:t>
            </a:r>
          </a:p>
          <a:p>
            <a:pPr>
              <a:lnSpc>
                <a:spcPct val="80000"/>
              </a:lnSpc>
            </a:pPr>
            <a:r>
              <a:rPr lang="en-US" sz="1600" dirty="0"/>
              <a:t>Advance window cover design; test electroluminescent material. </a:t>
            </a:r>
            <a:endParaRPr lang="en-US" sz="1600" b="1" dirty="0" smtClean="0"/>
          </a:p>
          <a:p>
            <a:pPr marL="0" indent="0">
              <a:lnSpc>
                <a:spcPct val="80000"/>
              </a:lnSpc>
              <a:buNone/>
            </a:pPr>
            <a:r>
              <a:rPr lang="en-US" sz="1600" b="1" dirty="0" smtClean="0"/>
              <a:t>Alex:</a:t>
            </a:r>
          </a:p>
          <a:p>
            <a:pPr>
              <a:lnSpc>
                <a:spcPct val="80000"/>
              </a:lnSpc>
            </a:pPr>
            <a:r>
              <a:rPr lang="en-US" sz="1600" dirty="0" smtClean="0"/>
              <a:t>Final optimization window support.</a:t>
            </a:r>
          </a:p>
          <a:p>
            <a:pPr>
              <a:lnSpc>
                <a:spcPct val="80000"/>
              </a:lnSpc>
            </a:pPr>
            <a:r>
              <a:rPr lang="en-US" sz="1600" dirty="0" smtClean="0"/>
              <a:t>Implement consequent </a:t>
            </a:r>
            <a:r>
              <a:rPr lang="en-US" sz="1600" dirty="0"/>
              <a:t>m</a:t>
            </a:r>
            <a:r>
              <a:rPr lang="en-US" sz="1600" dirty="0" smtClean="0"/>
              <a:t>ods to enclosure</a:t>
            </a:r>
          </a:p>
          <a:p>
            <a:pPr>
              <a:lnSpc>
                <a:spcPct val="80000"/>
              </a:lnSpc>
            </a:pPr>
            <a:r>
              <a:rPr lang="en-US" sz="1600" dirty="0" smtClean="0"/>
              <a:t>Get final quotes for enclosure and/or issue PO.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600" b="1" dirty="0" smtClean="0"/>
              <a:t>Michael:</a:t>
            </a:r>
          </a:p>
          <a:p>
            <a:pPr>
              <a:lnSpc>
                <a:spcPct val="80000"/>
              </a:lnSpc>
            </a:pPr>
            <a:r>
              <a:rPr lang="en-US" sz="1600" dirty="0"/>
              <a:t>Finalize </a:t>
            </a:r>
            <a:r>
              <a:rPr lang="en-US" sz="1600" dirty="0" smtClean="0"/>
              <a:t>Archon transition board mount, and </a:t>
            </a:r>
            <a:r>
              <a:rPr lang="en-US" sz="1600" dirty="0"/>
              <a:t>order </a:t>
            </a:r>
            <a:r>
              <a:rPr lang="en-US" sz="1600" dirty="0" smtClean="0"/>
              <a:t>part for first article.</a:t>
            </a:r>
          </a:p>
          <a:p>
            <a:pPr>
              <a:lnSpc>
                <a:spcPct val="80000"/>
              </a:lnSpc>
            </a:pPr>
            <a:r>
              <a:rPr lang="en-US" sz="1600" dirty="0" smtClean="0"/>
              <a:t>Add radiative transfer to window temperature/stress model.</a:t>
            </a:r>
          </a:p>
          <a:p>
            <a:pPr>
              <a:lnSpc>
                <a:spcPct val="80000"/>
              </a:lnSpc>
            </a:pPr>
            <a:r>
              <a:rPr lang="en-US" sz="1600" dirty="0" smtClean="0"/>
              <a:t>Finalize getter design</a:t>
            </a:r>
          </a:p>
          <a:p>
            <a:pPr>
              <a:lnSpc>
                <a:spcPct val="80000"/>
              </a:lnSpc>
            </a:pPr>
            <a:r>
              <a:rPr lang="en-US" sz="1600" dirty="0"/>
              <a:t>W</a:t>
            </a:r>
            <a:r>
              <a:rPr lang="en-US" sz="1600" dirty="0" smtClean="0"/>
              <a:t>ork </a:t>
            </a:r>
            <a:r>
              <a:rPr lang="en-US" sz="1600" dirty="0"/>
              <a:t>on </a:t>
            </a:r>
            <a:r>
              <a:rPr lang="en-US" sz="1600" dirty="0" smtClean="0"/>
              <a:t>thermal link and cold head brace.  </a:t>
            </a:r>
          </a:p>
          <a:p>
            <a:pPr>
              <a:lnSpc>
                <a:spcPct val="80000"/>
              </a:lnSpc>
            </a:pPr>
            <a:r>
              <a:rPr lang="en-US" sz="1600" dirty="0" smtClean="0"/>
              <a:t> Negotiate enlarged VIB holes with Steve.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059094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58900"/>
            <a:ext cx="8077200" cy="4495800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r>
              <a:rPr lang="en-US" sz="1600" b="1" dirty="0" smtClean="0"/>
              <a:t>Justin:</a:t>
            </a:r>
          </a:p>
          <a:p>
            <a:pPr>
              <a:lnSpc>
                <a:spcPct val="80000"/>
              </a:lnSpc>
            </a:pPr>
            <a:r>
              <a:rPr lang="en-US" sz="1600" dirty="0" smtClean="0"/>
              <a:t>Negotiate enlarged VIB holes for guider cable with Steve</a:t>
            </a:r>
          </a:p>
          <a:p>
            <a:pPr>
              <a:lnSpc>
                <a:spcPct val="80000"/>
              </a:lnSpc>
            </a:pPr>
            <a:r>
              <a:rPr lang="en-US" sz="1600" dirty="0" smtClean="0"/>
              <a:t>Finalize enclosure; shield, masks and shield support drawings.   Place orders.</a:t>
            </a:r>
          </a:p>
          <a:p>
            <a:pPr>
              <a:lnSpc>
                <a:spcPct val="80000"/>
              </a:lnSpc>
            </a:pPr>
            <a:r>
              <a:rPr lang="en-US" sz="1600" dirty="0" smtClean="0"/>
              <a:t>Finalize guider adapter design</a:t>
            </a:r>
            <a:endParaRPr lang="en-US" sz="1600" b="1" dirty="0"/>
          </a:p>
          <a:p>
            <a:pPr marL="0" indent="0">
              <a:lnSpc>
                <a:spcPct val="80000"/>
              </a:lnSpc>
              <a:buNone/>
            </a:pPr>
            <a:r>
              <a:rPr lang="en-US" sz="1600" b="1" dirty="0" smtClean="0"/>
              <a:t>Paul:</a:t>
            </a:r>
          </a:p>
          <a:p>
            <a:pPr>
              <a:lnSpc>
                <a:spcPct val="80000"/>
              </a:lnSpc>
            </a:pPr>
            <a:r>
              <a:rPr lang="en-US" sz="1600" dirty="0"/>
              <a:t>Define and order cryocooler hoses (fittings) and manifold.  Routing of hoses.</a:t>
            </a:r>
          </a:p>
          <a:p>
            <a:pPr>
              <a:lnSpc>
                <a:spcPct val="80000"/>
              </a:lnSpc>
            </a:pPr>
            <a:r>
              <a:rPr lang="en-US" sz="1600" dirty="0"/>
              <a:t>Cable routing and cable restraints</a:t>
            </a:r>
            <a:r>
              <a:rPr lang="en-US" sz="1600" dirty="0" smtClean="0"/>
              <a:t>.  Cable lengths.</a:t>
            </a:r>
            <a:endParaRPr lang="en-US" sz="1600" dirty="0"/>
          </a:p>
          <a:p>
            <a:pPr marL="0" indent="0">
              <a:lnSpc>
                <a:spcPct val="80000"/>
              </a:lnSpc>
              <a:buNone/>
            </a:pPr>
            <a:r>
              <a:rPr lang="en-US" sz="1600" b="1" dirty="0" smtClean="0"/>
              <a:t>Steve:</a:t>
            </a:r>
          </a:p>
          <a:p>
            <a:pPr>
              <a:lnSpc>
                <a:spcPct val="80000"/>
              </a:lnSpc>
            </a:pPr>
            <a:r>
              <a:rPr lang="en-US" sz="1600" dirty="0"/>
              <a:t>Monitor VIB contract; pass on changes</a:t>
            </a:r>
            <a:r>
              <a:rPr lang="en-US" sz="1600" dirty="0" smtClean="0"/>
              <a:t>.</a:t>
            </a:r>
          </a:p>
          <a:p>
            <a:pPr>
              <a:lnSpc>
                <a:spcPct val="80000"/>
              </a:lnSpc>
            </a:pPr>
            <a:r>
              <a:rPr lang="en-US" sz="1600" dirty="0" smtClean="0"/>
              <a:t>Finalize and procure preamp test board.</a:t>
            </a:r>
          </a:p>
          <a:p>
            <a:pPr>
              <a:lnSpc>
                <a:spcPct val="80000"/>
              </a:lnSpc>
            </a:pPr>
            <a:r>
              <a:rPr lang="en-US" sz="1600" dirty="0" smtClean="0"/>
              <a:t>Finalize specs for science transition card</a:t>
            </a:r>
          </a:p>
          <a:p>
            <a:pPr>
              <a:lnSpc>
                <a:spcPct val="80000"/>
              </a:lnSpc>
            </a:pPr>
            <a:r>
              <a:rPr lang="en-US" sz="1600" dirty="0" smtClean="0"/>
              <a:t>Test sync and timing jitter.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600" b="1" dirty="0" smtClean="0"/>
              <a:t>Patrick:</a:t>
            </a:r>
          </a:p>
          <a:p>
            <a:pPr>
              <a:lnSpc>
                <a:spcPct val="80000"/>
              </a:lnSpc>
            </a:pPr>
            <a:r>
              <a:rPr lang="en-US" sz="1600" dirty="0" smtClean="0"/>
              <a:t>O-ring spring rate test for various window O-ring candidates</a:t>
            </a:r>
          </a:p>
          <a:p>
            <a:pPr>
              <a:lnSpc>
                <a:spcPct val="80000"/>
              </a:lnSpc>
            </a:pPr>
            <a:r>
              <a:rPr lang="en-US" sz="1600" dirty="0" smtClean="0"/>
              <a:t>Clean room setup ?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2012605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58900"/>
            <a:ext cx="8077200" cy="4495800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r>
              <a:rPr lang="en-US" sz="1600" b="1" dirty="0" smtClean="0"/>
              <a:t>Dave:</a:t>
            </a:r>
          </a:p>
          <a:p>
            <a:pPr>
              <a:lnSpc>
                <a:spcPct val="80000"/>
              </a:lnSpc>
            </a:pPr>
            <a:r>
              <a:rPr lang="en-US" sz="1600" dirty="0" smtClean="0"/>
              <a:t>Multi-host coordination and controller sync tests</a:t>
            </a:r>
          </a:p>
          <a:p>
            <a:pPr>
              <a:lnSpc>
                <a:spcPct val="80000"/>
              </a:lnSpc>
            </a:pPr>
            <a:r>
              <a:rPr lang="en-US" sz="1600" dirty="0" smtClean="0"/>
              <a:t>Data transfer reliability test to be repeated in the new multi-host configuration with sync.</a:t>
            </a:r>
            <a:endParaRPr lang="en-US" sz="1600" b="1" dirty="0"/>
          </a:p>
          <a:p>
            <a:pPr marL="0" indent="0">
              <a:lnSpc>
                <a:spcPct val="80000"/>
              </a:lnSpc>
              <a:buNone/>
            </a:pPr>
            <a:endParaRPr lang="en-US" sz="1600" b="1" dirty="0" smtClean="0"/>
          </a:p>
          <a:p>
            <a:pPr marL="0" indent="0">
              <a:lnSpc>
                <a:spcPct val="80000"/>
              </a:lnSpc>
              <a:buNone/>
            </a:pPr>
            <a:r>
              <a:rPr lang="en-US" sz="1600" b="1" dirty="0" smtClean="0"/>
              <a:t>Reed:</a:t>
            </a:r>
          </a:p>
          <a:p>
            <a:pPr>
              <a:lnSpc>
                <a:spcPct val="80000"/>
              </a:lnSpc>
            </a:pPr>
            <a:r>
              <a:rPr lang="en-US" sz="1600" dirty="0" smtClean="0"/>
              <a:t>????</a:t>
            </a:r>
            <a:endParaRPr lang="en-US" sz="1600" b="1" dirty="0"/>
          </a:p>
          <a:p>
            <a:pPr marL="0" indent="0">
              <a:lnSpc>
                <a:spcPct val="80000"/>
              </a:lnSpc>
              <a:buNone/>
            </a:pPr>
            <a:endParaRPr lang="en-US" sz="1600" b="1" dirty="0" smtClean="0"/>
          </a:p>
          <a:p>
            <a:pPr marL="0" indent="0">
              <a:lnSpc>
                <a:spcPct val="80000"/>
              </a:lnSpc>
              <a:buNone/>
            </a:pPr>
            <a:r>
              <a:rPr lang="en-US" sz="1600" b="1" dirty="0" smtClean="0"/>
              <a:t>John:</a:t>
            </a:r>
          </a:p>
          <a:p>
            <a:pPr>
              <a:lnSpc>
                <a:spcPct val="80000"/>
              </a:lnSpc>
            </a:pPr>
            <a:r>
              <a:rPr lang="en-US" sz="1600" dirty="0"/>
              <a:t>t</a:t>
            </a:r>
            <a:r>
              <a:rPr lang="en-US" sz="1600" dirty="0" smtClean="0"/>
              <a:t>est data logger and integrate into ZTF software environment.</a:t>
            </a:r>
          </a:p>
        </p:txBody>
      </p:sp>
    </p:spTree>
    <p:extLst>
      <p:ext uri="{BB962C8B-B14F-4D97-AF65-F5344CB8AC3E}">
        <p14:creationId xmlns:p14="http://schemas.microsoft.com/office/powerpoint/2010/main" val="3278449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Window support problem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Shawn showed that firm window support produces about 10% less stress at center than compliant support.</a:t>
            </a:r>
          </a:p>
          <a:p>
            <a:r>
              <a:rPr lang="en-US" sz="2000" dirty="0" smtClean="0"/>
              <a:t>However the G10 gasket on compresses about 1 µm when manufacturing tolerances in gasket and seat could be 200 µm.</a:t>
            </a:r>
          </a:p>
          <a:p>
            <a:r>
              <a:rPr lang="en-US" sz="2000" dirty="0" smtClean="0"/>
              <a:t>The resulting deflections are comparable to the overall window deformation so unacceptable loss of safety factor will result.</a:t>
            </a:r>
          </a:p>
          <a:p>
            <a:r>
              <a:rPr lang="en-US" sz="2000" dirty="0" smtClean="0"/>
              <a:t>So change back to compliant gasket, but modulate the width to generate the force profile that would have resulted from the rigid support. 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Concept has been demonstrated using flat window but has not yet been fully optimized for real window.</a:t>
            </a:r>
            <a:endParaRPr lang="en-US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013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077200" cy="838200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RIGID SUPPORT (no manufacturing errors)</a:t>
            </a:r>
            <a:br>
              <a:rPr lang="en-US" sz="2800" dirty="0" smtClean="0"/>
            </a:br>
            <a:r>
              <a:rPr lang="en-US" sz="2800" dirty="0" smtClean="0"/>
              <a:t>Steel </a:t>
            </a:r>
            <a:r>
              <a:rPr lang="en-US" sz="2800" dirty="0" err="1" smtClean="0"/>
              <a:t>o-ring</a:t>
            </a:r>
            <a:r>
              <a:rPr lang="en-US" sz="2800" dirty="0" smtClean="0"/>
              <a:t> (Young’s Modulus = 2.9E7psi)</a:t>
            </a:r>
            <a:endParaRPr lang="en-US" sz="2800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14400"/>
            <a:ext cx="6944258" cy="5783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392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Displacement plots</a:t>
            </a:r>
            <a:endParaRPr lang="en-US" dirty="0"/>
          </a:p>
        </p:txBody>
      </p:sp>
      <p:pic>
        <p:nvPicPr>
          <p:cNvPr id="9" name="Picture 8" descr="Screen Shot 2015-04-13 at 12.14.1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1533"/>
            <a:ext cx="9144000" cy="504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550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Stress plots</a:t>
            </a:r>
            <a:endParaRPr lang="en-US" dirty="0"/>
          </a:p>
        </p:txBody>
      </p:sp>
      <p:pic>
        <p:nvPicPr>
          <p:cNvPr id="8" name="Picture 7" descr="Screen Shot 2015-04-13 at 12.14.4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2217"/>
            <a:ext cx="9144000" cy="543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957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implicity">
  <a:themeElements>
    <a:clrScheme name="simplicity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implicity1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simplicity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mplicity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mplicity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mplicity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mplicity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mplicity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mplicity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mplicity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mplicity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mplicity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mplicity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mplicity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simplicity.thmx</Template>
  <TotalTime>1643</TotalTime>
  <Words>1454</Words>
  <Application>Microsoft Macintosh PowerPoint</Application>
  <PresentationFormat>On-screen Show (4:3)</PresentationFormat>
  <Paragraphs>205</Paragraphs>
  <Slides>56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7" baseType="lpstr">
      <vt:lpstr>simplicity</vt:lpstr>
      <vt:lpstr>ZTF Team Meeting</vt:lpstr>
      <vt:lpstr>All 16 CCDs have been received</vt:lpstr>
      <vt:lpstr>PowerPoint Presentation</vt:lpstr>
      <vt:lpstr>ZTF optics (reported by Dan Reiley)</vt:lpstr>
      <vt:lpstr>Window SUPPORT</vt:lpstr>
      <vt:lpstr>Window support problem</vt:lpstr>
      <vt:lpstr>RIGID SUPPORT (no manufacturing errors) Steel o-ring (Young’s Modulus = 2.9E7psi)</vt:lpstr>
      <vt:lpstr>Displacement plots</vt:lpstr>
      <vt:lpstr>Stress plots</vt:lpstr>
      <vt:lpstr>Stress, compliant suppotrt with supplemetal gasket, 2014-04-14</vt:lpstr>
      <vt:lpstr>SIMPLE FLAT WINDOW, COMPLIANT SUPPORT O-ring young’s modulus 1000 psi  Z Deformations</vt:lpstr>
      <vt:lpstr>O-ring young’s modulus 1000 psi Stress</vt:lpstr>
      <vt:lpstr>O-ring young’s modulus 1000 psi 4 Gasket, O-ring material, 200L X 5.33H X8W mm Stress</vt:lpstr>
      <vt:lpstr>O-ring young’s modulus 1000 psi 4 Gasket, o-ring material, 100L X 5.33H X8W mm</vt:lpstr>
      <vt:lpstr>O-ring young’s modulus 1000 psi Real Curved window and Enclosure</vt:lpstr>
      <vt:lpstr>O-ring young’s modulus 1000 psi Real Curved window and Enclosure Stress</vt:lpstr>
      <vt:lpstr>O-ring young’s modulus 1000 psi 4 Gasket, 1500 psi modulus , 200L X 5.33H X4W mm Real Curved window and Enclosure Stress</vt:lpstr>
      <vt:lpstr>WINDOW HEATER</vt:lpstr>
      <vt:lpstr>PowerPoint Presentation</vt:lpstr>
      <vt:lpstr>PowerPoint Presentation</vt:lpstr>
      <vt:lpstr>Image quality test on P48 with hotplate</vt:lpstr>
      <vt:lpstr>Extra focal movie</vt:lpstr>
      <vt:lpstr>Cryo Window: Thermal Analysis Mesh</vt:lpstr>
      <vt:lpstr>Cryo Window: Thermal Analysis Temperature</vt:lpstr>
      <vt:lpstr>Cryo Window: Thermal Analysis Stress</vt:lpstr>
      <vt:lpstr>Indium Tin Oxide coating is viable</vt:lpstr>
      <vt:lpstr>Getter Container</vt:lpstr>
      <vt:lpstr>Polycold PCC Cold Path</vt:lpstr>
      <vt:lpstr>Refrigerant Chosen</vt:lpstr>
      <vt:lpstr>Refrigerant Routing</vt:lpstr>
      <vt:lpstr>Cable Routing to spiders</vt:lpstr>
      <vt:lpstr>PowerPoint Presentation</vt:lpstr>
      <vt:lpstr>PowerPoint Presentation</vt:lpstr>
      <vt:lpstr>Cables do not obstruct beam</vt:lpstr>
      <vt:lpstr>Guider mount</vt:lpstr>
      <vt:lpstr>PowerPoint Presentation</vt:lpstr>
      <vt:lpstr>PowerPoint Presentation</vt:lpstr>
      <vt:lpstr>PowerPoint Presentation</vt:lpstr>
      <vt:lpstr>PowerPoint Presentation</vt:lpstr>
      <vt:lpstr>Archon sync tests</vt:lpstr>
      <vt:lpstr>Custom Backplanes</vt:lpstr>
      <vt:lpstr>Custom Backplanes</vt:lpstr>
      <vt:lpstr>LVDS Card Testing</vt:lpstr>
      <vt:lpstr>Amplifier Test Board</vt:lpstr>
      <vt:lpstr>VIB Layout</vt:lpstr>
      <vt:lpstr>Science Transition Board</vt:lpstr>
      <vt:lpstr>ARCHON TRANSITION CARD mounting and box cover</vt:lpstr>
      <vt:lpstr>PowerPoint Presentation</vt:lpstr>
      <vt:lpstr>Archon Box: Rear Cover Design</vt:lpstr>
      <vt:lpstr>Archon Box: Rear Cover Design</vt:lpstr>
      <vt:lpstr>PowerPoint Presentation</vt:lpstr>
      <vt:lpstr>Software</vt:lpstr>
      <vt:lpstr>Notes</vt:lpstr>
      <vt:lpstr>Actions</vt:lpstr>
      <vt:lpstr>Actions</vt:lpstr>
      <vt:lpstr>Actions</vt:lpstr>
    </vt:vector>
  </TitlesOfParts>
  <Company>Caltech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ZTF Status</dc:title>
  <dc:creator>Roger Smith</dc:creator>
  <cp:lastModifiedBy>Roger Smith</cp:lastModifiedBy>
  <cp:revision>41</cp:revision>
  <cp:lastPrinted>2015-04-15T05:28:43Z</cp:lastPrinted>
  <dcterms:created xsi:type="dcterms:W3CDTF">2015-04-14T23:06:06Z</dcterms:created>
  <dcterms:modified xsi:type="dcterms:W3CDTF">2015-04-16T17:02:03Z</dcterms:modified>
</cp:coreProperties>
</file>