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68" r:id="rId3"/>
    <p:sldId id="277" r:id="rId4"/>
    <p:sldId id="278" r:id="rId5"/>
    <p:sldId id="281" r:id="rId6"/>
    <p:sldId id="280" r:id="rId7"/>
    <p:sldId id="279" r:id="rId8"/>
    <p:sldId id="283" r:id="rId9"/>
    <p:sldId id="282" r:id="rId10"/>
    <p:sldId id="276" r:id="rId11"/>
    <p:sldId id="257" r:id="rId12"/>
    <p:sldId id="258" r:id="rId13"/>
    <p:sldId id="260" r:id="rId14"/>
    <p:sldId id="264" r:id="rId15"/>
    <p:sldId id="261" r:id="rId16"/>
    <p:sldId id="266" r:id="rId17"/>
    <p:sldId id="267" r:id="rId18"/>
    <p:sldId id="265" r:id="rId19"/>
    <p:sldId id="269" r:id="rId20"/>
    <p:sldId id="270" r:id="rId21"/>
    <p:sldId id="272" r:id="rId22"/>
    <p:sldId id="273" r:id="rId23"/>
    <p:sldId id="271" r:id="rId2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385" autoAdjust="0"/>
    <p:restoredTop sz="92274" autoAdjust="0"/>
  </p:normalViewPr>
  <p:slideViewPr>
    <p:cSldViewPr snapToGrid="0" snapToObjects="1">
      <p:cViewPr varScale="1">
        <p:scale>
          <a:sx n="117" d="100"/>
          <a:sy n="117" d="100"/>
        </p:scale>
        <p:origin x="-488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printerSettings" Target="printerSettings/printerSettings1.bin"/><Relationship Id="rId26" Type="http://schemas.openxmlformats.org/officeDocument/2006/relationships/presProps" Target="presProps.xml"/><Relationship Id="rId27" Type="http://schemas.openxmlformats.org/officeDocument/2006/relationships/viewProps" Target="viewProps.xml"/><Relationship Id="rId28" Type="http://schemas.openxmlformats.org/officeDocument/2006/relationships/theme" Target="theme/theme1.xml"/><Relationship Id="rId29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B44604-448F-8B43-AE5B-20FC08D40E0C}" type="datetimeFigureOut">
              <a:rPr lang="en-US" smtClean="0"/>
              <a:t>9/17/14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2C1EDE-63C9-114F-88D3-B2767E64CA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02266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B44604-448F-8B43-AE5B-20FC08D40E0C}" type="datetimeFigureOut">
              <a:rPr lang="en-US" smtClean="0"/>
              <a:t>9/17/14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2C1EDE-63C9-114F-88D3-B2767E64CA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02180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B44604-448F-8B43-AE5B-20FC08D40E0C}" type="datetimeFigureOut">
              <a:rPr lang="en-US" smtClean="0"/>
              <a:t>9/17/14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2C1EDE-63C9-114F-88D3-B2767E64CA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07897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B44604-448F-8B43-AE5B-20FC08D40E0C}" type="datetimeFigureOut">
              <a:rPr lang="en-US" smtClean="0"/>
              <a:t>9/17/14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2C1EDE-63C9-114F-88D3-B2767E64CA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17416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B44604-448F-8B43-AE5B-20FC08D40E0C}" type="datetimeFigureOut">
              <a:rPr lang="en-US" smtClean="0"/>
              <a:t>9/17/14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2C1EDE-63C9-114F-88D3-B2767E64CA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12732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B44604-448F-8B43-AE5B-20FC08D40E0C}" type="datetimeFigureOut">
              <a:rPr lang="en-US" smtClean="0"/>
              <a:t>9/17/14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2C1EDE-63C9-114F-88D3-B2767E64CA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30783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B44604-448F-8B43-AE5B-20FC08D40E0C}" type="datetimeFigureOut">
              <a:rPr lang="en-US" smtClean="0"/>
              <a:t>9/17/14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2C1EDE-63C9-114F-88D3-B2767E64CA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86501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B44604-448F-8B43-AE5B-20FC08D40E0C}" type="datetimeFigureOut">
              <a:rPr lang="en-US" smtClean="0"/>
              <a:t>9/17/14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2C1EDE-63C9-114F-88D3-B2767E64CA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49717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B44604-448F-8B43-AE5B-20FC08D40E0C}" type="datetimeFigureOut">
              <a:rPr lang="en-US" smtClean="0"/>
              <a:t>9/17/14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2C1EDE-63C9-114F-88D3-B2767E64CA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49360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B44604-448F-8B43-AE5B-20FC08D40E0C}" type="datetimeFigureOut">
              <a:rPr lang="en-US" smtClean="0"/>
              <a:t>9/17/14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2C1EDE-63C9-114F-88D3-B2767E64CA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64436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B44604-448F-8B43-AE5B-20FC08D40E0C}" type="datetimeFigureOut">
              <a:rPr lang="en-US" smtClean="0"/>
              <a:t>9/17/14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2C1EDE-63C9-114F-88D3-B2767E64CA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55396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B44604-448F-8B43-AE5B-20FC08D40E0C}" type="datetimeFigureOut">
              <a:rPr lang="en-US" smtClean="0"/>
              <a:t>9/17/14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2C1EDE-63C9-114F-88D3-B2767E64CA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35005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emf"/><Relationship Id="rId3" Type="http://schemas.openxmlformats.org/officeDocument/2006/relationships/image" Target="../media/image8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4" Type="http://schemas.openxmlformats.org/officeDocument/2006/relationships/image" Target="../media/image11.emf"/><Relationship Id="rId5" Type="http://schemas.openxmlformats.org/officeDocument/2006/relationships/image" Target="../media/image12.emf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2800" dirty="0" smtClean="0"/>
              <a:t>POMO Meeting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b="1" dirty="0" smtClean="0"/>
              <a:t>ZTF REQUIREMENTS</a:t>
            </a:r>
            <a:endParaRPr lang="en-US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Roger Smith</a:t>
            </a:r>
          </a:p>
          <a:p>
            <a:r>
              <a:rPr lang="en-US" dirty="0" smtClean="0"/>
              <a:t>2014-09-22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71408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Full list of upgrades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Weather; telemetry; logging ?</a:t>
            </a:r>
          </a:p>
          <a:p>
            <a:r>
              <a:rPr lang="en-US" dirty="0" smtClean="0"/>
              <a:t>Lighting and surge protection?</a:t>
            </a:r>
            <a:endParaRPr lang="en-US" dirty="0"/>
          </a:p>
          <a:p>
            <a:r>
              <a:rPr lang="en-US" dirty="0" smtClean="0"/>
              <a:t>Seeing: AC, </a:t>
            </a:r>
            <a:r>
              <a:rPr lang="en-US" dirty="0" err="1" smtClean="0"/>
              <a:t>ventillation</a:t>
            </a:r>
            <a:r>
              <a:rPr lang="en-US" dirty="0" smtClean="0"/>
              <a:t> ?</a:t>
            </a:r>
          </a:p>
          <a:p>
            <a:r>
              <a:rPr lang="en-US" b="1" dirty="0" smtClean="0"/>
              <a:t>Windshield</a:t>
            </a:r>
          </a:p>
          <a:p>
            <a:r>
              <a:rPr lang="en-US" b="1" dirty="0" smtClean="0"/>
              <a:t>Dome</a:t>
            </a:r>
          </a:p>
          <a:p>
            <a:r>
              <a:rPr lang="en-US" b="1" dirty="0" smtClean="0"/>
              <a:t>Telescope drives; TCS</a:t>
            </a:r>
          </a:p>
          <a:p>
            <a:r>
              <a:rPr lang="en-US" b="1" dirty="0" smtClean="0"/>
              <a:t>New spiders, hub, and </a:t>
            </a:r>
            <a:r>
              <a:rPr lang="en-US" b="1" dirty="0" err="1" smtClean="0"/>
              <a:t>hexpod</a:t>
            </a:r>
            <a:endParaRPr lang="en-US" b="1" dirty="0" smtClean="0"/>
          </a:p>
          <a:p>
            <a:r>
              <a:rPr lang="en-US" dirty="0" smtClean="0"/>
              <a:t>Baffles; inside and out.</a:t>
            </a:r>
          </a:p>
          <a:p>
            <a:r>
              <a:rPr lang="en-US" dirty="0" smtClean="0"/>
              <a:t>Corrector trim plate installation and cleaning</a:t>
            </a:r>
          </a:p>
          <a:p>
            <a:r>
              <a:rPr lang="en-US" dirty="0" smtClean="0"/>
              <a:t>Shutter installation and safety</a:t>
            </a:r>
          </a:p>
          <a:p>
            <a:r>
              <a:rPr lang="en-US" dirty="0" smtClean="0"/>
              <a:t>Refrigerant lines to dual compressors</a:t>
            </a:r>
          </a:p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16100" y="1600200"/>
            <a:ext cx="4085298" cy="4525963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Guide and focus</a:t>
            </a:r>
          </a:p>
          <a:p>
            <a:r>
              <a:rPr lang="en-US" dirty="0" smtClean="0"/>
              <a:t>Filter mechanisms (option)</a:t>
            </a:r>
          </a:p>
          <a:p>
            <a:r>
              <a:rPr lang="en-US" dirty="0" smtClean="0"/>
              <a:t>Flat field illuminators (pulsed)</a:t>
            </a:r>
            <a:endParaRPr lang="en-US" dirty="0" smtClean="0"/>
          </a:p>
          <a:p>
            <a:r>
              <a:rPr lang="en-US" b="1" dirty="0" smtClean="0"/>
              <a:t>Enlarge access hatch</a:t>
            </a:r>
            <a:endParaRPr lang="en-US" dirty="0" smtClean="0"/>
          </a:p>
          <a:p>
            <a:r>
              <a:rPr lang="en-US" b="1" dirty="0" smtClean="0"/>
              <a:t>Cryostat lift and handling fixtures.</a:t>
            </a:r>
          </a:p>
          <a:p>
            <a:r>
              <a:rPr lang="en-US" b="1" dirty="0" smtClean="0"/>
              <a:t>Tube air: dew point, dust, pressure, temperature</a:t>
            </a:r>
            <a:endParaRPr lang="en-US" b="1" dirty="0" smtClean="0"/>
          </a:p>
          <a:p>
            <a:r>
              <a:rPr lang="en-US" dirty="0" smtClean="0"/>
              <a:t>Electronics enclosure; cable paths; cooling</a:t>
            </a:r>
          </a:p>
          <a:p>
            <a:r>
              <a:rPr lang="en-US" dirty="0" smtClean="0"/>
              <a:t>CCD controller locations &amp; cooling.</a:t>
            </a:r>
            <a:endParaRPr lang="en-US" dirty="0" smtClean="0"/>
          </a:p>
          <a:p>
            <a:r>
              <a:rPr lang="en-US" dirty="0" smtClean="0"/>
              <a:t>Computers, spares</a:t>
            </a:r>
          </a:p>
          <a:p>
            <a:r>
              <a:rPr lang="en-US" dirty="0" smtClean="0"/>
              <a:t>Data transport: HPWREN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75803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Telescope Tube Mods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New 3-vane spiders;  maybe new ring girder</a:t>
            </a:r>
          </a:p>
          <a:p>
            <a:pPr lvl="1"/>
            <a:r>
              <a:rPr lang="en-US" dirty="0" smtClean="0"/>
              <a:t>How installed.</a:t>
            </a:r>
          </a:p>
          <a:p>
            <a:r>
              <a:rPr lang="en-US" dirty="0" smtClean="0"/>
              <a:t>New instrument mount with hexapod.</a:t>
            </a:r>
          </a:p>
          <a:p>
            <a:r>
              <a:rPr lang="en-US" dirty="0" smtClean="0"/>
              <a:t>New holes in tube for cables, refrigerant.</a:t>
            </a:r>
          </a:p>
          <a:p>
            <a:r>
              <a:rPr lang="en-US" dirty="0" smtClean="0"/>
              <a:t>Lines to 2 compressors instead of 1.  Temperature control?</a:t>
            </a:r>
          </a:p>
          <a:p>
            <a:r>
              <a:rPr lang="en-US" dirty="0" smtClean="0"/>
              <a:t>CCD controllers at ends of spiders.</a:t>
            </a:r>
          </a:p>
          <a:p>
            <a:r>
              <a:rPr lang="en-US" dirty="0" smtClean="0"/>
              <a:t>New electronics rack on telescope.</a:t>
            </a:r>
          </a:p>
          <a:p>
            <a:r>
              <a:rPr lang="en-US" dirty="0" smtClean="0"/>
              <a:t>3 filter mechanisms for very large filters which park against interior walls. </a:t>
            </a:r>
          </a:p>
        </p:txBody>
      </p:sp>
    </p:spTree>
    <p:extLst>
      <p:ext uri="{BB962C8B-B14F-4D97-AF65-F5344CB8AC3E}">
        <p14:creationId xmlns:p14="http://schemas.microsoft.com/office/powerpoint/2010/main" val="80159844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Instrument and filter Installation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Enlarge access hatch</a:t>
            </a:r>
          </a:p>
          <a:p>
            <a:r>
              <a:rPr lang="en-US" dirty="0" smtClean="0"/>
              <a:t>Winch on rail against tube for lifting instrument though hatch.</a:t>
            </a:r>
          </a:p>
          <a:p>
            <a:r>
              <a:rPr lang="en-US" dirty="0" smtClean="0"/>
              <a:t>Lift fixture accommodates some rotation about </a:t>
            </a:r>
            <a:r>
              <a:rPr lang="en-US" dirty="0" err="1" smtClean="0"/>
              <a:t>CoG</a:t>
            </a:r>
            <a:r>
              <a:rPr lang="en-US" dirty="0" smtClean="0"/>
              <a:t>.</a:t>
            </a:r>
          </a:p>
          <a:p>
            <a:r>
              <a:rPr lang="en-US" dirty="0" smtClean="0"/>
              <a:t>Guide pins to mate with hexapod.</a:t>
            </a:r>
          </a:p>
          <a:p>
            <a:r>
              <a:rPr lang="en-US" dirty="0" smtClean="0"/>
              <a:t>Window cover both protects and allows CCD operation without dry air.</a:t>
            </a: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574163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Air inside telescope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06000"/>
            <a:ext cx="8229600" cy="4820163"/>
          </a:xfrm>
        </p:spPr>
        <p:txBody>
          <a:bodyPr>
            <a:normAutofit/>
          </a:bodyPr>
          <a:lstStyle/>
          <a:p>
            <a:r>
              <a:rPr lang="en-US" sz="2400" dirty="0" smtClean="0"/>
              <a:t>New more aggressive air dryer</a:t>
            </a:r>
          </a:p>
          <a:p>
            <a:r>
              <a:rPr lang="en-US" sz="2400" dirty="0" smtClean="0"/>
              <a:t>Dew point, humidity, temperature logging</a:t>
            </a:r>
          </a:p>
          <a:p>
            <a:r>
              <a:rPr lang="en-US" sz="2400" dirty="0" smtClean="0"/>
              <a:t>Temperature control of instrument wall.</a:t>
            </a:r>
          </a:p>
          <a:p>
            <a:r>
              <a:rPr lang="en-US" sz="2400" dirty="0" smtClean="0"/>
              <a:t>Desiccant in Window Cover</a:t>
            </a:r>
          </a:p>
          <a:p>
            <a:r>
              <a:rPr lang="en-US" sz="2400" dirty="0" smtClean="0"/>
              <a:t>Controlled air flow into tube but minimal overpressure since this represents grave danger to corrector.</a:t>
            </a:r>
          </a:p>
          <a:p>
            <a:r>
              <a:rPr lang="en-US" sz="2400" dirty="0" smtClean="0"/>
              <a:t>Control gaps; fill with filter material to limit ingress of dust and back-diffusion of water vapor.</a:t>
            </a:r>
          </a:p>
          <a:p>
            <a:r>
              <a:rPr lang="en-US" sz="2400" dirty="0" smtClean="0"/>
              <a:t>Interior to be treated as “clean room” (clothing, temporary HEPA filtered air.</a:t>
            </a:r>
          </a:p>
        </p:txBody>
      </p:sp>
    </p:spTree>
    <p:extLst>
      <p:ext uri="{BB962C8B-B14F-4D97-AF65-F5344CB8AC3E}">
        <p14:creationId xmlns:p14="http://schemas.microsoft.com/office/powerpoint/2010/main" val="151518557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Pupil Plane Shutter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70056"/>
            <a:ext cx="8229600" cy="4856108"/>
          </a:xfrm>
        </p:spPr>
        <p:txBody>
          <a:bodyPr>
            <a:normAutofit/>
          </a:bodyPr>
          <a:lstStyle/>
          <a:p>
            <a:r>
              <a:rPr lang="en-US" sz="2800" dirty="0" smtClean="0"/>
              <a:t>Size of table tennis table.  Supplied by </a:t>
            </a:r>
            <a:r>
              <a:rPr lang="en-US" sz="2800" dirty="0" err="1" smtClean="0"/>
              <a:t>BonnShutter</a:t>
            </a:r>
            <a:r>
              <a:rPr lang="en-US" sz="2800" dirty="0" smtClean="0"/>
              <a:t>.</a:t>
            </a:r>
          </a:p>
          <a:p>
            <a:r>
              <a:rPr lang="en-US" sz="2800" dirty="0" smtClean="0"/>
              <a:t>Bi-parting.  Balanced.  Work in progress to test effect on image motion of slight mass imbalance or timing offset. </a:t>
            </a:r>
          </a:p>
          <a:p>
            <a:r>
              <a:rPr lang="en-US" sz="2800" dirty="0" smtClean="0"/>
              <a:t>Designed for </a:t>
            </a:r>
            <a:r>
              <a:rPr lang="en-US" sz="2800" dirty="0" smtClean="0"/>
              <a:t>survival in </a:t>
            </a:r>
            <a:r>
              <a:rPr lang="en-US" sz="2800" dirty="0" smtClean="0"/>
              <a:t>35 mph wind.</a:t>
            </a:r>
          </a:p>
          <a:p>
            <a:pPr lvl="1"/>
            <a:r>
              <a:rPr lang="en-US" sz="2400" dirty="0">
                <a:solidFill>
                  <a:srgbClr val="0000FF"/>
                </a:solidFill>
              </a:rPr>
              <a:t>C</a:t>
            </a:r>
            <a:r>
              <a:rPr lang="en-US" sz="2400" dirty="0" smtClean="0">
                <a:solidFill>
                  <a:srgbClr val="0000FF"/>
                </a:solidFill>
              </a:rPr>
              <a:t>lose at 25 MPH?  </a:t>
            </a:r>
            <a:r>
              <a:rPr lang="en-US" sz="2400" dirty="0" smtClean="0">
                <a:sym typeface="Wingdings"/>
              </a:rPr>
              <a:t></a:t>
            </a:r>
            <a:r>
              <a:rPr lang="en-US" sz="2400" dirty="0" smtClean="0"/>
              <a:t>  half the force on shutter.</a:t>
            </a:r>
          </a:p>
          <a:p>
            <a:r>
              <a:rPr lang="en-US" sz="2800" dirty="0" smtClean="0"/>
              <a:t>Lift points (eye bolts) to be supplied above </a:t>
            </a:r>
            <a:r>
              <a:rPr lang="en-US" sz="2800" dirty="0" err="1" smtClean="0"/>
              <a:t>CoG</a:t>
            </a:r>
            <a:r>
              <a:rPr lang="en-US" sz="2800" dirty="0" smtClean="0"/>
              <a:t> to allow installation</a:t>
            </a:r>
          </a:p>
          <a:p>
            <a:r>
              <a:rPr lang="en-US" sz="2800" dirty="0" smtClean="0"/>
              <a:t>Discuss adapter ring and bolt access.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48517647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Baffling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New forward baffle between top end and dome; removable for cleaning corrector.</a:t>
            </a:r>
          </a:p>
          <a:p>
            <a:r>
              <a:rPr lang="en-US" dirty="0" smtClean="0"/>
              <a:t>New internal baffling of telescope walls, especially upper half.</a:t>
            </a:r>
          </a:p>
          <a:p>
            <a:r>
              <a:rPr lang="en-US" dirty="0" smtClean="0"/>
              <a:t>NB: must remove PTF baffles.</a:t>
            </a:r>
          </a:p>
          <a:p>
            <a:r>
              <a:rPr lang="en-US" dirty="0" smtClean="0"/>
              <a:t>Repaint interior of tube.</a:t>
            </a:r>
          </a:p>
        </p:txBody>
      </p:sp>
    </p:spTree>
    <p:extLst>
      <p:ext uri="{BB962C8B-B14F-4D97-AF65-F5344CB8AC3E}">
        <p14:creationId xmlns:p14="http://schemas.microsoft.com/office/powerpoint/2010/main" val="238187587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Telescope Balance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70056"/>
            <a:ext cx="8229600" cy="485610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400" dirty="0" smtClean="0"/>
              <a:t>Paul is studying this. </a:t>
            </a:r>
          </a:p>
          <a:p>
            <a:pPr marL="0" indent="0">
              <a:buNone/>
            </a:pPr>
            <a:r>
              <a:rPr lang="en-US" dirty="0" smtClean="0"/>
              <a:t>Changes to be accommodated:</a:t>
            </a:r>
          </a:p>
          <a:p>
            <a:pPr lvl="1"/>
            <a:r>
              <a:rPr lang="en-US" dirty="0" smtClean="0"/>
              <a:t>Forward baffle</a:t>
            </a:r>
            <a:endParaRPr lang="en-US" dirty="0" smtClean="0"/>
          </a:p>
          <a:p>
            <a:pPr lvl="1"/>
            <a:r>
              <a:rPr lang="en-US" dirty="0" smtClean="0"/>
              <a:t>Shutter + adapter ring</a:t>
            </a:r>
          </a:p>
          <a:p>
            <a:pPr lvl="1"/>
            <a:r>
              <a:rPr lang="en-US" dirty="0" smtClean="0"/>
              <a:t>Corrector trim plate</a:t>
            </a:r>
          </a:p>
          <a:p>
            <a:pPr lvl="1"/>
            <a:r>
              <a:rPr lang="en-US" dirty="0" smtClean="0"/>
              <a:t>New spider and hexapod</a:t>
            </a:r>
          </a:p>
          <a:p>
            <a:pPr lvl="1"/>
            <a:r>
              <a:rPr lang="en-US" dirty="0" smtClean="0"/>
              <a:t>Heavier instrument</a:t>
            </a:r>
          </a:p>
          <a:p>
            <a:pPr lvl="1"/>
            <a:r>
              <a:rPr lang="en-US" dirty="0" smtClean="0"/>
              <a:t>New filter mechanisms.</a:t>
            </a:r>
          </a:p>
          <a:p>
            <a:pPr lvl="1"/>
            <a:r>
              <a:rPr lang="en-US" dirty="0" smtClean="0"/>
              <a:t>New electronics enclosure.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097833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Telescope Drive Upgrade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Lower gear ratio required on Declination</a:t>
            </a:r>
          </a:p>
          <a:p>
            <a:r>
              <a:rPr lang="en-US" dirty="0" smtClean="0"/>
              <a:t>Nominally no change on RA Axis.</a:t>
            </a:r>
          </a:p>
          <a:p>
            <a:r>
              <a:rPr lang="en-US" dirty="0" smtClean="0"/>
              <a:t>What mechanical maintenance??</a:t>
            </a:r>
          </a:p>
          <a:p>
            <a:r>
              <a:rPr lang="en-US" dirty="0" smtClean="0"/>
              <a:t>Electrical upgrades??</a:t>
            </a:r>
          </a:p>
          <a:p>
            <a:pPr lvl="1"/>
            <a:r>
              <a:rPr lang="en-US" dirty="0" smtClean="0"/>
              <a:t>Computer and OS?</a:t>
            </a:r>
          </a:p>
          <a:p>
            <a:pPr lvl="1"/>
            <a:r>
              <a:rPr lang="en-US" dirty="0" smtClean="0"/>
              <a:t>Motor/encoder electronics?</a:t>
            </a:r>
          </a:p>
          <a:p>
            <a:r>
              <a:rPr lang="en-US" dirty="0" smtClean="0"/>
              <a:t>Software upgrade to Palomar Universal TCS.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461804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Dome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New motor: speed controlled servo.   </a:t>
            </a:r>
          </a:p>
          <a:p>
            <a:r>
              <a:rPr lang="en-US" dirty="0" smtClean="0"/>
              <a:t>Same encoders.</a:t>
            </a:r>
          </a:p>
          <a:p>
            <a:r>
              <a:rPr lang="en-US" dirty="0" smtClean="0"/>
              <a:t>Smarter algorithm takes into account next pointing.   </a:t>
            </a:r>
          </a:p>
          <a:p>
            <a:pPr lvl="1"/>
            <a:r>
              <a:rPr lang="en-US" dirty="0" smtClean="0"/>
              <a:t>Arrives just in time.  </a:t>
            </a:r>
          </a:p>
          <a:p>
            <a:pPr lvl="1"/>
            <a:r>
              <a:rPr lang="en-US" dirty="0" smtClean="0"/>
              <a:t>Accelerates slightly before end of exposure. </a:t>
            </a:r>
          </a:p>
          <a:p>
            <a:pPr lvl="1"/>
            <a:r>
              <a:rPr lang="en-US" dirty="0" smtClean="0"/>
              <a:t>Independent of telescope.</a:t>
            </a:r>
          </a:p>
          <a:p>
            <a:r>
              <a:rPr lang="en-US" dirty="0" smtClean="0"/>
              <a:t>Reinstate windscreen</a:t>
            </a:r>
          </a:p>
        </p:txBody>
      </p:sp>
    </p:spTree>
    <p:extLst>
      <p:ext uri="{BB962C8B-B14F-4D97-AF65-F5344CB8AC3E}">
        <p14:creationId xmlns:p14="http://schemas.microsoft.com/office/powerpoint/2010/main" val="324983245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Seeing improvements 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7150" indent="0">
              <a:buNone/>
            </a:pPr>
            <a:r>
              <a:rPr lang="en-US" dirty="0" smtClean="0"/>
              <a:t>Possible, though no well defined plans yet:</a:t>
            </a:r>
          </a:p>
          <a:p>
            <a:pPr marL="514350" indent="-457200"/>
            <a:r>
              <a:rPr lang="en-US" dirty="0" smtClean="0"/>
              <a:t>Day</a:t>
            </a:r>
          </a:p>
          <a:p>
            <a:pPr lvl="1"/>
            <a:r>
              <a:rPr lang="en-US" dirty="0" smtClean="0"/>
              <a:t>insulation improvements?   </a:t>
            </a:r>
          </a:p>
          <a:p>
            <a:pPr lvl="1"/>
            <a:r>
              <a:rPr lang="en-US" dirty="0" smtClean="0"/>
              <a:t>Air </a:t>
            </a:r>
            <a:r>
              <a:rPr lang="en-US" dirty="0" err="1" smtClean="0"/>
              <a:t>condictioning</a:t>
            </a:r>
            <a:endParaRPr lang="en-US" dirty="0"/>
          </a:p>
          <a:p>
            <a:r>
              <a:rPr lang="en-US" dirty="0"/>
              <a:t>N</a:t>
            </a:r>
            <a:r>
              <a:rPr lang="en-US" dirty="0" smtClean="0"/>
              <a:t>ight</a:t>
            </a:r>
          </a:p>
          <a:p>
            <a:pPr lvl="1"/>
            <a:r>
              <a:rPr lang="en-US" dirty="0" smtClean="0"/>
              <a:t>Air extractor.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6086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Shot 2014-09-20 at 10.28.27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41300"/>
            <a:ext cx="9144000" cy="6374674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>
            <a:off x="890112" y="241300"/>
            <a:ext cx="1747659" cy="420889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Left Arrow 7"/>
          <p:cNvSpPr/>
          <p:nvPr/>
        </p:nvSpPr>
        <p:spPr>
          <a:xfrm rot="20103987">
            <a:off x="2767271" y="5732490"/>
            <a:ext cx="655413" cy="385988"/>
          </a:xfrm>
          <a:prstGeom prst="leftArrow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Left Arrow 8"/>
          <p:cNvSpPr/>
          <p:nvPr/>
        </p:nvSpPr>
        <p:spPr>
          <a:xfrm rot="20103987">
            <a:off x="6197887" y="4994733"/>
            <a:ext cx="655413" cy="385988"/>
          </a:xfrm>
          <a:prstGeom prst="leftArrow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80639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Power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Lighting protection.</a:t>
            </a:r>
          </a:p>
          <a:p>
            <a:pPr lvl="1"/>
            <a:r>
              <a:rPr lang="en-US" dirty="0" smtClean="0"/>
              <a:t>What is state of lightning rods, grounds?</a:t>
            </a:r>
          </a:p>
          <a:p>
            <a:r>
              <a:rPr lang="en-US" dirty="0" smtClean="0"/>
              <a:t>Power conditioning (Surge protection)</a:t>
            </a:r>
          </a:p>
          <a:p>
            <a:r>
              <a:rPr lang="en-US" dirty="0" smtClean="0"/>
              <a:t>UPS ?   … probably not needed.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201764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Weather, Telemetry, Logging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wind ?</a:t>
            </a:r>
          </a:p>
          <a:p>
            <a:r>
              <a:rPr lang="en-US" dirty="0"/>
              <a:t>r</a:t>
            </a:r>
            <a:r>
              <a:rPr lang="en-US" dirty="0" smtClean="0"/>
              <a:t>ain ?</a:t>
            </a:r>
          </a:p>
          <a:p>
            <a:r>
              <a:rPr lang="en-US" dirty="0" smtClean="0"/>
              <a:t>Temperatures</a:t>
            </a:r>
          </a:p>
          <a:p>
            <a:r>
              <a:rPr lang="en-US" dirty="0" smtClean="0"/>
              <a:t>Humidity</a:t>
            </a:r>
          </a:p>
          <a:p>
            <a:r>
              <a:rPr lang="en-US" dirty="0" smtClean="0"/>
              <a:t>Pressure in cryostat.</a:t>
            </a:r>
          </a:p>
          <a:p>
            <a:r>
              <a:rPr lang="en-US" dirty="0" smtClean="0"/>
              <a:t>Air flow from air dryer</a:t>
            </a:r>
          </a:p>
          <a:p>
            <a:r>
              <a:rPr lang="en-US" dirty="0" smtClean="0"/>
              <a:t>Other data logging: e.g.  Event timing log to diagnose observing duty cycle is already in place.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775079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Flat field illuminator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Stabilized LEDs for diagnostics</a:t>
            </a:r>
          </a:p>
          <a:p>
            <a:r>
              <a:rPr lang="en-US" dirty="0" smtClean="0"/>
              <a:t>Upgrade to be controlled by shutter timing pulse (with true shutter disabled).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730829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Computing and Downlink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Fully parallel all the way to disks.</a:t>
            </a:r>
          </a:p>
          <a:p>
            <a:r>
              <a:rPr lang="en-US" dirty="0" smtClean="0"/>
              <a:t>4 host computers + 1 spare;  any can serve as master.</a:t>
            </a:r>
          </a:p>
          <a:p>
            <a:r>
              <a:rPr lang="en-US" dirty="0" smtClean="0"/>
              <a:t>POMO responsible for data transport;  camera systems and IPAC data center are passive generators/consumers of images and non-participants in transport.</a:t>
            </a:r>
          </a:p>
          <a:p>
            <a:r>
              <a:rPr lang="en-US" dirty="0" smtClean="0"/>
              <a:t>IPAC+COO are handling compression.  </a:t>
            </a:r>
          </a:p>
          <a:p>
            <a:r>
              <a:rPr lang="en-US" dirty="0" err="1" smtClean="0"/>
              <a:t>Shopbell</a:t>
            </a:r>
            <a:r>
              <a:rPr lang="en-US" dirty="0" smtClean="0"/>
              <a:t> is investigating HPWREN throughput, which in theory is adequate but not yet high enough fraction of theoretical.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9581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2800" y="0"/>
            <a:ext cx="751267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97537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58800"/>
            <a:ext cx="9144000" cy="57264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88271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4-09-20 at 12.19.14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8600"/>
            <a:ext cx="9144000" cy="6391850"/>
          </a:xfrm>
          <a:prstGeom prst="rect">
            <a:avLst/>
          </a:prstGeom>
        </p:spPr>
      </p:pic>
      <p:sp>
        <p:nvSpPr>
          <p:cNvPr id="3" name="Left Arrow 2"/>
          <p:cNvSpPr/>
          <p:nvPr/>
        </p:nvSpPr>
        <p:spPr>
          <a:xfrm rot="11362162">
            <a:off x="911062" y="2660366"/>
            <a:ext cx="655413" cy="385988"/>
          </a:xfrm>
          <a:prstGeom prst="leftArrow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6502159" y="1878012"/>
            <a:ext cx="2507510" cy="1200329"/>
          </a:xfrm>
          <a:prstGeom prst="rect">
            <a:avLst/>
          </a:prstGeom>
          <a:solidFill>
            <a:srgbClr val="FFFF00"/>
          </a:solidFill>
          <a:ln w="38100" cmpd="sng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NB: If you can</a:t>
            </a:r>
            <a:r>
              <a:rPr lang="fr-FR" dirty="0" smtClean="0"/>
              <a:t>’</a:t>
            </a:r>
            <a:r>
              <a:rPr lang="en-US" dirty="0" smtClean="0"/>
              <a:t>t find a requirement or find an error/inconsistency please notify Roger.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24397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4-09-20 at 12.17.04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44924"/>
            <a:ext cx="7046451" cy="6313076"/>
          </a:xfrm>
          <a:prstGeom prst="rect">
            <a:avLst/>
          </a:prstGeom>
        </p:spPr>
      </p:pic>
      <p:sp>
        <p:nvSpPr>
          <p:cNvPr id="3" name="Left Arrow 2"/>
          <p:cNvSpPr/>
          <p:nvPr/>
        </p:nvSpPr>
        <p:spPr>
          <a:xfrm>
            <a:off x="6773019" y="3941321"/>
            <a:ext cx="655413" cy="385988"/>
          </a:xfrm>
          <a:prstGeom prst="leftArrow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ounded Rectangle 3"/>
          <p:cNvSpPr/>
          <p:nvPr/>
        </p:nvSpPr>
        <p:spPr>
          <a:xfrm>
            <a:off x="75985" y="2713891"/>
            <a:ext cx="6773535" cy="303956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2696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5985" y="32567"/>
            <a:ext cx="88034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http://</a:t>
            </a:r>
            <a:r>
              <a:rPr lang="en-US" sz="1200" dirty="0" err="1" smtClean="0"/>
              <a:t>www.oir.caltech.edu</a:t>
            </a:r>
            <a:r>
              <a:rPr lang="en-US" sz="1200" dirty="0" smtClean="0"/>
              <a:t>/</a:t>
            </a:r>
            <a:r>
              <a:rPr lang="en-US" sz="1200" dirty="0" err="1" smtClean="0"/>
              <a:t>twiki_oir</a:t>
            </a:r>
            <a:r>
              <a:rPr lang="en-US" sz="1200" dirty="0" smtClean="0"/>
              <a:t>/bin/view/Palomar/ZTF/</a:t>
            </a:r>
            <a:r>
              <a:rPr lang="en-US" sz="2000" b="1" dirty="0" err="1" smtClean="0">
                <a:solidFill>
                  <a:srgbClr val="0000FF"/>
                </a:solidFill>
              </a:rPr>
              <a:t>PerformanceBudgets</a:t>
            </a:r>
            <a:endParaRPr lang="en-US" sz="2000" b="1" dirty="0">
              <a:solidFill>
                <a:srgbClr val="0000FF"/>
              </a:solidFill>
            </a:endParaRPr>
          </a:p>
        </p:txBody>
      </p:sp>
      <p:pic>
        <p:nvPicPr>
          <p:cNvPr id="5" name="Picture 4" descr="Screen Shot 2014-09-20 at 12.13.33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2677"/>
            <a:ext cx="9144000" cy="64985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95966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ZTF Dec repointing specs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9284" y="-586200"/>
            <a:ext cx="6842303" cy="8854744"/>
          </a:xfrm>
          <a:prstGeom prst="rect">
            <a:avLst/>
          </a:prstGeom>
        </p:spPr>
      </p:pic>
      <p:pic>
        <p:nvPicPr>
          <p:cNvPr id="3" name="Picture 2" descr="ZTF Dec slew figure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64160" y="2670467"/>
            <a:ext cx="7740385" cy="10016968"/>
          </a:xfrm>
          <a:prstGeom prst="rect">
            <a:avLst/>
          </a:prstGeom>
        </p:spPr>
      </p:pic>
      <p:sp>
        <p:nvSpPr>
          <p:cNvPr id="4" name="Left Arrow 3"/>
          <p:cNvSpPr/>
          <p:nvPr/>
        </p:nvSpPr>
        <p:spPr>
          <a:xfrm>
            <a:off x="5882649" y="4245276"/>
            <a:ext cx="1780739" cy="1182503"/>
          </a:xfrm>
          <a:prstGeom prst="leftArrow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Specs in development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024538" y="1194111"/>
            <a:ext cx="2930856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Warning: 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requirements may change </a:t>
            </a:r>
          </a:p>
          <a:p>
            <a:r>
              <a:rPr lang="en-US" sz="1400" dirty="0" smtClean="0">
                <a:solidFill>
                  <a:srgbClr val="FF0000"/>
                </a:solidFill>
              </a:rPr>
              <a:t>…see next slide</a:t>
            </a:r>
            <a:endParaRPr lang="en-US" sz="1400" dirty="0">
              <a:solidFill>
                <a:srgbClr val="FF0000"/>
              </a:solidFill>
            </a:endParaRPr>
          </a:p>
        </p:txBody>
      </p:sp>
      <p:cxnSp>
        <p:nvCxnSpPr>
          <p:cNvPr id="9" name="Straight Connector 8"/>
          <p:cNvCxnSpPr/>
          <p:nvPr/>
        </p:nvCxnSpPr>
        <p:spPr>
          <a:xfrm flipH="1" flipV="1">
            <a:off x="4591675" y="1389512"/>
            <a:ext cx="1432863" cy="227966"/>
          </a:xfrm>
          <a:prstGeom prst="line">
            <a:avLst/>
          </a:prstGeom>
          <a:ln w="12700" cmpd="sng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>
            <a:stCxn id="5" idx="1"/>
          </p:cNvCxnSpPr>
          <p:nvPr/>
        </p:nvCxnSpPr>
        <p:spPr>
          <a:xfrm flipH="1">
            <a:off x="4276879" y="1624998"/>
            <a:ext cx="1747659" cy="144880"/>
          </a:xfrm>
          <a:prstGeom prst="line">
            <a:avLst/>
          </a:prstGeom>
          <a:ln w="12700" cmpd="sng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>
            <a:stCxn id="5" idx="1"/>
          </p:cNvCxnSpPr>
          <p:nvPr/>
        </p:nvCxnSpPr>
        <p:spPr>
          <a:xfrm flipH="1">
            <a:off x="4429279" y="1624998"/>
            <a:ext cx="1595259" cy="600392"/>
          </a:xfrm>
          <a:prstGeom prst="line">
            <a:avLst/>
          </a:prstGeom>
          <a:ln w="12700" cmpd="sng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flipH="1">
            <a:off x="4146619" y="1624998"/>
            <a:ext cx="1877919" cy="1154025"/>
          </a:xfrm>
          <a:prstGeom prst="line">
            <a:avLst/>
          </a:prstGeom>
          <a:ln w="12700" cmpd="sng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1707398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3680" y="151978"/>
            <a:ext cx="8846843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Measurement of telescope resonances as part of shutter specification development may inform how new TCS acceleration profiles should be shaped to minimize excitation of resonances.  </a:t>
            </a:r>
            <a:endParaRPr lang="en-US" sz="1600" dirty="0"/>
          </a:p>
        </p:txBody>
      </p:sp>
      <p:pic>
        <p:nvPicPr>
          <p:cNvPr id="5" name="Picture 4" descr="freq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9519" y="883080"/>
            <a:ext cx="5029946" cy="2926990"/>
          </a:xfrm>
          <a:prstGeom prst="rect">
            <a:avLst/>
          </a:prstGeom>
        </p:spPr>
      </p:pic>
      <p:pic>
        <p:nvPicPr>
          <p:cNvPr id="7" name="Picture 6" descr="shutter acceleration vs time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682" y="839657"/>
            <a:ext cx="3527882" cy="3035758"/>
          </a:xfrm>
          <a:prstGeom prst="rect">
            <a:avLst/>
          </a:prstGeom>
        </p:spPr>
      </p:pic>
      <p:pic>
        <p:nvPicPr>
          <p:cNvPr id="9" name="Picture 8" descr="freq-1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9520" y="3810070"/>
            <a:ext cx="5029945" cy="2963799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5883423" y="1682612"/>
            <a:ext cx="250751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Sudden acceleration to constant velocity </a:t>
            </a:r>
          </a:p>
          <a:p>
            <a:r>
              <a:rPr lang="en-US" dirty="0" smtClean="0">
                <a:sym typeface="Wingdings"/>
              </a:rPr>
              <a:t> high frequency comb</a:t>
            </a:r>
            <a:endParaRPr lang="en-US" dirty="0"/>
          </a:p>
        </p:txBody>
      </p:sp>
      <p:cxnSp>
        <p:nvCxnSpPr>
          <p:cNvPr id="12" name="Straight Connector 11"/>
          <p:cNvCxnSpPr>
            <a:stCxn id="10" idx="1"/>
          </p:cNvCxnSpPr>
          <p:nvPr/>
        </p:nvCxnSpPr>
        <p:spPr>
          <a:xfrm flipH="1">
            <a:off x="5394947" y="2144277"/>
            <a:ext cx="488476" cy="18466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6599854" y="4515518"/>
            <a:ext cx="1801933" cy="52322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Soft start reduces high frequencies ~ 10x</a:t>
            </a:r>
            <a:endParaRPr lang="en-US" sz="1400" dirty="0"/>
          </a:p>
        </p:txBody>
      </p:sp>
      <p:pic>
        <p:nvPicPr>
          <p:cNvPr id="16" name="Picture 15" descr="time_soft_start.pd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840" y="3795056"/>
            <a:ext cx="4059779" cy="2978813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1610270" y="4597057"/>
            <a:ext cx="1874192" cy="338554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Soft start and end</a:t>
            </a:r>
            <a:endParaRPr lang="en-US" sz="1600" dirty="0"/>
          </a:p>
        </p:txBody>
      </p:sp>
      <p:cxnSp>
        <p:nvCxnSpPr>
          <p:cNvPr id="20" name="Straight Connector 19"/>
          <p:cNvCxnSpPr>
            <a:stCxn id="17" idx="1"/>
          </p:cNvCxnSpPr>
          <p:nvPr/>
        </p:nvCxnSpPr>
        <p:spPr>
          <a:xfrm flipH="1">
            <a:off x="694722" y="4766334"/>
            <a:ext cx="915548" cy="399096"/>
          </a:xfrm>
          <a:prstGeom prst="line">
            <a:avLst/>
          </a:prstGeom>
          <a:ln w="12700" cmpd="sng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1997324" y="4924755"/>
            <a:ext cx="119406" cy="382219"/>
          </a:xfrm>
          <a:prstGeom prst="line">
            <a:avLst/>
          </a:prstGeom>
          <a:ln w="12700" cmpd="sng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3853533" y="1055913"/>
            <a:ext cx="461665" cy="1747745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Linear scale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4505264" y="4050882"/>
            <a:ext cx="461665" cy="1747745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Log scale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1465428" y="1682612"/>
            <a:ext cx="20190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Shutter as example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688116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3848</TotalTime>
  <Words>824</Words>
  <Application>Microsoft Macintosh PowerPoint</Application>
  <PresentationFormat>On-screen Show (4:3)</PresentationFormat>
  <Paragraphs>129</Paragraphs>
  <Slides>23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Office Theme</vt:lpstr>
      <vt:lpstr>POMO Meeting ZTF REQUIREMENTS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Full list of upgrades</vt:lpstr>
      <vt:lpstr>_x0014_Telescope Tube Mods</vt:lpstr>
      <vt:lpstr>Instrument and filter Installation</vt:lpstr>
      <vt:lpstr>Air inside telescope</vt:lpstr>
      <vt:lpstr>Pupil Plane Shutter</vt:lpstr>
      <vt:lpstr>Baffling</vt:lpstr>
      <vt:lpstr>Telescope Balance</vt:lpstr>
      <vt:lpstr>Telescope Drive Upgrade</vt:lpstr>
      <vt:lpstr>Dome</vt:lpstr>
      <vt:lpstr>Seeing improvements ?</vt:lpstr>
      <vt:lpstr>Power</vt:lpstr>
      <vt:lpstr>Weather, Telemetry, Logging</vt:lpstr>
      <vt:lpstr>Flat field illuminator</vt:lpstr>
      <vt:lpstr>Computing and Downlink</vt:lpstr>
    </vt:vector>
  </TitlesOfParts>
  <Company>Caltech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P48 Topics</dc:title>
  <dc:creator>Roger Smith</dc:creator>
  <cp:lastModifiedBy>Roger Smith</cp:lastModifiedBy>
  <cp:revision>26</cp:revision>
  <dcterms:created xsi:type="dcterms:W3CDTF">2014-09-18T04:18:30Z</dcterms:created>
  <dcterms:modified xsi:type="dcterms:W3CDTF">2014-09-20T20:27:09Z</dcterms:modified>
</cp:coreProperties>
</file>