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71" r:id="rId5"/>
    <p:sldId id="258" r:id="rId6"/>
    <p:sldId id="276" r:id="rId7"/>
    <p:sldId id="277" r:id="rId8"/>
    <p:sldId id="261" r:id="rId9"/>
    <p:sldId id="281" r:id="rId10"/>
    <p:sldId id="262" r:id="rId11"/>
    <p:sldId id="263" r:id="rId12"/>
    <p:sldId id="264" r:id="rId13"/>
    <p:sldId id="284" r:id="rId14"/>
    <p:sldId id="283" r:id="rId15"/>
    <p:sldId id="265" r:id="rId16"/>
    <p:sldId id="285" r:id="rId17"/>
    <p:sldId id="286" r:id="rId18"/>
    <p:sldId id="278" r:id="rId19"/>
    <p:sldId id="291" r:id="rId20"/>
    <p:sldId id="270" r:id="rId21"/>
    <p:sldId id="290" r:id="rId22"/>
    <p:sldId id="267" r:id="rId23"/>
    <p:sldId id="287" r:id="rId24"/>
    <p:sldId id="289" r:id="rId25"/>
    <p:sldId id="288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E2"/>
    <a:srgbClr val="94B4FF"/>
    <a:srgbClr val="72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58" autoAdjust="0"/>
  </p:normalViewPr>
  <p:slideViewPr>
    <p:cSldViewPr snapToGrid="0" snapToObjects="1">
      <p:cViewPr varScale="1">
        <p:scale>
          <a:sx n="115" d="100"/>
          <a:sy n="115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D687-DE32-F64E-8B01-C857D5261C25}" type="datetimeFigureOut">
              <a:rPr lang="en-US" smtClean="0"/>
              <a:t>7/21/14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0FB28-4DA3-C447-B991-D99353CC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9F8D-6BBB-2646-A5F7-9B6E23495492}" type="datetimeFigureOut">
              <a:rPr lang="en-US" smtClean="0"/>
              <a:t>7/21/14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94785-24B3-EF4F-BCA9-40839280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32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2A1DB-3B2C-CF4A-B7A6-C7C2B24B4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EBC8E-8B8B-AB4E-88FB-3A6BB56C0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17962-67B9-3146-97AE-3817F9027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C5364-101F-C94C-8020-1D08F4F39D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3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A3135-C120-9E43-8825-F396B7384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1A719-1949-A248-8A91-BCC4877F5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B9B6D-80C9-A24E-9750-C523066297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49309-A3C5-CF40-9815-BF5A5CE91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ABAAD-3154-C644-9488-51233968EF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27CDB-092D-7F4C-98F9-BC1B9552F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1DEBA-3FE5-4D45-9D45-67008D682B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4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89452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1143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228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5E307DD2-81CA-DB47-BADC-79728DB82F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09600" y="1143000"/>
            <a:ext cx="80772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ZTF Observing System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Roger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Smith, Systems Engineer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NSF </a:t>
            </a:r>
            <a:r>
              <a:rPr lang="en-US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visit to </a:t>
            </a:r>
            <a:r>
              <a:rPr lang="en-US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Caltech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2014-07-24</a:t>
            </a:r>
          </a:p>
          <a:p>
            <a:endParaRPr lang="en-US" b="1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795"/>
            <a:ext cx="7670800" cy="4495800"/>
          </a:xfrm>
        </p:spPr>
        <p:txBody>
          <a:bodyPr/>
          <a:lstStyle/>
          <a:p>
            <a:r>
              <a:rPr lang="en-US" dirty="0" smtClean="0"/>
              <a:t>New speed-controlled drive.</a:t>
            </a:r>
          </a:p>
          <a:p>
            <a:r>
              <a:rPr lang="en-US" dirty="0" smtClean="0"/>
              <a:t>Velocity profiling</a:t>
            </a:r>
          </a:p>
          <a:p>
            <a:pPr lvl="1"/>
            <a:r>
              <a:rPr lang="en-US" dirty="0" smtClean="0"/>
              <a:t>arrive just in time</a:t>
            </a:r>
          </a:p>
          <a:p>
            <a:pPr marL="342900" lvl="1" indent="-342900">
              <a:spcBef>
                <a:spcPct val="50000"/>
              </a:spcBef>
              <a:buFontTx/>
              <a:buChar char="•"/>
            </a:pPr>
            <a:r>
              <a:rPr lang="en-US" sz="2400" dirty="0">
                <a:cs typeface="+mn-cs"/>
              </a:rPr>
              <a:t>Trajectory based on next </a:t>
            </a:r>
            <a:r>
              <a:rPr lang="en-US" sz="2400" dirty="0" smtClean="0">
                <a:cs typeface="+mn-cs"/>
              </a:rPr>
              <a:t>exposure, as well as present</a:t>
            </a:r>
            <a:endParaRPr lang="en-US" sz="2400" dirty="0">
              <a:cs typeface="+mn-cs"/>
            </a:endParaRPr>
          </a:p>
          <a:p>
            <a:pPr lvl="1"/>
            <a:r>
              <a:rPr lang="en-US" dirty="0"/>
              <a:t>c</a:t>
            </a:r>
            <a:r>
              <a:rPr lang="en-US" dirty="0" smtClean="0"/>
              <a:t>ruise through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ccelerate before shutter closes</a:t>
            </a:r>
          </a:p>
          <a:p>
            <a:r>
              <a:rPr lang="en-US" dirty="0" smtClean="0"/>
              <a:t>Reinstate windshield</a:t>
            </a:r>
          </a:p>
        </p:txBody>
      </p:sp>
      <p:pic>
        <p:nvPicPr>
          <p:cNvPr id="4" name="Picture 3" descr="Russell Porter dwg of 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5190"/>
            <a:ext cx="4064000" cy="274828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9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26392"/>
            <a:ext cx="7953513" cy="762000"/>
          </a:xfrm>
        </p:spPr>
        <p:txBody>
          <a:bodyPr/>
          <a:lstStyle/>
          <a:p>
            <a:r>
              <a:rPr lang="en-US" dirty="0" smtClean="0"/>
              <a:t>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4" y="1314174"/>
            <a:ext cx="3368260" cy="53339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New baffles in front of shutter and inside </a:t>
            </a:r>
            <a:r>
              <a:rPr lang="en-US" sz="2000" dirty="0" smtClean="0">
                <a:solidFill>
                  <a:srgbClr val="000000"/>
                </a:solidFill>
              </a:rPr>
              <a:t>tube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Lower gear ratio on declination axis; retune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 faster slews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…Use existing high resolution direct shaft encoder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Enlarge access door and instrument handling fixtures.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Seal, clean and repaint </a:t>
            </a:r>
            <a:r>
              <a:rPr lang="en-US" sz="2000" dirty="0" smtClean="0">
                <a:solidFill>
                  <a:srgbClr val="000000"/>
                </a:solidFill>
              </a:rPr>
              <a:t>interior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Flush tube with dry (and filtered) to prevent condensation on window (and dust on optics)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952435" y="1143000"/>
            <a:ext cx="2810565" cy="2484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952435" y="1143000"/>
            <a:ext cx="2694608" cy="2484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oschin_telescop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3257826" y="1380436"/>
            <a:ext cx="1766957" cy="1877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533913" y="2794000"/>
            <a:ext cx="2970696" cy="2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348" y="82827"/>
            <a:ext cx="7686813" cy="762000"/>
          </a:xfrm>
        </p:spPr>
        <p:txBody>
          <a:bodyPr/>
          <a:lstStyle/>
          <a:p>
            <a:r>
              <a:rPr lang="en-US" dirty="0" smtClean="0"/>
              <a:t>Shutter:</a:t>
            </a:r>
            <a:endParaRPr lang="en-US" dirty="0"/>
          </a:p>
        </p:txBody>
      </p:sp>
      <p:pic>
        <p:nvPicPr>
          <p:cNvPr id="4" name="Picture 3" descr="four_foot_schmid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52" y="1143000"/>
            <a:ext cx="7796695" cy="5750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48523"/>
            <a:ext cx="279399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shutter behind corrector to be replaced with flat blades in front.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>
            <a:off x="2793999" y="1610188"/>
            <a:ext cx="2054088" cy="1056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5" idx="3"/>
          </p:cNvCxnSpPr>
          <p:nvPr/>
        </p:nvCxnSpPr>
        <p:spPr bwMode="auto">
          <a:xfrm>
            <a:off x="2793999" y="1610188"/>
            <a:ext cx="1656523" cy="151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261" y="0"/>
            <a:ext cx="5952434" cy="1854201"/>
          </a:xfrm>
        </p:spPr>
        <p:txBody>
          <a:bodyPr/>
          <a:lstStyle/>
          <a:p>
            <a:r>
              <a:rPr lang="en-US" sz="1800" dirty="0" smtClean="0"/>
              <a:t>Pupil plane </a:t>
            </a:r>
            <a:r>
              <a:rPr lang="en-US" sz="1800" dirty="0" smtClean="0">
                <a:sym typeface="Wingdings"/>
              </a:rPr>
              <a:t> bi parting  balanced </a:t>
            </a:r>
          </a:p>
          <a:p>
            <a:pPr lvl="1"/>
            <a:r>
              <a:rPr lang="en-US" sz="1600" dirty="0" smtClean="0">
                <a:sym typeface="Wingdings"/>
              </a:rPr>
              <a:t>Impact on pointing testable in advance </a:t>
            </a:r>
          </a:p>
          <a:p>
            <a:r>
              <a:rPr lang="en-US" sz="1800" dirty="0" smtClean="0">
                <a:sym typeface="Wingdings"/>
              </a:rPr>
              <a:t>Shutter air extractor to clean blades.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62417" y="2985059"/>
            <a:ext cx="1811130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Wind screen to be re-instated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 bwMode="auto">
          <a:xfrm flipH="1" flipV="1">
            <a:off x="6129130" y="2985059"/>
            <a:ext cx="733287" cy="323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>
          <a:xfrm>
            <a:off x="7161695" y="889011"/>
            <a:ext cx="1905000" cy="304800"/>
          </a:xfrm>
        </p:spPr>
        <p:txBody>
          <a:bodyPr/>
          <a:lstStyle/>
          <a:p>
            <a:r>
              <a:rPr lang="en-US" dirty="0" smtClean="0"/>
              <a:t>Roger Smith, 2014-07-24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533400" y="889011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ZTF Technical Overview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5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1 at 4.3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3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391484" y="143565"/>
            <a:ext cx="6427304" cy="48591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Bonn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Shutter team has extensive experience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BAAD-3154-C644-9488-51233968EF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8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1 at 4.3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211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57387" y="780783"/>
            <a:ext cx="1905000" cy="304800"/>
          </a:xfrm>
        </p:spPr>
        <p:txBody>
          <a:bodyPr/>
          <a:lstStyle/>
          <a:p>
            <a:r>
              <a:rPr lang="en-US" dirty="0" smtClean="0"/>
              <a:t>Roger Smith, 2014-07-24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54873" y="789624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ZTF Technical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BAAD-3154-C644-9488-51233968EFBC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0" y="2087217"/>
            <a:ext cx="9114810" cy="35449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391484" y="143565"/>
            <a:ext cx="6427304" cy="48591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Bonn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Shutter team has extensive experience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 rot="20298945">
            <a:off x="1568178" y="3401388"/>
            <a:ext cx="3544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Dual motor, focal plane shutters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97739" y="1085583"/>
            <a:ext cx="3931478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ingle motor, pupil shutter, bi-parting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 bwMode="auto">
          <a:xfrm rot="4113350">
            <a:off x="3307374" y="1159372"/>
            <a:ext cx="375485" cy="562559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7739" y="1446700"/>
            <a:ext cx="4765261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2g acceleration, 3kg/blade, balanced.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8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882" y="381000"/>
            <a:ext cx="5508118" cy="762000"/>
          </a:xfrm>
        </p:spPr>
        <p:txBody>
          <a:bodyPr/>
          <a:lstStyle/>
          <a:p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870" y="1290983"/>
            <a:ext cx="4732131" cy="4495800"/>
          </a:xfrm>
        </p:spPr>
        <p:txBody>
          <a:bodyPr/>
          <a:lstStyle/>
          <a:p>
            <a:r>
              <a:rPr lang="en-US" sz="2000" dirty="0"/>
              <a:t>Powered window supports 2.3 ton force of atmosphere with </a:t>
            </a:r>
            <a:r>
              <a:rPr lang="en-US" sz="2000" dirty="0" err="1"/>
              <a:t>FoS</a:t>
            </a:r>
            <a:r>
              <a:rPr lang="en-US" sz="2000" dirty="0"/>
              <a:t>=6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3</a:t>
            </a:r>
            <a:r>
              <a:rPr lang="en-US" sz="2000" baseline="30000" dirty="0" smtClean="0">
                <a:solidFill>
                  <a:srgbClr val="0000FF"/>
                </a:solidFill>
              </a:rPr>
              <a:t>rd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corrector element </a:t>
            </a:r>
            <a:r>
              <a:rPr lang="en-US" sz="2000" dirty="0">
                <a:sym typeface="Wingdings"/>
              </a:rPr>
              <a:t> fixes aberrations caused by thick dewar window</a:t>
            </a:r>
            <a:r>
              <a:rPr lang="en-US" sz="2000" dirty="0" smtClean="0">
                <a:sym typeface="Wingdings"/>
              </a:rPr>
              <a:t>.</a:t>
            </a:r>
            <a:endParaRPr lang="en-US" sz="2000" dirty="0" smtClean="0"/>
          </a:p>
          <a:p>
            <a:r>
              <a:rPr lang="en-US" sz="2000" dirty="0" smtClean="0"/>
              <a:t>CCDs faceted on spherical focal surface.</a:t>
            </a:r>
          </a:p>
          <a:p>
            <a:r>
              <a:rPr lang="en-US" sz="2000" dirty="0" smtClean="0"/>
              <a:t>Plano-convex field flatteners</a:t>
            </a:r>
          </a:p>
          <a:p>
            <a:pPr lvl="1"/>
            <a:r>
              <a:rPr lang="en-US" sz="1800" dirty="0" smtClean="0"/>
              <a:t>Compensate for residual field curvature</a:t>
            </a:r>
          </a:p>
          <a:p>
            <a:pPr lvl="1"/>
            <a:r>
              <a:rPr lang="en-US" sz="1800" dirty="0" smtClean="0"/>
              <a:t>Substrate for fixed G and R filters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a</a:t>
            </a:r>
            <a:r>
              <a:rPr lang="en-US" sz="1800" dirty="0" smtClean="0">
                <a:solidFill>
                  <a:srgbClr val="0000FF"/>
                </a:solidFill>
              </a:rPr>
              <a:t>ct as </a:t>
            </a:r>
            <a:r>
              <a:rPr lang="en-US" sz="1800" dirty="0">
                <a:solidFill>
                  <a:srgbClr val="0000FF"/>
                </a:solidFill>
              </a:rPr>
              <a:t>r</a:t>
            </a:r>
            <a:r>
              <a:rPr lang="en-US" sz="1800" dirty="0" smtClean="0">
                <a:solidFill>
                  <a:srgbClr val="0000FF"/>
                </a:solidFill>
              </a:rPr>
              <a:t>adiation shield</a:t>
            </a:r>
            <a:r>
              <a:rPr lang="en-US" sz="1800" dirty="0" smtClean="0">
                <a:solidFill>
                  <a:srgbClr val="000000"/>
                </a:solidFill>
              </a:rPr>
              <a:t>, halving thermal load.</a:t>
            </a:r>
          </a:p>
          <a:p>
            <a:r>
              <a:rPr lang="en-US" sz="2000" dirty="0" smtClean="0">
                <a:sym typeface="Wingdings"/>
              </a:rPr>
              <a:t>Upgrade to exchangeable (flat) filter can be supported.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" y="2019"/>
            <a:ext cx="3219130" cy="36498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130"/>
            <a:ext cx="3456609" cy="301487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1" y="893415"/>
            <a:ext cx="1905000" cy="304800"/>
          </a:xfrm>
        </p:spPr>
        <p:txBody>
          <a:bodyPr/>
          <a:lstStyle/>
          <a:p>
            <a:r>
              <a:rPr lang="en-US" dirty="0" smtClean="0"/>
              <a:t>Roger Smith, 2014-07-24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TF x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169" y="1028700"/>
            <a:ext cx="10900935" cy="571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690" y="1515333"/>
            <a:ext cx="12857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Meniscus window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5502" y="1899723"/>
            <a:ext cx="1389443" cy="29310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705" y="2355657"/>
            <a:ext cx="144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Frames for field flatteners </a:t>
            </a:r>
            <a:r>
              <a:rPr lang="en-US" sz="1100" dirty="0" smtClean="0">
                <a:solidFill>
                  <a:srgbClr val="FFFFFF"/>
                </a:solidFill>
              </a:rPr>
              <a:t>(previous version)</a:t>
            </a:r>
            <a:endParaRPr lang="en-US" sz="11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41413" y="2844157"/>
            <a:ext cx="835837" cy="49935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706" y="3766879"/>
            <a:ext cx="1448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CCDs faceted on spherical surface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389443" y="4233668"/>
            <a:ext cx="1346023" cy="108556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706" y="4917990"/>
            <a:ext cx="1448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Aluminum mount with integrated flexures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70038" y="5254091"/>
            <a:ext cx="1899629" cy="336522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6359" y="1039799"/>
            <a:ext cx="22904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COTS cables connect around perimeter of VIB 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883422" y="1277935"/>
            <a:ext cx="1052937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2158" y="1508923"/>
            <a:ext cx="3354201" cy="510211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93907" y="2974506"/>
            <a:ext cx="1356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Physik</a:t>
            </a:r>
            <a:r>
              <a:rPr lang="en-US" sz="1600" dirty="0" smtClean="0">
                <a:solidFill>
                  <a:srgbClr val="FFFFFF"/>
                </a:solidFill>
              </a:rPr>
              <a:t> Instruments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Hexapod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43943" y="3277499"/>
            <a:ext cx="1649964" cy="66013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53220" y="3979664"/>
            <a:ext cx="168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Polycold Joule Thompson coolers (2)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004166" y="3766880"/>
            <a:ext cx="2789741" cy="390799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03479" y="1975299"/>
            <a:ext cx="14690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Charcoal getter container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>
            <a:endCxn id="37" idx="1"/>
          </p:cNvCxnSpPr>
          <p:nvPr/>
        </p:nvCxnSpPr>
        <p:spPr>
          <a:xfrm flipV="1">
            <a:off x="3788403" y="2267687"/>
            <a:ext cx="3915076" cy="943554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03609" y="5146241"/>
            <a:ext cx="17403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TechApps</a:t>
            </a:r>
            <a:r>
              <a:rPr lang="en-US" sz="1600" dirty="0" smtClean="0">
                <a:solidFill>
                  <a:srgbClr val="FFFFFF"/>
                </a:solidFill>
              </a:rPr>
              <a:t> flexible thermal link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582158" y="4490415"/>
            <a:ext cx="3821451" cy="88308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95968" y="5808149"/>
            <a:ext cx="3976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1mW/K </a:t>
            </a:r>
            <a:r>
              <a:rPr lang="en-US" sz="1600" dirty="0" err="1" smtClean="0">
                <a:solidFill>
                  <a:srgbClr val="FFFFFF"/>
                </a:solidFill>
              </a:rPr>
              <a:t>kapton</a:t>
            </a:r>
            <a:r>
              <a:rPr lang="en-US" sz="1600" dirty="0" smtClean="0">
                <a:solidFill>
                  <a:srgbClr val="FFFFFF"/>
                </a:solidFill>
              </a:rPr>
              <a:t> flex circuits from CCDs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49" name="Straight Connector 48"/>
          <p:cNvCxnSpPr>
            <a:endCxn id="48" idx="1"/>
          </p:cNvCxnSpPr>
          <p:nvPr/>
        </p:nvCxnSpPr>
        <p:spPr>
          <a:xfrm>
            <a:off x="3375912" y="4798157"/>
            <a:ext cx="1820056" cy="1179269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8" idx="1"/>
          </p:cNvCxnSpPr>
          <p:nvPr/>
        </p:nvCxnSpPr>
        <p:spPr>
          <a:xfrm>
            <a:off x="3375912" y="5146241"/>
            <a:ext cx="1820056" cy="83118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9707" y="6176389"/>
            <a:ext cx="16656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Ring girder carrying spiders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628253" y="6448203"/>
            <a:ext cx="1693814" cy="86844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5690" y="985547"/>
            <a:ext cx="1285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Spiders (3)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89443" y="1161123"/>
            <a:ext cx="3806525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675356" y="6197516"/>
            <a:ext cx="44686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Vacuum Interface Board 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trapped between two O-rings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1136" y="-27606"/>
            <a:ext cx="2569560" cy="762000"/>
          </a:xfrm>
        </p:spPr>
        <p:txBody>
          <a:bodyPr/>
          <a:lstStyle/>
          <a:p>
            <a:r>
              <a:rPr lang="en-US" dirty="0" smtClean="0"/>
              <a:t>ZTF Dewar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 rot="16200000">
            <a:off x="2749085" y="-382212"/>
            <a:ext cx="270100" cy="2425997"/>
          </a:xfrm>
          <a:prstGeom prst="righ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309-A3C5-CF40-9815-BF5A5CE91BF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86093" y="217557"/>
            <a:ext cx="411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Designed by LBNL, guided by Caltech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3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1 at 9.4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043"/>
            <a:ext cx="9144000" cy="6844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-11043"/>
            <a:ext cx="5322965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ZTF can be so much simpler than LSST: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50 times fewer readout channels</a:t>
            </a:r>
            <a:r>
              <a:rPr lang="en-US" dirty="0" smtClean="0"/>
              <a:t>, due to…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552182"/>
            <a:ext cx="3114260" cy="132343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Half as much silicon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1.5 times pixel size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Twice pixel rate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Faster </a:t>
            </a:r>
            <a:r>
              <a:rPr lang="en-US" sz="1600" dirty="0" smtClean="0"/>
              <a:t>shutter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1 </a:t>
            </a:r>
            <a:r>
              <a:rPr lang="en-US" sz="1600" dirty="0" smtClean="0"/>
              <a:t>readout </a:t>
            </a:r>
            <a:r>
              <a:rPr lang="en-US" sz="1600" dirty="0"/>
              <a:t>per </a:t>
            </a:r>
            <a:r>
              <a:rPr lang="en-US" sz="1600" dirty="0" smtClean="0"/>
              <a:t>pointing not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5917" y="557987"/>
            <a:ext cx="2297043" cy="83099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5x longer readout time to match slew (unlike LSST)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BAAD-3154-C644-9488-51233968EFBC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74348" y="861391"/>
            <a:ext cx="739913" cy="6626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7828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21 at 10.39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4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052957" y="121478"/>
            <a:ext cx="3014869" cy="6184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6" y="4461555"/>
            <a:ext cx="3025911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ZTF electronics outside telescope: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no custom ASICs,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looser power budget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smaller cooling system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much easier assembly</a:t>
            </a:r>
          </a:p>
          <a:p>
            <a:endParaRPr lang="en-US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399" y="44182"/>
            <a:ext cx="6107036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LSST electronics are in vacuum!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BAAD-3154-C644-9488-51233968EF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2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TF x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169" y="1028700"/>
            <a:ext cx="10900935" cy="571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690" y="1515333"/>
            <a:ext cx="12857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Meniscus window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5502" y="1899723"/>
            <a:ext cx="1389443" cy="29310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705" y="2355657"/>
            <a:ext cx="144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Frames for field flatteners </a:t>
            </a:r>
            <a:r>
              <a:rPr lang="en-US" sz="1100" dirty="0" smtClean="0">
                <a:solidFill>
                  <a:srgbClr val="FFFFFF"/>
                </a:solidFill>
              </a:rPr>
              <a:t>(previous version)</a:t>
            </a:r>
            <a:endParaRPr lang="en-US" sz="11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41413" y="2844157"/>
            <a:ext cx="835837" cy="49935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706" y="3766879"/>
            <a:ext cx="1448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CCDs faceted on spherical surface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389443" y="4233668"/>
            <a:ext cx="1346023" cy="108556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706" y="4917990"/>
            <a:ext cx="1448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Aluminum mount with integrated flexures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70038" y="5254091"/>
            <a:ext cx="1899629" cy="336522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6359" y="1039799"/>
            <a:ext cx="22904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COTS cables connect around perimeter of VIB 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883422" y="1277935"/>
            <a:ext cx="1052937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2158" y="1508923"/>
            <a:ext cx="3354201" cy="510211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93907" y="2974506"/>
            <a:ext cx="1356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Physik</a:t>
            </a:r>
            <a:r>
              <a:rPr lang="en-US" sz="1600" dirty="0" smtClean="0">
                <a:solidFill>
                  <a:srgbClr val="FFFFFF"/>
                </a:solidFill>
              </a:rPr>
              <a:t> Instruments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Hexapod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43943" y="3277499"/>
            <a:ext cx="1649964" cy="66013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53220" y="3979664"/>
            <a:ext cx="168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Polycold Joule Thompson coolers (2)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004166" y="3766880"/>
            <a:ext cx="2789741" cy="390799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03479" y="1975299"/>
            <a:ext cx="14690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Charcoal getter container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>
            <a:endCxn id="37" idx="1"/>
          </p:cNvCxnSpPr>
          <p:nvPr/>
        </p:nvCxnSpPr>
        <p:spPr>
          <a:xfrm flipV="1">
            <a:off x="3788403" y="2267687"/>
            <a:ext cx="3915076" cy="943554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03609" y="5146241"/>
            <a:ext cx="17403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TechApps</a:t>
            </a:r>
            <a:r>
              <a:rPr lang="en-US" sz="1600" dirty="0" smtClean="0">
                <a:solidFill>
                  <a:srgbClr val="FFFFFF"/>
                </a:solidFill>
              </a:rPr>
              <a:t> flexible thermal link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582158" y="4490415"/>
            <a:ext cx="3821451" cy="883087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95968" y="5808149"/>
            <a:ext cx="3976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1mW/K </a:t>
            </a:r>
            <a:r>
              <a:rPr lang="en-US" sz="1600" dirty="0" err="1" smtClean="0">
                <a:solidFill>
                  <a:srgbClr val="FFFFFF"/>
                </a:solidFill>
              </a:rPr>
              <a:t>kapton</a:t>
            </a:r>
            <a:r>
              <a:rPr lang="en-US" sz="1600" dirty="0" smtClean="0">
                <a:solidFill>
                  <a:srgbClr val="FFFFFF"/>
                </a:solidFill>
              </a:rPr>
              <a:t> flex circuits from CCDs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49" name="Straight Connector 48"/>
          <p:cNvCxnSpPr>
            <a:endCxn id="48" idx="1"/>
          </p:cNvCxnSpPr>
          <p:nvPr/>
        </p:nvCxnSpPr>
        <p:spPr>
          <a:xfrm>
            <a:off x="3375912" y="4798157"/>
            <a:ext cx="1820056" cy="1179269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8" idx="1"/>
          </p:cNvCxnSpPr>
          <p:nvPr/>
        </p:nvCxnSpPr>
        <p:spPr>
          <a:xfrm>
            <a:off x="3375912" y="5146241"/>
            <a:ext cx="1820056" cy="83118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9707" y="6176389"/>
            <a:ext cx="16656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Ring girder carrying spiders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628253" y="6448203"/>
            <a:ext cx="1693814" cy="86844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5690" y="985547"/>
            <a:ext cx="1285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Spiders (3)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89443" y="1161123"/>
            <a:ext cx="3806525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675356" y="6197516"/>
            <a:ext cx="44686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Vacuum Interface Board 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trapped between two O-rings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1136" y="-27606"/>
            <a:ext cx="2569560" cy="762000"/>
          </a:xfrm>
        </p:spPr>
        <p:txBody>
          <a:bodyPr/>
          <a:lstStyle/>
          <a:p>
            <a:r>
              <a:rPr lang="en-US" dirty="0" smtClean="0"/>
              <a:t>ZTF Dewar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 rot="16200000">
            <a:off x="2749085" y="-382212"/>
            <a:ext cx="270100" cy="2425997"/>
          </a:xfrm>
          <a:prstGeom prst="righ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309-A3C5-CF40-9815-BF5A5CE91BF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86093" y="217557"/>
            <a:ext cx="411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Designed by LBNL, guided by Caltech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34" y="1600200"/>
            <a:ext cx="7626645" cy="4495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Camera comparisons</a:t>
            </a:r>
          </a:p>
          <a:p>
            <a:pPr>
              <a:buFont typeface="Arial"/>
              <a:buChar char="•"/>
            </a:pPr>
            <a:r>
              <a:rPr lang="en-US" dirty="0" smtClean="0"/>
              <a:t>Technical challenges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Subsystem walk </a:t>
            </a:r>
            <a:r>
              <a:rPr lang="en-US" dirty="0" smtClean="0"/>
              <a:t>through</a:t>
            </a:r>
            <a:endParaRPr lang="en-US" dirty="0" smtClean="0"/>
          </a:p>
          <a:p>
            <a:pPr lvl="1"/>
            <a:r>
              <a:rPr lang="en-US" dirty="0" smtClean="0"/>
              <a:t>Key strategic choices</a:t>
            </a:r>
          </a:p>
          <a:p>
            <a:pPr lvl="1"/>
            <a:r>
              <a:rPr lang="en-US" dirty="0" smtClean="0"/>
              <a:t>Enabling technologies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Hexapod and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2522"/>
            <a:ext cx="8077200" cy="4693478"/>
          </a:xfrm>
        </p:spPr>
        <p:txBody>
          <a:bodyPr/>
          <a:lstStyle/>
          <a:p>
            <a:r>
              <a:rPr lang="en-US" dirty="0"/>
              <a:t>New spiders reduce beam obstruction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new hexapod</a:t>
            </a:r>
          </a:p>
          <a:p>
            <a:pPr lvl="1"/>
            <a:r>
              <a:rPr lang="en-US" dirty="0"/>
              <a:t>conceal cables</a:t>
            </a:r>
          </a:p>
          <a:p>
            <a:pPr lvl="1"/>
            <a:r>
              <a:rPr lang="en-US" dirty="0"/>
              <a:t>3 instead of 4 </a:t>
            </a:r>
            <a:r>
              <a:rPr lang="en-US" dirty="0" smtClean="0"/>
              <a:t>…</a:t>
            </a:r>
            <a:r>
              <a:rPr lang="en-US" dirty="0"/>
              <a:t>. shorter diffraction spikes.</a:t>
            </a:r>
          </a:p>
          <a:p>
            <a:r>
              <a:rPr lang="en-US" dirty="0"/>
              <a:t>Generic hexapod from </a:t>
            </a:r>
            <a:r>
              <a:rPr lang="en-US" dirty="0" err="1"/>
              <a:t>Physik</a:t>
            </a:r>
            <a:r>
              <a:rPr lang="en-US" dirty="0"/>
              <a:t> Instruments provides ample resolution.</a:t>
            </a:r>
          </a:p>
          <a:p>
            <a:r>
              <a:rPr lang="en-US" dirty="0"/>
              <a:t>Long travel useful for optical diagnostics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6 degrees-of-freedom used:</a:t>
            </a:r>
          </a:p>
          <a:p>
            <a:pPr lvl="1"/>
            <a:r>
              <a:rPr lang="en-US" dirty="0" smtClean="0"/>
              <a:t>Focus, tip, tilt</a:t>
            </a:r>
          </a:p>
          <a:p>
            <a:pPr lvl="1"/>
            <a:r>
              <a:rPr lang="en-US" dirty="0" smtClean="0"/>
              <a:t>XY for optical alignment.</a:t>
            </a:r>
          </a:p>
          <a:p>
            <a:pPr lvl="1"/>
            <a:r>
              <a:rPr lang="en-US" dirty="0" smtClean="0"/>
              <a:t>Field rotation due to atmospheric dispersion and polar axis misalignment.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Delivered Image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993" y="2760870"/>
            <a:ext cx="4018398" cy="4019826"/>
          </a:xfrm>
        </p:spPr>
        <p:txBody>
          <a:bodyPr/>
          <a:lstStyle/>
          <a:p>
            <a:r>
              <a:rPr lang="en-US" sz="2000" dirty="0" smtClean="0"/>
              <a:t>3 extra focal imaging CCDs at edge of focal plane for…</a:t>
            </a:r>
          </a:p>
          <a:p>
            <a:pPr lvl="1"/>
            <a:r>
              <a:rPr lang="en-US" sz="1800" dirty="0" smtClean="0"/>
              <a:t>focus, tilt sensing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irror figure and optical alignment diagnostics</a:t>
            </a:r>
          </a:p>
          <a:p>
            <a:r>
              <a:rPr lang="en-US" sz="2000" dirty="0" smtClean="0"/>
              <a:t>2Kx2K auto-guider in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corner of focal plane used for long exposures or diagnostics.</a:t>
            </a:r>
          </a:p>
          <a:p>
            <a:r>
              <a:rPr lang="en-US" sz="2000" dirty="0" smtClean="0"/>
              <a:t>Full DIQ budget has been developed.</a:t>
            </a:r>
          </a:p>
        </p:txBody>
      </p:sp>
      <p:pic>
        <p:nvPicPr>
          <p:cNvPr id="4" name="Picture 3" descr="Hubble at 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2" y="1177020"/>
            <a:ext cx="4384261" cy="5480326"/>
          </a:xfrm>
          <a:prstGeom prst="rect">
            <a:avLst/>
          </a:prstGeom>
        </p:spPr>
      </p:pic>
      <p:pic>
        <p:nvPicPr>
          <p:cNvPr id="5" name="Picture 4" descr="Screen Shot 2014-07-21 at 4.4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58" y="0"/>
            <a:ext cx="3296132" cy="26226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454348" y="1038087"/>
            <a:ext cx="1038087" cy="93869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 bwMode="auto">
          <a:xfrm flipH="1">
            <a:off x="6648174" y="1839314"/>
            <a:ext cx="958198" cy="1009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86732" y="1720100"/>
            <a:ext cx="1577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</a:t>
            </a:r>
            <a:r>
              <a:rPr lang="en-US" sz="1400" dirty="0" smtClean="0">
                <a:solidFill>
                  <a:schemeClr val="bg1"/>
                </a:solidFill>
              </a:rPr>
              <a:t>uide telescopes no longer used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987826" y="1976783"/>
            <a:ext cx="1192696" cy="7840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987826" y="1976783"/>
            <a:ext cx="276087" cy="645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288677" y="96084"/>
            <a:ext cx="1905000" cy="381000"/>
          </a:xfrm>
        </p:spPr>
        <p:txBody>
          <a:bodyPr/>
          <a:lstStyle/>
          <a:p>
            <a:fld id="{112C5364-101F-C94C-8020-1D08F4F39DC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41828" y="5719908"/>
            <a:ext cx="183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Edwin Hubble</a:t>
            </a:r>
          </a:p>
          <a:p>
            <a:r>
              <a:rPr lang="en-US" dirty="0" smtClean="0"/>
              <a:t>1889-1953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3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8" y="1535043"/>
            <a:ext cx="8205307" cy="4572000"/>
          </a:xfrm>
        </p:spPr>
        <p:txBody>
          <a:bodyPr/>
          <a:lstStyle/>
          <a:p>
            <a:r>
              <a:rPr lang="en-US" sz="2000" dirty="0" smtClean="0"/>
              <a:t>Commercial CCD controller outside telescope.</a:t>
            </a:r>
          </a:p>
          <a:p>
            <a:r>
              <a:rPr lang="en-US" sz="2000" dirty="0"/>
              <a:t>STA’s “Archon” is optimized for high pixel rate. </a:t>
            </a:r>
            <a:endParaRPr lang="en-US" sz="2000" dirty="0" smtClean="0"/>
          </a:p>
          <a:p>
            <a:r>
              <a:rPr lang="en-US" sz="2000" dirty="0" smtClean="0"/>
              <a:t>Drives 4 CCDs with ganged clocks. </a:t>
            </a:r>
          </a:p>
          <a:p>
            <a:r>
              <a:rPr lang="en-US" sz="2000" dirty="0" smtClean="0"/>
              <a:t>16 true differential CCD outputs; preamps </a:t>
            </a:r>
            <a:r>
              <a:rPr lang="en-US" sz="2000" dirty="0"/>
              <a:t>in </a:t>
            </a:r>
            <a:r>
              <a:rPr lang="en-US" sz="2000" dirty="0" smtClean="0"/>
              <a:t>dewar drive differential transmission line.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Vacuum interface board </a:t>
            </a:r>
            <a:r>
              <a:rPr lang="en-US" sz="2000" dirty="0" smtClean="0"/>
              <a:t>eliminates dewar wiring and hermetic connectors.</a:t>
            </a:r>
            <a:endParaRPr lang="en-US" sz="2000" dirty="0"/>
          </a:p>
        </p:txBody>
      </p:sp>
      <p:pic>
        <p:nvPicPr>
          <p:cNvPr id="4" name="Picture 3" descr="zmax_3b_focal_plane_f_1.JPG"/>
          <p:cNvPicPr/>
          <p:nvPr/>
        </p:nvPicPr>
        <p:blipFill>
          <a:blip r:embed="rId2" cstate="print"/>
          <a:srcRect l="19167"/>
          <a:stretch>
            <a:fillRect/>
          </a:stretch>
        </p:blipFill>
        <p:spPr>
          <a:xfrm>
            <a:off x="4116719" y="4485247"/>
            <a:ext cx="2633345" cy="21145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" y="4668762"/>
            <a:ext cx="2297430" cy="19310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423285" y="4086079"/>
            <a:ext cx="1016193" cy="21866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915478" y="4086079"/>
            <a:ext cx="507807" cy="695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Screen Shot 2014-07-21 at 5.2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38" y="-8013"/>
            <a:ext cx="2915262" cy="2503833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8522" y="6449391"/>
            <a:ext cx="2120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Rear cover flange</a:t>
            </a:r>
            <a:endParaRPr lang="en-US" sz="1200" dirty="0"/>
          </a:p>
        </p:txBody>
      </p:sp>
      <p:cxnSp>
        <p:nvCxnSpPr>
          <p:cNvPr id="18" name="Straight Connector 17"/>
          <p:cNvCxnSpPr>
            <a:stCxn id="16" idx="1"/>
          </p:cNvCxnSpPr>
          <p:nvPr/>
        </p:nvCxnSpPr>
        <p:spPr bwMode="auto">
          <a:xfrm flipH="1" flipV="1">
            <a:off x="4594087" y="6449391"/>
            <a:ext cx="364435" cy="138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582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129"/>
          <p:cNvSpPr>
            <a:spLocks noChangeArrowheads="1"/>
          </p:cNvSpPr>
          <p:nvPr/>
        </p:nvSpPr>
        <p:spPr bwMode="auto">
          <a:xfrm>
            <a:off x="4513263" y="58738"/>
            <a:ext cx="2763837" cy="6702425"/>
          </a:xfrm>
          <a:prstGeom prst="roundRect">
            <a:avLst>
              <a:gd name="adj" fmla="val 7083"/>
            </a:avLst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/>
          <a:lstStyle/>
          <a:p>
            <a:pPr defTabSz="914400" eaLnBrk="0" hangingPunct="0"/>
            <a:r>
              <a:rPr lang="en-US" sz="1200">
                <a:solidFill>
                  <a:srgbClr val="0000FF"/>
                </a:solidFill>
              </a:rPr>
              <a:t>P48 Control Room</a:t>
            </a:r>
          </a:p>
        </p:txBody>
      </p:sp>
      <p:cxnSp>
        <p:nvCxnSpPr>
          <p:cNvPr id="18435" name="Elbow Connector 132"/>
          <p:cNvCxnSpPr>
            <a:cxnSpLocks noChangeShapeType="1"/>
          </p:cNvCxnSpPr>
          <p:nvPr/>
        </p:nvCxnSpPr>
        <p:spPr bwMode="auto">
          <a:xfrm rot="16200000" flipH="1">
            <a:off x="4440307" y="3282951"/>
            <a:ext cx="5305425" cy="12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2" name="Can 223"/>
          <p:cNvSpPr>
            <a:spLocks noChangeArrowheads="1"/>
          </p:cNvSpPr>
          <p:nvPr/>
        </p:nvSpPr>
        <p:spPr bwMode="auto">
          <a:xfrm>
            <a:off x="6115050" y="1048793"/>
            <a:ext cx="762000" cy="735012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defTabSz="914400" eaLnBrk="0" hangingPunct="0"/>
            <a:r>
              <a:rPr lang="en-US" sz="1200"/>
              <a:t>RAID Disk</a:t>
            </a:r>
          </a:p>
        </p:txBody>
      </p:sp>
      <p:cxnSp>
        <p:nvCxnSpPr>
          <p:cNvPr id="18443" name="Straight Connector 224"/>
          <p:cNvCxnSpPr>
            <a:cxnSpLocks noChangeShapeType="1"/>
            <a:stCxn id="18448" idx="2"/>
            <a:endCxn id="18442" idx="1"/>
          </p:cNvCxnSpPr>
          <p:nvPr/>
        </p:nvCxnSpPr>
        <p:spPr bwMode="auto">
          <a:xfrm>
            <a:off x="6484144" y="811213"/>
            <a:ext cx="11906" cy="2375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6" name="Straight Connector 225"/>
          <p:cNvCxnSpPr>
            <a:endCxn id="18448" idx="1"/>
          </p:cNvCxnSpPr>
          <p:nvPr/>
        </p:nvCxnSpPr>
        <p:spPr bwMode="auto">
          <a:xfrm flipV="1">
            <a:off x="4097130" y="637382"/>
            <a:ext cx="1984583" cy="134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48" name="Rectangle 230"/>
          <p:cNvSpPr>
            <a:spLocks noChangeArrowheads="1"/>
          </p:cNvSpPr>
          <p:nvPr/>
        </p:nvSpPr>
        <p:spPr bwMode="auto">
          <a:xfrm>
            <a:off x="6081713" y="463550"/>
            <a:ext cx="804862" cy="3476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defTabSz="914400" eaLnBrk="0" hangingPunct="0"/>
            <a:r>
              <a:rPr lang="en-US" sz="1200" dirty="0" smtClean="0"/>
              <a:t>Server</a:t>
            </a:r>
          </a:p>
          <a:p>
            <a:pPr algn="ctr" defTabSz="914400" eaLnBrk="0" hangingPunct="0"/>
            <a:r>
              <a:rPr lang="en-US" sz="1200" dirty="0" smtClean="0"/>
              <a:t>1 of 5</a:t>
            </a:r>
            <a:endParaRPr lang="en-US" sz="1200" dirty="0"/>
          </a:p>
        </p:txBody>
      </p:sp>
      <p:cxnSp>
        <p:nvCxnSpPr>
          <p:cNvPr id="18449" name="Elbow Connector 235"/>
          <p:cNvCxnSpPr>
            <a:cxnSpLocks noChangeShapeType="1"/>
            <a:stCxn id="18448" idx="3"/>
            <a:endCxn id="18448" idx="3"/>
          </p:cNvCxnSpPr>
          <p:nvPr/>
        </p:nvCxnSpPr>
        <p:spPr bwMode="auto">
          <a:xfrm>
            <a:off x="6886575" y="638175"/>
            <a:ext cx="12700" cy="12700"/>
          </a:xfrm>
          <a:prstGeom prst="bentConnector3">
            <a:avLst>
              <a:gd name="adj1" fmla="val 18000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Rectangle 241"/>
          <p:cNvSpPr>
            <a:spLocks noChangeArrowheads="1"/>
          </p:cNvSpPr>
          <p:nvPr/>
        </p:nvSpPr>
        <p:spPr bwMode="auto">
          <a:xfrm>
            <a:off x="7348538" y="3632200"/>
            <a:ext cx="1397000" cy="396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defTabSz="914400" eaLnBrk="0" hangingPunct="0"/>
            <a:r>
              <a:rPr lang="en-US" sz="1200"/>
              <a:t>Communications</a:t>
            </a:r>
          </a:p>
        </p:txBody>
      </p:sp>
      <p:cxnSp>
        <p:nvCxnSpPr>
          <p:cNvPr id="18451" name="Elbow Connector 242"/>
          <p:cNvCxnSpPr>
            <a:cxnSpLocks noChangeShapeType="1"/>
            <a:stCxn id="18448" idx="3"/>
            <a:endCxn id="18450" idx="1"/>
          </p:cNvCxnSpPr>
          <p:nvPr/>
        </p:nvCxnSpPr>
        <p:spPr bwMode="auto">
          <a:xfrm>
            <a:off x="6886575" y="638175"/>
            <a:ext cx="461963" cy="31924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52" name="Group 254"/>
          <p:cNvGrpSpPr>
            <a:grpSpLocks/>
          </p:cNvGrpSpPr>
          <p:nvPr/>
        </p:nvGrpSpPr>
        <p:grpSpPr bwMode="auto">
          <a:xfrm>
            <a:off x="8286750" y="4237038"/>
            <a:ext cx="501650" cy="1277937"/>
            <a:chOff x="8125178" y="4492977"/>
            <a:chExt cx="502231" cy="1277448"/>
          </a:xfrm>
        </p:grpSpPr>
        <p:sp>
          <p:nvSpPr>
            <p:cNvPr id="251" name="Arc 250"/>
            <p:cNvSpPr/>
            <p:nvPr/>
          </p:nvSpPr>
          <p:spPr bwMode="auto">
            <a:xfrm rot="14697515">
              <a:off x="7865387" y="4848128"/>
              <a:ext cx="1117172" cy="406871"/>
            </a:xfrm>
            <a:prstGeom prst="arc">
              <a:avLst>
                <a:gd name="adj1" fmla="val 10747146"/>
                <a:gd name="adj2" fmla="val 0"/>
              </a:avLst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2" name="Trapezoid 251"/>
            <p:cNvSpPr/>
            <p:nvPr/>
          </p:nvSpPr>
          <p:spPr bwMode="auto">
            <a:xfrm>
              <a:off x="8125178" y="5130908"/>
              <a:ext cx="298796" cy="639517"/>
            </a:xfrm>
            <a:prstGeom prst="trapezoid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18453" name="Elbow Connector 253"/>
          <p:cNvCxnSpPr>
            <a:cxnSpLocks noChangeShapeType="1"/>
            <a:stCxn id="18450" idx="2"/>
            <a:endCxn id="252" idx="1"/>
          </p:cNvCxnSpPr>
          <p:nvPr/>
        </p:nvCxnSpPr>
        <p:spPr bwMode="auto">
          <a:xfrm rot="16200000" flipH="1">
            <a:off x="7602538" y="4473575"/>
            <a:ext cx="1165225" cy="276225"/>
          </a:xfrm>
          <a:prstGeom prst="bentConnector2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4" name="TextBox 257"/>
          <p:cNvSpPr txBox="1">
            <a:spLocks noChangeArrowheads="1"/>
          </p:cNvSpPr>
          <p:nvPr/>
        </p:nvSpPr>
        <p:spPr bwMode="auto">
          <a:xfrm>
            <a:off x="6723062" y="5892800"/>
            <a:ext cx="1862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6600"/>
                </a:solidFill>
              </a:rPr>
              <a:t>Shared </a:t>
            </a:r>
          </a:p>
          <a:p>
            <a:pPr eaLnBrk="1" hangingPunct="1"/>
            <a:r>
              <a:rPr lang="en-US" sz="1800" dirty="0" err="1" smtClean="0">
                <a:solidFill>
                  <a:srgbClr val="FF6600"/>
                </a:solidFill>
              </a:rPr>
              <a:t>Gbit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>
                <a:solidFill>
                  <a:srgbClr val="FF6600"/>
                </a:solidFill>
              </a:rPr>
              <a:t>Ethernet</a:t>
            </a:r>
          </a:p>
        </p:txBody>
      </p:sp>
      <p:sp>
        <p:nvSpPr>
          <p:cNvPr id="18455" name="TextBox 258"/>
          <p:cNvSpPr txBox="1">
            <a:spLocks noChangeArrowheads="1"/>
          </p:cNvSpPr>
          <p:nvPr/>
        </p:nvSpPr>
        <p:spPr bwMode="auto">
          <a:xfrm>
            <a:off x="8123238" y="5470525"/>
            <a:ext cx="919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3366FF"/>
                </a:solidFill>
              </a:rPr>
              <a:t>HPWREN</a:t>
            </a:r>
          </a:p>
        </p:txBody>
      </p:sp>
      <p:sp>
        <p:nvSpPr>
          <p:cNvPr id="18456" name="TextBox 259"/>
          <p:cNvSpPr txBox="1">
            <a:spLocks noChangeArrowheads="1"/>
          </p:cNvSpPr>
          <p:nvPr/>
        </p:nvSpPr>
        <p:spPr bwMode="auto">
          <a:xfrm>
            <a:off x="8154987" y="5672691"/>
            <a:ext cx="887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3366FF"/>
                </a:solidFill>
              </a:rPr>
              <a:t>155Mb/</a:t>
            </a:r>
            <a:r>
              <a:rPr lang="en-US" sz="1200" dirty="0">
                <a:solidFill>
                  <a:srgbClr val="3366FF"/>
                </a:solidFill>
              </a:rPr>
              <a:t>s</a:t>
            </a:r>
          </a:p>
        </p:txBody>
      </p:sp>
      <p:sp>
        <p:nvSpPr>
          <p:cNvPr id="18497" name="TextBox 262"/>
          <p:cNvSpPr txBox="1">
            <a:spLocks noChangeArrowheads="1"/>
          </p:cNvSpPr>
          <p:nvPr/>
        </p:nvSpPr>
        <p:spPr bwMode="auto">
          <a:xfrm>
            <a:off x="7348538" y="660400"/>
            <a:ext cx="139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0.9 TB</a:t>
            </a:r>
            <a:r>
              <a:rPr lang="en-US" sz="1200" dirty="0"/>
              <a:t>/</a:t>
            </a:r>
            <a:r>
              <a:rPr lang="en-US" sz="1200" dirty="0" smtClean="0"/>
              <a:t>night, compressed.</a:t>
            </a:r>
            <a:endParaRPr lang="en-US" sz="1200" dirty="0"/>
          </a:p>
        </p:txBody>
      </p:sp>
      <p:cxnSp>
        <p:nvCxnSpPr>
          <p:cNvPr id="18524" name="Straight Connector 125"/>
          <p:cNvCxnSpPr>
            <a:cxnSpLocks noChangeShapeType="1"/>
          </p:cNvCxnSpPr>
          <p:nvPr/>
        </p:nvCxnSpPr>
        <p:spPr bwMode="auto">
          <a:xfrm>
            <a:off x="2122717" y="4530517"/>
            <a:ext cx="0" cy="2327483"/>
          </a:xfrm>
          <a:prstGeom prst="line">
            <a:avLst/>
          </a:prstGeom>
          <a:noFill/>
          <a:ln w="57150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25" name="Straight Connector 16"/>
          <p:cNvCxnSpPr>
            <a:cxnSpLocks noChangeShapeType="1"/>
            <a:stCxn id="18497" idx="1"/>
          </p:cNvCxnSpPr>
          <p:nvPr/>
        </p:nvCxnSpPr>
        <p:spPr bwMode="auto">
          <a:xfrm flipH="1">
            <a:off x="6624638" y="891233"/>
            <a:ext cx="723900" cy="50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26" name="TextBox 259"/>
          <p:cNvSpPr txBox="1">
            <a:spLocks noChangeArrowheads="1"/>
          </p:cNvSpPr>
          <p:nvPr/>
        </p:nvSpPr>
        <p:spPr bwMode="auto">
          <a:xfrm>
            <a:off x="7277101" y="2856364"/>
            <a:ext cx="1468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 dirty="0">
              <a:solidFill>
                <a:srgbClr val="FF6600"/>
              </a:solidFill>
            </a:endParaRPr>
          </a:p>
          <a:p>
            <a:pPr eaLnBrk="1" hangingPunct="1"/>
            <a:r>
              <a:rPr lang="en-US" sz="1200" dirty="0" smtClean="0">
                <a:solidFill>
                  <a:srgbClr val="FF6600"/>
                </a:solidFill>
              </a:rPr>
              <a:t>Daily average ~100 Mb</a:t>
            </a:r>
            <a:r>
              <a:rPr lang="en-US" sz="1200" dirty="0">
                <a:solidFill>
                  <a:srgbClr val="FF6600"/>
                </a:solidFill>
              </a:rPr>
              <a:t>/</a:t>
            </a:r>
            <a:r>
              <a:rPr lang="en-US" sz="1200" dirty="0" smtClean="0">
                <a:solidFill>
                  <a:srgbClr val="FF6600"/>
                </a:solidFill>
              </a:rPr>
              <a:t>s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158426" y="5388122"/>
            <a:ext cx="949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Clk</a:t>
            </a:r>
            <a:r>
              <a:rPr lang="en-US" sz="1200" dirty="0" smtClean="0"/>
              <a:t> &amp; Sync</a:t>
            </a:r>
            <a:endParaRPr lang="en-US" sz="1200" dirty="0"/>
          </a:p>
        </p:txBody>
      </p:sp>
      <p:sp>
        <p:nvSpPr>
          <p:cNvPr id="206" name="Can 223"/>
          <p:cNvSpPr>
            <a:spLocks noChangeArrowheads="1"/>
          </p:cNvSpPr>
          <p:nvPr/>
        </p:nvSpPr>
        <p:spPr bwMode="auto">
          <a:xfrm>
            <a:off x="6124575" y="2754390"/>
            <a:ext cx="762000" cy="735012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defTabSz="914400" eaLnBrk="0" hangingPunct="0"/>
            <a:r>
              <a:rPr lang="en-US" sz="1200"/>
              <a:t>RAID Disk</a:t>
            </a:r>
          </a:p>
        </p:txBody>
      </p:sp>
      <p:cxnSp>
        <p:nvCxnSpPr>
          <p:cNvPr id="207" name="Straight Connector 224"/>
          <p:cNvCxnSpPr>
            <a:cxnSpLocks noChangeShapeType="1"/>
            <a:stCxn id="208" idx="2"/>
            <a:endCxn id="206" idx="1"/>
          </p:cNvCxnSpPr>
          <p:nvPr/>
        </p:nvCxnSpPr>
        <p:spPr bwMode="auto">
          <a:xfrm>
            <a:off x="6493669" y="2516810"/>
            <a:ext cx="11906" cy="2375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" name="Rectangle 230"/>
          <p:cNvSpPr>
            <a:spLocks noChangeArrowheads="1"/>
          </p:cNvSpPr>
          <p:nvPr/>
        </p:nvSpPr>
        <p:spPr bwMode="auto">
          <a:xfrm>
            <a:off x="6091238" y="2169147"/>
            <a:ext cx="804862" cy="3476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defTabSz="914400" eaLnBrk="0" hangingPunct="0"/>
            <a:r>
              <a:rPr lang="en-US" sz="1200" dirty="0" smtClean="0"/>
              <a:t>Server </a:t>
            </a:r>
          </a:p>
          <a:p>
            <a:pPr algn="ctr" defTabSz="914400" eaLnBrk="0" hangingPunct="0"/>
            <a:r>
              <a:rPr lang="en-US" sz="1200" dirty="0" smtClean="0"/>
              <a:t>2 of 5</a:t>
            </a:r>
            <a:endParaRPr lang="en-US" sz="1200" dirty="0"/>
          </a:p>
        </p:txBody>
      </p:sp>
      <p:cxnSp>
        <p:nvCxnSpPr>
          <p:cNvPr id="209" name="Elbow Connector 235"/>
          <p:cNvCxnSpPr>
            <a:cxnSpLocks noChangeShapeType="1"/>
            <a:stCxn id="18450" idx="1"/>
            <a:endCxn id="208" idx="3"/>
          </p:cNvCxnSpPr>
          <p:nvPr/>
        </p:nvCxnSpPr>
        <p:spPr bwMode="auto">
          <a:xfrm rot="10800000">
            <a:off x="6896100" y="2342980"/>
            <a:ext cx="452438" cy="1487659"/>
          </a:xfrm>
          <a:prstGeom prst="bentConnector3">
            <a:avLst>
              <a:gd name="adj1" fmla="val 5488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" name="Can 223"/>
          <p:cNvSpPr>
            <a:spLocks noChangeArrowheads="1"/>
          </p:cNvSpPr>
          <p:nvPr/>
        </p:nvSpPr>
        <p:spPr bwMode="auto">
          <a:xfrm>
            <a:off x="6092756" y="4459288"/>
            <a:ext cx="762000" cy="735012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defTabSz="914400" eaLnBrk="0" hangingPunct="0"/>
            <a:r>
              <a:rPr lang="en-US" sz="1200"/>
              <a:t>RAID Disk</a:t>
            </a:r>
          </a:p>
        </p:txBody>
      </p:sp>
      <p:cxnSp>
        <p:nvCxnSpPr>
          <p:cNvPr id="211" name="Straight Connector 224"/>
          <p:cNvCxnSpPr>
            <a:cxnSpLocks noChangeShapeType="1"/>
            <a:stCxn id="212" idx="2"/>
            <a:endCxn id="210" idx="1"/>
          </p:cNvCxnSpPr>
          <p:nvPr/>
        </p:nvCxnSpPr>
        <p:spPr bwMode="auto">
          <a:xfrm>
            <a:off x="6461850" y="4221708"/>
            <a:ext cx="11906" cy="2375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" name="Rectangle 230"/>
          <p:cNvSpPr>
            <a:spLocks noChangeArrowheads="1"/>
          </p:cNvSpPr>
          <p:nvPr/>
        </p:nvSpPr>
        <p:spPr bwMode="auto">
          <a:xfrm>
            <a:off x="6059419" y="3874045"/>
            <a:ext cx="804862" cy="3476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defTabSz="914400" eaLnBrk="0" hangingPunct="0"/>
            <a:r>
              <a:rPr lang="en-US" sz="1200" dirty="0" smtClean="0"/>
              <a:t>Server</a:t>
            </a:r>
          </a:p>
          <a:p>
            <a:pPr algn="ctr" defTabSz="914400" eaLnBrk="0" hangingPunct="0"/>
            <a:r>
              <a:rPr lang="en-US" sz="1200" dirty="0" smtClean="0"/>
              <a:t>3 of 5</a:t>
            </a:r>
            <a:endParaRPr lang="en-US" sz="1200" dirty="0"/>
          </a:p>
        </p:txBody>
      </p:sp>
      <p:cxnSp>
        <p:nvCxnSpPr>
          <p:cNvPr id="213" name="Elbow Connector 235"/>
          <p:cNvCxnSpPr>
            <a:cxnSpLocks noChangeShapeType="1"/>
            <a:stCxn id="18450" idx="1"/>
            <a:endCxn id="212" idx="3"/>
          </p:cNvCxnSpPr>
          <p:nvPr/>
        </p:nvCxnSpPr>
        <p:spPr bwMode="auto">
          <a:xfrm rot="10800000" flipV="1">
            <a:off x="6864282" y="3830637"/>
            <a:ext cx="484257" cy="21723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" name="Straight Connector 125"/>
          <p:cNvCxnSpPr>
            <a:cxnSpLocks noChangeShapeType="1"/>
          </p:cNvCxnSpPr>
          <p:nvPr/>
        </p:nvCxnSpPr>
        <p:spPr bwMode="auto">
          <a:xfrm>
            <a:off x="6493669" y="5388122"/>
            <a:ext cx="11906" cy="1469878"/>
          </a:xfrm>
          <a:prstGeom prst="line">
            <a:avLst/>
          </a:prstGeom>
          <a:noFill/>
          <a:ln w="57150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" name="Elbow Connector 217"/>
          <p:cNvCxnSpPr>
            <a:cxnSpLocks noChangeShapeType="1"/>
            <a:stCxn id="371" idx="3"/>
            <a:endCxn id="208" idx="1"/>
          </p:cNvCxnSpPr>
          <p:nvPr/>
        </p:nvCxnSpPr>
        <p:spPr bwMode="auto">
          <a:xfrm flipV="1">
            <a:off x="4092297" y="2342979"/>
            <a:ext cx="1998941" cy="79819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5" name="TextBox 257"/>
          <p:cNvSpPr txBox="1">
            <a:spLocks noChangeArrowheads="1"/>
          </p:cNvSpPr>
          <p:nvPr/>
        </p:nvSpPr>
        <p:spPr bwMode="auto">
          <a:xfrm>
            <a:off x="4590563" y="596977"/>
            <a:ext cx="1527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p</a:t>
            </a:r>
            <a:r>
              <a:rPr lang="en-US" sz="1400" dirty="0" smtClean="0">
                <a:solidFill>
                  <a:srgbClr val="0000FF"/>
                </a:solidFill>
              </a:rPr>
              <a:t>rivate </a:t>
            </a:r>
            <a:r>
              <a:rPr lang="en-US" sz="1400" dirty="0" err="1" smtClean="0">
                <a:solidFill>
                  <a:srgbClr val="0000FF"/>
                </a:solidFill>
              </a:rPr>
              <a:t>Gbit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Ethernet</a:t>
            </a:r>
          </a:p>
        </p:txBody>
      </p:sp>
      <p:sp>
        <p:nvSpPr>
          <p:cNvPr id="256" name="TextBox 257"/>
          <p:cNvSpPr txBox="1">
            <a:spLocks noChangeArrowheads="1"/>
          </p:cNvSpPr>
          <p:nvPr/>
        </p:nvSpPr>
        <p:spPr bwMode="auto">
          <a:xfrm>
            <a:off x="5186989" y="2385058"/>
            <a:ext cx="8724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p</a:t>
            </a:r>
            <a:r>
              <a:rPr lang="en-US" sz="1400" dirty="0" smtClean="0">
                <a:solidFill>
                  <a:srgbClr val="0000FF"/>
                </a:solidFill>
              </a:rPr>
              <a:t>rivate </a:t>
            </a:r>
            <a:r>
              <a:rPr lang="en-US" sz="1400" dirty="0" err="1" smtClean="0">
                <a:solidFill>
                  <a:srgbClr val="0000FF"/>
                </a:solidFill>
              </a:rPr>
              <a:t>Gbit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Ethernet</a:t>
            </a:r>
          </a:p>
        </p:txBody>
      </p:sp>
      <p:cxnSp>
        <p:nvCxnSpPr>
          <p:cNvPr id="257" name="Elbow Connector 217"/>
          <p:cNvCxnSpPr>
            <a:cxnSpLocks noChangeShapeType="1"/>
            <a:endCxn id="212" idx="1"/>
          </p:cNvCxnSpPr>
          <p:nvPr/>
        </p:nvCxnSpPr>
        <p:spPr bwMode="auto">
          <a:xfrm flipV="1">
            <a:off x="4108165" y="4047877"/>
            <a:ext cx="1951254" cy="189413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0" name="TextBox 259"/>
          <p:cNvSpPr txBox="1"/>
          <p:nvPr/>
        </p:nvSpPr>
        <p:spPr>
          <a:xfrm>
            <a:off x="4590563" y="1048793"/>
            <a:ext cx="133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&lt;512 Mb/s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63" name="Slide Number Placeholder 2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BAAD-3154-C644-9488-51233968EFB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90489" y="45072"/>
            <a:ext cx="4263230" cy="2914580"/>
            <a:chOff x="90489" y="45072"/>
            <a:chExt cx="4263230" cy="2914580"/>
          </a:xfrm>
        </p:grpSpPr>
        <p:sp>
          <p:nvSpPr>
            <p:cNvPr id="18433" name="Rounded Rectangle 128"/>
            <p:cNvSpPr>
              <a:spLocks noChangeArrowheads="1"/>
            </p:cNvSpPr>
            <p:nvPr/>
          </p:nvSpPr>
          <p:spPr bwMode="auto">
            <a:xfrm>
              <a:off x="90489" y="45072"/>
              <a:ext cx="4263230" cy="2428667"/>
            </a:xfrm>
            <a:prstGeom prst="roundRect">
              <a:avLst>
                <a:gd name="adj" fmla="val 7083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/>
            <a:lstStyle/>
            <a:p>
              <a:pPr defTabSz="914400" eaLnBrk="0" hangingPunct="0"/>
              <a:r>
                <a:rPr lang="en-US" sz="1200" dirty="0" smtClean="0">
                  <a:solidFill>
                    <a:srgbClr val="0000FF"/>
                  </a:solidFill>
                </a:rPr>
                <a:t>Archon 1 of 5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8437" name="Rectangle 213"/>
            <p:cNvSpPr>
              <a:spLocks noChangeAspect="1"/>
            </p:cNvSpPr>
            <p:nvPr/>
          </p:nvSpPr>
          <p:spPr bwMode="auto">
            <a:xfrm>
              <a:off x="328613" y="427038"/>
              <a:ext cx="385762" cy="428625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4400" eaLnBrk="0" hangingPunct="0"/>
              <a:r>
                <a:rPr lang="en-US" sz="1200">
                  <a:solidFill>
                    <a:schemeClr val="bg1"/>
                  </a:solidFill>
                </a:rPr>
                <a:t>CCD</a:t>
              </a:r>
            </a:p>
          </p:txBody>
        </p:sp>
        <p:sp>
          <p:nvSpPr>
            <p:cNvPr id="18439" name="Rectangle 216"/>
            <p:cNvSpPr>
              <a:spLocks noChangeArrowheads="1"/>
            </p:cNvSpPr>
            <p:nvPr/>
          </p:nvSpPr>
          <p:spPr bwMode="auto">
            <a:xfrm>
              <a:off x="1526341" y="461963"/>
              <a:ext cx="992188" cy="352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/>
                <a:t>Clock boards(3)</a:t>
              </a:r>
              <a:endParaRPr lang="en-US" sz="1050" dirty="0"/>
            </a:p>
          </p:txBody>
        </p:sp>
        <p:cxnSp>
          <p:nvCxnSpPr>
            <p:cNvPr id="2" name="Elbow Connector 217"/>
            <p:cNvCxnSpPr>
              <a:cxnSpLocks noChangeShapeType="1"/>
              <a:stCxn id="18437" idx="3"/>
              <a:endCxn id="18439" idx="1"/>
            </p:cNvCxnSpPr>
            <p:nvPr/>
          </p:nvCxnSpPr>
          <p:spPr bwMode="auto">
            <a:xfrm flipV="1">
              <a:off x="714375" y="638176"/>
              <a:ext cx="811966" cy="3175"/>
            </a:xfrm>
            <a:prstGeom prst="bentConnector3">
              <a:avLst>
                <a:gd name="adj1" fmla="val 50000"/>
              </a:avLst>
            </a:prstGeom>
            <a:noFill/>
            <a:ln w="38100" cmpd="dbl">
              <a:solidFill>
                <a:schemeClr val="tx1"/>
              </a:solidFill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5" name="Straight Connector 226"/>
            <p:cNvCxnSpPr>
              <a:cxnSpLocks noChangeShapeType="1"/>
              <a:stCxn id="18439" idx="3"/>
              <a:endCxn id="284" idx="1"/>
            </p:cNvCxnSpPr>
            <p:nvPr/>
          </p:nvCxnSpPr>
          <p:spPr bwMode="auto">
            <a:xfrm>
              <a:off x="2518529" y="638176"/>
              <a:ext cx="505451" cy="126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9" name="Rectangle 213"/>
            <p:cNvSpPr>
              <a:spLocks noChangeAspect="1"/>
            </p:cNvSpPr>
            <p:nvPr/>
          </p:nvSpPr>
          <p:spPr bwMode="auto">
            <a:xfrm>
              <a:off x="336550" y="906463"/>
              <a:ext cx="385763" cy="428625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4400" eaLnBrk="0" hangingPunct="0"/>
              <a:r>
                <a:rPr lang="en-US" sz="1200">
                  <a:solidFill>
                    <a:schemeClr val="bg1"/>
                  </a:solidFill>
                </a:rPr>
                <a:t>CCD</a:t>
              </a:r>
            </a:p>
          </p:txBody>
        </p:sp>
        <p:cxnSp>
          <p:nvCxnSpPr>
            <p:cNvPr id="18461" name="Elbow Connector 217"/>
            <p:cNvCxnSpPr>
              <a:cxnSpLocks noChangeShapeType="1"/>
              <a:stCxn id="18459" idx="3"/>
              <a:endCxn id="18439" idx="1"/>
            </p:cNvCxnSpPr>
            <p:nvPr/>
          </p:nvCxnSpPr>
          <p:spPr bwMode="auto">
            <a:xfrm flipV="1">
              <a:off x="722313" y="638176"/>
              <a:ext cx="804028" cy="482600"/>
            </a:xfrm>
            <a:prstGeom prst="bentConnector3">
              <a:avLst>
                <a:gd name="adj1" fmla="val 50000"/>
              </a:avLst>
            </a:prstGeom>
            <a:noFill/>
            <a:ln w="38100" cmpd="dbl">
              <a:solidFill>
                <a:schemeClr val="tx1"/>
              </a:solidFill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7" name="Rectangle 213"/>
            <p:cNvSpPr>
              <a:spLocks noChangeAspect="1"/>
            </p:cNvSpPr>
            <p:nvPr/>
          </p:nvSpPr>
          <p:spPr bwMode="auto">
            <a:xfrm>
              <a:off x="346075" y="1385888"/>
              <a:ext cx="384175" cy="428625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4400" eaLnBrk="0" hangingPunct="0"/>
              <a:r>
                <a:rPr lang="en-US" sz="1200">
                  <a:solidFill>
                    <a:schemeClr val="bg1"/>
                  </a:solidFill>
                </a:rPr>
                <a:t>CCD</a:t>
              </a:r>
            </a:p>
          </p:txBody>
        </p:sp>
        <p:sp>
          <p:nvSpPr>
            <p:cNvPr id="18471" name="Rectangle 216"/>
            <p:cNvSpPr>
              <a:spLocks noChangeArrowheads="1"/>
            </p:cNvSpPr>
            <p:nvPr/>
          </p:nvSpPr>
          <p:spPr bwMode="auto">
            <a:xfrm>
              <a:off x="1471126" y="1569899"/>
              <a:ext cx="992187" cy="352425"/>
            </a:xfrm>
            <a:prstGeom prst="rect">
              <a:avLst/>
            </a:prstGeom>
            <a:solidFill>
              <a:srgbClr val="94B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/>
                <a:t>4</a:t>
              </a:r>
              <a:r>
                <a:rPr lang="en-US" sz="1050" dirty="0" smtClean="0"/>
                <a:t>ch ADC</a:t>
              </a:r>
              <a:endParaRPr lang="en-US" sz="1050" dirty="0"/>
            </a:p>
          </p:txBody>
        </p:sp>
        <p:cxnSp>
          <p:nvCxnSpPr>
            <p:cNvPr id="18469" name="Elbow Connector 217"/>
            <p:cNvCxnSpPr>
              <a:cxnSpLocks noChangeShapeType="1"/>
              <a:stCxn id="18467" idx="3"/>
              <a:endCxn id="18439" idx="1"/>
            </p:cNvCxnSpPr>
            <p:nvPr/>
          </p:nvCxnSpPr>
          <p:spPr bwMode="auto">
            <a:xfrm flipV="1">
              <a:off x="730250" y="638176"/>
              <a:ext cx="796091" cy="962025"/>
            </a:xfrm>
            <a:prstGeom prst="bentConnector3">
              <a:avLst>
                <a:gd name="adj1" fmla="val 50000"/>
              </a:avLst>
            </a:prstGeom>
            <a:noFill/>
            <a:ln w="38100" cmpd="dbl">
              <a:solidFill>
                <a:schemeClr val="tx1"/>
              </a:solidFill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3" name="Straight Connector 226"/>
            <p:cNvCxnSpPr>
              <a:cxnSpLocks noChangeShapeType="1"/>
              <a:stCxn id="18471" idx="3"/>
            </p:cNvCxnSpPr>
            <p:nvPr/>
          </p:nvCxnSpPr>
          <p:spPr bwMode="auto">
            <a:xfrm flipV="1">
              <a:off x="2463313" y="1742936"/>
              <a:ext cx="169863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5" name="Rectangle 213"/>
            <p:cNvSpPr>
              <a:spLocks noChangeAspect="1"/>
            </p:cNvSpPr>
            <p:nvPr/>
          </p:nvSpPr>
          <p:spPr bwMode="auto">
            <a:xfrm>
              <a:off x="354013" y="1865313"/>
              <a:ext cx="385762" cy="428625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4400" eaLnBrk="0" hangingPunct="0"/>
              <a:r>
                <a:rPr lang="en-US" sz="1200">
                  <a:solidFill>
                    <a:schemeClr val="bg1"/>
                  </a:solidFill>
                </a:rPr>
                <a:t>CCD</a:t>
              </a:r>
            </a:p>
          </p:txBody>
        </p:sp>
        <p:cxnSp>
          <p:nvCxnSpPr>
            <p:cNvPr id="18477" name="Elbow Connector 217"/>
            <p:cNvCxnSpPr>
              <a:cxnSpLocks noChangeShapeType="1"/>
              <a:stCxn id="18475" idx="3"/>
              <a:endCxn id="18439" idx="1"/>
            </p:cNvCxnSpPr>
            <p:nvPr/>
          </p:nvCxnSpPr>
          <p:spPr bwMode="auto">
            <a:xfrm flipV="1">
              <a:off x="739775" y="638176"/>
              <a:ext cx="786566" cy="1441450"/>
            </a:xfrm>
            <a:prstGeom prst="bentConnector3">
              <a:avLst>
                <a:gd name="adj1" fmla="val 50000"/>
              </a:avLst>
            </a:prstGeom>
            <a:noFill/>
            <a:ln w="38100" cmpd="dbl">
              <a:solidFill>
                <a:schemeClr val="tx1"/>
              </a:solidFill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216"/>
            <p:cNvSpPr>
              <a:spLocks noChangeArrowheads="1"/>
            </p:cNvSpPr>
            <p:nvPr/>
          </p:nvSpPr>
          <p:spPr bwMode="auto">
            <a:xfrm>
              <a:off x="1590397" y="514976"/>
              <a:ext cx="992188" cy="352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/>
                <a:t>Clock boards(3)</a:t>
              </a:r>
              <a:endParaRPr lang="en-US" sz="1050" dirty="0"/>
            </a:p>
          </p:txBody>
        </p:sp>
        <p:sp>
          <p:nvSpPr>
            <p:cNvPr id="135" name="Rectangle 216"/>
            <p:cNvSpPr>
              <a:spLocks noChangeArrowheads="1"/>
            </p:cNvSpPr>
            <p:nvPr/>
          </p:nvSpPr>
          <p:spPr bwMode="auto">
            <a:xfrm>
              <a:off x="1676539" y="579032"/>
              <a:ext cx="992188" cy="352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/>
                <a:t>8 Clocks (3)</a:t>
              </a:r>
              <a:endParaRPr lang="en-US" sz="1050" dirty="0"/>
            </a:p>
          </p:txBody>
        </p:sp>
        <p:sp>
          <p:nvSpPr>
            <p:cNvPr id="140" name="Rectangle 216"/>
            <p:cNvSpPr>
              <a:spLocks noChangeArrowheads="1"/>
            </p:cNvSpPr>
            <p:nvPr/>
          </p:nvSpPr>
          <p:spPr bwMode="auto">
            <a:xfrm>
              <a:off x="1546225" y="1638300"/>
              <a:ext cx="992187" cy="352425"/>
            </a:xfrm>
            <a:prstGeom prst="rect">
              <a:avLst/>
            </a:prstGeom>
            <a:solidFill>
              <a:srgbClr val="94B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/>
                <a:t>4</a:t>
              </a:r>
              <a:r>
                <a:rPr lang="en-US" sz="1050" dirty="0" smtClean="0"/>
                <a:t>ch ADCs (4)</a:t>
              </a:r>
              <a:endParaRPr lang="en-US" sz="1050" dirty="0"/>
            </a:p>
          </p:txBody>
        </p:sp>
        <p:cxnSp>
          <p:nvCxnSpPr>
            <p:cNvPr id="141" name="Straight Connector 226"/>
            <p:cNvCxnSpPr>
              <a:cxnSpLocks noChangeShapeType="1"/>
              <a:stCxn id="270" idx="3"/>
            </p:cNvCxnSpPr>
            <p:nvPr/>
          </p:nvCxnSpPr>
          <p:spPr bwMode="auto">
            <a:xfrm>
              <a:off x="2710696" y="1964711"/>
              <a:ext cx="158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226"/>
            <p:cNvCxnSpPr>
              <a:cxnSpLocks noChangeShapeType="1"/>
              <a:endCxn id="288" idx="3"/>
            </p:cNvCxnSpPr>
            <p:nvPr/>
          </p:nvCxnSpPr>
          <p:spPr bwMode="auto">
            <a:xfrm flipH="1">
              <a:off x="2668727" y="1261666"/>
              <a:ext cx="2007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Connector 226"/>
            <p:cNvCxnSpPr>
              <a:cxnSpLocks noChangeShapeType="1"/>
            </p:cNvCxnSpPr>
            <p:nvPr/>
          </p:nvCxnSpPr>
          <p:spPr bwMode="auto">
            <a:xfrm flipV="1">
              <a:off x="2869446" y="654720"/>
              <a:ext cx="0" cy="132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Straight Arrow Connector 238"/>
            <p:cNvCxnSpPr>
              <a:stCxn id="284" idx="2"/>
            </p:cNvCxnSpPr>
            <p:nvPr/>
          </p:nvCxnSpPr>
          <p:spPr bwMode="auto">
            <a:xfrm>
              <a:off x="3560555" y="827087"/>
              <a:ext cx="0" cy="2132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9" name="Rectangle 216"/>
            <p:cNvSpPr>
              <a:spLocks noChangeArrowheads="1"/>
            </p:cNvSpPr>
            <p:nvPr/>
          </p:nvSpPr>
          <p:spPr bwMode="auto">
            <a:xfrm>
              <a:off x="1632367" y="1713399"/>
              <a:ext cx="992187" cy="352425"/>
            </a:xfrm>
            <a:prstGeom prst="rect">
              <a:avLst/>
            </a:prstGeom>
            <a:solidFill>
              <a:srgbClr val="94B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/>
                <a:t>4</a:t>
              </a:r>
              <a:r>
                <a:rPr lang="en-US" sz="1050" dirty="0" smtClean="0"/>
                <a:t>ch ADCs (4)</a:t>
              </a:r>
              <a:endParaRPr lang="en-US" sz="1050" dirty="0"/>
            </a:p>
          </p:txBody>
        </p:sp>
        <p:sp>
          <p:nvSpPr>
            <p:cNvPr id="270" name="Rectangle 216"/>
            <p:cNvSpPr>
              <a:spLocks noChangeArrowheads="1"/>
            </p:cNvSpPr>
            <p:nvPr/>
          </p:nvSpPr>
          <p:spPr bwMode="auto">
            <a:xfrm>
              <a:off x="1718509" y="1788498"/>
              <a:ext cx="992187" cy="352425"/>
            </a:xfrm>
            <a:prstGeom prst="rect">
              <a:avLst/>
            </a:prstGeom>
            <a:solidFill>
              <a:srgbClr val="94B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>
                  <a:solidFill>
                    <a:srgbClr val="0000FF"/>
                  </a:solidFill>
                </a:rPr>
                <a:t>4 ADCs (4)</a:t>
              </a:r>
              <a:endParaRPr 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284" name="Rectangle 221"/>
            <p:cNvSpPr>
              <a:spLocks noChangeArrowheads="1"/>
            </p:cNvSpPr>
            <p:nvPr/>
          </p:nvSpPr>
          <p:spPr bwMode="auto">
            <a:xfrm>
              <a:off x="3023980" y="474662"/>
              <a:ext cx="1073150" cy="35242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/>
              <a:r>
                <a:rPr lang="en-US" sz="1200" dirty="0" smtClean="0"/>
                <a:t>Motherboard</a:t>
              </a:r>
              <a:endParaRPr lang="en-US" sz="1200" dirty="0"/>
            </a:p>
          </p:txBody>
        </p:sp>
        <p:sp>
          <p:nvSpPr>
            <p:cNvPr id="288" name="Rectangle 216"/>
            <p:cNvSpPr>
              <a:spLocks noChangeArrowheads="1"/>
            </p:cNvSpPr>
            <p:nvPr/>
          </p:nvSpPr>
          <p:spPr bwMode="auto">
            <a:xfrm>
              <a:off x="1676539" y="1085453"/>
              <a:ext cx="992188" cy="352425"/>
            </a:xfrm>
            <a:prstGeom prst="rect">
              <a:avLst/>
            </a:prstGeom>
            <a:solidFill>
              <a:srgbClr val="FFD7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>
                  <a:solidFill>
                    <a:srgbClr val="FF0000"/>
                  </a:solidFill>
                </a:rPr>
                <a:t>30 Biases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290" name="Straight Connector 226"/>
            <p:cNvCxnSpPr>
              <a:cxnSpLocks noChangeShapeType="1"/>
            </p:cNvCxnSpPr>
            <p:nvPr/>
          </p:nvCxnSpPr>
          <p:spPr bwMode="auto">
            <a:xfrm flipH="1">
              <a:off x="740920" y="2181450"/>
              <a:ext cx="484526" cy="0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" name="Straight Connector 226"/>
            <p:cNvCxnSpPr>
              <a:cxnSpLocks noChangeShapeType="1"/>
              <a:stCxn id="18471" idx="1"/>
            </p:cNvCxnSpPr>
            <p:nvPr/>
          </p:nvCxnSpPr>
          <p:spPr bwMode="auto">
            <a:xfrm flipH="1" flipV="1">
              <a:off x="730250" y="1746111"/>
              <a:ext cx="740876" cy="1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" name="Straight Connector 226"/>
            <p:cNvCxnSpPr>
              <a:cxnSpLocks noChangeShapeType="1"/>
            </p:cNvCxnSpPr>
            <p:nvPr/>
          </p:nvCxnSpPr>
          <p:spPr bwMode="auto">
            <a:xfrm flipH="1">
              <a:off x="730251" y="1298473"/>
              <a:ext cx="490739" cy="0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3" name="Straight Connector 226"/>
            <p:cNvCxnSpPr>
              <a:cxnSpLocks noChangeShapeType="1"/>
            </p:cNvCxnSpPr>
            <p:nvPr/>
          </p:nvCxnSpPr>
          <p:spPr bwMode="auto">
            <a:xfrm flipH="1">
              <a:off x="714376" y="811213"/>
              <a:ext cx="506614" cy="0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" name="Straight Connector 226"/>
            <p:cNvCxnSpPr>
              <a:cxnSpLocks noChangeShapeType="1"/>
            </p:cNvCxnSpPr>
            <p:nvPr/>
          </p:nvCxnSpPr>
          <p:spPr bwMode="auto">
            <a:xfrm>
              <a:off x="1220990" y="811213"/>
              <a:ext cx="4832" cy="1370237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5" name="Straight Connector 226"/>
            <p:cNvCxnSpPr>
              <a:cxnSpLocks noChangeShapeType="1"/>
            </p:cNvCxnSpPr>
            <p:nvPr/>
          </p:nvCxnSpPr>
          <p:spPr bwMode="auto">
            <a:xfrm flipH="1">
              <a:off x="739777" y="1922324"/>
              <a:ext cx="574397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" name="Straight Connector 226"/>
            <p:cNvCxnSpPr>
              <a:cxnSpLocks noChangeShapeType="1"/>
            </p:cNvCxnSpPr>
            <p:nvPr/>
          </p:nvCxnSpPr>
          <p:spPr bwMode="auto">
            <a:xfrm flipH="1">
              <a:off x="739777" y="1469559"/>
              <a:ext cx="574397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" name="Straight Connector 226"/>
            <p:cNvCxnSpPr>
              <a:cxnSpLocks noChangeShapeType="1"/>
            </p:cNvCxnSpPr>
            <p:nvPr/>
          </p:nvCxnSpPr>
          <p:spPr bwMode="auto">
            <a:xfrm flipH="1">
              <a:off x="736462" y="962043"/>
              <a:ext cx="574397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9" name="Straight Connector 226"/>
            <p:cNvCxnSpPr>
              <a:cxnSpLocks noChangeShapeType="1"/>
            </p:cNvCxnSpPr>
            <p:nvPr/>
          </p:nvCxnSpPr>
          <p:spPr bwMode="auto">
            <a:xfrm flipH="1">
              <a:off x="714376" y="495732"/>
              <a:ext cx="599798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0" name="Straight Connector 226"/>
            <p:cNvCxnSpPr>
              <a:cxnSpLocks noChangeShapeType="1"/>
            </p:cNvCxnSpPr>
            <p:nvPr/>
          </p:nvCxnSpPr>
          <p:spPr bwMode="auto">
            <a:xfrm>
              <a:off x="1310859" y="495732"/>
              <a:ext cx="0" cy="1426592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1" name="Straight Connector 226"/>
            <p:cNvCxnSpPr>
              <a:cxnSpLocks noChangeShapeType="1"/>
            </p:cNvCxnSpPr>
            <p:nvPr/>
          </p:nvCxnSpPr>
          <p:spPr bwMode="auto">
            <a:xfrm flipH="1">
              <a:off x="1310859" y="1261666"/>
              <a:ext cx="367816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" name="Group 347"/>
          <p:cNvGrpSpPr/>
          <p:nvPr/>
        </p:nvGrpSpPr>
        <p:grpSpPr>
          <a:xfrm>
            <a:off x="85656" y="2535372"/>
            <a:ext cx="4263230" cy="2914580"/>
            <a:chOff x="90489" y="45072"/>
            <a:chExt cx="4263230" cy="2914580"/>
          </a:xfrm>
        </p:grpSpPr>
        <p:sp>
          <p:nvSpPr>
            <p:cNvPr id="349" name="Rounded Rectangle 128"/>
            <p:cNvSpPr>
              <a:spLocks noChangeArrowheads="1"/>
            </p:cNvSpPr>
            <p:nvPr/>
          </p:nvSpPr>
          <p:spPr bwMode="auto">
            <a:xfrm>
              <a:off x="90489" y="45072"/>
              <a:ext cx="4263230" cy="2428667"/>
            </a:xfrm>
            <a:prstGeom prst="roundRect">
              <a:avLst>
                <a:gd name="adj" fmla="val 7083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/>
            <a:lstStyle/>
            <a:p>
              <a:pPr defTabSz="914400" eaLnBrk="0" hangingPunct="0"/>
              <a:r>
                <a:rPr lang="en-US" sz="1200" dirty="0" smtClean="0">
                  <a:solidFill>
                    <a:srgbClr val="0000FF"/>
                  </a:solidFill>
                </a:rPr>
                <a:t>Archon 1 of 5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50" name="Rectangle 213"/>
            <p:cNvSpPr>
              <a:spLocks noChangeAspect="1"/>
            </p:cNvSpPr>
            <p:nvPr/>
          </p:nvSpPr>
          <p:spPr bwMode="auto">
            <a:xfrm>
              <a:off x="328613" y="427038"/>
              <a:ext cx="385762" cy="428625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4400" eaLnBrk="0" hangingPunct="0"/>
              <a:r>
                <a:rPr lang="en-US" sz="1200">
                  <a:solidFill>
                    <a:schemeClr val="bg1"/>
                  </a:solidFill>
                </a:rPr>
                <a:t>CCD</a:t>
              </a:r>
            </a:p>
          </p:txBody>
        </p:sp>
        <p:sp>
          <p:nvSpPr>
            <p:cNvPr id="351" name="Rectangle 216"/>
            <p:cNvSpPr>
              <a:spLocks noChangeArrowheads="1"/>
            </p:cNvSpPr>
            <p:nvPr/>
          </p:nvSpPr>
          <p:spPr bwMode="auto">
            <a:xfrm>
              <a:off x="1526341" y="461963"/>
              <a:ext cx="992188" cy="352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/>
                <a:t>Clock boards(3)</a:t>
              </a:r>
              <a:endParaRPr lang="en-US" sz="1050" dirty="0"/>
            </a:p>
          </p:txBody>
        </p:sp>
        <p:cxnSp>
          <p:nvCxnSpPr>
            <p:cNvPr id="352" name="Elbow Connector 217"/>
            <p:cNvCxnSpPr>
              <a:cxnSpLocks noChangeShapeType="1"/>
              <a:stCxn id="350" idx="3"/>
              <a:endCxn id="351" idx="1"/>
            </p:cNvCxnSpPr>
            <p:nvPr/>
          </p:nvCxnSpPr>
          <p:spPr bwMode="auto">
            <a:xfrm flipV="1">
              <a:off x="714375" y="638176"/>
              <a:ext cx="811966" cy="3175"/>
            </a:xfrm>
            <a:prstGeom prst="bentConnector3">
              <a:avLst>
                <a:gd name="adj1" fmla="val 50000"/>
              </a:avLst>
            </a:prstGeom>
            <a:noFill/>
            <a:ln w="38100" cmpd="dbl">
              <a:solidFill>
                <a:schemeClr val="tx1"/>
              </a:solidFill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3" name="Straight Connector 226"/>
            <p:cNvCxnSpPr>
              <a:cxnSpLocks noChangeShapeType="1"/>
              <a:stCxn id="351" idx="3"/>
              <a:endCxn id="371" idx="1"/>
            </p:cNvCxnSpPr>
            <p:nvPr/>
          </p:nvCxnSpPr>
          <p:spPr bwMode="auto">
            <a:xfrm>
              <a:off x="2518529" y="638176"/>
              <a:ext cx="505451" cy="126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4" name="Rectangle 213"/>
            <p:cNvSpPr>
              <a:spLocks noChangeAspect="1"/>
            </p:cNvSpPr>
            <p:nvPr/>
          </p:nvSpPr>
          <p:spPr bwMode="auto">
            <a:xfrm>
              <a:off x="336550" y="906463"/>
              <a:ext cx="385763" cy="428625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4400" eaLnBrk="0" hangingPunct="0"/>
              <a:r>
                <a:rPr lang="en-US" sz="1200">
                  <a:solidFill>
                    <a:schemeClr val="bg1"/>
                  </a:solidFill>
                </a:rPr>
                <a:t>CCD</a:t>
              </a:r>
            </a:p>
          </p:txBody>
        </p:sp>
        <p:cxnSp>
          <p:nvCxnSpPr>
            <p:cNvPr id="355" name="Elbow Connector 217"/>
            <p:cNvCxnSpPr>
              <a:cxnSpLocks noChangeShapeType="1"/>
              <a:stCxn id="354" idx="3"/>
              <a:endCxn id="351" idx="1"/>
            </p:cNvCxnSpPr>
            <p:nvPr/>
          </p:nvCxnSpPr>
          <p:spPr bwMode="auto">
            <a:xfrm flipV="1">
              <a:off x="722313" y="638176"/>
              <a:ext cx="804028" cy="482600"/>
            </a:xfrm>
            <a:prstGeom prst="bentConnector3">
              <a:avLst>
                <a:gd name="adj1" fmla="val 50000"/>
              </a:avLst>
            </a:prstGeom>
            <a:noFill/>
            <a:ln w="38100" cmpd="dbl">
              <a:solidFill>
                <a:schemeClr val="tx1"/>
              </a:solidFill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6" name="Rectangle 213"/>
            <p:cNvSpPr>
              <a:spLocks noChangeAspect="1"/>
            </p:cNvSpPr>
            <p:nvPr/>
          </p:nvSpPr>
          <p:spPr bwMode="auto">
            <a:xfrm>
              <a:off x="346075" y="1385888"/>
              <a:ext cx="384175" cy="428625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4400" eaLnBrk="0" hangingPunct="0"/>
              <a:r>
                <a:rPr lang="en-US" sz="1200">
                  <a:solidFill>
                    <a:schemeClr val="bg1"/>
                  </a:solidFill>
                </a:rPr>
                <a:t>CCD</a:t>
              </a:r>
            </a:p>
          </p:txBody>
        </p:sp>
        <p:sp>
          <p:nvSpPr>
            <p:cNvPr id="357" name="Rectangle 216"/>
            <p:cNvSpPr>
              <a:spLocks noChangeArrowheads="1"/>
            </p:cNvSpPr>
            <p:nvPr/>
          </p:nvSpPr>
          <p:spPr bwMode="auto">
            <a:xfrm>
              <a:off x="1471126" y="1569899"/>
              <a:ext cx="992187" cy="352425"/>
            </a:xfrm>
            <a:prstGeom prst="rect">
              <a:avLst/>
            </a:prstGeom>
            <a:solidFill>
              <a:srgbClr val="94B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/>
                <a:t>4</a:t>
              </a:r>
              <a:r>
                <a:rPr lang="en-US" sz="1050" dirty="0" smtClean="0"/>
                <a:t>ch ADC</a:t>
              </a:r>
              <a:endParaRPr lang="en-US" sz="1050" dirty="0"/>
            </a:p>
          </p:txBody>
        </p:sp>
        <p:cxnSp>
          <p:nvCxnSpPr>
            <p:cNvPr id="358" name="Elbow Connector 217"/>
            <p:cNvCxnSpPr>
              <a:cxnSpLocks noChangeShapeType="1"/>
              <a:stCxn id="356" idx="3"/>
              <a:endCxn id="351" idx="1"/>
            </p:cNvCxnSpPr>
            <p:nvPr/>
          </p:nvCxnSpPr>
          <p:spPr bwMode="auto">
            <a:xfrm flipV="1">
              <a:off x="730250" y="638176"/>
              <a:ext cx="796091" cy="962025"/>
            </a:xfrm>
            <a:prstGeom prst="bentConnector3">
              <a:avLst>
                <a:gd name="adj1" fmla="val 50000"/>
              </a:avLst>
            </a:prstGeom>
            <a:noFill/>
            <a:ln w="38100" cmpd="dbl">
              <a:solidFill>
                <a:schemeClr val="tx1"/>
              </a:solidFill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" name="Straight Connector 226"/>
            <p:cNvCxnSpPr>
              <a:cxnSpLocks noChangeShapeType="1"/>
              <a:stCxn id="357" idx="3"/>
            </p:cNvCxnSpPr>
            <p:nvPr/>
          </p:nvCxnSpPr>
          <p:spPr bwMode="auto">
            <a:xfrm flipV="1">
              <a:off x="2463313" y="1742936"/>
              <a:ext cx="169863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0" name="Rectangle 213"/>
            <p:cNvSpPr>
              <a:spLocks noChangeAspect="1"/>
            </p:cNvSpPr>
            <p:nvPr/>
          </p:nvSpPr>
          <p:spPr bwMode="auto">
            <a:xfrm>
              <a:off x="354013" y="1865313"/>
              <a:ext cx="385762" cy="428625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4400" eaLnBrk="0" hangingPunct="0"/>
              <a:r>
                <a:rPr lang="en-US" sz="1200">
                  <a:solidFill>
                    <a:schemeClr val="bg1"/>
                  </a:solidFill>
                </a:rPr>
                <a:t>CCD</a:t>
              </a:r>
            </a:p>
          </p:txBody>
        </p:sp>
        <p:cxnSp>
          <p:nvCxnSpPr>
            <p:cNvPr id="361" name="Elbow Connector 217"/>
            <p:cNvCxnSpPr>
              <a:cxnSpLocks noChangeShapeType="1"/>
              <a:stCxn id="360" idx="3"/>
              <a:endCxn id="351" idx="1"/>
            </p:cNvCxnSpPr>
            <p:nvPr/>
          </p:nvCxnSpPr>
          <p:spPr bwMode="auto">
            <a:xfrm flipV="1">
              <a:off x="739775" y="638176"/>
              <a:ext cx="786566" cy="1441450"/>
            </a:xfrm>
            <a:prstGeom prst="bentConnector3">
              <a:avLst>
                <a:gd name="adj1" fmla="val 50000"/>
              </a:avLst>
            </a:prstGeom>
            <a:noFill/>
            <a:ln w="38100" cmpd="dbl">
              <a:solidFill>
                <a:schemeClr val="tx1"/>
              </a:solidFill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2" name="Rectangle 216"/>
            <p:cNvSpPr>
              <a:spLocks noChangeArrowheads="1"/>
            </p:cNvSpPr>
            <p:nvPr/>
          </p:nvSpPr>
          <p:spPr bwMode="auto">
            <a:xfrm>
              <a:off x="1590397" y="514976"/>
              <a:ext cx="992188" cy="352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/>
                <a:t>Clock boards(3)</a:t>
              </a:r>
              <a:endParaRPr lang="en-US" sz="1050" dirty="0"/>
            </a:p>
          </p:txBody>
        </p:sp>
        <p:sp>
          <p:nvSpPr>
            <p:cNvPr id="363" name="Rectangle 216"/>
            <p:cNvSpPr>
              <a:spLocks noChangeArrowheads="1"/>
            </p:cNvSpPr>
            <p:nvPr/>
          </p:nvSpPr>
          <p:spPr bwMode="auto">
            <a:xfrm>
              <a:off x="1676539" y="579032"/>
              <a:ext cx="992188" cy="352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/>
                <a:t>8 Clocks (3)</a:t>
              </a:r>
              <a:endParaRPr lang="en-US" sz="1050" dirty="0"/>
            </a:p>
          </p:txBody>
        </p:sp>
        <p:sp>
          <p:nvSpPr>
            <p:cNvPr id="364" name="Rectangle 216"/>
            <p:cNvSpPr>
              <a:spLocks noChangeArrowheads="1"/>
            </p:cNvSpPr>
            <p:nvPr/>
          </p:nvSpPr>
          <p:spPr bwMode="auto">
            <a:xfrm>
              <a:off x="1546225" y="1638300"/>
              <a:ext cx="992187" cy="352425"/>
            </a:xfrm>
            <a:prstGeom prst="rect">
              <a:avLst/>
            </a:prstGeom>
            <a:solidFill>
              <a:srgbClr val="94B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/>
                <a:t>4</a:t>
              </a:r>
              <a:r>
                <a:rPr lang="en-US" sz="1050" dirty="0" smtClean="0"/>
                <a:t>ch ADCs (4)</a:t>
              </a:r>
              <a:endParaRPr lang="en-US" sz="1050" dirty="0"/>
            </a:p>
          </p:txBody>
        </p:sp>
        <p:cxnSp>
          <p:nvCxnSpPr>
            <p:cNvPr id="365" name="Straight Connector 226"/>
            <p:cNvCxnSpPr>
              <a:cxnSpLocks noChangeShapeType="1"/>
              <a:stCxn id="370" idx="3"/>
            </p:cNvCxnSpPr>
            <p:nvPr/>
          </p:nvCxnSpPr>
          <p:spPr bwMode="auto">
            <a:xfrm>
              <a:off x="2710696" y="1964711"/>
              <a:ext cx="158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6" name="Straight Connector 226"/>
            <p:cNvCxnSpPr>
              <a:cxnSpLocks noChangeShapeType="1"/>
              <a:endCxn id="372" idx="3"/>
            </p:cNvCxnSpPr>
            <p:nvPr/>
          </p:nvCxnSpPr>
          <p:spPr bwMode="auto">
            <a:xfrm flipH="1">
              <a:off x="2668727" y="1261666"/>
              <a:ext cx="2007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226"/>
            <p:cNvCxnSpPr>
              <a:cxnSpLocks noChangeShapeType="1"/>
            </p:cNvCxnSpPr>
            <p:nvPr/>
          </p:nvCxnSpPr>
          <p:spPr bwMode="auto">
            <a:xfrm flipV="1">
              <a:off x="2869446" y="654720"/>
              <a:ext cx="0" cy="1323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" name="Straight Arrow Connector 367"/>
            <p:cNvCxnSpPr>
              <a:stCxn id="371" idx="2"/>
            </p:cNvCxnSpPr>
            <p:nvPr/>
          </p:nvCxnSpPr>
          <p:spPr bwMode="auto">
            <a:xfrm>
              <a:off x="3560555" y="827087"/>
              <a:ext cx="0" cy="2132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9" name="Rectangle 216"/>
            <p:cNvSpPr>
              <a:spLocks noChangeArrowheads="1"/>
            </p:cNvSpPr>
            <p:nvPr/>
          </p:nvSpPr>
          <p:spPr bwMode="auto">
            <a:xfrm>
              <a:off x="1632367" y="1713399"/>
              <a:ext cx="992187" cy="352425"/>
            </a:xfrm>
            <a:prstGeom prst="rect">
              <a:avLst/>
            </a:prstGeom>
            <a:solidFill>
              <a:srgbClr val="94B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/>
                <a:t>4</a:t>
              </a:r>
              <a:r>
                <a:rPr lang="en-US" sz="1050" dirty="0" smtClean="0"/>
                <a:t>ch ADCs (4)</a:t>
              </a:r>
              <a:endParaRPr lang="en-US" sz="1050" dirty="0"/>
            </a:p>
          </p:txBody>
        </p:sp>
        <p:sp>
          <p:nvSpPr>
            <p:cNvPr id="370" name="Rectangle 216"/>
            <p:cNvSpPr>
              <a:spLocks noChangeArrowheads="1"/>
            </p:cNvSpPr>
            <p:nvPr/>
          </p:nvSpPr>
          <p:spPr bwMode="auto">
            <a:xfrm>
              <a:off x="1718509" y="1788498"/>
              <a:ext cx="992187" cy="352425"/>
            </a:xfrm>
            <a:prstGeom prst="rect">
              <a:avLst/>
            </a:prstGeom>
            <a:solidFill>
              <a:srgbClr val="94B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>
                  <a:solidFill>
                    <a:srgbClr val="0000FF"/>
                  </a:solidFill>
                </a:rPr>
                <a:t>4 ADCs (4)</a:t>
              </a:r>
              <a:endParaRPr 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371" name="Rectangle 221"/>
            <p:cNvSpPr>
              <a:spLocks noChangeArrowheads="1"/>
            </p:cNvSpPr>
            <p:nvPr/>
          </p:nvSpPr>
          <p:spPr bwMode="auto">
            <a:xfrm>
              <a:off x="3023980" y="474662"/>
              <a:ext cx="1073150" cy="35242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/>
              <a:r>
                <a:rPr lang="en-US" sz="1200" dirty="0" smtClean="0"/>
                <a:t>Motherboard</a:t>
              </a:r>
              <a:endParaRPr lang="en-US" sz="1200" dirty="0"/>
            </a:p>
          </p:txBody>
        </p:sp>
        <p:sp>
          <p:nvSpPr>
            <p:cNvPr id="372" name="Rectangle 216"/>
            <p:cNvSpPr>
              <a:spLocks noChangeArrowheads="1"/>
            </p:cNvSpPr>
            <p:nvPr/>
          </p:nvSpPr>
          <p:spPr bwMode="auto">
            <a:xfrm>
              <a:off x="1676539" y="1085453"/>
              <a:ext cx="992188" cy="352425"/>
            </a:xfrm>
            <a:prstGeom prst="rect">
              <a:avLst/>
            </a:prstGeom>
            <a:solidFill>
              <a:srgbClr val="FFD7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914400" eaLnBrk="0" hangingPunct="0">
                <a:defRPr/>
              </a:pPr>
              <a:r>
                <a:rPr lang="en-US" sz="1050" dirty="0" smtClean="0">
                  <a:solidFill>
                    <a:srgbClr val="FF0000"/>
                  </a:solidFill>
                </a:rPr>
                <a:t>30 Biases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373" name="Straight Connector 226"/>
            <p:cNvCxnSpPr>
              <a:cxnSpLocks noChangeShapeType="1"/>
            </p:cNvCxnSpPr>
            <p:nvPr/>
          </p:nvCxnSpPr>
          <p:spPr bwMode="auto">
            <a:xfrm flipH="1">
              <a:off x="740920" y="2181450"/>
              <a:ext cx="484526" cy="0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4" name="Straight Connector 226"/>
            <p:cNvCxnSpPr>
              <a:cxnSpLocks noChangeShapeType="1"/>
              <a:stCxn id="357" idx="1"/>
            </p:cNvCxnSpPr>
            <p:nvPr/>
          </p:nvCxnSpPr>
          <p:spPr bwMode="auto">
            <a:xfrm flipH="1" flipV="1">
              <a:off x="730250" y="1746111"/>
              <a:ext cx="740876" cy="1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5" name="Straight Connector 226"/>
            <p:cNvCxnSpPr>
              <a:cxnSpLocks noChangeShapeType="1"/>
            </p:cNvCxnSpPr>
            <p:nvPr/>
          </p:nvCxnSpPr>
          <p:spPr bwMode="auto">
            <a:xfrm flipH="1">
              <a:off x="730251" y="1298473"/>
              <a:ext cx="490739" cy="0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Straight Connector 226"/>
            <p:cNvCxnSpPr>
              <a:cxnSpLocks noChangeShapeType="1"/>
            </p:cNvCxnSpPr>
            <p:nvPr/>
          </p:nvCxnSpPr>
          <p:spPr bwMode="auto">
            <a:xfrm flipH="1">
              <a:off x="714376" y="811213"/>
              <a:ext cx="506614" cy="0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7" name="Straight Connector 226"/>
            <p:cNvCxnSpPr>
              <a:cxnSpLocks noChangeShapeType="1"/>
            </p:cNvCxnSpPr>
            <p:nvPr/>
          </p:nvCxnSpPr>
          <p:spPr bwMode="auto">
            <a:xfrm>
              <a:off x="1220990" y="811213"/>
              <a:ext cx="4832" cy="1370237"/>
            </a:xfrm>
            <a:prstGeom prst="line">
              <a:avLst/>
            </a:prstGeom>
            <a:noFill/>
            <a:ln w="31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" name="Straight Connector 226"/>
            <p:cNvCxnSpPr>
              <a:cxnSpLocks noChangeShapeType="1"/>
            </p:cNvCxnSpPr>
            <p:nvPr/>
          </p:nvCxnSpPr>
          <p:spPr bwMode="auto">
            <a:xfrm flipH="1">
              <a:off x="739777" y="1922324"/>
              <a:ext cx="574397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" name="Straight Connector 226"/>
            <p:cNvCxnSpPr>
              <a:cxnSpLocks noChangeShapeType="1"/>
            </p:cNvCxnSpPr>
            <p:nvPr/>
          </p:nvCxnSpPr>
          <p:spPr bwMode="auto">
            <a:xfrm flipH="1">
              <a:off x="739777" y="1469559"/>
              <a:ext cx="574397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0" name="Straight Connector 226"/>
            <p:cNvCxnSpPr>
              <a:cxnSpLocks noChangeShapeType="1"/>
            </p:cNvCxnSpPr>
            <p:nvPr/>
          </p:nvCxnSpPr>
          <p:spPr bwMode="auto">
            <a:xfrm flipH="1">
              <a:off x="736462" y="962043"/>
              <a:ext cx="574397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Straight Connector 226"/>
            <p:cNvCxnSpPr>
              <a:cxnSpLocks noChangeShapeType="1"/>
            </p:cNvCxnSpPr>
            <p:nvPr/>
          </p:nvCxnSpPr>
          <p:spPr bwMode="auto">
            <a:xfrm flipH="1">
              <a:off x="714376" y="495732"/>
              <a:ext cx="599798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2" name="Straight Connector 226"/>
            <p:cNvCxnSpPr>
              <a:cxnSpLocks noChangeShapeType="1"/>
            </p:cNvCxnSpPr>
            <p:nvPr/>
          </p:nvCxnSpPr>
          <p:spPr bwMode="auto">
            <a:xfrm>
              <a:off x="1310859" y="495732"/>
              <a:ext cx="0" cy="1426592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3" name="Straight Connector 226"/>
            <p:cNvCxnSpPr>
              <a:cxnSpLocks noChangeShapeType="1"/>
            </p:cNvCxnSpPr>
            <p:nvPr/>
          </p:nvCxnSpPr>
          <p:spPr bwMode="auto">
            <a:xfrm flipH="1">
              <a:off x="1310859" y="1261666"/>
              <a:ext cx="367816" cy="0"/>
            </a:xfrm>
            <a:prstGeom prst="line">
              <a:avLst/>
            </a:prstGeom>
            <a:noFill/>
            <a:ln w="31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7887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70" y="1305343"/>
            <a:ext cx="8077200" cy="53759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esponsibilities and mechanisms same as PTF:</a:t>
            </a:r>
          </a:p>
          <a:p>
            <a:r>
              <a:rPr lang="en-US" dirty="0" smtClean="0"/>
              <a:t>Observing System (COO)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controller has separate data link to a server with local disk</a:t>
            </a:r>
          </a:p>
          <a:p>
            <a:pPr lvl="1"/>
            <a:r>
              <a:rPr lang="en-US" dirty="0" smtClean="0"/>
              <a:t>tile-compressed FITS file per CCD; header not compressed.</a:t>
            </a:r>
          </a:p>
          <a:p>
            <a:pPr lvl="1"/>
            <a:r>
              <a:rPr lang="en-US" dirty="0" smtClean="0"/>
              <a:t>monitor disk usage, but no responsibility to notify.</a:t>
            </a:r>
          </a:p>
          <a:p>
            <a:r>
              <a:rPr lang="en-US" dirty="0" smtClean="0"/>
              <a:t>Palomar (POMO)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aintain physical link (HPWREN)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rawl for new FITS files (on 5 servers)</a:t>
            </a:r>
          </a:p>
          <a:p>
            <a:pPr lvl="1"/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opy images to IPAC</a:t>
            </a:r>
          </a:p>
          <a:p>
            <a:pPr lvl="1"/>
            <a:r>
              <a:rPr lang="en-US" dirty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elete from servers only when successful</a:t>
            </a:r>
          </a:p>
          <a:p>
            <a:r>
              <a:rPr lang="en-US" dirty="0" smtClean="0">
                <a:sym typeface="Wingdings"/>
              </a:rPr>
              <a:t>IPAC:</a:t>
            </a:r>
          </a:p>
          <a:p>
            <a:pPr lvl="1"/>
            <a:r>
              <a:rPr lang="en-US" dirty="0" smtClean="0">
                <a:sym typeface="Wingdings"/>
              </a:rPr>
              <a:t>provides repository to receive data</a:t>
            </a:r>
          </a:p>
          <a:p>
            <a:pPr lvl="1"/>
            <a:r>
              <a:rPr lang="en-US" dirty="0" smtClean="0">
                <a:sym typeface="Wingdings"/>
              </a:rPr>
              <a:t>detects new data and initiates processing.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1126423"/>
            <a:ext cx="1905000" cy="304800"/>
          </a:xfrm>
        </p:spPr>
        <p:txBody>
          <a:bodyPr/>
          <a:lstStyle/>
          <a:p>
            <a:r>
              <a:rPr lang="en-US" dirty="0" smtClean="0"/>
              <a:t>Roger Smith, 2014-07-24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33921" y="615968"/>
            <a:ext cx="51528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Tolerant of loss of CCD controller or link outage.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6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System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ZTF is optimized for cost effectiveness.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Leverage existing facilities and expertise.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High sensitivity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(QE, beam obstruction, DIQ)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Low overheads </a:t>
            </a:r>
            <a:r>
              <a:rPr lang="en-US" dirty="0" smtClean="0">
                <a:solidFill>
                  <a:srgbClr val="A6A6A6"/>
                </a:solidFill>
              </a:rPr>
              <a:t>(shutter, readout, repointing)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Simple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Relatively easy to commission and maintain. 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Reliable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1 at 10.43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5" y="480152"/>
            <a:ext cx="6252287" cy="626539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12957" y="662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3" name="Picture 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>
            <a:fillRect/>
          </a:stretch>
        </p:blipFill>
        <p:spPr bwMode="auto">
          <a:xfrm>
            <a:off x="685800" y="20243800"/>
            <a:ext cx="25908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" name="Picture 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>
            <a:fillRect/>
          </a:stretch>
        </p:blipFill>
        <p:spPr bwMode="auto">
          <a:xfrm>
            <a:off x="838200" y="20396200"/>
            <a:ext cx="25908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" name="Picture 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>
            <a:fillRect/>
          </a:stretch>
        </p:blipFill>
        <p:spPr bwMode="auto">
          <a:xfrm>
            <a:off x="990600" y="20548600"/>
            <a:ext cx="25908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7539028" y="132043"/>
            <a:ext cx="855870" cy="369332"/>
          </a:xfrm>
          <a:prstGeom prst="rect">
            <a:avLst/>
          </a:prstGeom>
          <a:solidFill>
            <a:srgbClr val="72B8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LSST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</p:cNvCxnSpPr>
          <p:nvPr/>
        </p:nvCxnSpPr>
        <p:spPr bwMode="auto">
          <a:xfrm flipH="1">
            <a:off x="6073912" y="316709"/>
            <a:ext cx="1465116" cy="3790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7" name="Group 126"/>
          <p:cNvGrpSpPr/>
          <p:nvPr/>
        </p:nvGrpSpPr>
        <p:grpSpPr>
          <a:xfrm>
            <a:off x="2050427" y="749075"/>
            <a:ext cx="6731347" cy="5143800"/>
            <a:chOff x="2050427" y="749075"/>
            <a:chExt cx="6731347" cy="5143800"/>
          </a:xfrm>
        </p:grpSpPr>
        <p:sp>
          <p:nvSpPr>
            <p:cNvPr id="115" name="TextBox 114"/>
            <p:cNvSpPr txBox="1"/>
            <p:nvPr/>
          </p:nvSpPr>
          <p:spPr>
            <a:xfrm>
              <a:off x="7539028" y="749075"/>
              <a:ext cx="1242746" cy="369332"/>
            </a:xfrm>
            <a:prstGeom prst="rect">
              <a:avLst/>
            </a:prstGeom>
            <a:solidFill>
              <a:srgbClr val="FFFF00"/>
            </a:solidFill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DECam</a:t>
              </a:r>
              <a:endParaRPr lang="en-US" dirty="0"/>
            </a:p>
          </p:txBody>
        </p:sp>
        <p:cxnSp>
          <p:nvCxnSpPr>
            <p:cNvPr id="116" name="Straight Arrow Connector 115"/>
            <p:cNvCxnSpPr>
              <a:stCxn id="115" idx="1"/>
              <a:endCxn id="110" idx="3"/>
            </p:cNvCxnSpPr>
            <p:nvPr/>
          </p:nvCxnSpPr>
          <p:spPr bwMode="auto">
            <a:xfrm flipH="1">
              <a:off x="5264698" y="933741"/>
              <a:ext cx="2274330" cy="4887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2050427" y="1267092"/>
              <a:ext cx="4468727" cy="4625783"/>
              <a:chOff x="1343675" y="1090404"/>
              <a:chExt cx="4468727" cy="4625783"/>
            </a:xfrm>
            <a:solidFill>
              <a:srgbClr val="FFFF00"/>
            </a:solidFill>
          </p:grpSpPr>
          <p:grpSp>
            <p:nvGrpSpPr>
              <p:cNvPr id="37" name="Group 36"/>
              <p:cNvGrpSpPr/>
              <p:nvPr/>
            </p:nvGrpSpPr>
            <p:grpSpPr>
              <a:xfrm>
                <a:off x="1347304" y="1090404"/>
                <a:ext cx="4465098" cy="2302991"/>
                <a:chOff x="1347304" y="1101447"/>
                <a:chExt cx="4465098" cy="2302991"/>
              </a:xfrm>
              <a:grpFill/>
            </p:grpSpPr>
            <p:sp>
              <p:nvSpPr>
                <p:cNvPr id="75" name="Rectangle 74"/>
                <p:cNvSpPr/>
                <p:nvPr/>
              </p:nvSpPr>
              <p:spPr bwMode="auto">
                <a:xfrm>
                  <a:off x="1347304" y="309217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1980139" y="3089126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2624017" y="3087758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3270019" y="3087758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3913897" y="3085547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4546732" y="3093542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5190610" y="309217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1698482" y="2760872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2331317" y="275782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2975195" y="2756456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21197" y="2756456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4265075" y="2754245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4897910" y="2751197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1707490" y="2427891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2340325" y="2424843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2984203" y="2423475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630205" y="2423475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4274083" y="242126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4906918" y="2418216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2018386" y="2110370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2651221" y="2107322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295099" y="210595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3941101" y="210595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584979" y="2092700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2027394" y="1777389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2660229" y="1774341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304107" y="1772973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950109" y="1772973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4593987" y="1759719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2331317" y="1438845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2964152" y="1435797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608030" y="1434429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4254032" y="1434429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2659441" y="1105863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292276" y="1102815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936154" y="1101447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 flipV="1">
                <a:off x="1343675" y="3414564"/>
                <a:ext cx="4465098" cy="2301623"/>
                <a:chOff x="1347304" y="1101447"/>
                <a:chExt cx="4465098" cy="2301623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 bwMode="auto">
                <a:xfrm>
                  <a:off x="1347304" y="309217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1980139" y="3089126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2624017" y="3087758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3270019" y="3087758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913897" y="3085547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4546732" y="3082499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5190610" y="3081131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1698482" y="2760872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2331317" y="275782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2975195" y="2756456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621197" y="2756456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4265075" y="2743202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4897910" y="274015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1707490" y="2427891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2340325" y="2424843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2984203" y="2423475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30205" y="2423475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4274083" y="2410221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906918" y="2407173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2018386" y="2110370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2651221" y="2107322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3295099" y="210595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3941101" y="2105954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4584979" y="2092700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2027394" y="1777389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2660229" y="1774341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3304107" y="1772973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3950109" y="1772973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4593987" y="1759719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2331317" y="1438845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2964152" y="1435797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3608030" y="1434429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4254032" y="1434429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2659441" y="1105863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3292276" y="1102815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3936154" y="1101447"/>
                  <a:ext cx="621792" cy="310896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</p:grpSp>
      <p:grpSp>
        <p:nvGrpSpPr>
          <p:cNvPr id="128" name="Group 127"/>
          <p:cNvGrpSpPr/>
          <p:nvPr/>
        </p:nvGrpSpPr>
        <p:grpSpPr>
          <a:xfrm>
            <a:off x="2197652" y="1503903"/>
            <a:ext cx="6007652" cy="3858896"/>
            <a:chOff x="2197652" y="1503903"/>
            <a:chExt cx="6007652" cy="3858896"/>
          </a:xfrm>
        </p:grpSpPr>
        <p:cxnSp>
          <p:nvCxnSpPr>
            <p:cNvPr id="120" name="Straight Arrow Connector 119"/>
            <p:cNvCxnSpPr>
              <a:stCxn id="119" idx="1"/>
              <a:endCxn id="25" idx="3"/>
            </p:cNvCxnSpPr>
            <p:nvPr/>
          </p:nvCxnSpPr>
          <p:spPr bwMode="auto">
            <a:xfrm flipH="1">
              <a:off x="6120294" y="1688569"/>
              <a:ext cx="1418734" cy="5146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7539028" y="1503903"/>
              <a:ext cx="666276" cy="369332"/>
            </a:xfrm>
            <a:prstGeom prst="rect">
              <a:avLst/>
            </a:prstGeom>
            <a:solidFill>
              <a:srgbClr val="660066"/>
            </a:solidFill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ZTF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97652" y="1778000"/>
              <a:ext cx="4259116" cy="3584799"/>
              <a:chOff x="1859729" y="1667564"/>
              <a:chExt cx="4259116" cy="358479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97652" y="1667564"/>
                <a:ext cx="1764752" cy="1764792"/>
                <a:chOff x="2197652" y="1667564"/>
                <a:chExt cx="1764752" cy="1764792"/>
              </a:xfrm>
              <a:solidFill>
                <a:srgbClr val="660066"/>
              </a:solidFill>
            </p:grpSpPr>
            <p:sp>
              <p:nvSpPr>
                <p:cNvPr id="28" name="Rectangle 27"/>
                <p:cNvSpPr/>
                <p:nvPr/>
              </p:nvSpPr>
              <p:spPr bwMode="auto">
                <a:xfrm>
                  <a:off x="2197652" y="16675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3112056" y="16675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2197652" y="25819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112056" y="25819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017619" y="1667564"/>
                <a:ext cx="1764752" cy="1764792"/>
                <a:chOff x="2197652" y="1667564"/>
                <a:chExt cx="1764752" cy="1764792"/>
              </a:xfrm>
              <a:solidFill>
                <a:srgbClr val="660066"/>
              </a:solidFill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2197652" y="16675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112056" y="16675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2197652" y="25819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112056" y="25819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197652" y="3487571"/>
                <a:ext cx="1764752" cy="1764792"/>
                <a:chOff x="2197652" y="1667564"/>
                <a:chExt cx="1764752" cy="1764792"/>
              </a:xfrm>
              <a:solidFill>
                <a:srgbClr val="660066"/>
              </a:solidFill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2197652" y="16675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3112056" y="16675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2197652" y="25819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112056" y="25819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017619" y="3487571"/>
                <a:ext cx="1764752" cy="1764792"/>
                <a:chOff x="2197652" y="1667564"/>
                <a:chExt cx="1764752" cy="1764792"/>
              </a:xfrm>
              <a:solidFill>
                <a:srgbClr val="660066"/>
              </a:solidFill>
            </p:grpSpPr>
            <p:sp>
              <p:nvSpPr>
                <p:cNvPr id="16" name="Rectangle 15"/>
                <p:cNvSpPr/>
                <p:nvPr/>
              </p:nvSpPr>
              <p:spPr bwMode="auto">
                <a:xfrm>
                  <a:off x="2197652" y="16675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3112056" y="16675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2197652" y="25819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3112056" y="2581964"/>
                  <a:ext cx="850348" cy="85039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 bwMode="auto">
              <a:xfrm>
                <a:off x="5835381" y="2418551"/>
                <a:ext cx="283464" cy="283464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835381" y="4216459"/>
                <a:ext cx="283464" cy="283464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240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1859729" y="2414914"/>
                <a:ext cx="283464" cy="283464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240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1859729" y="4212822"/>
                <a:ext cx="283464" cy="283464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2400"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131" name="Slide Number Placeholder 1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BAAD-3154-C644-9488-51233968EF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focus cameras*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00372"/>
              </p:ext>
            </p:extLst>
          </p:nvPr>
        </p:nvGraphicFramePr>
        <p:xfrm>
          <a:off x="609600" y="1193584"/>
          <a:ext cx="8037442" cy="50901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71530"/>
                <a:gridCol w="1314174"/>
                <a:gridCol w="1524000"/>
                <a:gridCol w="1236870"/>
                <a:gridCol w="14908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DECam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ZTF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LSST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Telescope, </a:t>
                      </a:r>
                    </a:p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4m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Chile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1.2m</a:t>
                      </a:r>
                      <a:r>
                        <a:rPr lang="en-US" baseline="0" dirty="0" smtClean="0"/>
                        <a:t> Palomar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8.4m</a:t>
                      </a:r>
                      <a:r>
                        <a:rPr lang="en-US" baseline="0" dirty="0" smtClean="0"/>
                        <a:t> Chile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 of View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degree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Survey</a:t>
                      </a:r>
                      <a:r>
                        <a:rPr lang="en-US" baseline="0" dirty="0" smtClean="0"/>
                        <a:t> Speed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 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~900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deg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/hour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Collecting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Image Scale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arcsec/pixel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Science Pixels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Mpixel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Camera</a:t>
                      </a:r>
                      <a:r>
                        <a:rPr lang="en-US" baseline="0" dirty="0" smtClean="0"/>
                        <a:t> + filter size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 x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 x 0.44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Focal Plane Diameter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Overhead per pointing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Readout</a:t>
                      </a:r>
                      <a:r>
                        <a:rPr lang="en-US" baseline="0" dirty="0" smtClean="0"/>
                        <a:t> Channels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Pixel/channel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Mpixel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Pixel</a:t>
                      </a:r>
                      <a:r>
                        <a:rPr lang="en-US" baseline="0" dirty="0" smtClean="0"/>
                        <a:t> rate per </a:t>
                      </a:r>
                      <a:r>
                        <a:rPr lang="en-US" baseline="0" dirty="0" err="1" smtClean="0"/>
                        <a:t>ch.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kHz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342" y="6415541"/>
            <a:ext cx="803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 err="1" smtClean="0"/>
              <a:t>PanSTARRS</a:t>
            </a:r>
            <a:r>
              <a:rPr lang="en-US" sz="1400" dirty="0" smtClean="0"/>
              <a:t>, </a:t>
            </a:r>
            <a:r>
              <a:rPr lang="en-US" sz="1400" dirty="0" err="1" smtClean="0"/>
              <a:t>Skymapper</a:t>
            </a:r>
            <a:r>
              <a:rPr lang="en-US" sz="1400" dirty="0" smtClean="0"/>
              <a:t> and JPAS are at </a:t>
            </a:r>
            <a:r>
              <a:rPr lang="en-US" sz="1400" dirty="0" err="1" smtClean="0"/>
              <a:t>cass</a:t>
            </a:r>
            <a:r>
              <a:rPr lang="en-US" sz="1400" dirty="0" smtClean="0"/>
              <a:t>. </a:t>
            </a:r>
            <a:r>
              <a:rPr lang="en-US" sz="1400" dirty="0"/>
              <a:t>f</a:t>
            </a:r>
            <a:r>
              <a:rPr lang="en-US" sz="1400" dirty="0" smtClean="0"/>
              <a:t>ocus   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5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</a:t>
            </a:r>
            <a:r>
              <a:rPr lang="en-US" dirty="0" smtClean="0"/>
              <a:t>Challenges for ZTF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Cost: </a:t>
            </a:r>
            <a:r>
              <a:rPr lang="en-US" dirty="0" smtClean="0"/>
              <a:t>maximize survey </a:t>
            </a:r>
            <a:r>
              <a:rPr lang="en-US" dirty="0" smtClean="0"/>
              <a:t>volume per unit time </a:t>
            </a:r>
            <a:r>
              <a:rPr lang="en-US" i="1" dirty="0" smtClean="0">
                <a:solidFill>
                  <a:srgbClr val="FF0000"/>
                </a:solidFill>
              </a:rPr>
              <a:t>per dollar</a:t>
            </a:r>
            <a:r>
              <a:rPr lang="en-US" dirty="0"/>
              <a:t>,</a:t>
            </a:r>
            <a:endParaRPr lang="en-US" dirty="0" smtClean="0"/>
          </a:p>
          <a:p>
            <a:pPr lvl="1" indent="-342900"/>
            <a:r>
              <a:rPr lang="en-US" dirty="0" smtClean="0"/>
              <a:t>For objects bright enough for spectroscopic follow up</a:t>
            </a:r>
            <a:r>
              <a:rPr lang="en-US" dirty="0" smtClean="0"/>
              <a:t>.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Compactness</a:t>
            </a:r>
            <a:r>
              <a:rPr lang="en-US" dirty="0" smtClean="0">
                <a:sym typeface="Wingdings"/>
              </a:rPr>
              <a:t>: minimize beam obstruction</a:t>
            </a:r>
          </a:p>
          <a:p>
            <a:pPr marL="400050" lvl="1" indent="0">
              <a:buNone/>
            </a:pPr>
            <a:r>
              <a:rPr lang="en-US" dirty="0" smtClean="0">
                <a:sym typeface="Wingdings"/>
              </a:rPr>
              <a:t> large focal plane at prime focus on</a:t>
            </a:r>
            <a:r>
              <a:rPr lang="en-US" dirty="0" smtClean="0"/>
              <a:t> relatively small telescope </a:t>
            </a:r>
          </a:p>
          <a:p>
            <a:pPr lvl="1" indent="-34290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Shutter </a:t>
            </a:r>
            <a:r>
              <a:rPr lang="en-US" dirty="0" smtClean="0">
                <a:sym typeface="Wingdings"/>
              </a:rPr>
              <a:t>blades and filters stow outside telescope</a:t>
            </a:r>
          </a:p>
          <a:p>
            <a:r>
              <a:rPr lang="en-US" dirty="0" smtClean="0">
                <a:sym typeface="Wingdings"/>
              </a:rPr>
              <a:t>Minimize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dead time</a:t>
            </a:r>
            <a:r>
              <a:rPr lang="en-US" dirty="0">
                <a:sym typeface="Wingdings"/>
              </a:rPr>
              <a:t>:</a:t>
            </a:r>
            <a:endParaRPr lang="en-US" dirty="0" smtClean="0">
              <a:sym typeface="Wingdings"/>
            </a:endParaRPr>
          </a:p>
          <a:p>
            <a:pPr lvl="1" indent="-34290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15s readout time (10s goal)</a:t>
            </a:r>
          </a:p>
          <a:p>
            <a:pPr lvl="1" indent="-34290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Faster </a:t>
            </a:r>
            <a:r>
              <a:rPr lang="en-US" dirty="0" smtClean="0">
                <a:sym typeface="Wingdings"/>
              </a:rPr>
              <a:t>telescope repointing</a:t>
            </a:r>
          </a:p>
          <a:p>
            <a:pPr lvl="1" indent="-34290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Faster </a:t>
            </a:r>
            <a:r>
              <a:rPr lang="en-US" dirty="0" smtClean="0">
                <a:sym typeface="Wingdings"/>
              </a:rPr>
              <a:t>dome </a:t>
            </a:r>
            <a:r>
              <a:rPr lang="en-US" dirty="0" smtClean="0">
                <a:sym typeface="Wingdings"/>
              </a:rPr>
              <a:t>move</a:t>
            </a:r>
          </a:p>
          <a:p>
            <a:pPr lvl="1" indent="-34290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Fast shutter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Near real time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data transfer and analysis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1 at 3.4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17" y="3338932"/>
            <a:ext cx="3787909" cy="3523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35" y="1523991"/>
            <a:ext cx="8652565" cy="4781826"/>
          </a:xfrm>
        </p:spPr>
        <p:txBody>
          <a:bodyPr/>
          <a:lstStyle/>
          <a:p>
            <a:r>
              <a:rPr lang="en-US" dirty="0" smtClean="0"/>
              <a:t>Coarse image scale: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Big pixels on sky </a:t>
            </a:r>
            <a:r>
              <a:rPr lang="en-US" sz="1800" dirty="0" smtClean="0">
                <a:sym typeface="Wingdings"/>
              </a:rPr>
              <a:t> more sky photons  higher read noise  faster readout  lower channel count = less electronics &amp; lower CCD optimization costs</a:t>
            </a:r>
            <a:endParaRPr lang="en-US" sz="1800" dirty="0" smtClean="0"/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Fewer pixels </a:t>
            </a:r>
            <a:r>
              <a:rPr lang="en-US" sz="1800" dirty="0" smtClean="0">
                <a:sym typeface="Wingdings"/>
              </a:rPr>
              <a:t> less silicon to buy, less data to store transport and process.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ym typeface="Wingdings"/>
              </a:rPr>
              <a:t>Matches Image quality of telescope and site</a:t>
            </a:r>
          </a:p>
          <a:p>
            <a:pPr lvl="1">
              <a:buFont typeface="Lucida Grande"/>
              <a:buChar char="✗"/>
            </a:pPr>
            <a:r>
              <a:rPr lang="en-US" sz="1800" dirty="0" smtClean="0">
                <a:sym typeface="Wingdings"/>
              </a:rPr>
              <a:t>DIQ more sensitive to lateral charge diffusion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Conventional CCDs, maximum size</a:t>
            </a:r>
            <a:endParaRPr lang="en-US" i="1" dirty="0" smtClean="0"/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Lowest cost per unit area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Fewer parts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Good fill factor without extreme tolerances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technology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0435"/>
            <a:ext cx="8077200" cy="4715565"/>
          </a:xfrm>
        </p:spPr>
        <p:txBody>
          <a:bodyPr/>
          <a:lstStyle/>
          <a:p>
            <a:r>
              <a:rPr lang="en-US" dirty="0" smtClean="0"/>
              <a:t>Cold field flatteners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Halves the radiative load </a:t>
            </a:r>
            <a:r>
              <a:rPr lang="en-US" sz="1800" dirty="0" smtClean="0">
                <a:sym typeface="Wingdings"/>
              </a:rPr>
              <a:t> small cheap cooling system</a:t>
            </a:r>
          </a:p>
          <a:p>
            <a:r>
              <a:rPr lang="en-US" dirty="0" smtClean="0">
                <a:sym typeface="Wingdings"/>
              </a:rPr>
              <a:t>Vacuum interface board 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ym typeface="Wingdings"/>
              </a:rPr>
              <a:t>Eliminate dewar wiring and hermetic connectors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ym typeface="Wingdings"/>
              </a:rPr>
              <a:t>COTS cables to electronics outside telescope tube.</a:t>
            </a:r>
          </a:p>
          <a:p>
            <a:r>
              <a:rPr lang="en-US" dirty="0" smtClean="0">
                <a:sym typeface="Wingdings"/>
              </a:rPr>
              <a:t>Differential </a:t>
            </a: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ignal transmission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ym typeface="Wingdings"/>
              </a:rPr>
              <a:t>Robust, high speed signal transmission to electronics outside telescope  low crosstalk and fast settling;  COTS electronics</a:t>
            </a:r>
          </a:p>
          <a:p>
            <a:r>
              <a:rPr lang="en-US" dirty="0" smtClean="0">
                <a:sym typeface="Wingdings"/>
              </a:rPr>
              <a:t>Pupil plane shutter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ym typeface="Wingdings"/>
              </a:rPr>
              <a:t>No beam obstruction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ym typeface="Wingdings"/>
              </a:rPr>
              <a:t>Force balanced (bi-parting)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>
                <a:sym typeface="Wingdings"/>
              </a:rPr>
              <a:t>Made and tested off-site</a:t>
            </a:r>
          </a:p>
          <a:p>
            <a:pPr lvl="1">
              <a:buFont typeface="Wingdings" charset="2"/>
              <a:buChar char="ü"/>
            </a:pPr>
            <a:endParaRPr lang="en-US" dirty="0" smtClean="0">
              <a:sym typeface="Wingdings"/>
            </a:endParaRPr>
          </a:p>
          <a:p>
            <a:pPr lvl="1">
              <a:buFont typeface="Wingdings" charset="2"/>
              <a:buChar char="ü"/>
            </a:pPr>
            <a:endParaRPr lang="en-US" dirty="0" smtClean="0"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13130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Cover these points during walk-through….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5364-101F-C94C-8020-1D08F4F39D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5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21" y="3236291"/>
            <a:ext cx="7772400" cy="1362075"/>
          </a:xfrm>
        </p:spPr>
        <p:txBody>
          <a:bodyPr/>
          <a:lstStyle/>
          <a:p>
            <a:r>
              <a:rPr lang="en-US" dirty="0" smtClean="0"/>
              <a:t>ZTF Walk through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Roger Smith, 2014-07-24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ZTF Technical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3135-C120-9E43-8825-F396B73847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9 at 3.4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749950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979" y="979216"/>
            <a:ext cx="340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 corrector elements, 1.2m pupil</a:t>
            </a:r>
            <a:endParaRPr lang="en-US" dirty="0"/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>
            <a:off x="4805224" y="1163882"/>
            <a:ext cx="1885428" cy="328838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2039" y="452076"/>
            <a:ext cx="24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Bi-parting shutter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05224" y="636742"/>
            <a:ext cx="942714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06752" y="82744"/>
            <a:ext cx="24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Forward baffle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2135" y="3389456"/>
            <a:ext cx="184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spider vanes containing cables</a:t>
            </a:r>
            <a:endParaRPr lang="en-US" dirty="0"/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4957624" y="3712622"/>
            <a:ext cx="1364511" cy="46166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4805224" y="3208038"/>
            <a:ext cx="1516911" cy="504584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05778" y="5279432"/>
            <a:ext cx="184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Declination axis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52913" y="6192811"/>
            <a:ext cx="184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mirror</a:t>
            </a:r>
            <a:endParaRPr lang="en-US" dirty="0"/>
          </a:p>
        </p:txBody>
      </p:sp>
      <p:cxnSp>
        <p:nvCxnSpPr>
          <p:cNvPr id="28" name="Straight Connector 27"/>
          <p:cNvCxnSpPr>
            <a:endCxn id="27" idx="1"/>
          </p:cNvCxnSpPr>
          <p:nvPr/>
        </p:nvCxnSpPr>
        <p:spPr>
          <a:xfrm>
            <a:off x="2644837" y="5853034"/>
            <a:ext cx="908076" cy="524443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73673" y="2057913"/>
            <a:ext cx="246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Hexapod hidden within prime focus hub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674483" y="2592618"/>
            <a:ext cx="960528" cy="667796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3227" y="2744211"/>
            <a:ext cx="24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Dewar window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116200" y="2968159"/>
            <a:ext cx="1320508" cy="692087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93197" y="4791574"/>
            <a:ext cx="30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Enlarged instrument hatch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95455" y="4223802"/>
            <a:ext cx="291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Unused plate loading hatch</a:t>
            </a:r>
            <a:endParaRPr lang="en-US" dirty="0"/>
          </a:p>
        </p:txBody>
      </p:sp>
      <p:cxnSp>
        <p:nvCxnSpPr>
          <p:cNvPr id="42" name="Straight Connector 41"/>
          <p:cNvCxnSpPr>
            <a:endCxn id="40" idx="1"/>
          </p:cNvCxnSpPr>
          <p:nvPr/>
        </p:nvCxnSpPr>
        <p:spPr>
          <a:xfrm>
            <a:off x="3674483" y="4593134"/>
            <a:ext cx="1418714" cy="383106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1" idx="1"/>
          </p:cNvCxnSpPr>
          <p:nvPr/>
        </p:nvCxnSpPr>
        <p:spPr>
          <a:xfrm>
            <a:off x="4305778" y="4035787"/>
            <a:ext cx="1289677" cy="372681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48626" y="6285819"/>
            <a:ext cx="52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43809" y="5353951"/>
            <a:ext cx="52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2800" y="4910100"/>
            <a:ext cx="52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851975" y="6525758"/>
            <a:ext cx="52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BAAD-3154-C644-9488-51233968EF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7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icity">
  <a:themeElements>
    <a:clrScheme name="simplicit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mplicity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implicit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simplicity.pot</Template>
  <TotalTime>9545</TotalTime>
  <Words>1543</Words>
  <Application>Microsoft Macintosh PowerPoint</Application>
  <PresentationFormat>On-screen Show (4:3)</PresentationFormat>
  <Paragraphs>367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simplicity</vt:lpstr>
      <vt:lpstr>ZTF Observing System</vt:lpstr>
      <vt:lpstr>Outline</vt:lpstr>
      <vt:lpstr>PowerPoint Presentation</vt:lpstr>
      <vt:lpstr>Prime focus cameras*</vt:lpstr>
      <vt:lpstr>Technical Challenges for ZTF</vt:lpstr>
      <vt:lpstr>Strategic decisions</vt:lpstr>
      <vt:lpstr>Key technology choices</vt:lpstr>
      <vt:lpstr>ZTF Walk through</vt:lpstr>
      <vt:lpstr>PowerPoint Presentation</vt:lpstr>
      <vt:lpstr>Dome</vt:lpstr>
      <vt:lpstr>Telescope</vt:lpstr>
      <vt:lpstr>Shutter:</vt:lpstr>
      <vt:lpstr>PowerPoint Presentation</vt:lpstr>
      <vt:lpstr>PowerPoint Presentation</vt:lpstr>
      <vt:lpstr>Optics</vt:lpstr>
      <vt:lpstr>ZTF Dewar</vt:lpstr>
      <vt:lpstr>PowerPoint Presentation</vt:lpstr>
      <vt:lpstr>PowerPoint Presentation</vt:lpstr>
      <vt:lpstr>ZTF Dewar</vt:lpstr>
      <vt:lpstr>Hexapod and Spiders</vt:lpstr>
      <vt:lpstr>Delivered Image Quality</vt:lpstr>
      <vt:lpstr>Electronics</vt:lpstr>
      <vt:lpstr>PowerPoint Presentation</vt:lpstr>
      <vt:lpstr>Data transport </vt:lpstr>
      <vt:lpstr>Observing System Summary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Smith</dc:creator>
  <cp:lastModifiedBy>Roger Smith</cp:lastModifiedBy>
  <cp:revision>101</cp:revision>
  <dcterms:created xsi:type="dcterms:W3CDTF">2010-01-05T01:12:09Z</dcterms:created>
  <dcterms:modified xsi:type="dcterms:W3CDTF">2014-07-24T05:59:56Z</dcterms:modified>
</cp:coreProperties>
</file>