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8" r:id="rId4"/>
    <p:sldId id="263" r:id="rId5"/>
    <p:sldId id="264" r:id="rId6"/>
    <p:sldId id="269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6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03" autoAdjust="0"/>
    <p:restoredTop sz="95385" autoAdjust="0"/>
  </p:normalViewPr>
  <p:slideViewPr>
    <p:cSldViewPr snapToGrid="0" snapToObjects="1">
      <p:cViewPr>
        <p:scale>
          <a:sx n="105" d="100"/>
          <a:sy n="105" d="100"/>
        </p:scale>
        <p:origin x="-25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00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94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381000"/>
            <a:ext cx="20764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769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5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8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28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6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04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0772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26080" y="1143000"/>
            <a:ext cx="203692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2"/>
                </a:solidFill>
              </a:defRPr>
            </a:lvl1pPr>
          </a:lstStyle>
          <a:p>
            <a:fld id="{C4893714-C47D-AA4A-83DC-AB5C63E74325}" type="datetimeFigureOut">
              <a:rPr lang="en-US" smtClean="0"/>
              <a:t>5/21/2013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1143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228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fld id="{86393975-F6F6-C84E-A52C-3F3F1E1ACBE6}" type="slidenum">
              <a:rPr lang="en-US" smtClean="0"/>
              <a:t>‹#›</a:t>
            </a:fld>
            <a:endParaRPr 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9600" y="1143000"/>
            <a:ext cx="8077200" cy="0"/>
          </a:xfrm>
          <a:prstGeom prst="line">
            <a:avLst/>
          </a:prstGeom>
          <a:noFill/>
          <a:ln w="3175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 Board Controller Comments</a:t>
            </a:r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Roger Smith</a:t>
            </a:r>
          </a:p>
          <a:p>
            <a:r>
              <a:rPr lang="en-US" b="1" dirty="0" smtClean="0">
                <a:solidFill>
                  <a:srgbClr val="FF6600"/>
                </a:solidFill>
              </a:rPr>
              <a:t>Caltech</a:t>
            </a:r>
          </a:p>
          <a:p>
            <a:r>
              <a:rPr lang="en-US" dirty="0" smtClean="0"/>
              <a:t>2013-05-13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35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Board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sz="2000" dirty="0" smtClean="0"/>
              <a:t>Motivated by the need for high ADC clock rates</a:t>
            </a:r>
          </a:p>
          <a:p>
            <a:pPr lvl="1"/>
            <a:r>
              <a:rPr lang="en-US" sz="1600" dirty="0" smtClean="0"/>
              <a:t>Clocks exceeding 140 MHz (or more)</a:t>
            </a:r>
          </a:p>
          <a:p>
            <a:pPr lvl="1"/>
            <a:r>
              <a:rPr lang="en-US" sz="1600" dirty="0" smtClean="0"/>
              <a:t>FPGA adjacent to ADC is necessary</a:t>
            </a:r>
          </a:p>
          <a:p>
            <a:r>
              <a:rPr lang="en-US" dirty="0" smtClean="0"/>
              <a:t>Eliminates backplane complexity</a:t>
            </a:r>
          </a:p>
          <a:p>
            <a:pPr lvl="1"/>
            <a:r>
              <a:rPr lang="en-US" dirty="0" smtClean="0"/>
              <a:t>High speed signals no longer travel along backplane</a:t>
            </a:r>
          </a:p>
          <a:p>
            <a:r>
              <a:rPr lang="en-US" dirty="0" smtClean="0"/>
              <a:t>Advantage of a single low impedance analog ground plane</a:t>
            </a:r>
          </a:p>
          <a:p>
            <a:r>
              <a:rPr lang="en-US" dirty="0" smtClean="0"/>
              <a:t>Board performance not affected when placed on extenders</a:t>
            </a:r>
          </a:p>
          <a:p>
            <a:r>
              <a:rPr lang="en-US" dirty="0" smtClean="0"/>
              <a:t>Final package has A/C power in and USB out</a:t>
            </a:r>
          </a:p>
        </p:txBody>
      </p:sp>
    </p:spTree>
    <p:extLst>
      <p:ext uri="{BB962C8B-B14F-4D97-AF65-F5344CB8AC3E}">
        <p14:creationId xmlns:p14="http://schemas.microsoft.com/office/powerpoint/2010/main" val="140378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Board Challenges/Questions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495800"/>
          </a:xfrm>
        </p:spPr>
        <p:txBody>
          <a:bodyPr/>
          <a:lstStyle/>
          <a:p>
            <a:r>
              <a:rPr lang="en-US" sz="2000" dirty="0" smtClean="0"/>
              <a:t>Will everything fit on a single board?</a:t>
            </a:r>
          </a:p>
          <a:p>
            <a:pPr lvl="1"/>
            <a:r>
              <a:rPr lang="en-US" sz="1600" dirty="0" smtClean="0"/>
              <a:t>Would like to use standard size (</a:t>
            </a:r>
            <a:r>
              <a:rPr lang="en-US" sz="1600" dirty="0" err="1" smtClean="0"/>
              <a:t>eg</a:t>
            </a:r>
            <a:r>
              <a:rPr lang="en-US" sz="1600" dirty="0" smtClean="0"/>
              <a:t>. 6U VME board)</a:t>
            </a:r>
          </a:p>
          <a:p>
            <a:pPr lvl="1"/>
            <a:r>
              <a:rPr lang="en-US" sz="1600" dirty="0" smtClean="0"/>
              <a:t>Custom size board not out of the question</a:t>
            </a:r>
          </a:p>
          <a:p>
            <a:pPr lvl="1"/>
            <a:r>
              <a:rPr lang="en-US" sz="1600" dirty="0" smtClean="0"/>
              <a:t>Custom sizes require a custom enclosure</a:t>
            </a:r>
          </a:p>
          <a:p>
            <a:r>
              <a:rPr lang="en-US" dirty="0" smtClean="0"/>
              <a:t>Power requirements</a:t>
            </a:r>
          </a:p>
          <a:p>
            <a:pPr lvl="1"/>
            <a:r>
              <a:rPr lang="en-US" dirty="0" smtClean="0"/>
              <a:t>Associated power board with single board controller</a:t>
            </a:r>
          </a:p>
          <a:p>
            <a:pPr lvl="1"/>
            <a:r>
              <a:rPr lang="en-US" dirty="0" smtClean="0"/>
              <a:t>Do power requirements allow for a compact power supply board?</a:t>
            </a:r>
          </a:p>
          <a:p>
            <a:r>
              <a:rPr lang="en-US" dirty="0" smtClean="0"/>
              <a:t>Other questions/challenges?</a:t>
            </a:r>
          </a:p>
        </p:txBody>
      </p:sp>
    </p:spTree>
    <p:extLst>
      <p:ext uri="{BB962C8B-B14F-4D97-AF65-F5344CB8AC3E}">
        <p14:creationId xmlns:p14="http://schemas.microsoft.com/office/powerpoint/2010/main" val="378485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Shot 2013-05-14 at 2.08.3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55" y="1143000"/>
            <a:ext cx="4908946" cy="56161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7980" y="1418798"/>
            <a:ext cx="3418820" cy="4495800"/>
          </a:xfrm>
        </p:spPr>
        <p:txBody>
          <a:bodyPr/>
          <a:lstStyle/>
          <a:p>
            <a:r>
              <a:rPr lang="en-US" sz="1600" dirty="0" smtClean="0"/>
              <a:t>We are contemplating a single board CCD controller to operate both science and guide CCDs, plugging this directly into a slightly extended </a:t>
            </a:r>
            <a:r>
              <a:rPr lang="en-US" sz="1600" dirty="0" smtClean="0">
                <a:solidFill>
                  <a:srgbClr val="008000"/>
                </a:solidFill>
              </a:rPr>
              <a:t>vacuum interface board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Plug-in power supply between board and dewar within same </a:t>
            </a:r>
            <a:r>
              <a:rPr lang="en-US" sz="1600" b="1" dirty="0" smtClean="0">
                <a:solidFill>
                  <a:srgbClr val="3366FF"/>
                </a:solidFill>
              </a:rPr>
              <a:t>enclosure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Remove </a:t>
            </a:r>
            <a:r>
              <a:rPr lang="en-US" sz="1600" b="1" dirty="0" smtClean="0">
                <a:solidFill>
                  <a:srgbClr val="FF6600"/>
                </a:solidFill>
              </a:rPr>
              <a:t>side panel </a:t>
            </a:r>
            <a:r>
              <a:rPr lang="en-US" sz="1600" dirty="0" smtClean="0"/>
              <a:t>to gain access to test points on controller board.</a:t>
            </a:r>
          </a:p>
          <a:p>
            <a:r>
              <a:rPr lang="en-US" sz="1600" dirty="0" smtClean="0"/>
              <a:t>Board dimensions are TBD.</a:t>
            </a:r>
          </a:p>
          <a:p>
            <a:r>
              <a:rPr lang="en-US" sz="1600" dirty="0" smtClean="0"/>
              <a:t>Box mounts to flat faces of dewar.   Its ok to have to remove boards to access </a:t>
            </a:r>
            <a:r>
              <a:rPr lang="en-US" sz="1600" b="1" dirty="0" smtClean="0">
                <a:solidFill>
                  <a:srgbClr val="FF0000"/>
                </a:solidFill>
              </a:rPr>
              <a:t>bolts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Cooling by conduction to dewar.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65689" y="1241586"/>
            <a:ext cx="1398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F00"/>
                </a:solidFill>
              </a:rPr>
              <a:t>Front panels with ejectors</a:t>
            </a:r>
            <a:endParaRPr lang="en-US" sz="1200" dirty="0">
              <a:solidFill>
                <a:srgbClr val="FFFF00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3889847" y="2265500"/>
            <a:ext cx="1063988" cy="3341039"/>
            <a:chOff x="3889847" y="2082430"/>
            <a:chExt cx="1063988" cy="3524110"/>
          </a:xfrm>
        </p:grpSpPr>
        <p:sp>
          <p:nvSpPr>
            <p:cNvPr id="8" name="Rounded Rectangle 7"/>
            <p:cNvSpPr/>
            <p:nvPr/>
          </p:nvSpPr>
          <p:spPr bwMode="auto">
            <a:xfrm>
              <a:off x="3889847" y="2116755"/>
              <a:ext cx="1029665" cy="3489785"/>
            </a:xfrm>
            <a:prstGeom prst="roundRect">
              <a:avLst>
                <a:gd name="adj" fmla="val 9815"/>
              </a:avLst>
            </a:prstGeom>
            <a:solidFill>
              <a:schemeClr val="accent1"/>
            </a:solidFill>
            <a:ln w="57150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593590" y="5114839"/>
              <a:ext cx="152866" cy="176374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116748" y="5114839"/>
              <a:ext cx="152866" cy="176374"/>
            </a:xfrm>
            <a:prstGeom prst="rect">
              <a:avLst/>
            </a:prstGeom>
            <a:solidFill>
              <a:srgbClr val="3366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873750" y="2242616"/>
              <a:ext cx="80085" cy="2872223"/>
            </a:xfrm>
            <a:prstGeom prst="rect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063759" y="2116756"/>
              <a:ext cx="45719" cy="2952316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116282" y="4933968"/>
              <a:ext cx="152866" cy="176374"/>
            </a:xfrm>
            <a:prstGeom prst="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109478" y="3363944"/>
              <a:ext cx="299372" cy="146224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-128"/>
                  <a:cs typeface="ＭＳ Ｐゴシック" charset="-128"/>
                </a:rPr>
                <a:t>Power modules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4063760" y="2082430"/>
              <a:ext cx="432445" cy="8928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547871" y="2116756"/>
              <a:ext cx="45719" cy="2952316"/>
            </a:xfrm>
            <a:prstGeom prst="rect">
              <a:avLst/>
            </a:prstGeom>
            <a:solidFill>
              <a:srgbClr val="008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509949" y="2086086"/>
              <a:ext cx="259389" cy="91440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93590" y="4933968"/>
              <a:ext cx="152866" cy="176374"/>
            </a:xfrm>
            <a:prstGeom prst="rect">
              <a:avLst/>
            </a:prstGeom>
            <a:solidFill>
              <a:srgbClr val="00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574378" y="2242616"/>
              <a:ext cx="194960" cy="252866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270" wrap="square" lIns="0" tIns="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latin typeface="Arial" charset="0"/>
                  <a:ea typeface="ＭＳ Ｐゴシック" charset="-128"/>
                  <a:cs typeface="ＭＳ Ｐゴシック" charset="-128"/>
                </a:rPr>
                <a:t>8 </a:t>
              </a:r>
              <a:r>
                <a:rPr lang="en-US" sz="1200" dirty="0" err="1" smtClean="0">
                  <a:latin typeface="Arial" charset="0"/>
                  <a:ea typeface="ＭＳ Ｐゴシック" charset="-128"/>
                  <a:cs typeface="ＭＳ Ｐゴシック" charset="-128"/>
                </a:rPr>
                <a:t>ch</a:t>
              </a:r>
              <a:r>
                <a:rPr lang="en-US" sz="1200" dirty="0" smtClean="0">
                  <a:latin typeface="Arial" charset="0"/>
                  <a:ea typeface="ＭＳ Ｐゴシック" charset="-128"/>
                  <a:cs typeface="ＭＳ Ｐゴシック" charset="-128"/>
                </a:rPr>
                <a:t> CCD controller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sp>
        <p:nvSpPr>
          <p:cNvPr id="5" name="Rectangle 4"/>
          <p:cNvSpPr/>
          <p:nvPr/>
        </p:nvSpPr>
        <p:spPr bwMode="auto">
          <a:xfrm>
            <a:off x="457200" y="5291213"/>
            <a:ext cx="4382227" cy="70550"/>
          </a:xfrm>
          <a:prstGeom prst="rect">
            <a:avLst/>
          </a:prstGeom>
          <a:solidFill>
            <a:srgbClr val="008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105094" y="1887917"/>
            <a:ext cx="0" cy="340329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613144" y="3432576"/>
            <a:ext cx="1052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283 mm</a:t>
            </a:r>
            <a:endParaRPr lang="en-US" dirty="0"/>
          </a:p>
        </p:txBody>
      </p:sp>
      <p:grpSp>
        <p:nvGrpSpPr>
          <p:cNvPr id="27" name="Group 26"/>
          <p:cNvGrpSpPr>
            <a:grpSpLocks noChangeAspect="1"/>
          </p:cNvGrpSpPr>
          <p:nvPr/>
        </p:nvGrpSpPr>
        <p:grpSpPr>
          <a:xfrm rot="5400000">
            <a:off x="3832367" y="4873974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26" name="Rectangle 25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25" name="Round Same Side Corner Rectangle 24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28" name="Group 27"/>
          <p:cNvGrpSpPr>
            <a:grpSpLocks noChangeAspect="1"/>
          </p:cNvGrpSpPr>
          <p:nvPr/>
        </p:nvGrpSpPr>
        <p:grpSpPr>
          <a:xfrm rot="5400000">
            <a:off x="3837895" y="4588691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29" name="Rectangle 28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0" name="Round Same Side Corner Rectangle 29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1" name="Group 30"/>
          <p:cNvGrpSpPr>
            <a:grpSpLocks noChangeAspect="1"/>
          </p:cNvGrpSpPr>
          <p:nvPr/>
        </p:nvGrpSpPr>
        <p:grpSpPr>
          <a:xfrm rot="5400000">
            <a:off x="3844125" y="2674659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32" name="Rectangle 31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3" name="Round Same Side Corner Rectangle 32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grpSp>
        <p:nvGrpSpPr>
          <p:cNvPr id="34" name="Group 33"/>
          <p:cNvGrpSpPr>
            <a:grpSpLocks noChangeAspect="1"/>
          </p:cNvGrpSpPr>
          <p:nvPr/>
        </p:nvGrpSpPr>
        <p:grpSpPr>
          <a:xfrm rot="5400000">
            <a:off x="3837894" y="2412892"/>
            <a:ext cx="91440" cy="218031"/>
            <a:chOff x="5973512" y="6114291"/>
            <a:chExt cx="270454" cy="644876"/>
          </a:xfrm>
          <a:solidFill>
            <a:srgbClr val="FF0000"/>
          </a:solidFill>
        </p:grpSpPr>
        <p:sp>
          <p:nvSpPr>
            <p:cNvPr id="35" name="Rectangle 34"/>
            <p:cNvSpPr/>
            <p:nvPr/>
          </p:nvSpPr>
          <p:spPr bwMode="auto">
            <a:xfrm>
              <a:off x="6055824" y="6231873"/>
              <a:ext cx="105830" cy="527294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6" name="Round Same Side Corner Rectangle 35"/>
            <p:cNvSpPr/>
            <p:nvPr/>
          </p:nvSpPr>
          <p:spPr bwMode="auto">
            <a:xfrm>
              <a:off x="5973512" y="6114291"/>
              <a:ext cx="270454" cy="211648"/>
            </a:xfrm>
            <a:prstGeom prst="round2Same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endParaRPr>
            </a:p>
          </p:txBody>
        </p:sp>
      </p:grpSp>
      <p:cxnSp>
        <p:nvCxnSpPr>
          <p:cNvPr id="38" name="Straight Arrow Connector 37"/>
          <p:cNvCxnSpPr>
            <a:stCxn id="17" idx="2"/>
            <a:endCxn id="13" idx="1"/>
          </p:cNvCxnSpPr>
          <p:nvPr/>
        </p:nvCxnSpPr>
        <p:spPr bwMode="auto">
          <a:xfrm>
            <a:off x="3364724" y="1703251"/>
            <a:ext cx="699036" cy="6045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Freeform 43"/>
          <p:cNvSpPr/>
          <p:nvPr/>
        </p:nvSpPr>
        <p:spPr>
          <a:xfrm>
            <a:off x="4231765" y="1246374"/>
            <a:ext cx="142539" cy="1011210"/>
          </a:xfrm>
          <a:custGeom>
            <a:avLst/>
            <a:gdLst>
              <a:gd name="connsiteX0" fmla="*/ 49689 w 143760"/>
              <a:gd name="connsiteY0" fmla="*/ 1011210 h 1011210"/>
              <a:gd name="connsiteX1" fmla="*/ 2654 w 143760"/>
              <a:gd name="connsiteY1" fmla="*/ 623188 h 1011210"/>
              <a:gd name="connsiteX2" fmla="*/ 120242 w 143760"/>
              <a:gd name="connsiteY2" fmla="*/ 129341 h 1011210"/>
              <a:gd name="connsiteX3" fmla="*/ 143760 w 143760"/>
              <a:gd name="connsiteY3" fmla="*/ 0 h 1011210"/>
              <a:gd name="connsiteX0" fmla="*/ 48468 w 142539"/>
              <a:gd name="connsiteY0" fmla="*/ 1011210 h 1011210"/>
              <a:gd name="connsiteX1" fmla="*/ 1433 w 142539"/>
              <a:gd name="connsiteY1" fmla="*/ 623188 h 1011210"/>
              <a:gd name="connsiteX2" fmla="*/ 119021 w 142539"/>
              <a:gd name="connsiteY2" fmla="*/ 129341 h 1011210"/>
              <a:gd name="connsiteX3" fmla="*/ 142539 w 142539"/>
              <a:gd name="connsiteY3" fmla="*/ 0 h 101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39" h="1011210">
                <a:moveTo>
                  <a:pt x="48468" y="1011210"/>
                </a:moveTo>
                <a:cubicBezTo>
                  <a:pt x="54348" y="796622"/>
                  <a:pt x="-10326" y="770166"/>
                  <a:pt x="1433" y="623188"/>
                </a:cubicBezTo>
                <a:cubicBezTo>
                  <a:pt x="13192" y="476210"/>
                  <a:pt x="95503" y="233206"/>
                  <a:pt x="119021" y="129341"/>
                </a:cubicBezTo>
                <a:cubicBezTo>
                  <a:pt x="142539" y="25476"/>
                  <a:pt x="142539" y="0"/>
                  <a:pt x="142539" y="0"/>
                </a:cubicBezTo>
              </a:path>
            </a:pathLst>
          </a:custGeom>
          <a:ln w="57150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593590" y="1267819"/>
            <a:ext cx="142539" cy="1011210"/>
          </a:xfrm>
          <a:custGeom>
            <a:avLst/>
            <a:gdLst>
              <a:gd name="connsiteX0" fmla="*/ 49689 w 143760"/>
              <a:gd name="connsiteY0" fmla="*/ 1011210 h 1011210"/>
              <a:gd name="connsiteX1" fmla="*/ 2654 w 143760"/>
              <a:gd name="connsiteY1" fmla="*/ 623188 h 1011210"/>
              <a:gd name="connsiteX2" fmla="*/ 120242 w 143760"/>
              <a:gd name="connsiteY2" fmla="*/ 129341 h 1011210"/>
              <a:gd name="connsiteX3" fmla="*/ 143760 w 143760"/>
              <a:gd name="connsiteY3" fmla="*/ 0 h 1011210"/>
              <a:gd name="connsiteX0" fmla="*/ 48468 w 142539"/>
              <a:gd name="connsiteY0" fmla="*/ 1011210 h 1011210"/>
              <a:gd name="connsiteX1" fmla="*/ 1433 w 142539"/>
              <a:gd name="connsiteY1" fmla="*/ 623188 h 1011210"/>
              <a:gd name="connsiteX2" fmla="*/ 119021 w 142539"/>
              <a:gd name="connsiteY2" fmla="*/ 129341 h 1011210"/>
              <a:gd name="connsiteX3" fmla="*/ 142539 w 142539"/>
              <a:gd name="connsiteY3" fmla="*/ 0 h 101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2539" h="1011210">
                <a:moveTo>
                  <a:pt x="48468" y="1011210"/>
                </a:moveTo>
                <a:cubicBezTo>
                  <a:pt x="54348" y="796622"/>
                  <a:pt x="-10326" y="770166"/>
                  <a:pt x="1433" y="623188"/>
                </a:cubicBezTo>
                <a:cubicBezTo>
                  <a:pt x="13192" y="476210"/>
                  <a:pt x="95503" y="233206"/>
                  <a:pt x="119021" y="129341"/>
                </a:cubicBezTo>
                <a:cubicBezTo>
                  <a:pt x="142539" y="25476"/>
                  <a:pt x="142539" y="0"/>
                  <a:pt x="142539" y="0"/>
                </a:cubicBezTo>
              </a:path>
            </a:pathLst>
          </a:custGeom>
          <a:ln w="19050" cmpd="sng">
            <a:solidFill>
              <a:schemeClr val="tx1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75076" y="333968"/>
            <a:ext cx="369332" cy="998988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AC power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4526722" y="94066"/>
            <a:ext cx="369332" cy="1285922"/>
          </a:xfrm>
          <a:prstGeom prst="rect">
            <a:avLst/>
          </a:prstGeom>
          <a:solidFill>
            <a:schemeClr val="bg1"/>
          </a:solidFill>
        </p:spPr>
        <p:txBody>
          <a:bodyPr vert="vert270" wrap="square" rtlCol="0">
            <a:spAutoFit/>
          </a:bodyPr>
          <a:lstStyle/>
          <a:p>
            <a:r>
              <a:rPr lang="en-US" sz="1200" dirty="0" smtClean="0"/>
              <a:t>USB over fiber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 bwMode="auto">
          <a:xfrm>
            <a:off x="4109478" y="2567628"/>
            <a:ext cx="160136" cy="736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213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creen Shot 2013-05-14 at 2.32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45" y="1660363"/>
            <a:ext cx="5601311" cy="444241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 bwMode="auto">
          <a:xfrm>
            <a:off x="3889847" y="2892532"/>
            <a:ext cx="1029665" cy="2222310"/>
          </a:xfrm>
          <a:prstGeom prst="roundRect">
            <a:avLst>
              <a:gd name="adj" fmla="val 9815"/>
            </a:avLst>
          </a:prstGeom>
          <a:solidFill>
            <a:schemeClr val="accent1"/>
          </a:solidFill>
          <a:ln w="5715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 box mount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865" y="1418798"/>
            <a:ext cx="3519401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PCB dimensions are yet TBD….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Options to consider:</a:t>
            </a:r>
          </a:p>
          <a:p>
            <a:r>
              <a:rPr lang="en-US" sz="1600" dirty="0" err="1" smtClean="0"/>
              <a:t>Eurocard</a:t>
            </a:r>
            <a:r>
              <a:rPr lang="en-US" sz="1600" dirty="0" smtClean="0"/>
              <a:t> 6U = 230mm wide * 160mm deep like VME.</a:t>
            </a:r>
          </a:p>
          <a:p>
            <a:r>
              <a:rPr lang="en-US" sz="1600" dirty="0" smtClean="0"/>
              <a:t>Extended 3U = 100mm wide * 230mm deep like Leach controller.  </a:t>
            </a:r>
          </a:p>
          <a:p>
            <a:pPr lvl="1"/>
            <a:r>
              <a:rPr lang="en-US" sz="1200" dirty="0" smtClean="0"/>
              <a:t>This provides less lateral overhang.</a:t>
            </a:r>
          </a:p>
          <a:p>
            <a:pPr lvl="1"/>
            <a:r>
              <a:rPr lang="en-US" sz="1200" dirty="0"/>
              <a:t>Is this enough board area</a:t>
            </a:r>
            <a:r>
              <a:rPr lang="en-US" sz="1200" dirty="0" smtClean="0"/>
              <a:t>?</a:t>
            </a:r>
          </a:p>
          <a:p>
            <a:pPr lvl="1"/>
            <a:r>
              <a:rPr lang="en-US" sz="1200" dirty="0" smtClean="0"/>
              <a:t>Do </a:t>
            </a:r>
            <a:r>
              <a:rPr lang="en-US" sz="1200" dirty="0" err="1" smtClean="0"/>
              <a:t>Vicor</a:t>
            </a:r>
            <a:r>
              <a:rPr lang="en-US" sz="1200" dirty="0" smtClean="0"/>
              <a:t> power modules fit in this space?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873750" y="3010114"/>
            <a:ext cx="80085" cy="1998903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060770" y="2951324"/>
            <a:ext cx="432445" cy="2104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Plug in Power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509949" y="2951325"/>
            <a:ext cx="259389" cy="210472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Arial" charset="0"/>
                <a:ea typeface="ＭＳ Ｐゴシック" charset="-128"/>
                <a:cs typeface="ＭＳ Ｐゴシック" charset="-128"/>
              </a:rPr>
              <a:t>Controller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646240" y="3880223"/>
            <a:ext cx="12464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278 mm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>
            <a:off x="2140116" y="2351650"/>
            <a:ext cx="11759" cy="33158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9804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creen Shot 2013-05-14 at 2.32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0445" y="1660363"/>
            <a:ext cx="5601311" cy="44424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Electronics box – faceted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0865" y="1664341"/>
            <a:ext cx="3519401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If we go with two 4ch single board controllers, there is the option of placing the boards side by side along the circumference. </a:t>
            </a:r>
            <a:r>
              <a:rPr lang="en-US" sz="1000" dirty="0" smtClean="0"/>
              <a:t>(Leach controller boards are 100mm wide * 230mm deep)</a:t>
            </a:r>
            <a:endParaRPr lang="en-US" sz="1000" dirty="0"/>
          </a:p>
          <a:p>
            <a:pPr marL="0" indent="0">
              <a:buNone/>
            </a:pPr>
            <a:r>
              <a:rPr lang="en-US" sz="1600" dirty="0" smtClean="0"/>
              <a:t>Advantages:</a:t>
            </a:r>
          </a:p>
          <a:p>
            <a:r>
              <a:rPr lang="en-US" sz="1600" dirty="0" smtClean="0"/>
              <a:t>Easier trace routing through VIB</a:t>
            </a:r>
          </a:p>
          <a:p>
            <a:r>
              <a:rPr lang="en-US" sz="1600" dirty="0" smtClean="0"/>
              <a:t>Direct heat sinking to dewar for all boards.</a:t>
            </a:r>
          </a:p>
          <a:p>
            <a:r>
              <a:rPr lang="en-US" sz="1600" dirty="0" smtClean="0"/>
              <a:t>Very compact.</a:t>
            </a:r>
          </a:p>
          <a:p>
            <a:pPr marL="0" indent="0">
              <a:buNone/>
            </a:pPr>
            <a:r>
              <a:rPr lang="en-US" sz="1600" dirty="0" smtClean="0"/>
              <a:t>Disadvantages ?</a:t>
            </a:r>
          </a:p>
          <a:p>
            <a:r>
              <a:rPr lang="en-US" sz="1600" dirty="0" smtClean="0"/>
              <a:t>Unusual enclosure topology?  Is this really a problem? 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865550" y="3386668"/>
            <a:ext cx="333917" cy="12446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Plug in Power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2700000">
            <a:off x="3363541" y="4629405"/>
            <a:ext cx="202721" cy="126847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 4ch Controller</a:t>
            </a:r>
            <a:endParaRPr lang="en-US" sz="12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98640" y="2497665"/>
            <a:ext cx="1246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92 mm</a:t>
            </a:r>
            <a:endParaRPr lang="en-US" sz="1600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1637773" y="2548467"/>
            <a:ext cx="112236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1" name="Rectangle 10"/>
          <p:cNvSpPr/>
          <p:nvPr/>
        </p:nvSpPr>
        <p:spPr bwMode="auto">
          <a:xfrm rot="8100000">
            <a:off x="3363540" y="2114805"/>
            <a:ext cx="202721" cy="126847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vert270" wrap="square" lIns="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 4ch Controller</a:t>
            </a:r>
            <a:endParaRPr lang="en-US" sz="12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646240" y="2362200"/>
            <a:ext cx="0" cy="4148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2755373" y="2353733"/>
            <a:ext cx="0" cy="41486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1510774" y="2307166"/>
            <a:ext cx="0" cy="9620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2848506" y="2307166"/>
            <a:ext cx="0" cy="9620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1510774" y="3175000"/>
            <a:ext cx="133773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698315" y="3175000"/>
            <a:ext cx="1246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114 mm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2379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/>
          <p:cNvSpPr/>
          <p:nvPr/>
        </p:nvSpPr>
        <p:spPr bwMode="auto">
          <a:xfrm>
            <a:off x="1879590" y="4197350"/>
            <a:ext cx="1523998" cy="211878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1134532" y="3081868"/>
            <a:ext cx="1024452" cy="1058323"/>
          </a:xfrm>
          <a:prstGeom prst="rect">
            <a:avLst/>
          </a:prstGeom>
          <a:solidFill>
            <a:srgbClr val="FF6FC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142050" y="3122081"/>
            <a:ext cx="1227670" cy="327025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838199" y="3081867"/>
            <a:ext cx="982136" cy="3242733"/>
          </a:xfrm>
          <a:prstGeom prst="rect">
            <a:avLst/>
          </a:prstGeom>
          <a:solidFill>
            <a:srgbClr val="FF6FC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Ground plane 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5533" y="2827856"/>
            <a:ext cx="4631267" cy="32681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Four ground planes join here: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3366FF"/>
                </a:solidFill>
              </a:rPr>
              <a:t>Digital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6FCF"/>
                </a:solidFill>
              </a:rPr>
              <a:t>Analog supply return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00FF"/>
                </a:solidFill>
              </a:rPr>
              <a:t>Analog reference </a:t>
            </a:r>
            <a:r>
              <a:rPr lang="en-US" sz="1400" dirty="0" smtClean="0">
                <a:solidFill>
                  <a:srgbClr val="FF00FF"/>
                </a:solidFill>
              </a:rPr>
              <a:t>(not shown)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Clock (high current analog)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804334" y="1693333"/>
            <a:ext cx="2641600" cy="4699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57201" y="1532467"/>
            <a:ext cx="3251200" cy="84672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838198" y="1727201"/>
            <a:ext cx="2573867" cy="1354666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ＭＳ Ｐゴシック" charset="-128"/>
                <a:cs typeface="ＭＳ Ｐゴシック" charset="-128"/>
              </a:rPr>
              <a:t>Digital</a:t>
            </a:r>
            <a:endParaRPr kumimoji="0" lang="en-US" sz="1600" b="0" i="0" u="none" strike="noStrike" cap="none" normalizeH="0" baseline="0" dirty="0">
              <a:ln>
                <a:noFill/>
              </a:ln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93802" y="1617139"/>
            <a:ext cx="330200" cy="44026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USB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176868" y="2192856"/>
            <a:ext cx="643466" cy="635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b="1" dirty="0" smtClean="0">
                <a:latin typeface="Arial" charset="0"/>
                <a:ea typeface="ＭＳ Ｐゴシック" charset="-128"/>
                <a:cs typeface="ＭＳ Ｐゴシック" charset="-128"/>
              </a:rPr>
              <a:t>DCDS</a:t>
            </a:r>
            <a:r>
              <a:rPr lang="en-US" sz="1200" dirty="0" smtClean="0">
                <a:latin typeface="Arial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900" dirty="0" smtClean="0">
                <a:latin typeface="Arial" charset="0"/>
                <a:ea typeface="ＭＳ Ｐゴシック" charset="-128"/>
                <a:cs typeface="ＭＳ Ｐゴシック" charset="-128"/>
              </a:rPr>
              <a:t>Fast FPGA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10" name="Elbow Connector 9"/>
          <p:cNvCxnSpPr>
            <a:stCxn id="6" idx="2"/>
            <a:endCxn id="8" idx="0"/>
          </p:cNvCxnSpPr>
          <p:nvPr/>
        </p:nvCxnSpPr>
        <p:spPr bwMode="auto">
          <a:xfrm rot="16200000" flipH="1">
            <a:off x="1361023" y="2055278"/>
            <a:ext cx="135456" cy="139699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438401" y="2057400"/>
            <a:ext cx="778934" cy="76199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b="1" dirty="0" smtClean="0">
                <a:latin typeface="Arial" charset="0"/>
                <a:ea typeface="ＭＳ Ｐゴシック" charset="-128"/>
                <a:cs typeface="ＭＳ Ｐゴシック" charset="-128"/>
              </a:rPr>
              <a:t>Sequencer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 smtClean="0">
              <a:latin typeface="Arial" charset="0"/>
              <a:ea typeface="ＭＳ Ｐゴシック" charset="-128"/>
              <a:cs typeface="ＭＳ Ｐゴシック" charset="-128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>
                <a:latin typeface="Arial" charset="0"/>
                <a:ea typeface="ＭＳ Ｐゴシック" charset="-128"/>
                <a:cs typeface="ＭＳ Ｐゴシック" charset="-128"/>
              </a:rPr>
              <a:t>Dense FPGA 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97461" y="2963323"/>
            <a:ext cx="237071" cy="431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ADC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196" y="2963323"/>
            <a:ext cx="237071" cy="431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ADC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1540928" y="2967555"/>
            <a:ext cx="237071" cy="431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ADC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1862655" y="2963323"/>
            <a:ext cx="237071" cy="4318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ADC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939797" y="3539058"/>
            <a:ext cx="1134536" cy="601133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-128"/>
                <a:cs typeface="ＭＳ Ｐゴシック" charset="-128"/>
              </a:rPr>
              <a:t>ADC buffers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19" name="Straight Connector 18"/>
          <p:cNvCxnSpPr>
            <a:endCxn id="12" idx="2"/>
          </p:cNvCxnSpPr>
          <p:nvPr/>
        </p:nvCxnSpPr>
        <p:spPr bwMode="auto">
          <a:xfrm flipV="1">
            <a:off x="1015997" y="3395124"/>
            <a:ext cx="0" cy="143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endCxn id="13" idx="2"/>
          </p:cNvCxnSpPr>
          <p:nvPr/>
        </p:nvCxnSpPr>
        <p:spPr bwMode="auto">
          <a:xfrm flipV="1">
            <a:off x="1337732" y="3395124"/>
            <a:ext cx="0" cy="143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endCxn id="14" idx="2"/>
          </p:cNvCxnSpPr>
          <p:nvPr/>
        </p:nvCxnSpPr>
        <p:spPr bwMode="auto">
          <a:xfrm flipV="1">
            <a:off x="1659464" y="3399356"/>
            <a:ext cx="0" cy="1397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endCxn id="15" idx="2"/>
          </p:cNvCxnSpPr>
          <p:nvPr/>
        </p:nvCxnSpPr>
        <p:spPr bwMode="auto">
          <a:xfrm flipV="1">
            <a:off x="1981191" y="3395124"/>
            <a:ext cx="0" cy="143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ounded Rectangle 29"/>
          <p:cNvSpPr/>
          <p:nvPr/>
        </p:nvSpPr>
        <p:spPr bwMode="auto">
          <a:xfrm>
            <a:off x="939796" y="4250268"/>
            <a:ext cx="838205" cy="601131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Arial" charset="0"/>
                <a:ea typeface="ＭＳ Ｐゴシック" charset="-128"/>
                <a:cs typeface="ＭＳ Ｐゴシック" charset="-128"/>
              </a:rPr>
              <a:t>Bias </a:t>
            </a:r>
            <a:r>
              <a:rPr lang="en-US" sz="1000" dirty="0" smtClean="0">
                <a:latin typeface="Arial" charset="0"/>
                <a:ea typeface="ＭＳ Ｐゴシック" charset="-128"/>
                <a:cs typeface="ＭＳ Ｐゴシック" charset="-128"/>
              </a:rPr>
              <a:t>DACs</a:t>
            </a:r>
            <a:endParaRPr lang="en-US" sz="10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939796" y="6096000"/>
            <a:ext cx="2353737" cy="29633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Arial" charset="0"/>
                <a:ea typeface="ＭＳ Ｐゴシック" charset="-128"/>
                <a:cs typeface="ＭＳ Ｐゴシック" charset="-128"/>
              </a:rPr>
              <a:t>Connector</a:t>
            </a:r>
          </a:p>
        </p:txBody>
      </p:sp>
      <p:cxnSp>
        <p:nvCxnSpPr>
          <p:cNvPr id="37" name="Elbow Connector 36"/>
          <p:cNvCxnSpPr>
            <a:endCxn id="8" idx="1"/>
          </p:cNvCxnSpPr>
          <p:nvPr/>
        </p:nvCxnSpPr>
        <p:spPr bwMode="auto">
          <a:xfrm rot="5400000" flipH="1" flipV="1">
            <a:off x="891116" y="2677572"/>
            <a:ext cx="452968" cy="118536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H="1" flipV="1">
            <a:off x="1380067" y="2827856"/>
            <a:ext cx="1" cy="13546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4" idx="0"/>
          </p:cNvCxnSpPr>
          <p:nvPr/>
        </p:nvCxnSpPr>
        <p:spPr bwMode="auto">
          <a:xfrm flipV="1">
            <a:off x="1659464" y="2819392"/>
            <a:ext cx="0" cy="1481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Elbow Connector 49"/>
          <p:cNvCxnSpPr>
            <a:stCxn id="15" idx="0"/>
          </p:cNvCxnSpPr>
          <p:nvPr/>
        </p:nvCxnSpPr>
        <p:spPr bwMode="auto">
          <a:xfrm rot="16200000" flipV="1">
            <a:off x="1761066" y="2743197"/>
            <a:ext cx="279395" cy="160857"/>
          </a:xfrm>
          <a:prstGeom prst="bentConnector3">
            <a:avLst>
              <a:gd name="adj1" fmla="val 7727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Elbow Connector 59"/>
          <p:cNvCxnSpPr>
            <a:stCxn id="30" idx="0"/>
            <a:endCxn id="8" idx="2"/>
          </p:cNvCxnSpPr>
          <p:nvPr/>
        </p:nvCxnSpPr>
        <p:spPr bwMode="auto">
          <a:xfrm rot="5400000" flipH="1" flipV="1">
            <a:off x="717544" y="3469211"/>
            <a:ext cx="1422412" cy="1397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ounded Rectangle 64"/>
          <p:cNvSpPr/>
          <p:nvPr/>
        </p:nvSpPr>
        <p:spPr bwMode="auto">
          <a:xfrm>
            <a:off x="2286000" y="2967556"/>
            <a:ext cx="855133" cy="57150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Arial" charset="0"/>
                <a:ea typeface="ＭＳ Ｐゴシック" charset="-128"/>
                <a:cs typeface="ＭＳ Ｐゴシック" charset="-128"/>
              </a:rPr>
              <a:t>Clock DACs</a:t>
            </a:r>
          </a:p>
        </p:txBody>
      </p:sp>
      <p:sp>
        <p:nvSpPr>
          <p:cNvPr id="67" name="Rounded Rectangle 66"/>
          <p:cNvSpPr/>
          <p:nvPr/>
        </p:nvSpPr>
        <p:spPr bwMode="auto">
          <a:xfrm>
            <a:off x="1879590" y="4250271"/>
            <a:ext cx="1523998" cy="1727195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Arial" charset="0"/>
                <a:ea typeface="ＭＳ Ｐゴシック" charset="-128"/>
                <a:cs typeface="ＭＳ Ｐゴシック" charset="-128"/>
              </a:rPr>
              <a:t>Clock Drivers</a:t>
            </a: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85999" y="3575051"/>
            <a:ext cx="931335" cy="63076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smtClean="0">
                <a:latin typeface="Arial" charset="0"/>
                <a:ea typeface="ＭＳ Ｐゴシック" charset="-128"/>
                <a:cs typeface="ＭＳ Ｐゴシック" charset="-128"/>
              </a:rPr>
              <a:t>Clock Switches</a:t>
            </a:r>
            <a:endParaRPr lang="en-US" sz="10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cxnSp>
        <p:nvCxnSpPr>
          <p:cNvPr id="82" name="Elbow Connector 81"/>
          <p:cNvCxnSpPr>
            <a:endCxn id="11" idx="3"/>
          </p:cNvCxnSpPr>
          <p:nvPr/>
        </p:nvCxnSpPr>
        <p:spPr bwMode="auto">
          <a:xfrm rot="5400000" flipH="1" flipV="1">
            <a:off x="2491316" y="3164415"/>
            <a:ext cx="1452038" cy="12700"/>
          </a:xfrm>
          <a:prstGeom prst="bentConnector4">
            <a:avLst>
              <a:gd name="adj1" fmla="val -437"/>
              <a:gd name="adj2" fmla="val 966669"/>
            </a:avLst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Elbow Connector 86"/>
          <p:cNvCxnSpPr/>
          <p:nvPr/>
        </p:nvCxnSpPr>
        <p:spPr bwMode="auto">
          <a:xfrm>
            <a:off x="1820334" y="2683927"/>
            <a:ext cx="618066" cy="283629"/>
          </a:xfrm>
          <a:prstGeom prst="bentConnector3">
            <a:avLst>
              <a:gd name="adj1" fmla="val 897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>
            <a:endCxn id="11" idx="1"/>
          </p:cNvCxnSpPr>
          <p:nvPr/>
        </p:nvCxnSpPr>
        <p:spPr bwMode="auto">
          <a:xfrm flipV="1">
            <a:off x="1820335" y="2438396"/>
            <a:ext cx="618066" cy="719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Arrow Connector 102"/>
          <p:cNvCxnSpPr>
            <a:endCxn id="105" idx="6"/>
          </p:cNvCxnSpPr>
          <p:nvPr/>
        </p:nvCxnSpPr>
        <p:spPr bwMode="auto">
          <a:xfrm flipH="1" flipV="1">
            <a:off x="2158984" y="3071278"/>
            <a:ext cx="1778016" cy="105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5" name="Oval 104"/>
          <p:cNvSpPr/>
          <p:nvPr/>
        </p:nvSpPr>
        <p:spPr bwMode="auto">
          <a:xfrm>
            <a:off x="618068" y="2967556"/>
            <a:ext cx="1540916" cy="20744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4" name="L-Shape 113"/>
          <p:cNvSpPr/>
          <p:nvPr/>
        </p:nvSpPr>
        <p:spPr bwMode="auto">
          <a:xfrm>
            <a:off x="618067" y="1202267"/>
            <a:ext cx="397929" cy="609600"/>
          </a:xfrm>
          <a:prstGeom prst="corner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5" name="L-Shape 114"/>
          <p:cNvSpPr/>
          <p:nvPr/>
        </p:nvSpPr>
        <p:spPr bwMode="auto">
          <a:xfrm flipH="1">
            <a:off x="3213100" y="1193801"/>
            <a:ext cx="397929" cy="609600"/>
          </a:xfrm>
          <a:prstGeom prst="corner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539066" y="1142999"/>
            <a:ext cx="1888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Card ejectors</a:t>
            </a:r>
            <a:endParaRPr lang="en-US" sz="1200" dirty="0"/>
          </a:p>
        </p:txBody>
      </p:sp>
      <p:sp>
        <p:nvSpPr>
          <p:cNvPr id="117" name="TextBox 116"/>
          <p:cNvSpPr txBox="1"/>
          <p:nvPr/>
        </p:nvSpPr>
        <p:spPr>
          <a:xfrm>
            <a:off x="3691466" y="1394597"/>
            <a:ext cx="18880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6600"/>
                </a:solidFill>
              </a:rPr>
              <a:t>Front Panel</a:t>
            </a:r>
            <a:endParaRPr lang="en-US" sz="1200" dirty="0">
              <a:solidFill>
                <a:srgbClr val="FF66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4944533" y="5977467"/>
            <a:ext cx="3818467" cy="584776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Power planes mimic grounds but need low impedance paths to connector</a:t>
            </a:r>
            <a:endParaRPr lang="en-US" sz="1600" dirty="0"/>
          </a:p>
        </p:txBody>
      </p:sp>
      <p:sp>
        <p:nvSpPr>
          <p:cNvPr id="139" name="Rounded Rectangle 138"/>
          <p:cNvSpPr/>
          <p:nvPr/>
        </p:nvSpPr>
        <p:spPr bwMode="auto">
          <a:xfrm>
            <a:off x="939794" y="4876798"/>
            <a:ext cx="838205" cy="110066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Arial" charset="0"/>
                <a:ea typeface="ＭＳ Ｐゴシック" charset="-128"/>
                <a:cs typeface="ＭＳ Ｐゴシック" charset="-128"/>
              </a:rPr>
              <a:t>Bias </a:t>
            </a:r>
            <a:r>
              <a:rPr lang="en-US" sz="1000" dirty="0" smtClean="0">
                <a:latin typeface="Arial" charset="0"/>
                <a:ea typeface="ＭＳ Ｐゴシック" charset="-128"/>
                <a:cs typeface="ＭＳ Ｐゴシック" charset="-128"/>
              </a:rPr>
              <a:t>Drivers</a:t>
            </a:r>
            <a:endParaRPr lang="en-US" sz="1000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611029" y="2097332"/>
            <a:ext cx="3733800" cy="276999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TBD whether FPGAs are same device or separate.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9464023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icity">
  <a:themeElements>
    <a:clrScheme name="simplicity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implicity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simplicit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mplicity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mplicity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simplicity.thmx</Template>
  <TotalTime>1918</TotalTime>
  <Words>454</Words>
  <Application>Microsoft Office PowerPoint</Application>
  <PresentationFormat>On-screen Show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simplicity</vt:lpstr>
      <vt:lpstr>Single Board Controller Comments</vt:lpstr>
      <vt:lpstr>Single Board Controller</vt:lpstr>
      <vt:lpstr>Single Board Challenges/Questions</vt:lpstr>
      <vt:lpstr>Electronics box</vt:lpstr>
      <vt:lpstr>Electronics box mount</vt:lpstr>
      <vt:lpstr>Electronics box – faceted option</vt:lpstr>
      <vt:lpstr>Ground plane topology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WaSp dewar comments eDrawing = WASP_ASSY_RCH2_05_10-13_1.easm</dc:title>
  <dc:creator>Roger Smith</dc:creator>
  <cp:lastModifiedBy>kaye</cp:lastModifiedBy>
  <cp:revision>43</cp:revision>
  <dcterms:created xsi:type="dcterms:W3CDTF">2013-05-13T23:12:25Z</dcterms:created>
  <dcterms:modified xsi:type="dcterms:W3CDTF">2013-05-21T19:49:08Z</dcterms:modified>
</cp:coreProperties>
</file>