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68" r:id="rId4"/>
    <p:sldId id="263" r:id="rId5"/>
    <p:sldId id="264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4403" autoAdjust="0"/>
    <p:restoredTop sz="95385" autoAdjust="0"/>
  </p:normalViewPr>
  <p:slideViewPr>
    <p:cSldViewPr snapToGrid="0" snapToObjects="1">
      <p:cViewPr>
        <p:scale>
          <a:sx n="84" d="100"/>
          <a:sy n="84" d="100"/>
        </p:scale>
        <p:origin x="-486" y="2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4893714-C47D-AA4A-83DC-AB5C63E74325}" type="datetimeFigureOut">
              <a:rPr lang="en-US" smtClean="0"/>
              <a:t>5/15/2013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6393975-F6F6-C84E-A52C-3F3F1E1ACB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4000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4893714-C47D-AA4A-83DC-AB5C63E74325}" type="datetimeFigureOut">
              <a:rPr lang="en-US" smtClean="0"/>
              <a:t>5/15/2013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6393975-F6F6-C84E-A52C-3F3F1E1ACB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9470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86550" y="381000"/>
            <a:ext cx="2076450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07695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4893714-C47D-AA4A-83DC-AB5C63E74325}" type="datetimeFigureOut">
              <a:rPr lang="en-US" smtClean="0"/>
              <a:t>5/15/2013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6393975-F6F6-C84E-A52C-3F3F1E1ACB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91508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4893714-C47D-AA4A-83DC-AB5C63E74325}" type="datetimeFigureOut">
              <a:rPr lang="en-US" smtClean="0"/>
              <a:t>5/15/2013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6393975-F6F6-C84E-A52C-3F3F1E1ACB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0896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4893714-C47D-AA4A-83DC-AB5C63E74325}" type="datetimeFigureOut">
              <a:rPr lang="en-US" smtClean="0"/>
              <a:t>5/15/2013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6393975-F6F6-C84E-A52C-3F3F1E1ACB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4720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39624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600200"/>
            <a:ext cx="39624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4893714-C47D-AA4A-83DC-AB5C63E74325}" type="datetimeFigureOut">
              <a:rPr lang="en-US" smtClean="0"/>
              <a:t>5/15/2013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6393975-F6F6-C84E-A52C-3F3F1E1ACB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6164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4893714-C47D-AA4A-83DC-AB5C63E74325}" type="datetimeFigureOut">
              <a:rPr lang="en-US" smtClean="0"/>
              <a:t>5/15/2013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6393975-F6F6-C84E-A52C-3F3F1E1ACB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37809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4893714-C47D-AA4A-83DC-AB5C63E74325}" type="datetimeFigureOut">
              <a:rPr lang="en-US" smtClean="0"/>
              <a:t>5/15/2013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6393975-F6F6-C84E-A52C-3F3F1E1ACB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2888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4893714-C47D-AA4A-83DC-AB5C63E74325}" type="datetimeFigureOut">
              <a:rPr lang="en-US" smtClean="0"/>
              <a:t>5/15/2013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6393975-F6F6-C84E-A52C-3F3F1E1ACB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01690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4893714-C47D-AA4A-83DC-AB5C63E74325}" type="datetimeFigureOut">
              <a:rPr lang="en-US" smtClean="0"/>
              <a:t>5/15/2013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6393975-F6F6-C84E-A52C-3F3F1E1ACB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0455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4893714-C47D-AA4A-83DC-AB5C63E74325}" type="datetimeFigureOut">
              <a:rPr lang="en-US" smtClean="0"/>
              <a:t>5/15/2013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6393975-F6F6-C84E-A52C-3F3F1E1ACB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80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81000"/>
            <a:ext cx="83058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80772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726080" y="1143000"/>
            <a:ext cx="203692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accent2"/>
                </a:solidFill>
              </a:defRPr>
            </a:lvl1pPr>
          </a:lstStyle>
          <a:p>
            <a:fld id="{C4893714-C47D-AA4A-83DC-AB5C63E74325}" type="datetimeFigureOut">
              <a:rPr lang="en-US" smtClean="0"/>
              <a:t>5/15/2013</a:t>
            </a:fld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33400" y="1143000"/>
            <a:ext cx="2895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2286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accent2"/>
                </a:solidFill>
              </a:defRPr>
            </a:lvl1pPr>
          </a:lstStyle>
          <a:p>
            <a:fld id="{86393975-F6F6-C84E-A52C-3F3F1E1ACBE6}" type="slidenum">
              <a:rPr lang="en-US" smtClean="0"/>
              <a:t>‹#›</a:t>
            </a:fld>
            <a:endParaRPr lang="en-US"/>
          </a:p>
        </p:txBody>
      </p:sp>
      <p:sp>
        <p:nvSpPr>
          <p:cNvPr id="3079" name="Line 7"/>
          <p:cNvSpPr>
            <a:spLocks noChangeShapeType="1"/>
          </p:cNvSpPr>
          <p:nvPr/>
        </p:nvSpPr>
        <p:spPr bwMode="auto">
          <a:xfrm>
            <a:off x="609600" y="1143000"/>
            <a:ext cx="8077200" cy="0"/>
          </a:xfrm>
          <a:prstGeom prst="line">
            <a:avLst/>
          </a:prstGeom>
          <a:noFill/>
          <a:ln w="3175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00FF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rtl="0" eaLnBrk="1" fontAlgn="base" hangingPunct="1">
        <a:spcBef>
          <a:spcPct val="5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Single Board Controller Comments</a:t>
            </a:r>
            <a:endParaRPr lang="en-US" sz="1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Roger Smith</a:t>
            </a:r>
          </a:p>
          <a:p>
            <a:r>
              <a:rPr lang="en-US" b="1" dirty="0" smtClean="0">
                <a:solidFill>
                  <a:srgbClr val="FF6600"/>
                </a:solidFill>
              </a:rPr>
              <a:t>Caltech</a:t>
            </a:r>
          </a:p>
          <a:p>
            <a:r>
              <a:rPr lang="en-US" dirty="0" smtClean="0"/>
              <a:t>2013-05-13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93596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Single Board Controller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8077200" cy="4495800"/>
          </a:xfrm>
        </p:spPr>
        <p:txBody>
          <a:bodyPr/>
          <a:lstStyle/>
          <a:p>
            <a:r>
              <a:rPr lang="en-US" sz="2000" dirty="0" smtClean="0"/>
              <a:t>Motivated by the need for high ADC clock rates</a:t>
            </a:r>
          </a:p>
          <a:p>
            <a:pPr lvl="1"/>
            <a:r>
              <a:rPr lang="en-US" sz="1600" dirty="0" smtClean="0"/>
              <a:t>Clocks exceeding 140 MHz (or more)</a:t>
            </a:r>
          </a:p>
          <a:p>
            <a:pPr lvl="1"/>
            <a:r>
              <a:rPr lang="en-US" sz="1600" dirty="0" smtClean="0"/>
              <a:t>FPGA adjacent to ADC is necessary</a:t>
            </a:r>
          </a:p>
          <a:p>
            <a:r>
              <a:rPr lang="en-US" dirty="0" smtClean="0"/>
              <a:t>Eliminates backplane complexity</a:t>
            </a:r>
          </a:p>
          <a:p>
            <a:pPr lvl="1"/>
            <a:r>
              <a:rPr lang="en-US" dirty="0" smtClean="0"/>
              <a:t>High speed signals no longer travel along backplane</a:t>
            </a:r>
          </a:p>
          <a:p>
            <a:r>
              <a:rPr lang="en-US" dirty="0" smtClean="0"/>
              <a:t>Advantage of a single low impedance analog ground plane</a:t>
            </a:r>
          </a:p>
          <a:p>
            <a:r>
              <a:rPr lang="en-US" dirty="0" smtClean="0"/>
              <a:t>Board performance not affected when placed on extenders</a:t>
            </a:r>
          </a:p>
          <a:p>
            <a:r>
              <a:rPr lang="en-US" dirty="0" smtClean="0"/>
              <a:t>Final package has A/C power in and USB out</a:t>
            </a:r>
          </a:p>
        </p:txBody>
      </p:sp>
    </p:spTree>
    <p:extLst>
      <p:ext uri="{BB962C8B-B14F-4D97-AF65-F5344CB8AC3E}">
        <p14:creationId xmlns:p14="http://schemas.microsoft.com/office/powerpoint/2010/main" val="14037806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Single Board Challenges/Questions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8077200" cy="4495800"/>
          </a:xfrm>
        </p:spPr>
        <p:txBody>
          <a:bodyPr/>
          <a:lstStyle/>
          <a:p>
            <a:r>
              <a:rPr lang="en-US" sz="2000" dirty="0" smtClean="0"/>
              <a:t>Will everything fit on a single board?</a:t>
            </a:r>
          </a:p>
          <a:p>
            <a:pPr lvl="1"/>
            <a:r>
              <a:rPr lang="en-US" sz="1600" dirty="0" smtClean="0"/>
              <a:t>Would like to use standard size (</a:t>
            </a:r>
            <a:r>
              <a:rPr lang="en-US" sz="1600" dirty="0" err="1" smtClean="0"/>
              <a:t>eg</a:t>
            </a:r>
            <a:r>
              <a:rPr lang="en-US" sz="1600" dirty="0" smtClean="0"/>
              <a:t>. 6U VME board)</a:t>
            </a:r>
          </a:p>
          <a:p>
            <a:pPr lvl="1"/>
            <a:r>
              <a:rPr lang="en-US" sz="1600" dirty="0" smtClean="0"/>
              <a:t>Custom size board not out of the question</a:t>
            </a:r>
          </a:p>
          <a:p>
            <a:pPr lvl="1"/>
            <a:r>
              <a:rPr lang="en-US" sz="1600" dirty="0" smtClean="0"/>
              <a:t>Custom sizes require a custom enclosure</a:t>
            </a:r>
          </a:p>
          <a:p>
            <a:r>
              <a:rPr lang="en-US" dirty="0" smtClean="0"/>
              <a:t>Power requirements</a:t>
            </a:r>
          </a:p>
          <a:p>
            <a:pPr lvl="1"/>
            <a:r>
              <a:rPr lang="en-US" dirty="0" smtClean="0"/>
              <a:t>Associated power board with single board controller</a:t>
            </a:r>
          </a:p>
          <a:p>
            <a:pPr lvl="1"/>
            <a:r>
              <a:rPr lang="en-US" dirty="0" smtClean="0"/>
              <a:t>Do power requirements allow for a compact power supply board?</a:t>
            </a:r>
          </a:p>
          <a:p>
            <a:r>
              <a:rPr lang="en-US" dirty="0" smtClean="0"/>
              <a:t>Other questions/challenges?</a:t>
            </a:r>
          </a:p>
        </p:txBody>
      </p:sp>
    </p:spTree>
    <p:extLst>
      <p:ext uri="{BB962C8B-B14F-4D97-AF65-F5344CB8AC3E}">
        <p14:creationId xmlns:p14="http://schemas.microsoft.com/office/powerpoint/2010/main" val="37848560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Shot 2013-05-14 at 2.08.36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855" y="1143000"/>
            <a:ext cx="4908946" cy="561616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Electronics box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7980" y="1418798"/>
            <a:ext cx="3418820" cy="4495800"/>
          </a:xfrm>
        </p:spPr>
        <p:txBody>
          <a:bodyPr/>
          <a:lstStyle/>
          <a:p>
            <a:r>
              <a:rPr lang="en-US" sz="1600" dirty="0" smtClean="0"/>
              <a:t>We are contemplating a single board CCD controller to operate both science and guide CCDs, plugging this directly into a slightly extended </a:t>
            </a:r>
            <a:r>
              <a:rPr lang="en-US" sz="1600" dirty="0" smtClean="0">
                <a:solidFill>
                  <a:srgbClr val="008000"/>
                </a:solidFill>
              </a:rPr>
              <a:t>vacuum interface board</a:t>
            </a:r>
            <a:r>
              <a:rPr lang="en-US" sz="1600" dirty="0" smtClean="0"/>
              <a:t>.</a:t>
            </a:r>
          </a:p>
          <a:p>
            <a:r>
              <a:rPr lang="en-US" sz="1600" dirty="0" smtClean="0"/>
              <a:t>Plug-in power supply between board and dewar within same </a:t>
            </a:r>
            <a:r>
              <a:rPr lang="en-US" sz="1600" b="1" dirty="0" smtClean="0">
                <a:solidFill>
                  <a:srgbClr val="3366FF"/>
                </a:solidFill>
              </a:rPr>
              <a:t>enclosure</a:t>
            </a:r>
            <a:r>
              <a:rPr lang="en-US" sz="1600" dirty="0" smtClean="0"/>
              <a:t>.</a:t>
            </a:r>
          </a:p>
          <a:p>
            <a:r>
              <a:rPr lang="en-US" sz="1600" dirty="0" smtClean="0"/>
              <a:t>Remove </a:t>
            </a:r>
            <a:r>
              <a:rPr lang="en-US" sz="1600" b="1" dirty="0" smtClean="0">
                <a:solidFill>
                  <a:srgbClr val="FF6600"/>
                </a:solidFill>
              </a:rPr>
              <a:t>side panel </a:t>
            </a:r>
            <a:r>
              <a:rPr lang="en-US" sz="1600" dirty="0" smtClean="0"/>
              <a:t>to gain access to test points on controller board.</a:t>
            </a:r>
          </a:p>
          <a:p>
            <a:r>
              <a:rPr lang="en-US" sz="1600" dirty="0" smtClean="0"/>
              <a:t>Board dimensions are TBD.</a:t>
            </a:r>
          </a:p>
          <a:p>
            <a:r>
              <a:rPr lang="en-US" sz="1600" dirty="0" smtClean="0"/>
              <a:t>Box mounts to flat faces of dewar.   Its ok to have to remove boards to access </a:t>
            </a:r>
            <a:r>
              <a:rPr lang="en-US" sz="1600" b="1" dirty="0" smtClean="0">
                <a:solidFill>
                  <a:srgbClr val="FF0000"/>
                </a:solidFill>
              </a:rPr>
              <a:t>bolts</a:t>
            </a:r>
            <a:r>
              <a:rPr lang="en-US" sz="1600" dirty="0" smtClean="0"/>
              <a:t>.</a:t>
            </a:r>
          </a:p>
          <a:p>
            <a:r>
              <a:rPr lang="en-US" sz="1600" dirty="0" smtClean="0"/>
              <a:t>Cooling by conduction to dewar.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665689" y="1241586"/>
            <a:ext cx="13980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FFFF00"/>
                </a:solidFill>
              </a:rPr>
              <a:t>Front panels with ejectors</a:t>
            </a:r>
            <a:endParaRPr lang="en-US" sz="1200" dirty="0">
              <a:solidFill>
                <a:srgbClr val="FFFF00"/>
              </a:solidFill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3889847" y="2265500"/>
            <a:ext cx="1063988" cy="3341039"/>
            <a:chOff x="3889847" y="2082430"/>
            <a:chExt cx="1063988" cy="3524110"/>
          </a:xfrm>
        </p:grpSpPr>
        <p:sp>
          <p:nvSpPr>
            <p:cNvPr id="8" name="Rounded Rectangle 7"/>
            <p:cNvSpPr/>
            <p:nvPr/>
          </p:nvSpPr>
          <p:spPr bwMode="auto">
            <a:xfrm>
              <a:off x="3889847" y="2116755"/>
              <a:ext cx="1029665" cy="3489785"/>
            </a:xfrm>
            <a:prstGeom prst="roundRect">
              <a:avLst>
                <a:gd name="adj" fmla="val 9815"/>
              </a:avLst>
            </a:prstGeom>
            <a:solidFill>
              <a:schemeClr val="accent1"/>
            </a:solidFill>
            <a:ln w="57150" cap="flat" cmpd="sng" algn="ctr">
              <a:solidFill>
                <a:srgbClr val="33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6" name="Rectangle 5"/>
            <p:cNvSpPr/>
            <p:nvPr/>
          </p:nvSpPr>
          <p:spPr bwMode="auto">
            <a:xfrm>
              <a:off x="4593590" y="5114839"/>
              <a:ext cx="152866" cy="176374"/>
            </a:xfrm>
            <a:prstGeom prst="rect">
              <a:avLst/>
            </a:prstGeom>
            <a:solidFill>
              <a:srgbClr val="3366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7" name="Rectangle 6"/>
            <p:cNvSpPr/>
            <p:nvPr/>
          </p:nvSpPr>
          <p:spPr bwMode="auto">
            <a:xfrm>
              <a:off x="4116748" y="5114839"/>
              <a:ext cx="152866" cy="176374"/>
            </a:xfrm>
            <a:prstGeom prst="rect">
              <a:avLst/>
            </a:prstGeom>
            <a:solidFill>
              <a:srgbClr val="3366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9" name="Rectangle 8"/>
            <p:cNvSpPr/>
            <p:nvPr/>
          </p:nvSpPr>
          <p:spPr bwMode="auto">
            <a:xfrm>
              <a:off x="4873750" y="2242616"/>
              <a:ext cx="80085" cy="2872223"/>
            </a:xfrm>
            <a:prstGeom prst="rect">
              <a:avLst/>
            </a:prstGeom>
            <a:solidFill>
              <a:srgbClr val="FF66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4063759" y="2116756"/>
              <a:ext cx="45719" cy="2952316"/>
            </a:xfrm>
            <a:prstGeom prst="rect">
              <a:avLst/>
            </a:prstGeom>
            <a:solidFill>
              <a:srgbClr val="008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11" name="Rectangle 10"/>
            <p:cNvSpPr/>
            <p:nvPr/>
          </p:nvSpPr>
          <p:spPr bwMode="auto">
            <a:xfrm>
              <a:off x="4116282" y="4933968"/>
              <a:ext cx="152866" cy="176374"/>
            </a:xfrm>
            <a:prstGeom prst="rect">
              <a:avLst/>
            </a:prstGeom>
            <a:solidFill>
              <a:srgbClr val="0000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12" name="Rectangle 11"/>
            <p:cNvSpPr/>
            <p:nvPr/>
          </p:nvSpPr>
          <p:spPr bwMode="auto">
            <a:xfrm>
              <a:off x="4109478" y="3363944"/>
              <a:ext cx="299372" cy="146224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vert270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charset="-128"/>
                  <a:cs typeface="ＭＳ Ｐゴシック" charset="-128"/>
                </a:rPr>
                <a:t>Power modules</a:t>
              </a: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13" name="Rectangle 12"/>
            <p:cNvSpPr/>
            <p:nvPr/>
          </p:nvSpPr>
          <p:spPr bwMode="auto">
            <a:xfrm>
              <a:off x="4063760" y="2082430"/>
              <a:ext cx="432445" cy="89284"/>
            </a:xfrm>
            <a:prstGeom prst="rect">
              <a:avLst/>
            </a:prstGeom>
            <a:solidFill>
              <a:srgbClr val="FF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14" name="Rectangle 13"/>
            <p:cNvSpPr/>
            <p:nvPr/>
          </p:nvSpPr>
          <p:spPr bwMode="auto">
            <a:xfrm>
              <a:off x="4547871" y="2116756"/>
              <a:ext cx="45719" cy="2952316"/>
            </a:xfrm>
            <a:prstGeom prst="rect">
              <a:avLst/>
            </a:prstGeom>
            <a:solidFill>
              <a:srgbClr val="008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15" name="Rectangle 14"/>
            <p:cNvSpPr/>
            <p:nvPr/>
          </p:nvSpPr>
          <p:spPr bwMode="auto">
            <a:xfrm>
              <a:off x="4509949" y="2086086"/>
              <a:ext cx="259389" cy="91440"/>
            </a:xfrm>
            <a:prstGeom prst="rect">
              <a:avLst/>
            </a:prstGeom>
            <a:solidFill>
              <a:srgbClr val="FF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16" name="Rectangle 15"/>
            <p:cNvSpPr/>
            <p:nvPr/>
          </p:nvSpPr>
          <p:spPr bwMode="auto">
            <a:xfrm>
              <a:off x="4593590" y="4933968"/>
              <a:ext cx="152866" cy="176374"/>
            </a:xfrm>
            <a:prstGeom prst="rect">
              <a:avLst/>
            </a:prstGeom>
            <a:solidFill>
              <a:srgbClr val="0000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18" name="Rectangle 17"/>
            <p:cNvSpPr/>
            <p:nvPr/>
          </p:nvSpPr>
          <p:spPr bwMode="auto">
            <a:xfrm>
              <a:off x="4574378" y="2242616"/>
              <a:ext cx="194960" cy="2528663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vert270" wrap="square" lIns="0" tIns="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200" dirty="0" smtClean="0">
                  <a:latin typeface="Arial" charset="0"/>
                  <a:ea typeface="ＭＳ Ｐゴシック" charset="-128"/>
                  <a:cs typeface="ＭＳ Ｐゴシック" charset="-128"/>
                </a:rPr>
                <a:t>CCD controller PCB</a:t>
              </a: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</p:grpSp>
      <p:sp>
        <p:nvSpPr>
          <p:cNvPr id="5" name="Rectangle 4"/>
          <p:cNvSpPr/>
          <p:nvPr/>
        </p:nvSpPr>
        <p:spPr bwMode="auto">
          <a:xfrm>
            <a:off x="457200" y="5291213"/>
            <a:ext cx="4382227" cy="70550"/>
          </a:xfrm>
          <a:prstGeom prst="rect">
            <a:avLst/>
          </a:prstGeom>
          <a:solidFill>
            <a:srgbClr val="008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cxnSp>
        <p:nvCxnSpPr>
          <p:cNvPr id="21" name="Straight Arrow Connector 20"/>
          <p:cNvCxnSpPr/>
          <p:nvPr/>
        </p:nvCxnSpPr>
        <p:spPr bwMode="auto">
          <a:xfrm>
            <a:off x="2105094" y="1887917"/>
            <a:ext cx="0" cy="340329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23" name="TextBox 22"/>
          <p:cNvSpPr txBox="1"/>
          <p:nvPr/>
        </p:nvSpPr>
        <p:spPr>
          <a:xfrm>
            <a:off x="1613144" y="3432576"/>
            <a:ext cx="10525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283 mm</a:t>
            </a:r>
            <a:endParaRPr lang="en-US" dirty="0"/>
          </a:p>
        </p:txBody>
      </p:sp>
      <p:grpSp>
        <p:nvGrpSpPr>
          <p:cNvPr id="27" name="Group 26"/>
          <p:cNvGrpSpPr>
            <a:grpSpLocks noChangeAspect="1"/>
          </p:cNvGrpSpPr>
          <p:nvPr/>
        </p:nvGrpSpPr>
        <p:grpSpPr>
          <a:xfrm rot="5400000">
            <a:off x="3832367" y="4873974"/>
            <a:ext cx="91440" cy="218031"/>
            <a:chOff x="5973512" y="6114291"/>
            <a:chExt cx="270454" cy="644876"/>
          </a:xfrm>
          <a:solidFill>
            <a:srgbClr val="FF0000"/>
          </a:solidFill>
        </p:grpSpPr>
        <p:sp>
          <p:nvSpPr>
            <p:cNvPr id="26" name="Rectangle 25"/>
            <p:cNvSpPr/>
            <p:nvPr/>
          </p:nvSpPr>
          <p:spPr bwMode="auto">
            <a:xfrm>
              <a:off x="6055824" y="6231873"/>
              <a:ext cx="105830" cy="527294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5" name="Round Same Side Corner Rectangle 24"/>
            <p:cNvSpPr/>
            <p:nvPr/>
          </p:nvSpPr>
          <p:spPr bwMode="auto">
            <a:xfrm>
              <a:off x="5973512" y="6114291"/>
              <a:ext cx="270454" cy="211648"/>
            </a:xfrm>
            <a:prstGeom prst="round2Same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</p:grpSp>
      <p:grpSp>
        <p:nvGrpSpPr>
          <p:cNvPr id="28" name="Group 27"/>
          <p:cNvGrpSpPr>
            <a:grpSpLocks noChangeAspect="1"/>
          </p:cNvGrpSpPr>
          <p:nvPr/>
        </p:nvGrpSpPr>
        <p:grpSpPr>
          <a:xfrm rot="5400000">
            <a:off x="3837895" y="4588691"/>
            <a:ext cx="91440" cy="218031"/>
            <a:chOff x="5973512" y="6114291"/>
            <a:chExt cx="270454" cy="644876"/>
          </a:xfrm>
          <a:solidFill>
            <a:srgbClr val="FF0000"/>
          </a:solidFill>
        </p:grpSpPr>
        <p:sp>
          <p:nvSpPr>
            <p:cNvPr id="29" name="Rectangle 28"/>
            <p:cNvSpPr/>
            <p:nvPr/>
          </p:nvSpPr>
          <p:spPr bwMode="auto">
            <a:xfrm>
              <a:off x="6055824" y="6231873"/>
              <a:ext cx="105830" cy="527294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30" name="Round Same Side Corner Rectangle 29"/>
            <p:cNvSpPr/>
            <p:nvPr/>
          </p:nvSpPr>
          <p:spPr bwMode="auto">
            <a:xfrm>
              <a:off x="5973512" y="6114291"/>
              <a:ext cx="270454" cy="211648"/>
            </a:xfrm>
            <a:prstGeom prst="round2Same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</p:grpSp>
      <p:grpSp>
        <p:nvGrpSpPr>
          <p:cNvPr id="31" name="Group 30"/>
          <p:cNvGrpSpPr>
            <a:grpSpLocks noChangeAspect="1"/>
          </p:cNvGrpSpPr>
          <p:nvPr/>
        </p:nvGrpSpPr>
        <p:grpSpPr>
          <a:xfrm rot="5400000">
            <a:off x="3844125" y="2674659"/>
            <a:ext cx="91440" cy="218031"/>
            <a:chOff x="5973512" y="6114291"/>
            <a:chExt cx="270454" cy="644876"/>
          </a:xfrm>
          <a:solidFill>
            <a:srgbClr val="FF0000"/>
          </a:solidFill>
        </p:grpSpPr>
        <p:sp>
          <p:nvSpPr>
            <p:cNvPr id="32" name="Rectangle 31"/>
            <p:cNvSpPr/>
            <p:nvPr/>
          </p:nvSpPr>
          <p:spPr bwMode="auto">
            <a:xfrm>
              <a:off x="6055824" y="6231873"/>
              <a:ext cx="105830" cy="527294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33" name="Round Same Side Corner Rectangle 32"/>
            <p:cNvSpPr/>
            <p:nvPr/>
          </p:nvSpPr>
          <p:spPr bwMode="auto">
            <a:xfrm>
              <a:off x="5973512" y="6114291"/>
              <a:ext cx="270454" cy="211648"/>
            </a:xfrm>
            <a:prstGeom prst="round2Same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</p:grpSp>
      <p:grpSp>
        <p:nvGrpSpPr>
          <p:cNvPr id="34" name="Group 33"/>
          <p:cNvGrpSpPr>
            <a:grpSpLocks noChangeAspect="1"/>
          </p:cNvGrpSpPr>
          <p:nvPr/>
        </p:nvGrpSpPr>
        <p:grpSpPr>
          <a:xfrm rot="5400000">
            <a:off x="3837894" y="2412892"/>
            <a:ext cx="91440" cy="218031"/>
            <a:chOff x="5973512" y="6114291"/>
            <a:chExt cx="270454" cy="644876"/>
          </a:xfrm>
          <a:solidFill>
            <a:srgbClr val="FF0000"/>
          </a:solidFill>
        </p:grpSpPr>
        <p:sp>
          <p:nvSpPr>
            <p:cNvPr id="35" name="Rectangle 34"/>
            <p:cNvSpPr/>
            <p:nvPr/>
          </p:nvSpPr>
          <p:spPr bwMode="auto">
            <a:xfrm>
              <a:off x="6055824" y="6231873"/>
              <a:ext cx="105830" cy="527294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36" name="Round Same Side Corner Rectangle 35"/>
            <p:cNvSpPr/>
            <p:nvPr/>
          </p:nvSpPr>
          <p:spPr bwMode="auto">
            <a:xfrm>
              <a:off x="5973512" y="6114291"/>
              <a:ext cx="270454" cy="211648"/>
            </a:xfrm>
            <a:prstGeom prst="round2Same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</p:grpSp>
      <p:cxnSp>
        <p:nvCxnSpPr>
          <p:cNvPr id="38" name="Straight Arrow Connector 37"/>
          <p:cNvCxnSpPr>
            <a:stCxn id="17" idx="2"/>
            <a:endCxn id="13" idx="1"/>
          </p:cNvCxnSpPr>
          <p:nvPr/>
        </p:nvCxnSpPr>
        <p:spPr bwMode="auto">
          <a:xfrm>
            <a:off x="3364724" y="1703251"/>
            <a:ext cx="699036" cy="60457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FF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4" name="Freeform 43"/>
          <p:cNvSpPr/>
          <p:nvPr/>
        </p:nvSpPr>
        <p:spPr>
          <a:xfrm>
            <a:off x="4231765" y="1246374"/>
            <a:ext cx="142539" cy="1011210"/>
          </a:xfrm>
          <a:custGeom>
            <a:avLst/>
            <a:gdLst>
              <a:gd name="connsiteX0" fmla="*/ 49689 w 143760"/>
              <a:gd name="connsiteY0" fmla="*/ 1011210 h 1011210"/>
              <a:gd name="connsiteX1" fmla="*/ 2654 w 143760"/>
              <a:gd name="connsiteY1" fmla="*/ 623188 h 1011210"/>
              <a:gd name="connsiteX2" fmla="*/ 120242 w 143760"/>
              <a:gd name="connsiteY2" fmla="*/ 129341 h 1011210"/>
              <a:gd name="connsiteX3" fmla="*/ 143760 w 143760"/>
              <a:gd name="connsiteY3" fmla="*/ 0 h 1011210"/>
              <a:gd name="connsiteX0" fmla="*/ 48468 w 142539"/>
              <a:gd name="connsiteY0" fmla="*/ 1011210 h 1011210"/>
              <a:gd name="connsiteX1" fmla="*/ 1433 w 142539"/>
              <a:gd name="connsiteY1" fmla="*/ 623188 h 1011210"/>
              <a:gd name="connsiteX2" fmla="*/ 119021 w 142539"/>
              <a:gd name="connsiteY2" fmla="*/ 129341 h 1011210"/>
              <a:gd name="connsiteX3" fmla="*/ 142539 w 142539"/>
              <a:gd name="connsiteY3" fmla="*/ 0 h 10112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2539" h="1011210">
                <a:moveTo>
                  <a:pt x="48468" y="1011210"/>
                </a:moveTo>
                <a:cubicBezTo>
                  <a:pt x="54348" y="796622"/>
                  <a:pt x="-10326" y="770166"/>
                  <a:pt x="1433" y="623188"/>
                </a:cubicBezTo>
                <a:cubicBezTo>
                  <a:pt x="13192" y="476210"/>
                  <a:pt x="95503" y="233206"/>
                  <a:pt x="119021" y="129341"/>
                </a:cubicBezTo>
                <a:cubicBezTo>
                  <a:pt x="142539" y="25476"/>
                  <a:pt x="142539" y="0"/>
                  <a:pt x="142539" y="0"/>
                </a:cubicBezTo>
              </a:path>
            </a:pathLst>
          </a:custGeom>
          <a:ln w="57150" cmpd="sng">
            <a:solidFill>
              <a:schemeClr val="tx1"/>
            </a:solidFill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45" name="Freeform 44"/>
          <p:cNvSpPr/>
          <p:nvPr/>
        </p:nvSpPr>
        <p:spPr>
          <a:xfrm>
            <a:off x="4593590" y="1267819"/>
            <a:ext cx="142539" cy="1011210"/>
          </a:xfrm>
          <a:custGeom>
            <a:avLst/>
            <a:gdLst>
              <a:gd name="connsiteX0" fmla="*/ 49689 w 143760"/>
              <a:gd name="connsiteY0" fmla="*/ 1011210 h 1011210"/>
              <a:gd name="connsiteX1" fmla="*/ 2654 w 143760"/>
              <a:gd name="connsiteY1" fmla="*/ 623188 h 1011210"/>
              <a:gd name="connsiteX2" fmla="*/ 120242 w 143760"/>
              <a:gd name="connsiteY2" fmla="*/ 129341 h 1011210"/>
              <a:gd name="connsiteX3" fmla="*/ 143760 w 143760"/>
              <a:gd name="connsiteY3" fmla="*/ 0 h 1011210"/>
              <a:gd name="connsiteX0" fmla="*/ 48468 w 142539"/>
              <a:gd name="connsiteY0" fmla="*/ 1011210 h 1011210"/>
              <a:gd name="connsiteX1" fmla="*/ 1433 w 142539"/>
              <a:gd name="connsiteY1" fmla="*/ 623188 h 1011210"/>
              <a:gd name="connsiteX2" fmla="*/ 119021 w 142539"/>
              <a:gd name="connsiteY2" fmla="*/ 129341 h 1011210"/>
              <a:gd name="connsiteX3" fmla="*/ 142539 w 142539"/>
              <a:gd name="connsiteY3" fmla="*/ 0 h 10112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2539" h="1011210">
                <a:moveTo>
                  <a:pt x="48468" y="1011210"/>
                </a:moveTo>
                <a:cubicBezTo>
                  <a:pt x="54348" y="796622"/>
                  <a:pt x="-10326" y="770166"/>
                  <a:pt x="1433" y="623188"/>
                </a:cubicBezTo>
                <a:cubicBezTo>
                  <a:pt x="13192" y="476210"/>
                  <a:pt x="95503" y="233206"/>
                  <a:pt x="119021" y="129341"/>
                </a:cubicBezTo>
                <a:cubicBezTo>
                  <a:pt x="142539" y="25476"/>
                  <a:pt x="142539" y="0"/>
                  <a:pt x="142539" y="0"/>
                </a:cubicBezTo>
              </a:path>
            </a:pathLst>
          </a:custGeom>
          <a:ln w="19050" cmpd="sng">
            <a:solidFill>
              <a:schemeClr val="tx1"/>
            </a:solidFill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4175076" y="333968"/>
            <a:ext cx="369332" cy="998988"/>
          </a:xfrm>
          <a:prstGeom prst="rect">
            <a:avLst/>
          </a:prstGeom>
          <a:solidFill>
            <a:schemeClr val="bg1"/>
          </a:solidFill>
        </p:spPr>
        <p:txBody>
          <a:bodyPr vert="vert270" wrap="square" rtlCol="0">
            <a:spAutoFit/>
          </a:bodyPr>
          <a:lstStyle/>
          <a:p>
            <a:r>
              <a:rPr lang="en-US" sz="1200" dirty="0" smtClean="0"/>
              <a:t>AC power</a:t>
            </a:r>
            <a:endParaRPr lang="en-US" sz="1200" dirty="0"/>
          </a:p>
        </p:txBody>
      </p:sp>
      <p:sp>
        <p:nvSpPr>
          <p:cNvPr id="47" name="TextBox 46"/>
          <p:cNvSpPr txBox="1"/>
          <p:nvPr/>
        </p:nvSpPr>
        <p:spPr>
          <a:xfrm>
            <a:off x="4526722" y="94066"/>
            <a:ext cx="369332" cy="1285922"/>
          </a:xfrm>
          <a:prstGeom prst="rect">
            <a:avLst/>
          </a:prstGeom>
          <a:solidFill>
            <a:schemeClr val="bg1"/>
          </a:solidFill>
        </p:spPr>
        <p:txBody>
          <a:bodyPr vert="vert270" wrap="square" rtlCol="0">
            <a:spAutoFit/>
          </a:bodyPr>
          <a:lstStyle/>
          <a:p>
            <a:r>
              <a:rPr lang="en-US" sz="1200" dirty="0" smtClean="0"/>
              <a:t>USB over fiber</a:t>
            </a:r>
            <a:endParaRPr lang="en-US" sz="1200" dirty="0"/>
          </a:p>
        </p:txBody>
      </p:sp>
      <p:sp>
        <p:nvSpPr>
          <p:cNvPr id="48" name="Rectangle 47"/>
          <p:cNvSpPr/>
          <p:nvPr/>
        </p:nvSpPr>
        <p:spPr bwMode="auto">
          <a:xfrm>
            <a:off x="4109478" y="2567628"/>
            <a:ext cx="160136" cy="73644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vert270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02135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 descr="Screen Shot 2013-05-14 at 2.32.14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0445" y="1660363"/>
            <a:ext cx="5601311" cy="4442419"/>
          </a:xfrm>
          <a:prstGeom prst="rect">
            <a:avLst/>
          </a:prstGeom>
        </p:spPr>
      </p:pic>
      <p:sp>
        <p:nvSpPr>
          <p:cNvPr id="8" name="Rounded Rectangle 7"/>
          <p:cNvSpPr/>
          <p:nvPr/>
        </p:nvSpPr>
        <p:spPr bwMode="auto">
          <a:xfrm>
            <a:off x="3889847" y="2892532"/>
            <a:ext cx="1029665" cy="2222310"/>
          </a:xfrm>
          <a:prstGeom prst="roundRect">
            <a:avLst>
              <a:gd name="adj" fmla="val 9815"/>
            </a:avLst>
          </a:prstGeom>
          <a:solidFill>
            <a:schemeClr val="accent1"/>
          </a:solidFill>
          <a:ln w="57150" cap="flat" cmpd="sng" algn="ctr">
            <a:solidFill>
              <a:srgbClr val="3366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Electronics box mount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0865" y="1418798"/>
            <a:ext cx="3519401" cy="4495800"/>
          </a:xfrm>
        </p:spPr>
        <p:txBody>
          <a:bodyPr/>
          <a:lstStyle/>
          <a:p>
            <a:pPr marL="0" indent="0">
              <a:buNone/>
            </a:pPr>
            <a:r>
              <a:rPr lang="en-US" sz="1600" dirty="0" smtClean="0"/>
              <a:t>PCB dimensions are yet TBD….</a:t>
            </a: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sz="1600" dirty="0" smtClean="0"/>
              <a:t>Options to consider:</a:t>
            </a:r>
          </a:p>
          <a:p>
            <a:r>
              <a:rPr lang="en-US" sz="1600" dirty="0" err="1" smtClean="0"/>
              <a:t>Eurocard</a:t>
            </a:r>
            <a:r>
              <a:rPr lang="en-US" sz="1600" dirty="0" smtClean="0"/>
              <a:t> 6U = 230mm wide * 160mm deep like VME.</a:t>
            </a:r>
          </a:p>
          <a:p>
            <a:r>
              <a:rPr lang="en-US" sz="1600" dirty="0" smtClean="0"/>
              <a:t>Extended 3U = 100mm wide * 230mm deep like Leach controller.  </a:t>
            </a:r>
          </a:p>
          <a:p>
            <a:pPr lvl="1"/>
            <a:r>
              <a:rPr lang="en-US" sz="1200" dirty="0" smtClean="0"/>
              <a:t>This provides less lateral overhang.</a:t>
            </a:r>
          </a:p>
          <a:p>
            <a:pPr lvl="1"/>
            <a:r>
              <a:rPr lang="en-US" sz="1200" dirty="0"/>
              <a:t>Is this enough board area</a:t>
            </a:r>
            <a:r>
              <a:rPr lang="en-US" sz="1200" dirty="0" smtClean="0"/>
              <a:t>?</a:t>
            </a:r>
          </a:p>
          <a:p>
            <a:pPr lvl="1"/>
            <a:r>
              <a:rPr lang="en-US" sz="1200" dirty="0" smtClean="0"/>
              <a:t>Do </a:t>
            </a:r>
            <a:r>
              <a:rPr lang="en-US" sz="1200" dirty="0" err="1" smtClean="0"/>
              <a:t>Vicor</a:t>
            </a:r>
            <a:r>
              <a:rPr lang="en-US" sz="1200" dirty="0" smtClean="0"/>
              <a:t> power modules fit in this space</a:t>
            </a:r>
            <a:r>
              <a:rPr lang="en-US" sz="1200" dirty="0" smtClean="0"/>
              <a:t>?</a:t>
            </a:r>
            <a:endParaRPr lang="en-US" sz="1200" dirty="0" smtClean="0"/>
          </a:p>
        </p:txBody>
      </p:sp>
      <p:sp>
        <p:nvSpPr>
          <p:cNvPr id="9" name="Rectangle 8"/>
          <p:cNvSpPr/>
          <p:nvPr/>
        </p:nvSpPr>
        <p:spPr bwMode="auto">
          <a:xfrm>
            <a:off x="4873750" y="3010114"/>
            <a:ext cx="80085" cy="1998903"/>
          </a:xfrm>
          <a:prstGeom prst="rect">
            <a:avLst/>
          </a:prstGeom>
          <a:solidFill>
            <a:srgbClr val="FF66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4060770" y="2951324"/>
            <a:ext cx="432445" cy="2104728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vert270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smtClean="0">
                <a:latin typeface="Arial" charset="0"/>
                <a:ea typeface="ＭＳ Ｐゴシック" charset="-128"/>
                <a:cs typeface="ＭＳ Ｐゴシック" charset="-128"/>
              </a:rPr>
              <a:t>Plug in Power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4509949" y="2951325"/>
            <a:ext cx="259389" cy="2104728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vert270" wrap="square" lIns="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latin typeface="Arial" charset="0"/>
                <a:ea typeface="ＭＳ Ｐゴシック" charset="-128"/>
                <a:cs typeface="ＭＳ Ｐゴシック" charset="-128"/>
              </a:rPr>
              <a:t>Controller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646240" y="3880223"/>
            <a:ext cx="12464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278 mm</a:t>
            </a:r>
            <a:endParaRPr lang="en-US" dirty="0"/>
          </a:p>
        </p:txBody>
      </p:sp>
      <p:cxnSp>
        <p:nvCxnSpPr>
          <p:cNvPr id="23" name="Straight Arrow Connector 22"/>
          <p:cNvCxnSpPr/>
          <p:nvPr/>
        </p:nvCxnSpPr>
        <p:spPr bwMode="auto">
          <a:xfrm flipH="1">
            <a:off x="2140116" y="2351650"/>
            <a:ext cx="11759" cy="331582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3798045507"/>
      </p:ext>
    </p:extLst>
  </p:cSld>
  <p:clrMapOvr>
    <a:masterClrMapping/>
  </p:clrMapOvr>
</p:sld>
</file>

<file path=ppt/theme/theme1.xml><?xml version="1.0" encoding="utf-8"?>
<a:theme xmlns:a="http://schemas.openxmlformats.org/drawingml/2006/main" name="simplicity">
  <a:themeElements>
    <a:clrScheme name="simplicity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implicity1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lnDef>
  </a:objectDefaults>
  <a:extraClrSchemeLst>
    <a:extraClrScheme>
      <a:clrScheme name="simplicity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mplicity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mplicity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mplicity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mplicity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mplicity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implicity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implicity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implicity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implicity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implicity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implicity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simplicity.thmx</Template>
  <TotalTime>1567</TotalTime>
  <Words>294</Words>
  <Application>Microsoft Office PowerPoint</Application>
  <PresentationFormat>On-screen Show (4:3)</PresentationFormat>
  <Paragraphs>47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simplicity</vt:lpstr>
      <vt:lpstr>Single Board Controller Comments</vt:lpstr>
      <vt:lpstr>Single Board Controller</vt:lpstr>
      <vt:lpstr>Single Board Challenges/Questions</vt:lpstr>
      <vt:lpstr>Electronics box</vt:lpstr>
      <vt:lpstr>Electronics box mount</vt:lpstr>
    </vt:vector>
  </TitlesOfParts>
  <Company>Caltech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WaSp dewar comments eDrawing = WASP_ASSY_RCH2_05_10-13_1.easm</dc:title>
  <dc:creator>Roger Smith</dc:creator>
  <cp:lastModifiedBy>kaye</cp:lastModifiedBy>
  <cp:revision>31</cp:revision>
  <dcterms:created xsi:type="dcterms:W3CDTF">2013-05-13T23:12:25Z</dcterms:created>
  <dcterms:modified xsi:type="dcterms:W3CDTF">2013-05-15T20:30:50Z</dcterms:modified>
</cp:coreProperties>
</file>