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8" r:id="rId4"/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403" autoAdjust="0"/>
    <p:restoredTop sz="95385" autoAdjust="0"/>
  </p:normalViewPr>
  <p:slideViewPr>
    <p:cSldViewPr snapToGrid="0" snapToObjects="1">
      <p:cViewPr>
        <p:scale>
          <a:sx n="84" d="100"/>
          <a:sy n="84" d="100"/>
        </p:scale>
        <p:origin x="-486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3714-C47D-AA4A-83DC-AB5C63E74325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400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3714-C47D-AA4A-83DC-AB5C63E74325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947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381000"/>
            <a:ext cx="20764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769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3714-C47D-AA4A-83DC-AB5C63E74325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150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3714-C47D-AA4A-83DC-AB5C63E74325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08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3714-C47D-AA4A-83DC-AB5C63E74325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47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3714-C47D-AA4A-83DC-AB5C63E74325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16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3714-C47D-AA4A-83DC-AB5C63E74325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780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3714-C47D-AA4A-83DC-AB5C63E74325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288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3714-C47D-AA4A-83DC-AB5C63E74325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69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3714-C47D-AA4A-83DC-AB5C63E74325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045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3714-C47D-AA4A-83DC-AB5C63E74325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80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305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80772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26080" y="1143000"/>
            <a:ext cx="203692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accent2"/>
                </a:solidFill>
              </a:defRPr>
            </a:lvl1pPr>
          </a:lstStyle>
          <a:p>
            <a:fld id="{C4893714-C47D-AA4A-83DC-AB5C63E74325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1143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228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accent2"/>
                </a:solidFill>
              </a:defRPr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609600" y="1143000"/>
            <a:ext cx="80772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Single Board Controller Comments</a:t>
            </a:r>
            <a:endParaRPr lang="en-US" sz="1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Roger Smith</a:t>
            </a:r>
          </a:p>
          <a:p>
            <a:r>
              <a:rPr lang="en-US" b="1" dirty="0" smtClean="0">
                <a:solidFill>
                  <a:srgbClr val="FF6600"/>
                </a:solidFill>
              </a:rPr>
              <a:t>Caltech</a:t>
            </a:r>
          </a:p>
          <a:p>
            <a:r>
              <a:rPr lang="en-US" dirty="0" smtClean="0"/>
              <a:t>2013-05-13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359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Board Controller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495800"/>
          </a:xfrm>
        </p:spPr>
        <p:txBody>
          <a:bodyPr/>
          <a:lstStyle/>
          <a:p>
            <a:r>
              <a:rPr lang="en-US" sz="2000" dirty="0" smtClean="0"/>
              <a:t>Motivated by the need for high ADC clock rates</a:t>
            </a:r>
          </a:p>
          <a:p>
            <a:pPr lvl="1"/>
            <a:r>
              <a:rPr lang="en-US" sz="1600" dirty="0" smtClean="0"/>
              <a:t>Clocks exceeding 140 MHz (or more)</a:t>
            </a:r>
          </a:p>
          <a:p>
            <a:pPr lvl="1"/>
            <a:r>
              <a:rPr lang="en-US" sz="1600" dirty="0" smtClean="0"/>
              <a:t>FPGA adjacent to ADC is necessary</a:t>
            </a:r>
          </a:p>
          <a:p>
            <a:r>
              <a:rPr lang="en-US" dirty="0" smtClean="0"/>
              <a:t>Eliminates backplane complexity</a:t>
            </a:r>
          </a:p>
          <a:p>
            <a:pPr lvl="1"/>
            <a:r>
              <a:rPr lang="en-US" dirty="0" smtClean="0"/>
              <a:t>High speed signals no longer travel along backplane</a:t>
            </a:r>
          </a:p>
          <a:p>
            <a:r>
              <a:rPr lang="en-US" dirty="0" smtClean="0"/>
              <a:t>Advantage of a single low impedance analog ground plane</a:t>
            </a:r>
          </a:p>
          <a:p>
            <a:r>
              <a:rPr lang="en-US" dirty="0" smtClean="0"/>
              <a:t>Board performance not affected when placed on extenders</a:t>
            </a:r>
          </a:p>
          <a:p>
            <a:r>
              <a:rPr lang="en-US" dirty="0" smtClean="0"/>
              <a:t>Final package has A/C power in and USB out</a:t>
            </a:r>
          </a:p>
        </p:txBody>
      </p:sp>
    </p:spTree>
    <p:extLst>
      <p:ext uri="{BB962C8B-B14F-4D97-AF65-F5344CB8AC3E}">
        <p14:creationId xmlns:p14="http://schemas.microsoft.com/office/powerpoint/2010/main" val="1403780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Board Challenges/Questions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495800"/>
          </a:xfrm>
        </p:spPr>
        <p:txBody>
          <a:bodyPr/>
          <a:lstStyle/>
          <a:p>
            <a:r>
              <a:rPr lang="en-US" sz="2000" dirty="0" smtClean="0"/>
              <a:t>Will everything fit on a single board?</a:t>
            </a:r>
          </a:p>
          <a:p>
            <a:pPr lvl="1"/>
            <a:r>
              <a:rPr lang="en-US" sz="1600" dirty="0" smtClean="0"/>
              <a:t>Would like to use standard size (</a:t>
            </a:r>
            <a:r>
              <a:rPr lang="en-US" sz="1600" dirty="0" err="1" smtClean="0"/>
              <a:t>eg</a:t>
            </a:r>
            <a:r>
              <a:rPr lang="en-US" sz="1600" dirty="0" smtClean="0"/>
              <a:t>. 6U VME board)</a:t>
            </a:r>
          </a:p>
          <a:p>
            <a:pPr lvl="1"/>
            <a:r>
              <a:rPr lang="en-US" sz="1600" dirty="0" smtClean="0"/>
              <a:t>Custom size board not out of the question</a:t>
            </a:r>
          </a:p>
          <a:p>
            <a:pPr lvl="1"/>
            <a:r>
              <a:rPr lang="en-US" sz="1600" dirty="0" smtClean="0"/>
              <a:t>Custom sizes require a custom enclosure</a:t>
            </a:r>
          </a:p>
          <a:p>
            <a:r>
              <a:rPr lang="en-US" dirty="0" smtClean="0"/>
              <a:t>Power requirements</a:t>
            </a:r>
          </a:p>
          <a:p>
            <a:pPr lvl="1"/>
            <a:r>
              <a:rPr lang="en-US" dirty="0" smtClean="0"/>
              <a:t>Associated power board with single board controller</a:t>
            </a:r>
          </a:p>
          <a:p>
            <a:pPr lvl="1"/>
            <a:r>
              <a:rPr lang="en-US" dirty="0" smtClean="0"/>
              <a:t>Do power requirements allow for a compact power supply board?</a:t>
            </a:r>
          </a:p>
          <a:p>
            <a:r>
              <a:rPr lang="en-US" dirty="0" smtClean="0"/>
              <a:t>Other questions/challenges?</a:t>
            </a:r>
          </a:p>
        </p:txBody>
      </p:sp>
    </p:spTree>
    <p:extLst>
      <p:ext uri="{BB962C8B-B14F-4D97-AF65-F5344CB8AC3E}">
        <p14:creationId xmlns:p14="http://schemas.microsoft.com/office/powerpoint/2010/main" val="3784856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3-05-14 at 2.08.3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55" y="1143000"/>
            <a:ext cx="4908946" cy="56161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Electronics 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7980" y="1418798"/>
            <a:ext cx="3418820" cy="4495800"/>
          </a:xfrm>
        </p:spPr>
        <p:txBody>
          <a:bodyPr/>
          <a:lstStyle/>
          <a:p>
            <a:r>
              <a:rPr lang="en-US" sz="1600" dirty="0" smtClean="0"/>
              <a:t>We are contemplating a single board CCD controller to operate both science and guide CCDs, plugging this directly into a slightly extended </a:t>
            </a:r>
            <a:r>
              <a:rPr lang="en-US" sz="1600" dirty="0" smtClean="0">
                <a:solidFill>
                  <a:srgbClr val="008000"/>
                </a:solidFill>
              </a:rPr>
              <a:t>vacuum interface board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Plug-in power supply between board and dewar within same </a:t>
            </a:r>
            <a:r>
              <a:rPr lang="en-US" sz="1600" b="1" dirty="0" smtClean="0">
                <a:solidFill>
                  <a:srgbClr val="3366FF"/>
                </a:solidFill>
              </a:rPr>
              <a:t>enclosure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Remove </a:t>
            </a:r>
            <a:r>
              <a:rPr lang="en-US" sz="1600" b="1" dirty="0" smtClean="0">
                <a:solidFill>
                  <a:srgbClr val="FF6600"/>
                </a:solidFill>
              </a:rPr>
              <a:t>side panel </a:t>
            </a:r>
            <a:r>
              <a:rPr lang="en-US" sz="1600" dirty="0" smtClean="0"/>
              <a:t>to gain access to test points on controller board.</a:t>
            </a:r>
          </a:p>
          <a:p>
            <a:r>
              <a:rPr lang="en-US" sz="1600" dirty="0" smtClean="0"/>
              <a:t>Board dimensions are TBD.</a:t>
            </a:r>
          </a:p>
          <a:p>
            <a:r>
              <a:rPr lang="en-US" sz="1600" dirty="0" smtClean="0"/>
              <a:t>Box mounts to flat faces of dewar.   Its ok to have to remove boards to access </a:t>
            </a:r>
            <a:r>
              <a:rPr lang="en-US" sz="1600" b="1" dirty="0" smtClean="0">
                <a:solidFill>
                  <a:srgbClr val="FF0000"/>
                </a:solidFill>
              </a:rPr>
              <a:t>bolts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Cooling by conduction to dewar.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65689" y="1241586"/>
            <a:ext cx="1398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Front panels with ejectors</a:t>
            </a:r>
            <a:endParaRPr lang="en-US" sz="1200" dirty="0">
              <a:solidFill>
                <a:srgbClr val="FFFF00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3889847" y="2265500"/>
            <a:ext cx="1063988" cy="3341039"/>
            <a:chOff x="3889847" y="2082430"/>
            <a:chExt cx="1063988" cy="3524110"/>
          </a:xfrm>
        </p:grpSpPr>
        <p:sp>
          <p:nvSpPr>
            <p:cNvPr id="8" name="Rounded Rectangle 7"/>
            <p:cNvSpPr/>
            <p:nvPr/>
          </p:nvSpPr>
          <p:spPr bwMode="auto">
            <a:xfrm>
              <a:off x="3889847" y="2116755"/>
              <a:ext cx="1029665" cy="3489785"/>
            </a:xfrm>
            <a:prstGeom prst="roundRect">
              <a:avLst>
                <a:gd name="adj" fmla="val 9815"/>
              </a:avLst>
            </a:prstGeom>
            <a:solidFill>
              <a:schemeClr val="accent1"/>
            </a:solidFill>
            <a:ln w="5715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4593590" y="5114839"/>
              <a:ext cx="152866" cy="176374"/>
            </a:xfrm>
            <a:prstGeom prst="rect">
              <a:avLst/>
            </a:prstGeom>
            <a:solidFill>
              <a:srgbClr val="33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116748" y="5114839"/>
              <a:ext cx="152866" cy="176374"/>
            </a:xfrm>
            <a:prstGeom prst="rect">
              <a:avLst/>
            </a:prstGeom>
            <a:solidFill>
              <a:srgbClr val="33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4873750" y="2242616"/>
              <a:ext cx="80085" cy="2872223"/>
            </a:xfrm>
            <a:prstGeom prst="rect">
              <a:avLst/>
            </a:prstGeom>
            <a:solidFill>
              <a:srgbClr val="FF66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063759" y="2116756"/>
              <a:ext cx="45719" cy="2952316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4116282" y="4933968"/>
              <a:ext cx="152866" cy="176374"/>
            </a:xfrm>
            <a:prstGeom prst="rect">
              <a:avLst/>
            </a:prstGeom>
            <a:solidFill>
              <a:srgbClr val="00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4109478" y="3363944"/>
              <a:ext cx="299372" cy="146224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  <a:cs typeface="ＭＳ Ｐゴシック" charset="-128"/>
                </a:rPr>
                <a:t>Power modules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4063760" y="2082430"/>
              <a:ext cx="432445" cy="8928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4547871" y="2116756"/>
              <a:ext cx="45719" cy="2952316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4509949" y="2086086"/>
              <a:ext cx="259389" cy="9144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593590" y="4933968"/>
              <a:ext cx="152866" cy="176374"/>
            </a:xfrm>
            <a:prstGeom prst="rect">
              <a:avLst/>
            </a:prstGeom>
            <a:solidFill>
              <a:srgbClr val="00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574378" y="2242616"/>
              <a:ext cx="194960" cy="252866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Arial" charset="0"/>
                  <a:ea typeface="ＭＳ Ｐゴシック" charset="-128"/>
                  <a:cs typeface="ＭＳ Ｐゴシック" charset="-128"/>
                </a:rPr>
                <a:t>CCD controller PCB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</p:grpSp>
      <p:sp>
        <p:nvSpPr>
          <p:cNvPr id="5" name="Rectangle 4"/>
          <p:cNvSpPr/>
          <p:nvPr/>
        </p:nvSpPr>
        <p:spPr bwMode="auto">
          <a:xfrm>
            <a:off x="457200" y="5291213"/>
            <a:ext cx="4382227" cy="7055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2105094" y="1887917"/>
            <a:ext cx="0" cy="34032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1613144" y="3432576"/>
            <a:ext cx="1052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283 mm</a:t>
            </a:r>
            <a:endParaRPr lang="en-US" dirty="0"/>
          </a:p>
        </p:txBody>
      </p:sp>
      <p:grpSp>
        <p:nvGrpSpPr>
          <p:cNvPr id="27" name="Group 26"/>
          <p:cNvGrpSpPr>
            <a:grpSpLocks noChangeAspect="1"/>
          </p:cNvGrpSpPr>
          <p:nvPr/>
        </p:nvGrpSpPr>
        <p:grpSpPr>
          <a:xfrm rot="5400000">
            <a:off x="3832367" y="4873974"/>
            <a:ext cx="91440" cy="218031"/>
            <a:chOff x="5973512" y="6114291"/>
            <a:chExt cx="270454" cy="644876"/>
          </a:xfrm>
          <a:solidFill>
            <a:srgbClr val="FF0000"/>
          </a:solidFill>
        </p:grpSpPr>
        <p:sp>
          <p:nvSpPr>
            <p:cNvPr id="26" name="Rectangle 25"/>
            <p:cNvSpPr/>
            <p:nvPr/>
          </p:nvSpPr>
          <p:spPr bwMode="auto">
            <a:xfrm>
              <a:off x="6055824" y="6231873"/>
              <a:ext cx="105830" cy="527294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" name="Round Same Side Corner Rectangle 24"/>
            <p:cNvSpPr/>
            <p:nvPr/>
          </p:nvSpPr>
          <p:spPr bwMode="auto">
            <a:xfrm>
              <a:off x="5973512" y="6114291"/>
              <a:ext cx="270454" cy="211648"/>
            </a:xfrm>
            <a:prstGeom prst="round2Same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28" name="Group 27"/>
          <p:cNvGrpSpPr>
            <a:grpSpLocks noChangeAspect="1"/>
          </p:cNvGrpSpPr>
          <p:nvPr/>
        </p:nvGrpSpPr>
        <p:grpSpPr>
          <a:xfrm rot="5400000">
            <a:off x="3837895" y="4588691"/>
            <a:ext cx="91440" cy="218031"/>
            <a:chOff x="5973512" y="6114291"/>
            <a:chExt cx="270454" cy="644876"/>
          </a:xfrm>
          <a:solidFill>
            <a:srgbClr val="FF0000"/>
          </a:solidFill>
        </p:grpSpPr>
        <p:sp>
          <p:nvSpPr>
            <p:cNvPr id="29" name="Rectangle 28"/>
            <p:cNvSpPr/>
            <p:nvPr/>
          </p:nvSpPr>
          <p:spPr bwMode="auto">
            <a:xfrm>
              <a:off x="6055824" y="6231873"/>
              <a:ext cx="105830" cy="527294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" name="Round Same Side Corner Rectangle 29"/>
            <p:cNvSpPr/>
            <p:nvPr/>
          </p:nvSpPr>
          <p:spPr bwMode="auto">
            <a:xfrm>
              <a:off x="5973512" y="6114291"/>
              <a:ext cx="270454" cy="211648"/>
            </a:xfrm>
            <a:prstGeom prst="round2Same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31" name="Group 30"/>
          <p:cNvGrpSpPr>
            <a:grpSpLocks noChangeAspect="1"/>
          </p:cNvGrpSpPr>
          <p:nvPr/>
        </p:nvGrpSpPr>
        <p:grpSpPr>
          <a:xfrm rot="5400000">
            <a:off x="3844125" y="2674659"/>
            <a:ext cx="91440" cy="218031"/>
            <a:chOff x="5973512" y="6114291"/>
            <a:chExt cx="270454" cy="644876"/>
          </a:xfrm>
          <a:solidFill>
            <a:srgbClr val="FF0000"/>
          </a:solidFill>
        </p:grpSpPr>
        <p:sp>
          <p:nvSpPr>
            <p:cNvPr id="32" name="Rectangle 31"/>
            <p:cNvSpPr/>
            <p:nvPr/>
          </p:nvSpPr>
          <p:spPr bwMode="auto">
            <a:xfrm>
              <a:off x="6055824" y="6231873"/>
              <a:ext cx="105830" cy="527294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3" name="Round Same Side Corner Rectangle 32"/>
            <p:cNvSpPr/>
            <p:nvPr/>
          </p:nvSpPr>
          <p:spPr bwMode="auto">
            <a:xfrm>
              <a:off x="5973512" y="6114291"/>
              <a:ext cx="270454" cy="211648"/>
            </a:xfrm>
            <a:prstGeom prst="round2Same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34" name="Group 33"/>
          <p:cNvGrpSpPr>
            <a:grpSpLocks noChangeAspect="1"/>
          </p:cNvGrpSpPr>
          <p:nvPr/>
        </p:nvGrpSpPr>
        <p:grpSpPr>
          <a:xfrm rot="5400000">
            <a:off x="3837894" y="2412892"/>
            <a:ext cx="91440" cy="218031"/>
            <a:chOff x="5973512" y="6114291"/>
            <a:chExt cx="270454" cy="644876"/>
          </a:xfrm>
          <a:solidFill>
            <a:srgbClr val="FF0000"/>
          </a:solidFill>
        </p:grpSpPr>
        <p:sp>
          <p:nvSpPr>
            <p:cNvPr id="35" name="Rectangle 34"/>
            <p:cNvSpPr/>
            <p:nvPr/>
          </p:nvSpPr>
          <p:spPr bwMode="auto">
            <a:xfrm>
              <a:off x="6055824" y="6231873"/>
              <a:ext cx="105830" cy="527294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6" name="Round Same Side Corner Rectangle 35"/>
            <p:cNvSpPr/>
            <p:nvPr/>
          </p:nvSpPr>
          <p:spPr bwMode="auto">
            <a:xfrm>
              <a:off x="5973512" y="6114291"/>
              <a:ext cx="270454" cy="211648"/>
            </a:xfrm>
            <a:prstGeom prst="round2Same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</p:grpSp>
      <p:cxnSp>
        <p:nvCxnSpPr>
          <p:cNvPr id="38" name="Straight Arrow Connector 37"/>
          <p:cNvCxnSpPr>
            <a:stCxn id="17" idx="2"/>
            <a:endCxn id="13" idx="1"/>
          </p:cNvCxnSpPr>
          <p:nvPr/>
        </p:nvCxnSpPr>
        <p:spPr bwMode="auto">
          <a:xfrm>
            <a:off x="3364724" y="1703251"/>
            <a:ext cx="699036" cy="6045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4" name="Freeform 43"/>
          <p:cNvSpPr/>
          <p:nvPr/>
        </p:nvSpPr>
        <p:spPr>
          <a:xfrm>
            <a:off x="4231765" y="1246374"/>
            <a:ext cx="142539" cy="1011210"/>
          </a:xfrm>
          <a:custGeom>
            <a:avLst/>
            <a:gdLst>
              <a:gd name="connsiteX0" fmla="*/ 49689 w 143760"/>
              <a:gd name="connsiteY0" fmla="*/ 1011210 h 1011210"/>
              <a:gd name="connsiteX1" fmla="*/ 2654 w 143760"/>
              <a:gd name="connsiteY1" fmla="*/ 623188 h 1011210"/>
              <a:gd name="connsiteX2" fmla="*/ 120242 w 143760"/>
              <a:gd name="connsiteY2" fmla="*/ 129341 h 1011210"/>
              <a:gd name="connsiteX3" fmla="*/ 143760 w 143760"/>
              <a:gd name="connsiteY3" fmla="*/ 0 h 1011210"/>
              <a:gd name="connsiteX0" fmla="*/ 48468 w 142539"/>
              <a:gd name="connsiteY0" fmla="*/ 1011210 h 1011210"/>
              <a:gd name="connsiteX1" fmla="*/ 1433 w 142539"/>
              <a:gd name="connsiteY1" fmla="*/ 623188 h 1011210"/>
              <a:gd name="connsiteX2" fmla="*/ 119021 w 142539"/>
              <a:gd name="connsiteY2" fmla="*/ 129341 h 1011210"/>
              <a:gd name="connsiteX3" fmla="*/ 142539 w 142539"/>
              <a:gd name="connsiteY3" fmla="*/ 0 h 1011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539" h="1011210">
                <a:moveTo>
                  <a:pt x="48468" y="1011210"/>
                </a:moveTo>
                <a:cubicBezTo>
                  <a:pt x="54348" y="796622"/>
                  <a:pt x="-10326" y="770166"/>
                  <a:pt x="1433" y="623188"/>
                </a:cubicBezTo>
                <a:cubicBezTo>
                  <a:pt x="13192" y="476210"/>
                  <a:pt x="95503" y="233206"/>
                  <a:pt x="119021" y="129341"/>
                </a:cubicBezTo>
                <a:cubicBezTo>
                  <a:pt x="142539" y="25476"/>
                  <a:pt x="142539" y="0"/>
                  <a:pt x="142539" y="0"/>
                </a:cubicBezTo>
              </a:path>
            </a:pathLst>
          </a:custGeom>
          <a:ln w="57150" cmpd="sng"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5" name="Freeform 44"/>
          <p:cNvSpPr/>
          <p:nvPr/>
        </p:nvSpPr>
        <p:spPr>
          <a:xfrm>
            <a:off x="4593590" y="1267819"/>
            <a:ext cx="142539" cy="1011210"/>
          </a:xfrm>
          <a:custGeom>
            <a:avLst/>
            <a:gdLst>
              <a:gd name="connsiteX0" fmla="*/ 49689 w 143760"/>
              <a:gd name="connsiteY0" fmla="*/ 1011210 h 1011210"/>
              <a:gd name="connsiteX1" fmla="*/ 2654 w 143760"/>
              <a:gd name="connsiteY1" fmla="*/ 623188 h 1011210"/>
              <a:gd name="connsiteX2" fmla="*/ 120242 w 143760"/>
              <a:gd name="connsiteY2" fmla="*/ 129341 h 1011210"/>
              <a:gd name="connsiteX3" fmla="*/ 143760 w 143760"/>
              <a:gd name="connsiteY3" fmla="*/ 0 h 1011210"/>
              <a:gd name="connsiteX0" fmla="*/ 48468 w 142539"/>
              <a:gd name="connsiteY0" fmla="*/ 1011210 h 1011210"/>
              <a:gd name="connsiteX1" fmla="*/ 1433 w 142539"/>
              <a:gd name="connsiteY1" fmla="*/ 623188 h 1011210"/>
              <a:gd name="connsiteX2" fmla="*/ 119021 w 142539"/>
              <a:gd name="connsiteY2" fmla="*/ 129341 h 1011210"/>
              <a:gd name="connsiteX3" fmla="*/ 142539 w 142539"/>
              <a:gd name="connsiteY3" fmla="*/ 0 h 1011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539" h="1011210">
                <a:moveTo>
                  <a:pt x="48468" y="1011210"/>
                </a:moveTo>
                <a:cubicBezTo>
                  <a:pt x="54348" y="796622"/>
                  <a:pt x="-10326" y="770166"/>
                  <a:pt x="1433" y="623188"/>
                </a:cubicBezTo>
                <a:cubicBezTo>
                  <a:pt x="13192" y="476210"/>
                  <a:pt x="95503" y="233206"/>
                  <a:pt x="119021" y="129341"/>
                </a:cubicBezTo>
                <a:cubicBezTo>
                  <a:pt x="142539" y="25476"/>
                  <a:pt x="142539" y="0"/>
                  <a:pt x="142539" y="0"/>
                </a:cubicBezTo>
              </a:path>
            </a:pathLst>
          </a:custGeom>
          <a:ln w="19050" cmpd="sng"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175076" y="333968"/>
            <a:ext cx="369332" cy="998988"/>
          </a:xfrm>
          <a:prstGeom prst="rect">
            <a:avLst/>
          </a:prstGeom>
          <a:solidFill>
            <a:schemeClr val="bg1"/>
          </a:solidFill>
        </p:spPr>
        <p:txBody>
          <a:bodyPr vert="vert270" wrap="square" rtlCol="0">
            <a:spAutoFit/>
          </a:bodyPr>
          <a:lstStyle/>
          <a:p>
            <a:r>
              <a:rPr lang="en-US" sz="1200" dirty="0" smtClean="0"/>
              <a:t>AC power</a:t>
            </a:r>
            <a:endParaRPr lang="en-US" sz="1200" dirty="0"/>
          </a:p>
        </p:txBody>
      </p:sp>
      <p:sp>
        <p:nvSpPr>
          <p:cNvPr id="47" name="TextBox 46"/>
          <p:cNvSpPr txBox="1"/>
          <p:nvPr/>
        </p:nvSpPr>
        <p:spPr>
          <a:xfrm>
            <a:off x="4526722" y="94066"/>
            <a:ext cx="369332" cy="1285922"/>
          </a:xfrm>
          <a:prstGeom prst="rect">
            <a:avLst/>
          </a:prstGeom>
          <a:solidFill>
            <a:schemeClr val="bg1"/>
          </a:solidFill>
        </p:spPr>
        <p:txBody>
          <a:bodyPr vert="vert270" wrap="square" rtlCol="0">
            <a:spAutoFit/>
          </a:bodyPr>
          <a:lstStyle/>
          <a:p>
            <a:r>
              <a:rPr lang="en-US" sz="1200" dirty="0" smtClean="0"/>
              <a:t>USB over fiber</a:t>
            </a:r>
            <a:endParaRPr lang="en-US" sz="1200" dirty="0"/>
          </a:p>
        </p:txBody>
      </p:sp>
      <p:sp>
        <p:nvSpPr>
          <p:cNvPr id="48" name="Rectangle 47"/>
          <p:cNvSpPr/>
          <p:nvPr/>
        </p:nvSpPr>
        <p:spPr bwMode="auto">
          <a:xfrm>
            <a:off x="4109478" y="2567628"/>
            <a:ext cx="160136" cy="736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213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creen Shot 2013-05-14 at 2.32.1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445" y="1660363"/>
            <a:ext cx="5601311" cy="4442419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 bwMode="auto">
          <a:xfrm>
            <a:off x="3889847" y="2892532"/>
            <a:ext cx="1029665" cy="2222310"/>
          </a:xfrm>
          <a:prstGeom prst="roundRect">
            <a:avLst>
              <a:gd name="adj" fmla="val 9815"/>
            </a:avLst>
          </a:prstGeom>
          <a:solidFill>
            <a:schemeClr val="accent1"/>
          </a:solidFill>
          <a:ln w="5715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Electronics box mount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0865" y="1418798"/>
            <a:ext cx="3519401" cy="44958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PCB dimensions are yet TBD….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Options to consider:</a:t>
            </a:r>
          </a:p>
          <a:p>
            <a:r>
              <a:rPr lang="en-US" sz="1600" dirty="0" err="1" smtClean="0"/>
              <a:t>Eurocard</a:t>
            </a:r>
            <a:r>
              <a:rPr lang="en-US" sz="1600" dirty="0" smtClean="0"/>
              <a:t> 6U = 230mm wide * 160mm deep like VME.</a:t>
            </a:r>
          </a:p>
          <a:p>
            <a:r>
              <a:rPr lang="en-US" sz="1600" dirty="0" smtClean="0"/>
              <a:t>Extended 3U = 100mm wide * 230mm deep like Leach controller.  </a:t>
            </a:r>
          </a:p>
          <a:p>
            <a:pPr lvl="1"/>
            <a:r>
              <a:rPr lang="en-US" sz="1200" dirty="0" smtClean="0"/>
              <a:t>This provides less lateral overhang.</a:t>
            </a:r>
          </a:p>
          <a:p>
            <a:pPr lvl="1"/>
            <a:r>
              <a:rPr lang="en-US" sz="1200" dirty="0"/>
              <a:t>Is this enough board area</a:t>
            </a:r>
            <a:r>
              <a:rPr lang="en-US" sz="1200" dirty="0" smtClean="0"/>
              <a:t>?</a:t>
            </a:r>
          </a:p>
          <a:p>
            <a:pPr lvl="1"/>
            <a:r>
              <a:rPr lang="en-US" sz="1200" dirty="0" smtClean="0"/>
              <a:t>Do </a:t>
            </a:r>
            <a:r>
              <a:rPr lang="en-US" sz="1200" dirty="0" err="1" smtClean="0"/>
              <a:t>Vicor</a:t>
            </a:r>
            <a:r>
              <a:rPr lang="en-US" sz="1200" dirty="0" smtClean="0"/>
              <a:t> power modules fit in this space</a:t>
            </a:r>
            <a:r>
              <a:rPr lang="en-US" sz="1200" dirty="0" smtClean="0"/>
              <a:t>?</a:t>
            </a:r>
            <a:endParaRPr lang="en-US" sz="1200" dirty="0" smtClean="0"/>
          </a:p>
        </p:txBody>
      </p:sp>
      <p:sp>
        <p:nvSpPr>
          <p:cNvPr id="9" name="Rectangle 8"/>
          <p:cNvSpPr/>
          <p:nvPr/>
        </p:nvSpPr>
        <p:spPr bwMode="auto">
          <a:xfrm>
            <a:off x="4873750" y="3010114"/>
            <a:ext cx="80085" cy="1998903"/>
          </a:xfrm>
          <a:prstGeom prst="rect">
            <a:avLst/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060770" y="2951324"/>
            <a:ext cx="432445" cy="210472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  <a:ea typeface="ＭＳ Ｐゴシック" charset="-128"/>
                <a:cs typeface="ＭＳ Ｐゴシック" charset="-128"/>
              </a:rPr>
              <a:t>Plug in Power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509949" y="2951325"/>
            <a:ext cx="259389" cy="210472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Arial" charset="0"/>
                <a:ea typeface="ＭＳ Ｐゴシック" charset="-128"/>
                <a:cs typeface="ＭＳ Ｐゴシック" charset="-128"/>
              </a:rPr>
              <a:t>Controller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646240" y="3880223"/>
            <a:ext cx="1246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278 mm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 bwMode="auto">
          <a:xfrm flipH="1">
            <a:off x="2140116" y="2351650"/>
            <a:ext cx="11759" cy="33158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798045507"/>
      </p:ext>
    </p:extLst>
  </p:cSld>
  <p:clrMapOvr>
    <a:masterClrMapping/>
  </p:clrMapOvr>
</p:sld>
</file>

<file path=ppt/theme/theme1.xml><?xml version="1.0" encoding="utf-8"?>
<a:theme xmlns:a="http://schemas.openxmlformats.org/drawingml/2006/main" name="simplicity">
  <a:themeElements>
    <a:clrScheme name="simplicity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implicity1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simplicity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icity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icity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icity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icity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icity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icity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icity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icity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icity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icity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icity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simplicity.thmx</Template>
  <TotalTime>1567</TotalTime>
  <Words>294</Words>
  <Application>Microsoft Office PowerPoint</Application>
  <PresentationFormat>On-screen Show (4:3)</PresentationFormat>
  <Paragraphs>47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simplicity</vt:lpstr>
      <vt:lpstr>Single Board Controller Comments</vt:lpstr>
      <vt:lpstr>Single Board Controller</vt:lpstr>
      <vt:lpstr>Single Board Challenges/Questions</vt:lpstr>
      <vt:lpstr>Electronics box</vt:lpstr>
      <vt:lpstr>Electronics box mount</vt:lpstr>
    </vt:vector>
  </TitlesOfParts>
  <Company>Caltech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WaSp dewar comments eDrawing = WASP_ASSY_RCH2_05_10-13_1.easm</dc:title>
  <dc:creator>Roger Smith</dc:creator>
  <cp:lastModifiedBy>kaye</cp:lastModifiedBy>
  <cp:revision>31</cp:revision>
  <dcterms:created xsi:type="dcterms:W3CDTF">2013-05-13T23:12:25Z</dcterms:created>
  <dcterms:modified xsi:type="dcterms:W3CDTF">2013-05-15T20:30:50Z</dcterms:modified>
</cp:coreProperties>
</file>