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58" r:id="rId3"/>
    <p:sldId id="287" r:id="rId4"/>
    <p:sldId id="268" r:id="rId5"/>
    <p:sldId id="281" r:id="rId6"/>
    <p:sldId id="289" r:id="rId7"/>
    <p:sldId id="282" r:id="rId8"/>
    <p:sldId id="283" r:id="rId9"/>
    <p:sldId id="257" r:id="rId10"/>
    <p:sldId id="269" r:id="rId11"/>
    <p:sldId id="290" r:id="rId12"/>
    <p:sldId id="259" r:id="rId13"/>
    <p:sldId id="270" r:id="rId14"/>
    <p:sldId id="291" r:id="rId15"/>
    <p:sldId id="260" r:id="rId16"/>
    <p:sldId id="271" r:id="rId17"/>
    <p:sldId id="292" r:id="rId18"/>
    <p:sldId id="261" r:id="rId19"/>
    <p:sldId id="272" r:id="rId20"/>
    <p:sldId id="293" r:id="rId21"/>
    <p:sldId id="262" r:id="rId22"/>
    <p:sldId id="273" r:id="rId23"/>
    <p:sldId id="274" r:id="rId24"/>
    <p:sldId id="275" r:id="rId25"/>
    <p:sldId id="294" r:id="rId26"/>
    <p:sldId id="284" r:id="rId27"/>
    <p:sldId id="263" r:id="rId28"/>
    <p:sldId id="276" r:id="rId29"/>
    <p:sldId id="264" r:id="rId30"/>
    <p:sldId id="277" r:id="rId31"/>
    <p:sldId id="265" r:id="rId32"/>
    <p:sldId id="280" r:id="rId33"/>
    <p:sldId id="266" r:id="rId34"/>
    <p:sldId id="278" r:id="rId35"/>
    <p:sldId id="267" r:id="rId36"/>
    <p:sldId id="279" r:id="rId37"/>
    <p:sldId id="285" r:id="rId38"/>
    <p:sldId id="286" r:id="rId39"/>
    <p:sldId id="288" r:id="rId40"/>
    <p:sldId id="295"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294" autoAdjust="0"/>
    <p:restoredTop sz="94660"/>
  </p:normalViewPr>
  <p:slideViewPr>
    <p:cSldViewPr>
      <p:cViewPr>
        <p:scale>
          <a:sx n="100" d="100"/>
          <a:sy n="100" d="100"/>
        </p:scale>
        <p:origin x="-306" y="-17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3E893C-BCCD-456C-8E13-7ED305792E87}" type="datetimeFigureOut">
              <a:rPr lang="en-US" smtClean="0"/>
              <a:t>1/29/2013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E65F17-2DCD-403A-9FDA-650C3EC83DD5}" type="slidenum">
              <a:rPr lang="en-US" smtClean="0"/>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EE65F17-2DCD-403A-9FDA-650C3EC83DD5}" type="slidenum">
              <a:rPr lang="en-US" smtClean="0"/>
              <a:t>5</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EE65F17-2DCD-403A-9FDA-650C3EC83DD5}" type="slidenum">
              <a:rPr lang="en-US" smtClean="0"/>
              <a:t>8</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1FCA4D0-3218-49B8-BA39-88628851780C}" type="datetimeFigureOut">
              <a:rPr lang="en-US" smtClean="0"/>
              <a:pPr/>
              <a:t>1/28/2013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C9A848-DFD1-46E8-97EE-37062B7712E4}" type="slidenum">
              <a:rPr lang="en-US" smtClean="0"/>
              <a:pPr/>
              <a:t>‹#›</a:t>
            </a:fld>
            <a:endParaRPr lang="en-US" dirty="0"/>
          </a:p>
        </p:txBody>
      </p:sp>
    </p:spTree>
    <p:extLst>
      <p:ext uri="{BB962C8B-B14F-4D97-AF65-F5344CB8AC3E}">
        <p14:creationId xmlns:p14="http://schemas.microsoft.com/office/powerpoint/2010/main" xmlns="" val="2192944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FCA4D0-3218-49B8-BA39-88628851780C}" type="datetimeFigureOut">
              <a:rPr lang="en-US" smtClean="0"/>
              <a:pPr/>
              <a:t>1/28/2013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C9A848-DFD1-46E8-97EE-37062B7712E4}" type="slidenum">
              <a:rPr lang="en-US" smtClean="0"/>
              <a:pPr/>
              <a:t>‹#›</a:t>
            </a:fld>
            <a:endParaRPr lang="en-US" dirty="0"/>
          </a:p>
        </p:txBody>
      </p:sp>
    </p:spTree>
    <p:extLst>
      <p:ext uri="{BB962C8B-B14F-4D97-AF65-F5344CB8AC3E}">
        <p14:creationId xmlns:p14="http://schemas.microsoft.com/office/powerpoint/2010/main" xmlns="" val="2036665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FCA4D0-3218-49B8-BA39-88628851780C}" type="datetimeFigureOut">
              <a:rPr lang="en-US" smtClean="0"/>
              <a:pPr/>
              <a:t>1/28/2013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C9A848-DFD1-46E8-97EE-37062B7712E4}" type="slidenum">
              <a:rPr lang="en-US" smtClean="0"/>
              <a:pPr/>
              <a:t>‹#›</a:t>
            </a:fld>
            <a:endParaRPr lang="en-US" dirty="0"/>
          </a:p>
        </p:txBody>
      </p:sp>
    </p:spTree>
    <p:extLst>
      <p:ext uri="{BB962C8B-B14F-4D97-AF65-F5344CB8AC3E}">
        <p14:creationId xmlns:p14="http://schemas.microsoft.com/office/powerpoint/2010/main" xmlns="" val="1347553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FCA4D0-3218-49B8-BA39-88628851780C}" type="datetimeFigureOut">
              <a:rPr lang="en-US" smtClean="0"/>
              <a:pPr/>
              <a:t>1/28/2013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C9A848-DFD1-46E8-97EE-37062B7712E4}" type="slidenum">
              <a:rPr lang="en-US" smtClean="0"/>
              <a:pPr/>
              <a:t>‹#›</a:t>
            </a:fld>
            <a:endParaRPr lang="en-US" dirty="0"/>
          </a:p>
        </p:txBody>
      </p:sp>
    </p:spTree>
    <p:extLst>
      <p:ext uri="{BB962C8B-B14F-4D97-AF65-F5344CB8AC3E}">
        <p14:creationId xmlns:p14="http://schemas.microsoft.com/office/powerpoint/2010/main" xmlns="" val="2274651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FCA4D0-3218-49B8-BA39-88628851780C}" type="datetimeFigureOut">
              <a:rPr lang="en-US" smtClean="0"/>
              <a:pPr/>
              <a:t>1/28/2013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C9A848-DFD1-46E8-97EE-37062B7712E4}" type="slidenum">
              <a:rPr lang="en-US" smtClean="0"/>
              <a:pPr/>
              <a:t>‹#›</a:t>
            </a:fld>
            <a:endParaRPr lang="en-US" dirty="0"/>
          </a:p>
        </p:txBody>
      </p:sp>
    </p:spTree>
    <p:extLst>
      <p:ext uri="{BB962C8B-B14F-4D97-AF65-F5344CB8AC3E}">
        <p14:creationId xmlns:p14="http://schemas.microsoft.com/office/powerpoint/2010/main" xmlns="" val="1352535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1FCA4D0-3218-49B8-BA39-88628851780C}" type="datetimeFigureOut">
              <a:rPr lang="en-US" smtClean="0"/>
              <a:pPr/>
              <a:t>1/28/2013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C9A848-DFD1-46E8-97EE-37062B7712E4}" type="slidenum">
              <a:rPr lang="en-US" smtClean="0"/>
              <a:pPr/>
              <a:t>‹#›</a:t>
            </a:fld>
            <a:endParaRPr lang="en-US" dirty="0"/>
          </a:p>
        </p:txBody>
      </p:sp>
    </p:spTree>
    <p:extLst>
      <p:ext uri="{BB962C8B-B14F-4D97-AF65-F5344CB8AC3E}">
        <p14:creationId xmlns:p14="http://schemas.microsoft.com/office/powerpoint/2010/main" xmlns="" val="2738814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1FCA4D0-3218-49B8-BA39-88628851780C}" type="datetimeFigureOut">
              <a:rPr lang="en-US" smtClean="0"/>
              <a:pPr/>
              <a:t>1/28/2013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8C9A848-DFD1-46E8-97EE-37062B7712E4}" type="slidenum">
              <a:rPr lang="en-US" smtClean="0"/>
              <a:pPr/>
              <a:t>‹#›</a:t>
            </a:fld>
            <a:endParaRPr lang="en-US" dirty="0"/>
          </a:p>
        </p:txBody>
      </p:sp>
    </p:spTree>
    <p:extLst>
      <p:ext uri="{BB962C8B-B14F-4D97-AF65-F5344CB8AC3E}">
        <p14:creationId xmlns:p14="http://schemas.microsoft.com/office/powerpoint/2010/main" xmlns="" val="2869088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1FCA4D0-3218-49B8-BA39-88628851780C}" type="datetimeFigureOut">
              <a:rPr lang="en-US" smtClean="0"/>
              <a:pPr/>
              <a:t>1/28/2013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8C9A848-DFD1-46E8-97EE-37062B7712E4}" type="slidenum">
              <a:rPr lang="en-US" smtClean="0"/>
              <a:pPr/>
              <a:t>‹#›</a:t>
            </a:fld>
            <a:endParaRPr lang="en-US" dirty="0"/>
          </a:p>
        </p:txBody>
      </p:sp>
    </p:spTree>
    <p:extLst>
      <p:ext uri="{BB962C8B-B14F-4D97-AF65-F5344CB8AC3E}">
        <p14:creationId xmlns:p14="http://schemas.microsoft.com/office/powerpoint/2010/main" xmlns="" val="2919407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FCA4D0-3218-49B8-BA39-88628851780C}" type="datetimeFigureOut">
              <a:rPr lang="en-US" smtClean="0"/>
              <a:pPr/>
              <a:t>1/28/2013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8C9A848-DFD1-46E8-97EE-37062B7712E4}" type="slidenum">
              <a:rPr lang="en-US" smtClean="0"/>
              <a:pPr/>
              <a:t>‹#›</a:t>
            </a:fld>
            <a:endParaRPr lang="en-US" dirty="0"/>
          </a:p>
        </p:txBody>
      </p:sp>
    </p:spTree>
    <p:extLst>
      <p:ext uri="{BB962C8B-B14F-4D97-AF65-F5344CB8AC3E}">
        <p14:creationId xmlns:p14="http://schemas.microsoft.com/office/powerpoint/2010/main" xmlns="" val="2498079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FCA4D0-3218-49B8-BA39-88628851780C}" type="datetimeFigureOut">
              <a:rPr lang="en-US" smtClean="0"/>
              <a:pPr/>
              <a:t>1/28/2013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C9A848-DFD1-46E8-97EE-37062B7712E4}" type="slidenum">
              <a:rPr lang="en-US" smtClean="0"/>
              <a:pPr/>
              <a:t>‹#›</a:t>
            </a:fld>
            <a:endParaRPr lang="en-US" dirty="0"/>
          </a:p>
        </p:txBody>
      </p:sp>
    </p:spTree>
    <p:extLst>
      <p:ext uri="{BB962C8B-B14F-4D97-AF65-F5344CB8AC3E}">
        <p14:creationId xmlns:p14="http://schemas.microsoft.com/office/powerpoint/2010/main" xmlns="" val="580967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FCA4D0-3218-49B8-BA39-88628851780C}" type="datetimeFigureOut">
              <a:rPr lang="en-US" smtClean="0"/>
              <a:pPr/>
              <a:t>1/28/2013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C9A848-DFD1-46E8-97EE-37062B7712E4}" type="slidenum">
              <a:rPr lang="en-US" smtClean="0"/>
              <a:pPr/>
              <a:t>‹#›</a:t>
            </a:fld>
            <a:endParaRPr lang="en-US" dirty="0"/>
          </a:p>
        </p:txBody>
      </p:sp>
    </p:spTree>
    <p:extLst>
      <p:ext uri="{BB962C8B-B14F-4D97-AF65-F5344CB8AC3E}">
        <p14:creationId xmlns:p14="http://schemas.microsoft.com/office/powerpoint/2010/main" xmlns="" val="638494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FCA4D0-3218-49B8-BA39-88628851780C}" type="datetimeFigureOut">
              <a:rPr lang="en-US" smtClean="0"/>
              <a:pPr/>
              <a:t>1/28/2013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C9A848-DFD1-46E8-97EE-37062B7712E4}" type="slidenum">
              <a:rPr lang="en-US" smtClean="0"/>
              <a:pPr/>
              <a:t>‹#›</a:t>
            </a:fld>
            <a:endParaRPr lang="en-US" dirty="0"/>
          </a:p>
        </p:txBody>
      </p:sp>
    </p:spTree>
    <p:extLst>
      <p:ext uri="{BB962C8B-B14F-4D97-AF65-F5344CB8AC3E}">
        <p14:creationId xmlns:p14="http://schemas.microsoft.com/office/powerpoint/2010/main" xmlns="" val="4062767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 on IFPAC_SCHEMATIC</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xmlns="" val="16050071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Analog Second Stage</a:t>
            </a:r>
            <a:endParaRPr lang="en-US" dirty="0"/>
          </a:p>
        </p:txBody>
      </p:sp>
      <p:sp>
        <p:nvSpPr>
          <p:cNvPr id="3" name="Content Placeholder 2"/>
          <p:cNvSpPr>
            <a:spLocks noGrp="1"/>
          </p:cNvSpPr>
          <p:nvPr>
            <p:ph idx="1"/>
          </p:nvPr>
        </p:nvSpPr>
        <p:spPr/>
        <p:txBody>
          <a:bodyPr/>
          <a:lstStyle/>
          <a:p>
            <a:r>
              <a:rPr lang="en-US" dirty="0" smtClean="0"/>
              <a:t>Has a 33pF capacitor been added in parallel to R67?</a:t>
            </a:r>
          </a:p>
          <a:p>
            <a:r>
              <a:rPr lang="en-US" dirty="0" smtClean="0"/>
              <a:t>While the 8045 is described as unity gain stable it has an </a:t>
            </a:r>
            <a:r>
              <a:rPr lang="en-US" dirty="0" smtClean="0"/>
              <a:t>underdamped</a:t>
            </a:r>
            <a:r>
              <a:rPr lang="en-US" dirty="0" smtClean="0"/>
              <a:t> response (ringing) at the low gain being used.</a:t>
            </a:r>
          </a:p>
          <a:p>
            <a:r>
              <a:rPr lang="en-US" dirty="0" smtClean="0"/>
              <a:t>PSRR is very good at 100kHz to 1MHz where we most care</a:t>
            </a:r>
            <a:r>
              <a:rPr lang="en-US" dirty="0" smtClean="0"/>
              <a:t>.</a:t>
            </a:r>
            <a:endParaRPr lang="en-US" dirty="0" smtClean="0"/>
          </a:p>
        </p:txBody>
      </p:sp>
    </p:spTree>
    <p:extLst>
      <p:ext uri="{BB962C8B-B14F-4D97-AF65-F5344CB8AC3E}">
        <p14:creationId xmlns:p14="http://schemas.microsoft.com/office/powerpoint/2010/main" xmlns="" val="22552987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Second Stage Amplifier</a:t>
            </a:r>
            <a:endParaRPr lang="en-US" dirty="0">
              <a:solidFill>
                <a:srgbClr val="00B050"/>
              </a:solidFill>
            </a:endParaRPr>
          </a:p>
        </p:txBody>
      </p:sp>
      <p:sp>
        <p:nvSpPr>
          <p:cNvPr id="3" name="Content Placeholder 2"/>
          <p:cNvSpPr>
            <a:spLocks noGrp="1"/>
          </p:cNvSpPr>
          <p:nvPr>
            <p:ph idx="1"/>
          </p:nvPr>
        </p:nvSpPr>
        <p:spPr/>
        <p:txBody>
          <a:bodyPr/>
          <a:lstStyle/>
          <a:p>
            <a:r>
              <a:rPr lang="en-US" dirty="0" smtClean="0">
                <a:solidFill>
                  <a:srgbClr val="00B050"/>
                </a:solidFill>
              </a:rPr>
              <a:t>While testing we did faced problem of oscillations at output with AD8045.</a:t>
            </a:r>
          </a:p>
          <a:p>
            <a:r>
              <a:rPr lang="en-US" dirty="0" smtClean="0">
                <a:solidFill>
                  <a:srgbClr val="00B050"/>
                </a:solidFill>
              </a:rPr>
              <a:t>Currently  we are using AD8099 in for all stages as it is fast enough and it’s output is stable.</a:t>
            </a:r>
          </a:p>
          <a:p>
            <a:r>
              <a:rPr lang="en-US" dirty="0" smtClean="0">
                <a:solidFill>
                  <a:srgbClr val="00B050"/>
                </a:solidFill>
              </a:rPr>
              <a:t>We also plan test AD829 for second stage which is pin to pin compatible. </a:t>
            </a:r>
            <a:endParaRPr lang="en-US" dirty="0">
              <a:solidFill>
                <a:srgbClr val="00B05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Integration Amplifier</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1371600" y="1137100"/>
            <a:ext cx="5857123" cy="4989063"/>
          </a:xfrm>
        </p:spPr>
      </p:pic>
      <p:cxnSp>
        <p:nvCxnSpPr>
          <p:cNvPr id="10" name="Straight Arrow Connector 9"/>
          <p:cNvCxnSpPr>
            <a:stCxn id="12" idx="0"/>
          </p:cNvCxnSpPr>
          <p:nvPr/>
        </p:nvCxnSpPr>
        <p:spPr>
          <a:xfrm flipH="1" flipV="1">
            <a:off x="5486400" y="1905000"/>
            <a:ext cx="1981200" cy="4572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791200" y="2362200"/>
            <a:ext cx="3352800" cy="1754326"/>
          </a:xfrm>
          <a:prstGeom prst="rect">
            <a:avLst/>
          </a:prstGeom>
          <a:noFill/>
        </p:spPr>
        <p:txBody>
          <a:bodyPr wrap="square" rtlCol="0">
            <a:spAutoFit/>
          </a:bodyPr>
          <a:lstStyle/>
          <a:p>
            <a:r>
              <a:rPr lang="en-US" dirty="0" smtClean="0"/>
              <a:t>Is there a logic to the capacitor values?</a:t>
            </a:r>
          </a:p>
          <a:p>
            <a:r>
              <a:rPr lang="en-US" dirty="0" smtClean="0"/>
              <a:t>Why are there two in parallel?</a:t>
            </a:r>
          </a:p>
          <a:p>
            <a:r>
              <a:rPr lang="en-US" dirty="0" smtClean="0"/>
              <a:t>Open loop is possible in this configuration</a:t>
            </a:r>
          </a:p>
          <a:p>
            <a:endParaRPr lang="en-US" dirty="0"/>
          </a:p>
        </p:txBody>
      </p:sp>
    </p:spTree>
    <p:extLst>
      <p:ext uri="{BB962C8B-B14F-4D97-AF65-F5344CB8AC3E}">
        <p14:creationId xmlns:p14="http://schemas.microsoft.com/office/powerpoint/2010/main" xmlns="" val="28642501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Integration Amplifier</a:t>
            </a:r>
            <a:endParaRPr lang="en-US" dirty="0"/>
          </a:p>
        </p:txBody>
      </p:sp>
      <p:sp>
        <p:nvSpPr>
          <p:cNvPr id="8" name="Content Placeholder 7"/>
          <p:cNvSpPr>
            <a:spLocks noGrp="1"/>
          </p:cNvSpPr>
          <p:nvPr>
            <p:ph idx="1"/>
          </p:nvPr>
        </p:nvSpPr>
        <p:spPr/>
        <p:txBody>
          <a:bodyPr/>
          <a:lstStyle/>
          <a:p>
            <a:r>
              <a:rPr lang="en-US" dirty="0" smtClean="0"/>
              <a:t>Is there a logical scheme to the values of capacitors chosen</a:t>
            </a:r>
            <a:r>
              <a:rPr lang="en-US" dirty="0" smtClean="0"/>
              <a:t>?</a:t>
            </a:r>
            <a:endParaRPr lang="en-US" dirty="0" smtClean="0"/>
          </a:p>
          <a:p>
            <a:r>
              <a:rPr lang="en-US" dirty="0" smtClean="0"/>
              <a:t>Why are there two capacitors in parallel in each feedback path?</a:t>
            </a:r>
          </a:p>
          <a:p>
            <a:r>
              <a:rPr lang="en-US" dirty="0" smtClean="0"/>
              <a:t>Putting the amplifier into open loop is possible with this configuration.  How is this prevented</a:t>
            </a:r>
            <a:r>
              <a:rPr lang="en-US" dirty="0" smtClean="0"/>
              <a:t>?</a:t>
            </a:r>
          </a:p>
          <a:p>
            <a:pPr>
              <a:buNone/>
            </a:pPr>
            <a:endParaRPr lang="en-US" dirty="0"/>
          </a:p>
        </p:txBody>
      </p:sp>
    </p:spTree>
    <p:extLst>
      <p:ext uri="{BB962C8B-B14F-4D97-AF65-F5344CB8AC3E}">
        <p14:creationId xmlns:p14="http://schemas.microsoft.com/office/powerpoint/2010/main" xmlns="" val="33149548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Integrator Answers</a:t>
            </a:r>
            <a:endParaRPr lang="en-US" dirty="0">
              <a:solidFill>
                <a:srgbClr val="00B050"/>
              </a:solidFill>
            </a:endParaRPr>
          </a:p>
        </p:txBody>
      </p:sp>
      <p:sp>
        <p:nvSpPr>
          <p:cNvPr id="3" name="Content Placeholder 2"/>
          <p:cNvSpPr>
            <a:spLocks noGrp="1"/>
          </p:cNvSpPr>
          <p:nvPr>
            <p:ph idx="1"/>
          </p:nvPr>
        </p:nvSpPr>
        <p:spPr/>
        <p:txBody>
          <a:bodyPr>
            <a:normAutofit/>
          </a:bodyPr>
          <a:lstStyle/>
          <a:p>
            <a:r>
              <a:rPr lang="en-US" sz="1600" dirty="0" smtClean="0">
                <a:solidFill>
                  <a:srgbClr val="00B050"/>
                </a:solidFill>
              </a:rPr>
              <a:t>Approximating Integration time for CDS to be 1/3 of the total pixel time, calculation for </a:t>
            </a:r>
            <a:r>
              <a:rPr lang="en-US" sz="1600" dirty="0" smtClean="0">
                <a:solidFill>
                  <a:srgbClr val="00B050"/>
                </a:solidFill>
              </a:rPr>
              <a:t>R</a:t>
            </a:r>
            <a:r>
              <a:rPr lang="en-US" sz="1600" dirty="0" smtClean="0">
                <a:solidFill>
                  <a:srgbClr val="00B050"/>
                </a:solidFill>
              </a:rPr>
              <a:t> and C values for different frequencies is shown in following</a:t>
            </a:r>
          </a:p>
          <a:p>
            <a:pPr>
              <a:buNone/>
            </a:pPr>
            <a:endParaRPr lang="en-US" sz="1600" dirty="0" smtClean="0">
              <a:solidFill>
                <a:srgbClr val="00B050"/>
              </a:solidFill>
            </a:endParaRPr>
          </a:p>
          <a:p>
            <a:pPr>
              <a:buNone/>
            </a:pPr>
            <a:endParaRPr lang="en-US" sz="1600" dirty="0" smtClean="0">
              <a:solidFill>
                <a:srgbClr val="00B050"/>
              </a:solidFill>
            </a:endParaRPr>
          </a:p>
          <a:p>
            <a:pPr>
              <a:buNone/>
            </a:pPr>
            <a:endParaRPr lang="en-US" sz="1600" dirty="0" smtClean="0">
              <a:solidFill>
                <a:srgbClr val="00B050"/>
              </a:solidFill>
            </a:endParaRPr>
          </a:p>
          <a:p>
            <a:pPr>
              <a:buNone/>
            </a:pPr>
            <a:endParaRPr lang="en-US" sz="1600" dirty="0" smtClean="0">
              <a:solidFill>
                <a:srgbClr val="00B050"/>
              </a:solidFill>
            </a:endParaRPr>
          </a:p>
          <a:p>
            <a:pPr>
              <a:buNone/>
            </a:pPr>
            <a:endParaRPr lang="en-US" sz="1600" dirty="0" smtClean="0">
              <a:solidFill>
                <a:srgbClr val="00B050"/>
              </a:solidFill>
            </a:endParaRPr>
          </a:p>
          <a:p>
            <a:pPr>
              <a:buNone/>
            </a:pPr>
            <a:endParaRPr lang="en-US" sz="1600" dirty="0" smtClean="0">
              <a:solidFill>
                <a:srgbClr val="00B050"/>
              </a:solidFill>
            </a:endParaRPr>
          </a:p>
          <a:p>
            <a:pPr>
              <a:buNone/>
            </a:pPr>
            <a:endParaRPr lang="en-US" sz="1600" dirty="0" smtClean="0">
              <a:solidFill>
                <a:srgbClr val="00B050"/>
              </a:solidFill>
            </a:endParaRPr>
          </a:p>
          <a:p>
            <a:pPr>
              <a:buNone/>
            </a:pPr>
            <a:endParaRPr lang="en-US" sz="1600" dirty="0" smtClean="0">
              <a:solidFill>
                <a:srgbClr val="00B050"/>
              </a:solidFill>
            </a:endParaRPr>
          </a:p>
          <a:p>
            <a:r>
              <a:rPr lang="en-US" sz="1600" dirty="0" smtClean="0">
                <a:solidFill>
                  <a:srgbClr val="00B050"/>
                </a:solidFill>
              </a:rPr>
              <a:t>Two Capacitors of same value in Parallel are for test purpose. We plan to test COG/NPO Ceramic and Film Capacitor having different footprints.  Either of the Suitable type will be used on final board</a:t>
            </a:r>
            <a:r>
              <a:rPr lang="en-US" sz="1600" dirty="0" smtClean="0">
                <a:solidFill>
                  <a:srgbClr val="00B050"/>
                </a:solidFill>
              </a:rPr>
              <a:t>.</a:t>
            </a:r>
            <a:endParaRPr lang="en-US" sz="1600" dirty="0" smtClean="0">
              <a:solidFill>
                <a:srgbClr val="00B050"/>
              </a:solidFill>
            </a:endParaRPr>
          </a:p>
          <a:p>
            <a:r>
              <a:rPr lang="en-US" sz="1600" dirty="0" smtClean="0">
                <a:solidFill>
                  <a:srgbClr val="00B050"/>
                </a:solidFill>
              </a:rPr>
              <a:t>Problem of possibility of putting this amplifier in Open loop will have to be tackled in control logic. </a:t>
            </a:r>
            <a:endParaRPr lang="en-US" sz="1600" dirty="0">
              <a:solidFill>
                <a:srgbClr val="00B050"/>
              </a:solidFill>
            </a:endParaRPr>
          </a:p>
        </p:txBody>
      </p:sp>
      <p:graphicFrame>
        <p:nvGraphicFramePr>
          <p:cNvPr id="5" name="Table 4"/>
          <p:cNvGraphicFramePr>
            <a:graphicFrameLocks noGrp="1"/>
          </p:cNvGraphicFramePr>
          <p:nvPr/>
        </p:nvGraphicFramePr>
        <p:xfrm>
          <a:off x="1066800" y="2286000"/>
          <a:ext cx="7162800" cy="2072640"/>
        </p:xfrm>
        <a:graphic>
          <a:graphicData uri="http://schemas.openxmlformats.org/drawingml/2006/table">
            <a:tbl>
              <a:tblPr firstRow="1" bandRow="1">
                <a:tableStyleId>{5940675A-B579-460E-94D1-54222C63F5DA}</a:tableStyleId>
              </a:tblPr>
              <a:tblGrid>
                <a:gridCol w="1447800"/>
                <a:gridCol w="1417320"/>
                <a:gridCol w="1432560"/>
                <a:gridCol w="1432560"/>
                <a:gridCol w="1432560"/>
              </a:tblGrid>
              <a:tr h="396240">
                <a:tc>
                  <a:txBody>
                    <a:bodyPr/>
                    <a:lstStyle/>
                    <a:p>
                      <a:pPr marL="0" marR="0">
                        <a:spcBef>
                          <a:spcPts val="0"/>
                        </a:spcBef>
                        <a:spcAft>
                          <a:spcPts val="0"/>
                        </a:spcAft>
                      </a:pPr>
                      <a:r>
                        <a:rPr lang="en-IN" sz="1600" dirty="0">
                          <a:solidFill>
                            <a:srgbClr val="00B050"/>
                          </a:solidFill>
                          <a:latin typeface="Arial"/>
                          <a:ea typeface="Times New Roman"/>
                          <a:cs typeface="Times New Roman"/>
                        </a:rPr>
                        <a:t>Frequency</a:t>
                      </a:r>
                      <a:endParaRPr lang="en-US" sz="1600" dirty="0">
                        <a:solidFill>
                          <a:srgbClr val="00B050"/>
                        </a:solidFill>
                        <a:latin typeface="Calibri"/>
                        <a:ea typeface="Calibri"/>
                        <a:cs typeface="Times New Roman"/>
                      </a:endParaRPr>
                    </a:p>
                  </a:txBody>
                  <a:tcPr marL="68580" marR="68580" marT="0" marB="0"/>
                </a:tc>
                <a:tc>
                  <a:txBody>
                    <a:bodyPr/>
                    <a:lstStyle/>
                    <a:p>
                      <a:pPr marL="0" marR="0">
                        <a:spcBef>
                          <a:spcPts val="0"/>
                        </a:spcBef>
                        <a:spcAft>
                          <a:spcPts val="0"/>
                        </a:spcAft>
                      </a:pPr>
                      <a:r>
                        <a:rPr lang="en-IN" sz="1600" dirty="0">
                          <a:solidFill>
                            <a:srgbClr val="00B050"/>
                          </a:solidFill>
                          <a:latin typeface="Arial"/>
                          <a:ea typeface="Times New Roman"/>
                          <a:cs typeface="Times New Roman"/>
                        </a:rPr>
                        <a:t>Period</a:t>
                      </a:r>
                      <a:endParaRPr lang="en-US" sz="1600" dirty="0">
                        <a:solidFill>
                          <a:srgbClr val="00B050"/>
                        </a:solidFill>
                        <a:latin typeface="Calibri"/>
                        <a:ea typeface="Calibri"/>
                        <a:cs typeface="Times New Roman"/>
                      </a:endParaRPr>
                    </a:p>
                  </a:txBody>
                  <a:tcPr marL="68580" marR="68580" marT="0" marB="0"/>
                </a:tc>
                <a:tc>
                  <a:txBody>
                    <a:bodyPr/>
                    <a:lstStyle/>
                    <a:p>
                      <a:pPr marL="0" marR="0">
                        <a:spcBef>
                          <a:spcPts val="0"/>
                        </a:spcBef>
                        <a:spcAft>
                          <a:spcPts val="0"/>
                        </a:spcAft>
                      </a:pPr>
                      <a:r>
                        <a:rPr lang="en-IN" sz="1600" dirty="0">
                          <a:solidFill>
                            <a:srgbClr val="00B050"/>
                          </a:solidFill>
                          <a:latin typeface="Arial"/>
                          <a:ea typeface="Times New Roman"/>
                          <a:cs typeface="Times New Roman"/>
                        </a:rPr>
                        <a:t>Integration Time </a:t>
                      </a:r>
                      <a:endParaRPr lang="en-IN" sz="1600" dirty="0" smtClean="0">
                        <a:solidFill>
                          <a:srgbClr val="00B050"/>
                        </a:solidFill>
                        <a:latin typeface="Arial"/>
                        <a:ea typeface="Times New Roman"/>
                        <a:cs typeface="Times New Roman"/>
                      </a:endParaRPr>
                    </a:p>
                  </a:txBody>
                  <a:tcPr marL="68580" marR="68580" marT="0" marB="0"/>
                </a:tc>
                <a:tc>
                  <a:txBody>
                    <a:bodyPr/>
                    <a:lstStyle/>
                    <a:p>
                      <a:pPr marL="0" marR="0">
                        <a:spcBef>
                          <a:spcPts val="0"/>
                        </a:spcBef>
                        <a:spcAft>
                          <a:spcPts val="0"/>
                        </a:spcAft>
                      </a:pPr>
                      <a:r>
                        <a:rPr lang="en-IN" sz="1600" dirty="0">
                          <a:solidFill>
                            <a:srgbClr val="00B050"/>
                          </a:solidFill>
                          <a:latin typeface="Arial"/>
                          <a:ea typeface="Times New Roman"/>
                          <a:cs typeface="Times New Roman"/>
                        </a:rPr>
                        <a:t>R</a:t>
                      </a:r>
                      <a:endParaRPr lang="en-US" sz="1600" dirty="0">
                        <a:solidFill>
                          <a:srgbClr val="00B050"/>
                        </a:solidFill>
                        <a:latin typeface="Calibri"/>
                        <a:ea typeface="Calibri"/>
                        <a:cs typeface="Times New Roman"/>
                      </a:endParaRPr>
                    </a:p>
                  </a:txBody>
                  <a:tcPr marL="68580" marR="68580" marT="0" marB="0"/>
                </a:tc>
                <a:tc>
                  <a:txBody>
                    <a:bodyPr/>
                    <a:lstStyle/>
                    <a:p>
                      <a:pPr marL="0" marR="0">
                        <a:spcBef>
                          <a:spcPts val="0"/>
                        </a:spcBef>
                        <a:spcAft>
                          <a:spcPts val="0"/>
                        </a:spcAft>
                      </a:pPr>
                      <a:r>
                        <a:rPr lang="en-IN" sz="1600" dirty="0">
                          <a:solidFill>
                            <a:srgbClr val="00B050"/>
                          </a:solidFill>
                          <a:latin typeface="Arial"/>
                          <a:ea typeface="Times New Roman"/>
                          <a:cs typeface="Times New Roman"/>
                        </a:rPr>
                        <a:t>C</a:t>
                      </a:r>
                      <a:endParaRPr lang="en-US" sz="1600" dirty="0">
                        <a:solidFill>
                          <a:srgbClr val="00B050"/>
                        </a:solidFill>
                        <a:latin typeface="Calibri"/>
                        <a:ea typeface="Calibri"/>
                        <a:cs typeface="Times New Roman"/>
                      </a:endParaRPr>
                    </a:p>
                  </a:txBody>
                  <a:tcPr marL="68580" marR="68580" marT="0" marB="0"/>
                </a:tc>
              </a:tr>
              <a:tr h="396240">
                <a:tc>
                  <a:txBody>
                    <a:bodyPr/>
                    <a:lstStyle/>
                    <a:p>
                      <a:pPr marL="0" marR="0">
                        <a:spcBef>
                          <a:spcPts val="0"/>
                        </a:spcBef>
                        <a:spcAft>
                          <a:spcPts val="0"/>
                        </a:spcAft>
                      </a:pPr>
                      <a:r>
                        <a:rPr lang="en-IN" sz="1600" dirty="0">
                          <a:solidFill>
                            <a:srgbClr val="00B050"/>
                          </a:solidFill>
                          <a:latin typeface="Arial"/>
                          <a:ea typeface="Times New Roman"/>
                          <a:cs typeface="Times New Roman"/>
                        </a:rPr>
                        <a:t>30KHz</a:t>
                      </a:r>
                      <a:endParaRPr lang="en-US" sz="1600" dirty="0">
                        <a:solidFill>
                          <a:srgbClr val="00B050"/>
                        </a:solidFill>
                        <a:latin typeface="Calibri"/>
                        <a:ea typeface="Calibri"/>
                        <a:cs typeface="Times New Roman"/>
                      </a:endParaRPr>
                    </a:p>
                  </a:txBody>
                  <a:tcPr marL="68580" marR="68580" marT="0" marB="0"/>
                </a:tc>
                <a:tc>
                  <a:txBody>
                    <a:bodyPr/>
                    <a:lstStyle/>
                    <a:p>
                      <a:pPr marL="0" marR="0">
                        <a:spcBef>
                          <a:spcPts val="0"/>
                        </a:spcBef>
                        <a:spcAft>
                          <a:spcPts val="0"/>
                        </a:spcAft>
                      </a:pPr>
                      <a:r>
                        <a:rPr lang="en-IN" sz="1600" dirty="0">
                          <a:solidFill>
                            <a:srgbClr val="00B050"/>
                          </a:solidFill>
                          <a:latin typeface="Arial"/>
                          <a:ea typeface="Calibri"/>
                          <a:cs typeface="Times New Roman"/>
                        </a:rPr>
                        <a:t>33 µSec</a:t>
                      </a:r>
                      <a:endParaRPr lang="en-US" sz="1600" dirty="0">
                        <a:solidFill>
                          <a:srgbClr val="00B050"/>
                        </a:solidFill>
                        <a:latin typeface="Calibri"/>
                        <a:ea typeface="Calibri"/>
                        <a:cs typeface="Times New Roman"/>
                      </a:endParaRPr>
                    </a:p>
                  </a:txBody>
                  <a:tcPr marL="68580" marR="68580" marT="0" marB="0"/>
                </a:tc>
                <a:tc>
                  <a:txBody>
                    <a:bodyPr/>
                    <a:lstStyle/>
                    <a:p>
                      <a:pPr marL="0" marR="0">
                        <a:spcBef>
                          <a:spcPts val="0"/>
                        </a:spcBef>
                        <a:spcAft>
                          <a:spcPts val="0"/>
                        </a:spcAft>
                      </a:pPr>
                      <a:r>
                        <a:rPr lang="en-IN" sz="1600" dirty="0">
                          <a:solidFill>
                            <a:srgbClr val="00B050"/>
                          </a:solidFill>
                          <a:latin typeface="Arial"/>
                          <a:ea typeface="Calibri"/>
                          <a:cs typeface="Times New Roman"/>
                        </a:rPr>
                        <a:t>10 µSec</a:t>
                      </a:r>
                      <a:endParaRPr lang="en-US" sz="1600" dirty="0">
                        <a:solidFill>
                          <a:srgbClr val="00B050"/>
                        </a:solidFill>
                        <a:latin typeface="Calibri"/>
                        <a:ea typeface="Calibri"/>
                        <a:cs typeface="Times New Roman"/>
                      </a:endParaRPr>
                    </a:p>
                  </a:txBody>
                  <a:tcPr marL="68580" marR="68580" marT="0" marB="0"/>
                </a:tc>
                <a:tc>
                  <a:txBody>
                    <a:bodyPr/>
                    <a:lstStyle/>
                    <a:p>
                      <a:pPr marL="0" marR="0">
                        <a:spcBef>
                          <a:spcPts val="0"/>
                        </a:spcBef>
                        <a:spcAft>
                          <a:spcPts val="0"/>
                        </a:spcAft>
                      </a:pPr>
                      <a:r>
                        <a:rPr lang="en-IN" sz="1600" dirty="0">
                          <a:solidFill>
                            <a:srgbClr val="00B050"/>
                          </a:solidFill>
                          <a:latin typeface="Arial"/>
                          <a:ea typeface="Calibri"/>
                          <a:cs typeface="Times New Roman"/>
                        </a:rPr>
                        <a:t>4.7KΩ</a:t>
                      </a:r>
                      <a:endParaRPr lang="en-US" sz="1600" dirty="0">
                        <a:solidFill>
                          <a:srgbClr val="00B050"/>
                        </a:solidFill>
                        <a:latin typeface="Calibri"/>
                        <a:ea typeface="Calibri"/>
                        <a:cs typeface="Times New Roman"/>
                      </a:endParaRPr>
                    </a:p>
                  </a:txBody>
                  <a:tcPr marL="68580" marR="68580" marT="0" marB="0"/>
                </a:tc>
                <a:tc>
                  <a:txBody>
                    <a:bodyPr/>
                    <a:lstStyle/>
                    <a:p>
                      <a:pPr marL="0" marR="0">
                        <a:spcBef>
                          <a:spcPts val="0"/>
                        </a:spcBef>
                        <a:spcAft>
                          <a:spcPts val="0"/>
                        </a:spcAft>
                      </a:pPr>
                      <a:r>
                        <a:rPr lang="en-IN" sz="1600" dirty="0">
                          <a:solidFill>
                            <a:srgbClr val="00B050"/>
                          </a:solidFill>
                          <a:latin typeface="Arial"/>
                          <a:ea typeface="Calibri"/>
                          <a:cs typeface="Times New Roman"/>
                        </a:rPr>
                        <a:t>2.2nF</a:t>
                      </a:r>
                      <a:endParaRPr lang="en-US" sz="1600" dirty="0">
                        <a:solidFill>
                          <a:srgbClr val="00B050"/>
                        </a:solidFill>
                        <a:latin typeface="Calibri"/>
                        <a:ea typeface="Calibri"/>
                        <a:cs typeface="Times New Roman"/>
                      </a:endParaRPr>
                    </a:p>
                  </a:txBody>
                  <a:tcPr marL="68580" marR="68580" marT="0" marB="0"/>
                </a:tc>
              </a:tr>
              <a:tr h="396240">
                <a:tc>
                  <a:txBody>
                    <a:bodyPr/>
                    <a:lstStyle/>
                    <a:p>
                      <a:pPr marL="0" marR="0">
                        <a:spcBef>
                          <a:spcPts val="0"/>
                        </a:spcBef>
                        <a:spcAft>
                          <a:spcPts val="0"/>
                        </a:spcAft>
                      </a:pPr>
                      <a:r>
                        <a:rPr lang="en-IN" sz="1600" dirty="0">
                          <a:solidFill>
                            <a:srgbClr val="00B050"/>
                          </a:solidFill>
                          <a:latin typeface="Arial"/>
                          <a:ea typeface="Times New Roman"/>
                          <a:cs typeface="Times New Roman"/>
                        </a:rPr>
                        <a:t>100KHz</a:t>
                      </a:r>
                      <a:endParaRPr lang="en-US" sz="1600" dirty="0">
                        <a:solidFill>
                          <a:srgbClr val="00B050"/>
                        </a:solidFill>
                        <a:latin typeface="Calibri"/>
                        <a:ea typeface="Calibri"/>
                        <a:cs typeface="Times New Roman"/>
                      </a:endParaRPr>
                    </a:p>
                  </a:txBody>
                  <a:tcPr marL="68580" marR="68580" marT="0" marB="0"/>
                </a:tc>
                <a:tc>
                  <a:txBody>
                    <a:bodyPr/>
                    <a:lstStyle/>
                    <a:p>
                      <a:pPr marL="0" marR="0">
                        <a:spcBef>
                          <a:spcPts val="0"/>
                        </a:spcBef>
                        <a:spcAft>
                          <a:spcPts val="0"/>
                        </a:spcAft>
                      </a:pPr>
                      <a:r>
                        <a:rPr lang="en-IN" sz="1600" dirty="0">
                          <a:solidFill>
                            <a:srgbClr val="00B050"/>
                          </a:solidFill>
                          <a:latin typeface="Arial"/>
                          <a:ea typeface="Calibri"/>
                          <a:cs typeface="Times New Roman"/>
                        </a:rPr>
                        <a:t>10 µSec</a:t>
                      </a:r>
                      <a:endParaRPr lang="en-US" sz="1600" dirty="0">
                        <a:solidFill>
                          <a:srgbClr val="00B050"/>
                        </a:solidFill>
                        <a:latin typeface="Calibri"/>
                        <a:ea typeface="Calibri"/>
                        <a:cs typeface="Times New Roman"/>
                      </a:endParaRPr>
                    </a:p>
                  </a:txBody>
                  <a:tcPr marL="68580" marR="68580" marT="0" marB="0"/>
                </a:tc>
                <a:tc>
                  <a:txBody>
                    <a:bodyPr/>
                    <a:lstStyle/>
                    <a:p>
                      <a:pPr marL="0" marR="0">
                        <a:spcBef>
                          <a:spcPts val="0"/>
                        </a:spcBef>
                        <a:spcAft>
                          <a:spcPts val="0"/>
                        </a:spcAft>
                      </a:pPr>
                      <a:r>
                        <a:rPr lang="en-IN" sz="1600" dirty="0">
                          <a:solidFill>
                            <a:srgbClr val="00B050"/>
                          </a:solidFill>
                          <a:latin typeface="Arial"/>
                          <a:ea typeface="Calibri"/>
                          <a:cs typeface="Times New Roman"/>
                        </a:rPr>
                        <a:t>3.3 µSec</a:t>
                      </a:r>
                      <a:endParaRPr lang="en-US" sz="1600" dirty="0">
                        <a:solidFill>
                          <a:srgbClr val="00B050"/>
                        </a:solidFill>
                        <a:latin typeface="Calibri"/>
                        <a:ea typeface="Calibri"/>
                        <a:cs typeface="Times New Roman"/>
                      </a:endParaRPr>
                    </a:p>
                  </a:txBody>
                  <a:tcPr marL="68580" marR="68580" marT="0" marB="0"/>
                </a:tc>
                <a:tc>
                  <a:txBody>
                    <a:bodyPr/>
                    <a:lstStyle/>
                    <a:p>
                      <a:pPr marL="0" marR="0">
                        <a:spcBef>
                          <a:spcPts val="0"/>
                        </a:spcBef>
                        <a:spcAft>
                          <a:spcPts val="0"/>
                        </a:spcAft>
                      </a:pPr>
                      <a:r>
                        <a:rPr lang="en-IN" sz="1600" dirty="0">
                          <a:solidFill>
                            <a:srgbClr val="00B050"/>
                          </a:solidFill>
                          <a:latin typeface="Arial"/>
                          <a:ea typeface="Calibri"/>
                          <a:cs typeface="Times New Roman"/>
                        </a:rPr>
                        <a:t>1KΩ</a:t>
                      </a:r>
                      <a:endParaRPr lang="en-US" sz="1600" dirty="0">
                        <a:solidFill>
                          <a:srgbClr val="00B050"/>
                        </a:solidFill>
                        <a:latin typeface="Calibri"/>
                        <a:ea typeface="Calibri"/>
                        <a:cs typeface="Times New Roman"/>
                      </a:endParaRPr>
                    </a:p>
                  </a:txBody>
                  <a:tcPr marL="68580" marR="68580" marT="0" marB="0"/>
                </a:tc>
                <a:tc>
                  <a:txBody>
                    <a:bodyPr/>
                    <a:lstStyle/>
                    <a:p>
                      <a:pPr marL="0" marR="0">
                        <a:spcBef>
                          <a:spcPts val="0"/>
                        </a:spcBef>
                        <a:spcAft>
                          <a:spcPts val="0"/>
                        </a:spcAft>
                      </a:pPr>
                      <a:r>
                        <a:rPr lang="en-IN" sz="1600" dirty="0">
                          <a:solidFill>
                            <a:srgbClr val="00B050"/>
                          </a:solidFill>
                          <a:latin typeface="Arial"/>
                          <a:ea typeface="Calibri"/>
                          <a:cs typeface="Times New Roman"/>
                        </a:rPr>
                        <a:t>3.3nF</a:t>
                      </a:r>
                      <a:endParaRPr lang="en-US" sz="1600" dirty="0">
                        <a:solidFill>
                          <a:srgbClr val="00B050"/>
                        </a:solidFill>
                        <a:latin typeface="Calibri"/>
                        <a:ea typeface="Calibri"/>
                        <a:cs typeface="Times New Roman"/>
                      </a:endParaRPr>
                    </a:p>
                  </a:txBody>
                  <a:tcPr marL="68580" marR="68580" marT="0" marB="0"/>
                </a:tc>
              </a:tr>
              <a:tr h="396240">
                <a:tc>
                  <a:txBody>
                    <a:bodyPr/>
                    <a:lstStyle/>
                    <a:p>
                      <a:pPr marL="0" marR="0">
                        <a:spcBef>
                          <a:spcPts val="0"/>
                        </a:spcBef>
                        <a:spcAft>
                          <a:spcPts val="0"/>
                        </a:spcAft>
                      </a:pPr>
                      <a:r>
                        <a:rPr lang="en-IN" sz="1600" dirty="0">
                          <a:solidFill>
                            <a:srgbClr val="00B050"/>
                          </a:solidFill>
                          <a:latin typeface="Arial"/>
                          <a:ea typeface="Times New Roman"/>
                          <a:cs typeface="Times New Roman"/>
                        </a:rPr>
                        <a:t>500KHz</a:t>
                      </a:r>
                      <a:endParaRPr lang="en-US" sz="1600" dirty="0">
                        <a:solidFill>
                          <a:srgbClr val="00B050"/>
                        </a:solidFill>
                        <a:latin typeface="Calibri"/>
                        <a:ea typeface="Calibri"/>
                        <a:cs typeface="Times New Roman"/>
                      </a:endParaRPr>
                    </a:p>
                  </a:txBody>
                  <a:tcPr marL="68580" marR="68580" marT="0" marB="0"/>
                </a:tc>
                <a:tc>
                  <a:txBody>
                    <a:bodyPr/>
                    <a:lstStyle/>
                    <a:p>
                      <a:pPr marL="0" marR="0">
                        <a:spcBef>
                          <a:spcPts val="0"/>
                        </a:spcBef>
                        <a:spcAft>
                          <a:spcPts val="0"/>
                        </a:spcAft>
                      </a:pPr>
                      <a:r>
                        <a:rPr lang="en-IN" sz="1600" dirty="0">
                          <a:solidFill>
                            <a:srgbClr val="00B050"/>
                          </a:solidFill>
                          <a:latin typeface="Arial"/>
                          <a:ea typeface="Calibri"/>
                          <a:cs typeface="Times New Roman"/>
                        </a:rPr>
                        <a:t>02 µSec</a:t>
                      </a:r>
                      <a:endParaRPr lang="en-US" sz="1600" dirty="0">
                        <a:solidFill>
                          <a:srgbClr val="00B050"/>
                        </a:solidFill>
                        <a:latin typeface="Calibri"/>
                        <a:ea typeface="Calibri"/>
                        <a:cs typeface="Times New Roman"/>
                      </a:endParaRPr>
                    </a:p>
                  </a:txBody>
                  <a:tcPr marL="68580" marR="68580" marT="0" marB="0"/>
                </a:tc>
                <a:tc>
                  <a:txBody>
                    <a:bodyPr/>
                    <a:lstStyle/>
                    <a:p>
                      <a:pPr marL="0" marR="0">
                        <a:spcBef>
                          <a:spcPts val="0"/>
                        </a:spcBef>
                        <a:spcAft>
                          <a:spcPts val="0"/>
                        </a:spcAft>
                      </a:pPr>
                      <a:r>
                        <a:rPr lang="en-IN" sz="1600" dirty="0">
                          <a:solidFill>
                            <a:srgbClr val="00B050"/>
                          </a:solidFill>
                          <a:latin typeface="Arial"/>
                          <a:ea typeface="Calibri"/>
                          <a:cs typeface="Times New Roman"/>
                        </a:rPr>
                        <a:t>660 nSec</a:t>
                      </a:r>
                      <a:endParaRPr lang="en-US" sz="1600" dirty="0">
                        <a:solidFill>
                          <a:srgbClr val="00B050"/>
                        </a:solidFill>
                        <a:latin typeface="Calibri"/>
                        <a:ea typeface="Calibri"/>
                        <a:cs typeface="Times New Roman"/>
                      </a:endParaRPr>
                    </a:p>
                  </a:txBody>
                  <a:tcPr marL="68580" marR="68580" marT="0" marB="0"/>
                </a:tc>
                <a:tc>
                  <a:txBody>
                    <a:bodyPr/>
                    <a:lstStyle/>
                    <a:p>
                      <a:pPr marL="0" marR="0">
                        <a:spcBef>
                          <a:spcPts val="0"/>
                        </a:spcBef>
                        <a:spcAft>
                          <a:spcPts val="0"/>
                        </a:spcAft>
                      </a:pPr>
                      <a:r>
                        <a:rPr lang="en-IN" sz="1600" dirty="0">
                          <a:solidFill>
                            <a:srgbClr val="00B050"/>
                          </a:solidFill>
                          <a:latin typeface="Arial"/>
                          <a:ea typeface="Calibri"/>
                          <a:cs typeface="Times New Roman"/>
                        </a:rPr>
                        <a:t>1KΩ</a:t>
                      </a:r>
                      <a:endParaRPr lang="en-US" sz="1600" dirty="0">
                        <a:solidFill>
                          <a:srgbClr val="00B050"/>
                        </a:solidFill>
                        <a:latin typeface="Calibri"/>
                        <a:ea typeface="Calibri"/>
                        <a:cs typeface="Times New Roman"/>
                      </a:endParaRPr>
                    </a:p>
                  </a:txBody>
                  <a:tcPr marL="68580" marR="68580" marT="0" marB="0"/>
                </a:tc>
                <a:tc>
                  <a:txBody>
                    <a:bodyPr/>
                    <a:lstStyle/>
                    <a:p>
                      <a:pPr marL="0" marR="0">
                        <a:spcBef>
                          <a:spcPts val="0"/>
                        </a:spcBef>
                        <a:spcAft>
                          <a:spcPts val="0"/>
                        </a:spcAft>
                      </a:pPr>
                      <a:r>
                        <a:rPr lang="en-IN" sz="1600" dirty="0">
                          <a:solidFill>
                            <a:srgbClr val="00B050"/>
                          </a:solidFill>
                          <a:latin typeface="Arial"/>
                          <a:ea typeface="Calibri"/>
                          <a:cs typeface="Times New Roman"/>
                        </a:rPr>
                        <a:t>680pF</a:t>
                      </a:r>
                      <a:endParaRPr lang="en-US" sz="1600" dirty="0">
                        <a:solidFill>
                          <a:srgbClr val="00B050"/>
                        </a:solidFill>
                        <a:latin typeface="Calibri"/>
                        <a:ea typeface="Calibri"/>
                        <a:cs typeface="Times New Roman"/>
                      </a:endParaRPr>
                    </a:p>
                  </a:txBody>
                  <a:tcPr marL="68580" marR="68580" marT="0" marB="0"/>
                </a:tc>
              </a:tr>
              <a:tr h="396240">
                <a:tc>
                  <a:txBody>
                    <a:bodyPr/>
                    <a:lstStyle/>
                    <a:p>
                      <a:pPr marL="0" marR="0">
                        <a:spcBef>
                          <a:spcPts val="0"/>
                        </a:spcBef>
                        <a:spcAft>
                          <a:spcPts val="0"/>
                        </a:spcAft>
                      </a:pPr>
                      <a:r>
                        <a:rPr lang="en-IN" sz="1600" dirty="0">
                          <a:solidFill>
                            <a:srgbClr val="00B050"/>
                          </a:solidFill>
                          <a:latin typeface="Arial"/>
                          <a:ea typeface="Times New Roman"/>
                          <a:cs typeface="Times New Roman"/>
                        </a:rPr>
                        <a:t>1MHz</a:t>
                      </a:r>
                      <a:endParaRPr lang="en-US" sz="1600" dirty="0">
                        <a:solidFill>
                          <a:srgbClr val="00B050"/>
                        </a:solidFill>
                        <a:latin typeface="Calibri"/>
                        <a:ea typeface="Calibri"/>
                        <a:cs typeface="Times New Roman"/>
                      </a:endParaRPr>
                    </a:p>
                  </a:txBody>
                  <a:tcPr marL="68580" marR="68580" marT="0" marB="0"/>
                </a:tc>
                <a:tc>
                  <a:txBody>
                    <a:bodyPr/>
                    <a:lstStyle/>
                    <a:p>
                      <a:pPr marL="0" marR="0">
                        <a:spcBef>
                          <a:spcPts val="0"/>
                        </a:spcBef>
                        <a:spcAft>
                          <a:spcPts val="0"/>
                        </a:spcAft>
                      </a:pPr>
                      <a:r>
                        <a:rPr lang="en-IN" sz="1600" dirty="0">
                          <a:solidFill>
                            <a:srgbClr val="00B050"/>
                          </a:solidFill>
                          <a:latin typeface="Arial"/>
                          <a:ea typeface="Calibri"/>
                          <a:cs typeface="Times New Roman"/>
                        </a:rPr>
                        <a:t>01 µSec</a:t>
                      </a:r>
                      <a:endParaRPr lang="en-US" sz="1600" dirty="0">
                        <a:solidFill>
                          <a:srgbClr val="00B050"/>
                        </a:solidFill>
                        <a:latin typeface="Calibri"/>
                        <a:ea typeface="Calibri"/>
                        <a:cs typeface="Times New Roman"/>
                      </a:endParaRPr>
                    </a:p>
                  </a:txBody>
                  <a:tcPr marL="68580" marR="68580" marT="0" marB="0"/>
                </a:tc>
                <a:tc>
                  <a:txBody>
                    <a:bodyPr/>
                    <a:lstStyle/>
                    <a:p>
                      <a:pPr marL="0" marR="0">
                        <a:spcBef>
                          <a:spcPts val="0"/>
                        </a:spcBef>
                        <a:spcAft>
                          <a:spcPts val="0"/>
                        </a:spcAft>
                      </a:pPr>
                      <a:r>
                        <a:rPr lang="en-IN" sz="1600" dirty="0">
                          <a:solidFill>
                            <a:srgbClr val="00B050"/>
                          </a:solidFill>
                          <a:latin typeface="Arial"/>
                          <a:ea typeface="Calibri"/>
                          <a:cs typeface="Times New Roman"/>
                        </a:rPr>
                        <a:t>330 nSec</a:t>
                      </a:r>
                      <a:endParaRPr lang="en-US" sz="1600" dirty="0">
                        <a:solidFill>
                          <a:srgbClr val="00B050"/>
                        </a:solidFill>
                        <a:latin typeface="Calibri"/>
                        <a:ea typeface="Calibri"/>
                        <a:cs typeface="Times New Roman"/>
                      </a:endParaRPr>
                    </a:p>
                  </a:txBody>
                  <a:tcPr marL="68580" marR="68580" marT="0" marB="0"/>
                </a:tc>
                <a:tc>
                  <a:txBody>
                    <a:bodyPr/>
                    <a:lstStyle/>
                    <a:p>
                      <a:pPr marL="0" marR="0">
                        <a:spcBef>
                          <a:spcPts val="0"/>
                        </a:spcBef>
                        <a:spcAft>
                          <a:spcPts val="0"/>
                        </a:spcAft>
                      </a:pPr>
                      <a:r>
                        <a:rPr lang="en-IN" sz="1600" dirty="0">
                          <a:solidFill>
                            <a:srgbClr val="00B050"/>
                          </a:solidFill>
                          <a:latin typeface="Arial"/>
                          <a:ea typeface="Calibri"/>
                          <a:cs typeface="Times New Roman"/>
                        </a:rPr>
                        <a:t>1KΩ</a:t>
                      </a:r>
                      <a:endParaRPr lang="en-US" sz="1600" dirty="0">
                        <a:solidFill>
                          <a:srgbClr val="00B050"/>
                        </a:solidFill>
                        <a:latin typeface="Calibri"/>
                        <a:ea typeface="Calibri"/>
                        <a:cs typeface="Times New Roman"/>
                      </a:endParaRPr>
                    </a:p>
                  </a:txBody>
                  <a:tcPr marL="68580" marR="68580" marT="0" marB="0"/>
                </a:tc>
                <a:tc>
                  <a:txBody>
                    <a:bodyPr/>
                    <a:lstStyle/>
                    <a:p>
                      <a:pPr marL="0" marR="0">
                        <a:spcBef>
                          <a:spcPts val="0"/>
                        </a:spcBef>
                        <a:spcAft>
                          <a:spcPts val="0"/>
                        </a:spcAft>
                      </a:pPr>
                      <a:r>
                        <a:rPr lang="en-IN" sz="1600" dirty="0">
                          <a:solidFill>
                            <a:srgbClr val="00B050"/>
                          </a:solidFill>
                          <a:latin typeface="Arial"/>
                          <a:ea typeface="Calibri"/>
                          <a:cs typeface="Times New Roman"/>
                        </a:rPr>
                        <a:t>330pF</a:t>
                      </a:r>
                      <a:endParaRPr lang="en-US" sz="1600" dirty="0">
                        <a:solidFill>
                          <a:srgbClr val="00B050"/>
                        </a:solidFill>
                        <a:latin typeface="Calibri"/>
                        <a:ea typeface="Calibri"/>
                        <a:cs typeface="Times New Roman"/>
                      </a:endParaRPr>
                    </a:p>
                  </a:txBody>
                  <a:tcPr marL="68580" marR="68580" marT="0" marB="0"/>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Amplifier Bypass Capacitors</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2286000" y="1447800"/>
            <a:ext cx="4614588" cy="3144177"/>
          </a:xfrm>
        </p:spPr>
      </p:pic>
      <p:sp>
        <p:nvSpPr>
          <p:cNvPr id="8" name="TextBox 7"/>
          <p:cNvSpPr txBox="1"/>
          <p:nvPr/>
        </p:nvSpPr>
        <p:spPr>
          <a:xfrm>
            <a:off x="1524000" y="4792470"/>
            <a:ext cx="6019800" cy="1200329"/>
          </a:xfrm>
          <a:prstGeom prst="rect">
            <a:avLst/>
          </a:prstGeom>
          <a:noFill/>
        </p:spPr>
        <p:txBody>
          <a:bodyPr wrap="square" rtlCol="0">
            <a:spAutoFit/>
          </a:bodyPr>
          <a:lstStyle/>
          <a:p>
            <a:r>
              <a:rPr lang="en-US" dirty="0" smtClean="0"/>
              <a:t>These are the only bypass capacitors for</a:t>
            </a:r>
          </a:p>
          <a:p>
            <a:r>
              <a:rPr lang="en-US" dirty="0" smtClean="0"/>
              <a:t>All of the op-amps.  There should be at least a high frequency bypass capacitor very close to the op-amp and the trace inductance must be minimized </a:t>
            </a:r>
            <a:r>
              <a:rPr lang="en-US" b="1" dirty="0" smtClean="0">
                <a:solidFill>
                  <a:srgbClr val="FF0000"/>
                </a:solidFill>
              </a:rPr>
              <a:t>(short and wide</a:t>
            </a:r>
            <a:r>
              <a:rPr lang="en-US" dirty="0" smtClean="0"/>
              <a:t>).</a:t>
            </a:r>
            <a:endParaRPr lang="en-US" dirty="0"/>
          </a:p>
        </p:txBody>
      </p:sp>
    </p:spTree>
    <p:extLst>
      <p:ext uri="{BB962C8B-B14F-4D97-AF65-F5344CB8AC3E}">
        <p14:creationId xmlns:p14="http://schemas.microsoft.com/office/powerpoint/2010/main" xmlns="" val="30222883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Amplifier Bypass Capacitors</a:t>
            </a:r>
            <a:endParaRPr lang="en-US" dirty="0"/>
          </a:p>
        </p:txBody>
      </p:sp>
      <p:sp>
        <p:nvSpPr>
          <p:cNvPr id="3" name="Content Placeholder 2"/>
          <p:cNvSpPr>
            <a:spLocks noGrp="1"/>
          </p:cNvSpPr>
          <p:nvPr>
            <p:ph idx="1"/>
          </p:nvPr>
        </p:nvSpPr>
        <p:spPr/>
        <p:txBody>
          <a:bodyPr/>
          <a:lstStyle/>
          <a:p>
            <a:r>
              <a:rPr lang="en-US" dirty="0" smtClean="0"/>
              <a:t>Have bypass capacitors been added for each amplifier on board?</a:t>
            </a:r>
          </a:p>
          <a:p>
            <a:r>
              <a:rPr lang="en-US" dirty="0" smtClean="0"/>
              <a:t>Oscillation problems can occur without these capacitors.  What have the tests of the board shown?</a:t>
            </a:r>
            <a:endParaRPr lang="en-US" dirty="0"/>
          </a:p>
        </p:txBody>
      </p:sp>
    </p:spTree>
    <p:extLst>
      <p:ext uri="{BB962C8B-B14F-4D97-AF65-F5344CB8AC3E}">
        <p14:creationId xmlns:p14="http://schemas.microsoft.com/office/powerpoint/2010/main" xmlns="" val="5455953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Power Supply Filtering</a:t>
            </a:r>
            <a:endParaRPr lang="en-US" dirty="0">
              <a:solidFill>
                <a:srgbClr val="00B050"/>
              </a:solidFill>
            </a:endParaRPr>
          </a:p>
        </p:txBody>
      </p:sp>
      <p:sp>
        <p:nvSpPr>
          <p:cNvPr id="3" name="Content Placeholder 2"/>
          <p:cNvSpPr>
            <a:spLocks noGrp="1"/>
          </p:cNvSpPr>
          <p:nvPr>
            <p:ph idx="1"/>
          </p:nvPr>
        </p:nvSpPr>
        <p:spPr/>
        <p:txBody>
          <a:bodyPr>
            <a:normAutofit lnSpcReduction="10000"/>
          </a:bodyPr>
          <a:lstStyle/>
          <a:p>
            <a:r>
              <a:rPr lang="en-US" dirty="0" smtClean="0">
                <a:solidFill>
                  <a:srgbClr val="00B050"/>
                </a:solidFill>
              </a:rPr>
              <a:t>Each Op-Amps has individual Power supply filter (1 Ohm series resistor , 10uF and 0.1uF Capacitor in Parallel seating next to each amplifier)</a:t>
            </a:r>
          </a:p>
          <a:p>
            <a:r>
              <a:rPr lang="en-US" dirty="0" smtClean="0">
                <a:solidFill>
                  <a:srgbClr val="00B050"/>
                </a:solidFill>
              </a:rPr>
              <a:t>Is it alright if we remove 10 </a:t>
            </a:r>
            <a:r>
              <a:rPr lang="en-US" dirty="0" smtClean="0">
                <a:solidFill>
                  <a:srgbClr val="00B050"/>
                </a:solidFill>
              </a:rPr>
              <a:t>uF</a:t>
            </a:r>
            <a:r>
              <a:rPr lang="en-US" dirty="0" smtClean="0">
                <a:solidFill>
                  <a:srgbClr val="00B050"/>
                </a:solidFill>
              </a:rPr>
              <a:t> near IC and have only 0.1 </a:t>
            </a:r>
            <a:r>
              <a:rPr lang="en-US" dirty="0" err="1" smtClean="0">
                <a:solidFill>
                  <a:srgbClr val="00B050"/>
                </a:solidFill>
              </a:rPr>
              <a:t>uF</a:t>
            </a:r>
            <a:r>
              <a:rPr lang="en-US" dirty="0" smtClean="0">
                <a:solidFill>
                  <a:srgbClr val="00B050"/>
                </a:solidFill>
              </a:rPr>
              <a:t> ?</a:t>
            </a:r>
            <a:endParaRPr lang="en-US" dirty="0" smtClean="0">
              <a:solidFill>
                <a:srgbClr val="00B050"/>
              </a:solidFill>
            </a:endParaRPr>
          </a:p>
          <a:p>
            <a:r>
              <a:rPr lang="en-US" dirty="0" smtClean="0">
                <a:solidFill>
                  <a:srgbClr val="00B050"/>
                </a:solidFill>
              </a:rPr>
              <a:t>The reason it is not seen in the Schematic is because the way it is drawn (drawn in Hierarchical fashion in </a:t>
            </a:r>
            <a:r>
              <a:rPr lang="en-US" dirty="0" smtClean="0">
                <a:solidFill>
                  <a:srgbClr val="00B050"/>
                </a:solidFill>
              </a:rPr>
              <a:t>OrCAD</a:t>
            </a:r>
            <a:r>
              <a:rPr lang="en-US" dirty="0" smtClean="0">
                <a:solidFill>
                  <a:srgbClr val="00B050"/>
                </a:solidFill>
              </a:rPr>
              <a:t>)</a:t>
            </a:r>
            <a:endParaRPr lang="en-US" dirty="0">
              <a:solidFill>
                <a:srgbClr val="00B05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Buffer Amplifier</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2209800" y="1100918"/>
            <a:ext cx="4762803" cy="4804582"/>
          </a:xfrm>
        </p:spPr>
      </p:pic>
      <p:sp>
        <p:nvSpPr>
          <p:cNvPr id="8" name="TextBox 7"/>
          <p:cNvSpPr txBox="1"/>
          <p:nvPr/>
        </p:nvSpPr>
        <p:spPr>
          <a:xfrm>
            <a:off x="533400" y="6477000"/>
            <a:ext cx="3630096" cy="369332"/>
          </a:xfrm>
          <a:prstGeom prst="rect">
            <a:avLst/>
          </a:prstGeom>
          <a:noFill/>
        </p:spPr>
        <p:txBody>
          <a:bodyPr wrap="none" rtlCol="0">
            <a:spAutoFit/>
          </a:bodyPr>
          <a:lstStyle/>
          <a:p>
            <a:r>
              <a:rPr lang="en-US" dirty="0" smtClean="0"/>
              <a:t>Amplifier has -1 or fractional gain(!?)</a:t>
            </a:r>
            <a:endParaRPr lang="en-US" dirty="0"/>
          </a:p>
        </p:txBody>
      </p:sp>
      <p:cxnSp>
        <p:nvCxnSpPr>
          <p:cNvPr id="10" name="Straight Arrow Connector 9"/>
          <p:cNvCxnSpPr>
            <a:stCxn id="8" idx="0"/>
          </p:cNvCxnSpPr>
          <p:nvPr/>
        </p:nvCxnSpPr>
        <p:spPr>
          <a:xfrm flipV="1">
            <a:off x="2348448" y="4343400"/>
            <a:ext cx="2680752" cy="21336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8" idx="0"/>
          </p:cNvCxnSpPr>
          <p:nvPr/>
        </p:nvCxnSpPr>
        <p:spPr>
          <a:xfrm flipV="1">
            <a:off x="2348448" y="5105400"/>
            <a:ext cx="470952" cy="13716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3040752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Buffer Amplifier</a:t>
            </a:r>
            <a:endParaRPr lang="en-US" dirty="0"/>
          </a:p>
        </p:txBody>
      </p:sp>
      <p:sp>
        <p:nvSpPr>
          <p:cNvPr id="3" name="Content Placeholder 2"/>
          <p:cNvSpPr>
            <a:spLocks noGrp="1"/>
          </p:cNvSpPr>
          <p:nvPr>
            <p:ph idx="1"/>
          </p:nvPr>
        </p:nvSpPr>
        <p:spPr/>
        <p:txBody>
          <a:bodyPr>
            <a:normAutofit lnSpcReduction="10000"/>
          </a:bodyPr>
          <a:lstStyle/>
          <a:p>
            <a:r>
              <a:rPr lang="en-US" dirty="0" smtClean="0"/>
              <a:t>Multiple resistors in feedback path create a small feedback resistor.  This makes the amplifier attenuate the signal.  Is this what was intended?  Why?</a:t>
            </a:r>
          </a:p>
          <a:p>
            <a:r>
              <a:rPr lang="en-US" dirty="0" smtClean="0"/>
              <a:t>This stage does not seem to be needed and if not it should be eliminated.</a:t>
            </a:r>
          </a:p>
          <a:p>
            <a:r>
              <a:rPr lang="en-US" dirty="0" smtClean="0"/>
              <a:t>Note that the switch resistances can introduce subtle signal non </a:t>
            </a:r>
            <a:r>
              <a:rPr lang="en-US" dirty="0" smtClean="0"/>
              <a:t>linearities</a:t>
            </a:r>
            <a:r>
              <a:rPr lang="en-US" dirty="0" smtClean="0"/>
              <a:t>, as well as leakage currents which can result in small DC drifts.</a:t>
            </a:r>
          </a:p>
          <a:p>
            <a:endParaRPr lang="en-US" dirty="0"/>
          </a:p>
        </p:txBody>
      </p:sp>
    </p:spTree>
    <p:extLst>
      <p:ext uri="{BB962C8B-B14F-4D97-AF65-F5344CB8AC3E}">
        <p14:creationId xmlns:p14="http://schemas.microsoft.com/office/powerpoint/2010/main" xmlns="" val="26664692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Signal Chain Preamplifier</a:t>
            </a:r>
            <a:endParaRPr lang="en-US" dirty="0"/>
          </a:p>
        </p:txBody>
      </p:sp>
      <p:sp>
        <p:nvSpPr>
          <p:cNvPr id="14" name="TextBox 13"/>
          <p:cNvSpPr txBox="1"/>
          <p:nvPr/>
        </p:nvSpPr>
        <p:spPr>
          <a:xfrm>
            <a:off x="4129091" y="6113172"/>
            <a:ext cx="5007396" cy="369332"/>
          </a:xfrm>
          <a:prstGeom prst="rect">
            <a:avLst/>
          </a:prstGeom>
          <a:noFill/>
        </p:spPr>
        <p:txBody>
          <a:bodyPr wrap="none" rtlCol="0">
            <a:spAutoFit/>
          </a:bodyPr>
          <a:lstStyle/>
          <a:p>
            <a:r>
              <a:rPr lang="en-US" dirty="0" smtClean="0"/>
              <a:t>Compensation Capacitor should go to –Vs, not GND</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1905000" y="1129752"/>
            <a:ext cx="5237100" cy="4987713"/>
          </a:xfrm>
        </p:spPr>
      </p:pic>
      <p:cxnSp>
        <p:nvCxnSpPr>
          <p:cNvPr id="13" name="Straight Arrow Connector 12"/>
          <p:cNvCxnSpPr/>
          <p:nvPr/>
        </p:nvCxnSpPr>
        <p:spPr>
          <a:xfrm flipV="1">
            <a:off x="5410200" y="4724400"/>
            <a:ext cx="457200" cy="138877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7261422" y="3276600"/>
            <a:ext cx="1875065" cy="923330"/>
          </a:xfrm>
          <a:prstGeom prst="rect">
            <a:avLst/>
          </a:prstGeom>
          <a:noFill/>
        </p:spPr>
        <p:txBody>
          <a:bodyPr wrap="none" rtlCol="0">
            <a:spAutoFit/>
          </a:bodyPr>
          <a:lstStyle/>
          <a:p>
            <a:r>
              <a:rPr lang="en-US" dirty="0" smtClean="0"/>
              <a:t>Where is resistor</a:t>
            </a:r>
          </a:p>
          <a:p>
            <a:r>
              <a:rPr lang="en-US" dirty="0" smtClean="0"/>
              <a:t>For compensation</a:t>
            </a:r>
          </a:p>
          <a:p>
            <a:r>
              <a:rPr lang="en-US" dirty="0" smtClean="0"/>
              <a:t>Network?</a:t>
            </a:r>
            <a:endParaRPr lang="en-US" dirty="0"/>
          </a:p>
        </p:txBody>
      </p:sp>
      <p:cxnSp>
        <p:nvCxnSpPr>
          <p:cNvPr id="18" name="Straight Arrow Connector 17"/>
          <p:cNvCxnSpPr>
            <a:stCxn id="15" idx="1"/>
          </p:cNvCxnSpPr>
          <p:nvPr/>
        </p:nvCxnSpPr>
        <p:spPr>
          <a:xfrm flipH="1">
            <a:off x="5943600" y="3738265"/>
            <a:ext cx="1317822" cy="37653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52400" y="4876800"/>
            <a:ext cx="2909514" cy="1477328"/>
          </a:xfrm>
          <a:prstGeom prst="rect">
            <a:avLst/>
          </a:prstGeom>
          <a:noFill/>
        </p:spPr>
        <p:txBody>
          <a:bodyPr wrap="none" rtlCol="0">
            <a:spAutoFit/>
          </a:bodyPr>
          <a:lstStyle/>
          <a:p>
            <a:r>
              <a:rPr lang="en-US" dirty="0" smtClean="0"/>
              <a:t>Does compensation keep the</a:t>
            </a:r>
          </a:p>
          <a:p>
            <a:r>
              <a:rPr lang="en-US" dirty="0" smtClean="0"/>
              <a:t>amplifier from oscillating</a:t>
            </a:r>
            <a:r>
              <a:rPr lang="en-US" dirty="0" smtClean="0"/>
              <a:t>?</a:t>
            </a:r>
          </a:p>
          <a:p>
            <a:r>
              <a:rPr lang="en-US" dirty="0" smtClean="0">
                <a:solidFill>
                  <a:srgbClr val="00B050"/>
                </a:solidFill>
              </a:rPr>
              <a:t>M</a:t>
            </a:r>
            <a:r>
              <a:rPr lang="en-US" dirty="0" smtClean="0">
                <a:solidFill>
                  <a:srgbClr val="00B050"/>
                </a:solidFill>
              </a:rPr>
              <a:t>odified schematic for </a:t>
            </a:r>
          </a:p>
          <a:p>
            <a:r>
              <a:rPr lang="en-US" dirty="0" smtClean="0">
                <a:solidFill>
                  <a:srgbClr val="00B050"/>
                </a:solidFill>
              </a:rPr>
              <a:t>Compensation </a:t>
            </a:r>
          </a:p>
          <a:p>
            <a:r>
              <a:rPr lang="en-US" dirty="0" smtClean="0">
                <a:solidFill>
                  <a:srgbClr val="00B050"/>
                </a:solidFill>
              </a:rPr>
              <a:t>as per IC data Sheet</a:t>
            </a:r>
          </a:p>
        </p:txBody>
      </p:sp>
      <p:sp>
        <p:nvSpPr>
          <p:cNvPr id="20" name="TextBox 19"/>
          <p:cNvSpPr txBox="1"/>
          <p:nvPr/>
        </p:nvSpPr>
        <p:spPr>
          <a:xfrm>
            <a:off x="12879" y="1524000"/>
            <a:ext cx="4505914" cy="2185214"/>
          </a:xfrm>
          <a:prstGeom prst="rect">
            <a:avLst/>
          </a:prstGeom>
          <a:noFill/>
        </p:spPr>
        <p:txBody>
          <a:bodyPr wrap="none" rtlCol="0">
            <a:spAutoFit/>
          </a:bodyPr>
          <a:lstStyle/>
          <a:p>
            <a:r>
              <a:rPr lang="en-US" dirty="0" smtClean="0"/>
              <a:t>Gain for preamp is ~9.2x so the</a:t>
            </a:r>
          </a:p>
          <a:p>
            <a:r>
              <a:rPr lang="en-US" dirty="0" smtClean="0"/>
              <a:t>signal will probably  hit the amplifier rails with</a:t>
            </a:r>
          </a:p>
          <a:p>
            <a:r>
              <a:rPr lang="en-US" dirty="0" smtClean="0"/>
              <a:t>a full well signal: </a:t>
            </a:r>
            <a:r>
              <a:rPr lang="en-US" dirty="0" smtClean="0"/>
              <a:t>eg</a:t>
            </a:r>
            <a:r>
              <a:rPr lang="en-US" dirty="0" smtClean="0"/>
              <a:t> for CCD231-C6:</a:t>
            </a:r>
          </a:p>
          <a:p>
            <a:r>
              <a:rPr lang="en-US" dirty="0" smtClean="0"/>
              <a:t>Full well = 350,000e- * 7µV/e-</a:t>
            </a:r>
          </a:p>
          <a:p>
            <a:r>
              <a:rPr lang="en-US" dirty="0" smtClean="0"/>
              <a:t>= 2.45V at input</a:t>
            </a:r>
          </a:p>
          <a:p>
            <a:r>
              <a:rPr lang="en-US" dirty="0" smtClean="0"/>
              <a:t>= 9.2*2.45V at output</a:t>
            </a:r>
          </a:p>
          <a:p>
            <a:r>
              <a:rPr lang="en-US" dirty="0" smtClean="0"/>
              <a:t>= 22.5V at output </a:t>
            </a:r>
            <a:endParaRPr lang="en-US" dirty="0" smtClean="0"/>
          </a:p>
          <a:p>
            <a:endParaRPr lang="en-US" sz="1000" dirty="0" smtClean="0">
              <a:solidFill>
                <a:srgbClr val="00B050"/>
              </a:solidFill>
            </a:endParaRPr>
          </a:p>
        </p:txBody>
      </p:sp>
    </p:spTree>
    <p:extLst>
      <p:ext uri="{BB962C8B-B14F-4D97-AF65-F5344CB8AC3E}">
        <p14:creationId xmlns:p14="http://schemas.microsoft.com/office/powerpoint/2010/main" xmlns="" val="2318616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Buffer Amplifier</a:t>
            </a:r>
            <a:endParaRPr lang="en-US" dirty="0">
              <a:solidFill>
                <a:srgbClr val="00B050"/>
              </a:solidFill>
            </a:endParaRPr>
          </a:p>
        </p:txBody>
      </p:sp>
      <p:sp>
        <p:nvSpPr>
          <p:cNvPr id="3" name="Content Placeholder 2"/>
          <p:cNvSpPr>
            <a:spLocks noGrp="1"/>
          </p:cNvSpPr>
          <p:nvPr>
            <p:ph idx="1"/>
          </p:nvPr>
        </p:nvSpPr>
        <p:spPr/>
        <p:txBody>
          <a:bodyPr>
            <a:normAutofit fontScale="92500"/>
          </a:bodyPr>
          <a:lstStyle/>
          <a:p>
            <a:r>
              <a:rPr lang="en-US" dirty="0" smtClean="0">
                <a:solidFill>
                  <a:srgbClr val="00B050"/>
                </a:solidFill>
              </a:rPr>
              <a:t>Intension is to have minimum gain of 0.5 or more. </a:t>
            </a:r>
            <a:r>
              <a:rPr lang="en-US" dirty="0" smtClean="0">
                <a:solidFill>
                  <a:srgbClr val="00B050"/>
                </a:solidFill>
              </a:rPr>
              <a:t>T</a:t>
            </a:r>
            <a:r>
              <a:rPr lang="en-US" dirty="0" smtClean="0">
                <a:solidFill>
                  <a:srgbClr val="00B050"/>
                </a:solidFill>
              </a:rPr>
              <a:t>he resistor values are indicative and will vary depending on the CCD for which IFPAC is used.</a:t>
            </a:r>
          </a:p>
          <a:p>
            <a:r>
              <a:rPr lang="en-US" dirty="0" smtClean="0">
                <a:solidFill>
                  <a:srgbClr val="00B050"/>
                </a:solidFill>
              </a:rPr>
              <a:t>Only one switch will be selected at a time avoiding possibility of parallel feedback resistor.</a:t>
            </a:r>
          </a:p>
          <a:p>
            <a:r>
              <a:rPr lang="en-US" dirty="0" smtClean="0">
                <a:solidFill>
                  <a:srgbClr val="00B050"/>
                </a:solidFill>
              </a:rPr>
              <a:t>For ZTF, we can modify artwork such that switches are not assembled and it’s just buffer amplifier OR even eliminate this stage using jumpers.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ADC Questions</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2057400" y="1524000"/>
            <a:ext cx="4953000" cy="4398560"/>
          </a:xfrm>
        </p:spPr>
      </p:pic>
      <p:sp>
        <p:nvSpPr>
          <p:cNvPr id="8" name="TextBox 7"/>
          <p:cNvSpPr txBox="1"/>
          <p:nvPr/>
        </p:nvSpPr>
        <p:spPr>
          <a:xfrm>
            <a:off x="362594" y="1295400"/>
            <a:ext cx="3336554" cy="369332"/>
          </a:xfrm>
          <a:prstGeom prst="rect">
            <a:avLst/>
          </a:prstGeom>
          <a:noFill/>
        </p:spPr>
        <p:txBody>
          <a:bodyPr wrap="none" rtlCol="0">
            <a:spAutoFit/>
          </a:bodyPr>
          <a:lstStyle/>
          <a:p>
            <a:r>
              <a:rPr lang="en-US" dirty="0" smtClean="0"/>
              <a:t>Supply voltage same as amplifiers</a:t>
            </a:r>
          </a:p>
        </p:txBody>
      </p:sp>
      <p:cxnSp>
        <p:nvCxnSpPr>
          <p:cNvPr id="10" name="Straight Arrow Connector 9"/>
          <p:cNvCxnSpPr>
            <a:stCxn id="8" idx="3"/>
          </p:cNvCxnSpPr>
          <p:nvPr/>
        </p:nvCxnSpPr>
        <p:spPr>
          <a:xfrm>
            <a:off x="3699148" y="1480066"/>
            <a:ext cx="491852" cy="42493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0" y="5889576"/>
            <a:ext cx="6934200" cy="923330"/>
          </a:xfrm>
          <a:prstGeom prst="rect">
            <a:avLst/>
          </a:prstGeom>
          <a:noFill/>
        </p:spPr>
        <p:txBody>
          <a:bodyPr wrap="square" rtlCol="0">
            <a:spAutoFit/>
          </a:bodyPr>
          <a:lstStyle/>
          <a:p>
            <a:r>
              <a:rPr lang="en-US" dirty="0" smtClean="0"/>
              <a:t>Need high speed ceramic cap too on </a:t>
            </a:r>
            <a:r>
              <a:rPr lang="en-US" dirty="0" smtClean="0"/>
              <a:t>RefIn</a:t>
            </a:r>
            <a:r>
              <a:rPr lang="en-US" dirty="0" smtClean="0"/>
              <a:t> pin.  Make sure caps are very close to ADC and that traces have lowest possible inductance.  This is critical to DNL.</a:t>
            </a:r>
            <a:endParaRPr lang="en-US" dirty="0"/>
          </a:p>
        </p:txBody>
      </p:sp>
      <p:cxnSp>
        <p:nvCxnSpPr>
          <p:cNvPr id="14" name="Straight Arrow Connector 13"/>
          <p:cNvCxnSpPr>
            <a:stCxn id="13" idx="0"/>
          </p:cNvCxnSpPr>
          <p:nvPr/>
        </p:nvCxnSpPr>
        <p:spPr>
          <a:xfrm flipH="1" flipV="1">
            <a:off x="2276824" y="4463534"/>
            <a:ext cx="1190276" cy="125146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5998430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ADC Questions</a:t>
            </a:r>
            <a:endParaRPr lang="en-US" dirty="0"/>
          </a:p>
        </p:txBody>
      </p:sp>
      <p:sp>
        <p:nvSpPr>
          <p:cNvPr id="3" name="Content Placeholder 2"/>
          <p:cNvSpPr>
            <a:spLocks noGrp="1"/>
          </p:cNvSpPr>
          <p:nvPr>
            <p:ph idx="1"/>
          </p:nvPr>
        </p:nvSpPr>
        <p:spPr/>
        <p:txBody>
          <a:bodyPr/>
          <a:lstStyle/>
          <a:p>
            <a:r>
              <a:rPr lang="en-US" dirty="0" smtClean="0"/>
              <a:t>The ADC uses the amplifier supply voltage.  Does this voltage need to be regulated or does using this voltage deliver acceptable results?</a:t>
            </a:r>
          </a:p>
          <a:p>
            <a:r>
              <a:rPr lang="en-US" dirty="0" smtClean="0"/>
              <a:t>Does the datasheet call for an additional high speed ceramic capacitor on the </a:t>
            </a:r>
            <a:r>
              <a:rPr lang="en-US" dirty="0" smtClean="0"/>
              <a:t>RefIn</a:t>
            </a:r>
            <a:r>
              <a:rPr lang="en-US" dirty="0" smtClean="0"/>
              <a:t> pin?</a:t>
            </a:r>
          </a:p>
          <a:p>
            <a:r>
              <a:rPr lang="en-US" dirty="0" smtClean="0">
                <a:solidFill>
                  <a:srgbClr val="FF0000"/>
                </a:solidFill>
              </a:rPr>
              <a:t>Where are the band limiting components that are needed for anti-aliasing ? !</a:t>
            </a:r>
            <a:endParaRPr lang="en-US" dirty="0">
              <a:solidFill>
                <a:srgbClr val="FF0000"/>
              </a:solidFill>
            </a:endParaRPr>
          </a:p>
        </p:txBody>
      </p:sp>
    </p:spTree>
    <p:extLst>
      <p:ext uri="{BB962C8B-B14F-4D97-AF65-F5344CB8AC3E}">
        <p14:creationId xmlns:p14="http://schemas.microsoft.com/office/powerpoint/2010/main" xmlns="" val="38429428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ADC Input Question</a:t>
            </a:r>
            <a:endParaRPr lang="en-US"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1981200" y="1119162"/>
            <a:ext cx="5181600" cy="5488039"/>
          </a:xfrm>
        </p:spPr>
      </p:pic>
      <p:sp>
        <p:nvSpPr>
          <p:cNvPr id="7" name="TextBox 6"/>
          <p:cNvSpPr txBox="1"/>
          <p:nvPr/>
        </p:nvSpPr>
        <p:spPr>
          <a:xfrm>
            <a:off x="191069" y="3733800"/>
            <a:ext cx="2475931" cy="2031325"/>
          </a:xfrm>
          <a:prstGeom prst="rect">
            <a:avLst/>
          </a:prstGeom>
          <a:noFill/>
        </p:spPr>
        <p:txBody>
          <a:bodyPr wrap="square" rtlCol="0">
            <a:spAutoFit/>
          </a:bodyPr>
          <a:lstStyle/>
          <a:p>
            <a:r>
              <a:rPr lang="en-US" dirty="0" smtClean="0"/>
              <a:t>Please describe the</a:t>
            </a:r>
          </a:p>
          <a:p>
            <a:r>
              <a:rPr lang="en-US" dirty="0" smtClean="0"/>
              <a:t>signal input scheme for</a:t>
            </a:r>
          </a:p>
          <a:p>
            <a:r>
              <a:rPr lang="en-US" dirty="0" smtClean="0"/>
              <a:t>the ADC.</a:t>
            </a:r>
          </a:p>
          <a:p>
            <a:endParaRPr lang="en-US" dirty="0"/>
          </a:p>
          <a:p>
            <a:r>
              <a:rPr lang="en-US" dirty="0" smtClean="0"/>
              <a:t>How much offset is there?  Is it fixed.</a:t>
            </a:r>
          </a:p>
          <a:p>
            <a:endParaRPr lang="en-US" dirty="0"/>
          </a:p>
        </p:txBody>
      </p:sp>
      <p:cxnSp>
        <p:nvCxnSpPr>
          <p:cNvPr id="9" name="Straight Arrow Connector 8"/>
          <p:cNvCxnSpPr>
            <a:stCxn id="7" idx="0"/>
          </p:cNvCxnSpPr>
          <p:nvPr/>
        </p:nvCxnSpPr>
        <p:spPr>
          <a:xfrm flipV="1">
            <a:off x="1429035" y="3200400"/>
            <a:ext cx="628365" cy="5334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7" idx="3"/>
          </p:cNvCxnSpPr>
          <p:nvPr/>
        </p:nvCxnSpPr>
        <p:spPr>
          <a:xfrm flipV="1">
            <a:off x="2667000" y="4267206"/>
            <a:ext cx="457202" cy="482257"/>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1074919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ADC Input Question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Could you please describe/explain the ADC signal input scheme</a:t>
            </a:r>
          </a:p>
          <a:p>
            <a:r>
              <a:rPr lang="en-US" dirty="0" smtClean="0"/>
              <a:t>Designating the input voltage to U10 from U9 as V</a:t>
            </a:r>
            <a:r>
              <a:rPr lang="en-US" baseline="-25000" dirty="0" smtClean="0"/>
              <a:t>in</a:t>
            </a:r>
            <a:r>
              <a:rPr lang="en-US" dirty="0"/>
              <a:t>, </a:t>
            </a:r>
            <a:r>
              <a:rPr lang="en-US" dirty="0" smtClean="0"/>
              <a:t>the </a:t>
            </a:r>
            <a:r>
              <a:rPr lang="en-US" dirty="0"/>
              <a:t>input equation we </a:t>
            </a:r>
            <a:r>
              <a:rPr lang="en-US" dirty="0" smtClean="0"/>
              <a:t>calculate is 2V</a:t>
            </a:r>
            <a:r>
              <a:rPr lang="en-US" baseline="-25000" dirty="0" smtClean="0"/>
              <a:t>in</a:t>
            </a:r>
            <a:r>
              <a:rPr lang="en-US" dirty="0" smtClean="0"/>
              <a:t> + 2.048 + </a:t>
            </a:r>
            <a:r>
              <a:rPr lang="en-US" dirty="0" smtClean="0"/>
              <a:t>V</a:t>
            </a:r>
            <a:r>
              <a:rPr lang="en-US" baseline="-25000" dirty="0" smtClean="0"/>
              <a:t>offset</a:t>
            </a:r>
            <a:r>
              <a:rPr lang="en-US" dirty="0" smtClean="0"/>
              <a:t>/2</a:t>
            </a:r>
          </a:p>
          <a:p>
            <a:pPr lvl="1"/>
            <a:r>
              <a:rPr lang="en-US" dirty="0" smtClean="0"/>
              <a:t>Discounting the offset voltage, to match the ADC input range V</a:t>
            </a:r>
            <a:r>
              <a:rPr lang="en-US" baseline="-25000" dirty="0" smtClean="0"/>
              <a:t>in</a:t>
            </a:r>
            <a:r>
              <a:rPr lang="en-US" dirty="0" smtClean="0"/>
              <a:t> is expected to be in the range of -3.072V to 1.024V.</a:t>
            </a:r>
          </a:p>
          <a:p>
            <a:pPr lvl="1"/>
            <a:r>
              <a:rPr lang="en-US" dirty="0" smtClean="0"/>
              <a:t>The addition of </a:t>
            </a:r>
            <a:r>
              <a:rPr lang="en-US" dirty="0" smtClean="0"/>
              <a:t>V</a:t>
            </a:r>
            <a:r>
              <a:rPr lang="en-US" baseline="-25000" dirty="0" smtClean="0"/>
              <a:t>ref</a:t>
            </a:r>
            <a:r>
              <a:rPr lang="en-US" dirty="0" smtClean="0"/>
              <a:t> to U10 creates the asymmetric voltage range, is this what was intended?</a:t>
            </a:r>
          </a:p>
          <a:p>
            <a:r>
              <a:rPr lang="en-US" dirty="0" smtClean="0">
                <a:solidFill>
                  <a:srgbClr val="FF0000"/>
                </a:solidFill>
              </a:rPr>
              <a:t>You start with a differential input convert to single sided for the dual slope integrator then convert back to differential into the ADC.  If you made the dual slope integrator differential, maybe you could simplify (fewer stages) and get much better crosstalk and supply rejection.  This is how most image sensor ASICs are designed internally.</a:t>
            </a:r>
          </a:p>
        </p:txBody>
      </p:sp>
    </p:spTree>
    <p:extLst>
      <p:ext uri="{BB962C8B-B14F-4D97-AF65-F5344CB8AC3E}">
        <p14:creationId xmlns:p14="http://schemas.microsoft.com/office/powerpoint/2010/main" xmlns="" val="35282463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ADC</a:t>
            </a:r>
            <a:endParaRPr lang="en-US" dirty="0">
              <a:solidFill>
                <a:srgbClr val="00B050"/>
              </a:solidFill>
            </a:endParaRPr>
          </a:p>
        </p:txBody>
      </p:sp>
      <p:sp>
        <p:nvSpPr>
          <p:cNvPr id="3" name="Content Placeholder 2"/>
          <p:cNvSpPr>
            <a:spLocks noGrp="1"/>
          </p:cNvSpPr>
          <p:nvPr>
            <p:ph idx="1"/>
          </p:nvPr>
        </p:nvSpPr>
        <p:spPr/>
        <p:txBody>
          <a:bodyPr>
            <a:normAutofit/>
          </a:bodyPr>
          <a:lstStyle/>
          <a:p>
            <a:r>
              <a:rPr lang="en-US" sz="1700" dirty="0" smtClean="0">
                <a:solidFill>
                  <a:srgbClr val="00B050"/>
                </a:solidFill>
              </a:rPr>
              <a:t>We already have implemented a separate regulator for each ADC.</a:t>
            </a:r>
          </a:p>
          <a:p>
            <a:r>
              <a:rPr lang="en-US" sz="1700" dirty="0" smtClean="0">
                <a:solidFill>
                  <a:srgbClr val="00B050"/>
                </a:solidFill>
              </a:rPr>
              <a:t>ADC Datasheet suggests 10uF LOW ESL and ESR Ceramic Capacitor, and we are using Low ESR Tantalum. We will change it to Ceramic.</a:t>
            </a:r>
          </a:p>
          <a:p>
            <a:r>
              <a:rPr lang="en-US" sz="1700" dirty="0" smtClean="0">
                <a:solidFill>
                  <a:srgbClr val="00B050"/>
                </a:solidFill>
              </a:rPr>
              <a:t>No anti-aliasing filter implemented. The filter implemented is  LPF having 33 ohm</a:t>
            </a:r>
            <a:r>
              <a:rPr lang="en-US" sz="1700" dirty="0" smtClean="0">
                <a:solidFill>
                  <a:srgbClr val="00B050"/>
                </a:solidFill>
              </a:rPr>
              <a:t> </a:t>
            </a:r>
            <a:r>
              <a:rPr lang="en-US" sz="1700" dirty="0" smtClean="0">
                <a:solidFill>
                  <a:srgbClr val="00B050"/>
                </a:solidFill>
              </a:rPr>
              <a:t>and 56 pF as per data sheet. We can reduce cutoff frequency by increasing 56 </a:t>
            </a:r>
            <a:r>
              <a:rPr lang="en-US" sz="1700" dirty="0" smtClean="0">
                <a:solidFill>
                  <a:srgbClr val="00B050"/>
                </a:solidFill>
              </a:rPr>
              <a:t>pF.</a:t>
            </a:r>
            <a:r>
              <a:rPr lang="en-US" sz="1700" dirty="0" smtClean="0">
                <a:solidFill>
                  <a:srgbClr val="00B050"/>
                </a:solidFill>
              </a:rPr>
              <a:t> </a:t>
            </a:r>
            <a:r>
              <a:rPr lang="en-US" sz="1700" dirty="0" smtClean="0">
                <a:solidFill>
                  <a:srgbClr val="00B050"/>
                </a:solidFill>
              </a:rPr>
              <a:t>I</a:t>
            </a:r>
            <a:r>
              <a:rPr lang="en-US" sz="1700" dirty="0" smtClean="0">
                <a:solidFill>
                  <a:srgbClr val="00B050"/>
                </a:solidFill>
              </a:rPr>
              <a:t>s it close to Anti </a:t>
            </a:r>
            <a:r>
              <a:rPr lang="en-US" sz="1700" dirty="0" smtClean="0">
                <a:solidFill>
                  <a:srgbClr val="00B050"/>
                </a:solidFill>
              </a:rPr>
              <a:t>Alising</a:t>
            </a:r>
            <a:r>
              <a:rPr lang="en-US" sz="1700" dirty="0" smtClean="0">
                <a:solidFill>
                  <a:srgbClr val="00B050"/>
                </a:solidFill>
              </a:rPr>
              <a:t> filter?</a:t>
            </a:r>
          </a:p>
          <a:p>
            <a:r>
              <a:rPr lang="en-US" sz="1700" dirty="0" smtClean="0">
                <a:solidFill>
                  <a:srgbClr val="00B050"/>
                </a:solidFill>
              </a:rPr>
              <a:t>Single ended to differential converter using U10 , U11 and U12 is exactly as per ADC data sheet.</a:t>
            </a:r>
          </a:p>
          <a:p>
            <a:r>
              <a:rPr lang="en-US" sz="1700" dirty="0" smtClean="0">
                <a:solidFill>
                  <a:srgbClr val="00B050"/>
                </a:solidFill>
              </a:rPr>
              <a:t>The intention of adding VREF  (+4.096 Fixed) and </a:t>
            </a:r>
            <a:r>
              <a:rPr lang="en-US" sz="1700" dirty="0" smtClean="0">
                <a:solidFill>
                  <a:srgbClr val="00B050"/>
                </a:solidFill>
              </a:rPr>
              <a:t>Voff</a:t>
            </a:r>
            <a:r>
              <a:rPr lang="en-US" sz="1700" dirty="0" smtClean="0">
                <a:solidFill>
                  <a:srgbClr val="00B050"/>
                </a:solidFill>
              </a:rPr>
              <a:t> (Variable output of DAC) signals at U10 was to make input signal vary from 0 to +4.096 and equalize the dark or bias value of different channels. We can get away without using VREF and adjusting </a:t>
            </a:r>
            <a:r>
              <a:rPr lang="en-US" sz="1700" dirty="0" smtClean="0">
                <a:solidFill>
                  <a:srgbClr val="00B050"/>
                </a:solidFill>
              </a:rPr>
              <a:t>Voff</a:t>
            </a:r>
            <a:r>
              <a:rPr lang="en-US" sz="1700" dirty="0" smtClean="0">
                <a:solidFill>
                  <a:srgbClr val="00B050"/>
                </a:solidFill>
              </a:rPr>
              <a:t> and R141.</a:t>
            </a:r>
          </a:p>
          <a:p>
            <a:r>
              <a:rPr lang="en-US" sz="1700" dirty="0" smtClean="0">
                <a:solidFill>
                  <a:srgbClr val="00B050"/>
                </a:solidFill>
              </a:rPr>
              <a:t>Suggestion of making differential dual slope Integrator requires quite a few changes in the circuit at our end.</a:t>
            </a:r>
          </a:p>
          <a:p>
            <a:pPr>
              <a:buNone/>
            </a:pPr>
            <a:r>
              <a:rPr lang="en-US" sz="1700" dirty="0" smtClean="0">
                <a:solidFill>
                  <a:srgbClr val="00B050"/>
                </a:solidFill>
              </a:rPr>
              <a:t>  </a:t>
            </a:r>
            <a:endParaRPr lang="en-US" dirty="0" smtClean="0">
              <a:solidFill>
                <a:srgbClr val="00B050"/>
              </a:solidFill>
            </a:endParaRP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Feedback caps !!</a:t>
            </a:r>
            <a:endParaRPr lang="en-US" dirty="0"/>
          </a:p>
        </p:txBody>
      </p:sp>
      <p:sp>
        <p:nvSpPr>
          <p:cNvPr id="3" name="Content Placeholder 2"/>
          <p:cNvSpPr>
            <a:spLocks noGrp="1"/>
          </p:cNvSpPr>
          <p:nvPr>
            <p:ph idx="1"/>
          </p:nvPr>
        </p:nvSpPr>
        <p:spPr/>
        <p:txBody>
          <a:bodyPr/>
          <a:lstStyle/>
          <a:p>
            <a:r>
              <a:rPr lang="en-US" dirty="0"/>
              <a:t>Every op amp should have the provision for feedback capacitance to be added to improve stability and kill off unneeded bandwidth so that noise is improved</a:t>
            </a:r>
            <a:r>
              <a:rPr lang="en-US" dirty="0" smtClean="0"/>
              <a:t>.</a:t>
            </a:r>
          </a:p>
          <a:p>
            <a:r>
              <a:rPr lang="en-US" dirty="0" smtClean="0"/>
              <a:t>5-10pF feedback is typically needed since input and wiring capacitance is typically a few </a:t>
            </a:r>
            <a:r>
              <a:rPr lang="en-US" dirty="0" smtClean="0"/>
              <a:t>pF</a:t>
            </a:r>
            <a:r>
              <a:rPr lang="en-US" dirty="0" smtClean="0"/>
              <a:t>.</a:t>
            </a:r>
            <a:endParaRPr lang="en-US" dirty="0" smtClean="0"/>
          </a:p>
          <a:p>
            <a:r>
              <a:rPr lang="en-US" dirty="0" smtClean="0">
                <a:solidFill>
                  <a:srgbClr val="00B050"/>
                </a:solidFill>
              </a:rPr>
              <a:t>We will add these Capacitors.</a:t>
            </a:r>
            <a:endParaRPr lang="en-US" dirty="0">
              <a:solidFill>
                <a:srgbClr val="00B050"/>
              </a:solidFill>
            </a:endParaRPr>
          </a:p>
          <a:p>
            <a:pPr marL="0" indent="0">
              <a:buNone/>
            </a:pPr>
            <a:endParaRPr lang="en-US" dirty="0"/>
          </a:p>
        </p:txBody>
      </p:sp>
    </p:spTree>
    <p:extLst>
      <p:ext uri="{BB962C8B-B14F-4D97-AF65-F5344CB8AC3E}">
        <p14:creationId xmlns:p14="http://schemas.microsoft.com/office/powerpoint/2010/main" xmlns="" val="24036562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Bias Amplifier</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1905000" y="1295400"/>
            <a:ext cx="5329319" cy="3962827"/>
          </a:xfrm>
        </p:spPr>
      </p:pic>
      <p:sp>
        <p:nvSpPr>
          <p:cNvPr id="8" name="TextBox 7"/>
          <p:cNvSpPr txBox="1"/>
          <p:nvPr/>
        </p:nvSpPr>
        <p:spPr>
          <a:xfrm>
            <a:off x="3886200" y="5751369"/>
            <a:ext cx="4008730" cy="369332"/>
          </a:xfrm>
          <a:prstGeom prst="rect">
            <a:avLst/>
          </a:prstGeom>
          <a:noFill/>
        </p:spPr>
        <p:txBody>
          <a:bodyPr wrap="none" rtlCol="0">
            <a:spAutoFit/>
          </a:bodyPr>
          <a:lstStyle/>
          <a:p>
            <a:r>
              <a:rPr lang="en-US" dirty="0" smtClean="0"/>
              <a:t>Values missing</a:t>
            </a:r>
            <a:r>
              <a:rPr lang="en-US" dirty="0"/>
              <a:t> </a:t>
            </a:r>
            <a:r>
              <a:rPr lang="en-US" dirty="0" smtClean="0"/>
              <a:t> … choice affects stability. </a:t>
            </a:r>
          </a:p>
        </p:txBody>
      </p:sp>
      <p:cxnSp>
        <p:nvCxnSpPr>
          <p:cNvPr id="10" name="Straight Arrow Connector 9"/>
          <p:cNvCxnSpPr>
            <a:stCxn id="8" idx="0"/>
          </p:cNvCxnSpPr>
          <p:nvPr/>
        </p:nvCxnSpPr>
        <p:spPr>
          <a:xfrm flipH="1" flipV="1">
            <a:off x="5473553" y="3505201"/>
            <a:ext cx="417012" cy="224616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8" idx="0"/>
          </p:cNvCxnSpPr>
          <p:nvPr/>
        </p:nvCxnSpPr>
        <p:spPr>
          <a:xfrm flipH="1" flipV="1">
            <a:off x="5016361" y="3505201"/>
            <a:ext cx="874204" cy="224616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85852213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Bias Amplifier</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What are the values of resistors R551 and R552?</a:t>
            </a:r>
          </a:p>
          <a:p>
            <a:r>
              <a:rPr lang="en-US" dirty="0" smtClean="0"/>
              <a:t>Placing R551 within feedback loop increases output impedance and can cause unstable behavior.  Why is R551 placed where it is</a:t>
            </a:r>
            <a:r>
              <a:rPr lang="en-US" dirty="0" smtClean="0"/>
              <a:t>?</a:t>
            </a:r>
          </a:p>
          <a:p>
            <a:r>
              <a:rPr lang="en-US" dirty="0" smtClean="0">
                <a:solidFill>
                  <a:srgbClr val="00B050"/>
                </a:solidFill>
              </a:rPr>
              <a:t>This is because of past experience about Op-amp driving capacitive load (may be big filter capacitor just before bias Voltage leaves backplane card</a:t>
            </a:r>
            <a:r>
              <a:rPr lang="en-US" dirty="0" smtClean="0">
                <a:solidFill>
                  <a:srgbClr val="00B050"/>
                </a:solidFill>
              </a:rPr>
              <a:t> </a:t>
            </a:r>
            <a:r>
              <a:rPr lang="en-US" dirty="0" smtClean="0">
                <a:solidFill>
                  <a:srgbClr val="00B050"/>
                </a:solidFill>
              </a:rPr>
              <a:t>or near CCD pin inside Dewar)</a:t>
            </a:r>
          </a:p>
          <a:p>
            <a:r>
              <a:rPr lang="en-US" dirty="0" smtClean="0">
                <a:solidFill>
                  <a:srgbClr val="00B050"/>
                </a:solidFill>
              </a:rPr>
              <a:t>One of the Analog Devices application note suggest that R551*</a:t>
            </a:r>
            <a:r>
              <a:rPr lang="en-US" dirty="0" smtClean="0">
                <a:solidFill>
                  <a:srgbClr val="00B050"/>
                </a:solidFill>
              </a:rPr>
              <a:t>C</a:t>
            </a:r>
            <a:r>
              <a:rPr lang="en-US" sz="1900" dirty="0" smtClean="0">
                <a:solidFill>
                  <a:srgbClr val="00B050"/>
                </a:solidFill>
              </a:rPr>
              <a:t>load</a:t>
            </a:r>
            <a:r>
              <a:rPr lang="en-US" sz="1900" dirty="0" smtClean="0">
                <a:solidFill>
                  <a:srgbClr val="00B050"/>
                </a:solidFill>
              </a:rPr>
              <a:t> </a:t>
            </a:r>
            <a:r>
              <a:rPr lang="en-US" sz="3500" dirty="0" smtClean="0">
                <a:solidFill>
                  <a:srgbClr val="00B050"/>
                </a:solidFill>
              </a:rPr>
              <a:t>&gt; C238*R549. If we do not see any problem we can always short this resistor.</a:t>
            </a:r>
            <a:endParaRPr lang="en-US" dirty="0">
              <a:solidFill>
                <a:srgbClr val="00B050"/>
              </a:solidFill>
            </a:endParaRPr>
          </a:p>
        </p:txBody>
      </p:sp>
    </p:spTree>
    <p:extLst>
      <p:ext uri="{BB962C8B-B14F-4D97-AF65-F5344CB8AC3E}">
        <p14:creationId xmlns:p14="http://schemas.microsoft.com/office/powerpoint/2010/main" xmlns="" val="39541739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Number of Bias Lines</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1066800" y="1371600"/>
            <a:ext cx="6963638" cy="4373031"/>
          </a:xfrm>
        </p:spPr>
      </p:pic>
      <p:sp>
        <p:nvSpPr>
          <p:cNvPr id="8" name="TextBox 7"/>
          <p:cNvSpPr txBox="1"/>
          <p:nvPr/>
        </p:nvSpPr>
        <p:spPr>
          <a:xfrm>
            <a:off x="2895600" y="6128266"/>
            <a:ext cx="4860498" cy="369332"/>
          </a:xfrm>
          <a:prstGeom prst="rect">
            <a:avLst/>
          </a:prstGeom>
          <a:noFill/>
        </p:spPr>
        <p:txBody>
          <a:bodyPr wrap="none" rtlCol="0">
            <a:spAutoFit/>
          </a:bodyPr>
          <a:lstStyle/>
          <a:p>
            <a:r>
              <a:rPr lang="en-US" dirty="0" smtClean="0"/>
              <a:t>All inputs are used, but only two outputs are used</a:t>
            </a:r>
          </a:p>
        </p:txBody>
      </p:sp>
      <p:cxnSp>
        <p:nvCxnSpPr>
          <p:cNvPr id="10" name="Straight Arrow Connector 9"/>
          <p:cNvCxnSpPr>
            <a:stCxn id="8" idx="0"/>
          </p:cNvCxnSpPr>
          <p:nvPr/>
        </p:nvCxnSpPr>
        <p:spPr>
          <a:xfrm flipH="1" flipV="1">
            <a:off x="4114800" y="4495800"/>
            <a:ext cx="1211049" cy="163246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8" idx="0"/>
          </p:cNvCxnSpPr>
          <p:nvPr/>
        </p:nvCxnSpPr>
        <p:spPr>
          <a:xfrm flipV="1">
            <a:off x="5325849" y="3429000"/>
            <a:ext cx="1379752" cy="269926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5638297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 Coupler Issues</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There is no black level </a:t>
            </a:r>
            <a:r>
              <a:rPr lang="en-US" dirty="0" smtClean="0"/>
              <a:t>clamp.   </a:t>
            </a:r>
            <a:r>
              <a:rPr lang="en-US" dirty="0" smtClean="0"/>
              <a:t>Ie</a:t>
            </a:r>
            <a:r>
              <a:rPr lang="en-US" dirty="0" smtClean="0"/>
              <a:t> the R in the AC coupler is </a:t>
            </a:r>
            <a:r>
              <a:rPr lang="en-US" dirty="0"/>
              <a:t>the sum of the CCD output impedance (5K) and the  input resistance of the preamp (54+499 ohm) </a:t>
            </a:r>
            <a:r>
              <a:rPr lang="en-US" dirty="0" smtClean="0"/>
              <a:t>and not the open circuit resistance of an analog switch.</a:t>
            </a:r>
            <a:endParaRPr lang="en-US" dirty="0"/>
          </a:p>
          <a:p>
            <a:r>
              <a:rPr lang="en-US" dirty="0" smtClean="0"/>
              <a:t>C</a:t>
            </a:r>
            <a:r>
              <a:rPr lang="en-US" dirty="0"/>
              <a:t>= </a:t>
            </a:r>
            <a:r>
              <a:rPr lang="en-US" dirty="0" smtClean="0"/>
              <a:t>0.2µF results in AC coupler time constant ~ 1.1ms.  This will create low amplitude memory effects shifts in the mean pixel value will decay with 1.1ms time constant.   Such memory effects are most evident in the overscan. </a:t>
            </a:r>
          </a:p>
        </p:txBody>
      </p:sp>
    </p:spTree>
    <p:extLst>
      <p:ext uri="{BB962C8B-B14F-4D97-AF65-F5344CB8AC3E}">
        <p14:creationId xmlns:p14="http://schemas.microsoft.com/office/powerpoint/2010/main" xmlns="" val="1504376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Number of Bias Lines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All inputs have voltages, but only two outputs are used.  Are there more bias lines available on this card?</a:t>
            </a:r>
          </a:p>
          <a:p>
            <a:r>
              <a:rPr lang="en-US" dirty="0" smtClean="0"/>
              <a:t>Have more bias lines been implemented on the already built card</a:t>
            </a:r>
            <a:r>
              <a:rPr lang="en-US" dirty="0" smtClean="0"/>
              <a:t>?</a:t>
            </a:r>
          </a:p>
          <a:p>
            <a:r>
              <a:rPr lang="en-US" dirty="0" smtClean="0">
                <a:solidFill>
                  <a:srgbClr val="00B050"/>
                </a:solidFill>
              </a:rPr>
              <a:t>The reason it is not seen in the Schematic is because the way it is drawn (drawn in Hierarchical fashion in </a:t>
            </a:r>
            <a:r>
              <a:rPr lang="en-US" dirty="0" smtClean="0">
                <a:solidFill>
                  <a:srgbClr val="00B050"/>
                </a:solidFill>
              </a:rPr>
              <a:t>OrCAD</a:t>
            </a:r>
            <a:r>
              <a:rPr lang="en-US" dirty="0" smtClean="0">
                <a:solidFill>
                  <a:srgbClr val="00B050"/>
                </a:solidFill>
              </a:rPr>
              <a:t>)</a:t>
            </a:r>
          </a:p>
          <a:p>
            <a:r>
              <a:rPr lang="en-US" dirty="0" smtClean="0">
                <a:solidFill>
                  <a:srgbClr val="00B050"/>
                </a:solidFill>
              </a:rPr>
              <a:t>There are 16 </a:t>
            </a:r>
            <a:r>
              <a:rPr lang="en-US" dirty="0" smtClean="0">
                <a:solidFill>
                  <a:srgbClr val="00B050"/>
                </a:solidFill>
              </a:rPr>
              <a:t>nos</a:t>
            </a:r>
            <a:r>
              <a:rPr lang="en-US" dirty="0" smtClean="0">
                <a:solidFill>
                  <a:srgbClr val="00B050"/>
                </a:solidFill>
              </a:rPr>
              <a:t> of 0-30 V and 8 </a:t>
            </a:r>
            <a:r>
              <a:rPr lang="en-US" dirty="0" smtClean="0">
                <a:solidFill>
                  <a:srgbClr val="00B050"/>
                </a:solidFill>
              </a:rPr>
              <a:t>nos</a:t>
            </a:r>
            <a:r>
              <a:rPr lang="en-US" dirty="0" smtClean="0">
                <a:solidFill>
                  <a:srgbClr val="00B050"/>
                </a:solidFill>
              </a:rPr>
              <a:t> of +/-10 V Bias Voltage circuit built on this card. </a:t>
            </a:r>
            <a:endParaRPr lang="en-US" dirty="0" smtClean="0">
              <a:solidFill>
                <a:srgbClr val="00B050"/>
              </a:solidFill>
            </a:endParaRPr>
          </a:p>
          <a:p>
            <a:endParaRPr lang="en-US" dirty="0"/>
          </a:p>
        </p:txBody>
      </p:sp>
    </p:spTree>
    <p:extLst>
      <p:ext uri="{BB962C8B-B14F-4D97-AF65-F5344CB8AC3E}">
        <p14:creationId xmlns:p14="http://schemas.microsoft.com/office/powerpoint/2010/main" xmlns="" val="23250712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Backplane Connector</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3505200" y="1133713"/>
            <a:ext cx="2133600" cy="5458939"/>
          </a:xfrm>
        </p:spPr>
      </p:pic>
      <p:sp>
        <p:nvSpPr>
          <p:cNvPr id="8" name="TextBox 7"/>
          <p:cNvSpPr txBox="1"/>
          <p:nvPr/>
        </p:nvSpPr>
        <p:spPr>
          <a:xfrm>
            <a:off x="152400" y="2743200"/>
            <a:ext cx="2895600" cy="2862323"/>
          </a:xfrm>
          <a:prstGeom prst="rect">
            <a:avLst/>
          </a:prstGeom>
          <a:noFill/>
        </p:spPr>
        <p:txBody>
          <a:bodyPr wrap="square" rtlCol="0">
            <a:spAutoFit/>
          </a:bodyPr>
          <a:lstStyle/>
          <a:p>
            <a:r>
              <a:rPr lang="en-US" dirty="0" smtClean="0"/>
              <a:t>Backplane connector</a:t>
            </a:r>
          </a:p>
          <a:p>
            <a:r>
              <a:rPr lang="en-US" dirty="0" smtClean="0"/>
              <a:t>Is high density</a:t>
            </a:r>
            <a:r>
              <a:rPr lang="en-US" dirty="0"/>
              <a:t> </a:t>
            </a:r>
            <a:r>
              <a:rPr lang="en-US" dirty="0" smtClean="0"/>
              <a:t>and will</a:t>
            </a:r>
          </a:p>
          <a:p>
            <a:r>
              <a:rPr lang="en-US" dirty="0" smtClean="0"/>
              <a:t>be hard to probe.</a:t>
            </a:r>
          </a:p>
          <a:p>
            <a:endParaRPr lang="en-US" dirty="0"/>
          </a:p>
          <a:p>
            <a:r>
              <a:rPr lang="en-US" dirty="0" smtClean="0"/>
              <a:t>The large number of rows (9) forces one to use more layers to route the connector. </a:t>
            </a:r>
          </a:p>
          <a:p>
            <a:r>
              <a:rPr lang="en-US" dirty="0" smtClean="0"/>
              <a:t>This topology is probably unnecessary.</a:t>
            </a:r>
          </a:p>
        </p:txBody>
      </p:sp>
      <p:cxnSp>
        <p:nvCxnSpPr>
          <p:cNvPr id="9" name="Straight Arrow Connector 8"/>
          <p:cNvCxnSpPr>
            <a:stCxn id="8" idx="3"/>
          </p:cNvCxnSpPr>
          <p:nvPr/>
        </p:nvCxnSpPr>
        <p:spPr>
          <a:xfrm flipV="1">
            <a:off x="3048000" y="3048004"/>
            <a:ext cx="609638" cy="112635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03132846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Backplane Connector</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connector is very high density and we are concerned that probing the signals will be difficult.</a:t>
            </a:r>
          </a:p>
          <a:p>
            <a:r>
              <a:rPr lang="en-US" dirty="0" smtClean="0"/>
              <a:t>Is it possible to use a lower density connector?</a:t>
            </a:r>
          </a:p>
          <a:p>
            <a:r>
              <a:rPr lang="en-US" dirty="0" smtClean="0"/>
              <a:t>What percentage of pins in the connector are used</a:t>
            </a:r>
            <a:r>
              <a:rPr lang="en-US" dirty="0" smtClean="0"/>
              <a:t>?</a:t>
            </a:r>
          </a:p>
          <a:p>
            <a:r>
              <a:rPr lang="en-US" dirty="0" smtClean="0">
                <a:solidFill>
                  <a:srgbClr val="00B050"/>
                </a:solidFill>
              </a:rPr>
              <a:t>Almost all the Pins (&gt;95%) have been used as we plan to implement 8 Channel of Analog processing with many </a:t>
            </a:r>
            <a:r>
              <a:rPr lang="en-US" dirty="0" smtClean="0">
                <a:solidFill>
                  <a:srgbClr val="00B050"/>
                </a:solidFill>
              </a:rPr>
              <a:t>Gain,Speed</a:t>
            </a:r>
            <a:r>
              <a:rPr lang="en-US" dirty="0" smtClean="0">
                <a:solidFill>
                  <a:srgbClr val="00B050"/>
                </a:solidFill>
              </a:rPr>
              <a:t>, CDS bypass etc control signals.</a:t>
            </a:r>
          </a:p>
          <a:p>
            <a:pPr>
              <a:buNone/>
            </a:pPr>
            <a:endParaRPr lang="en-US" dirty="0" smtClean="0">
              <a:solidFill>
                <a:srgbClr val="00B050"/>
              </a:solidFill>
            </a:endParaRPr>
          </a:p>
        </p:txBody>
      </p:sp>
    </p:spTree>
    <p:extLst>
      <p:ext uri="{BB962C8B-B14F-4D97-AF65-F5344CB8AC3E}">
        <p14:creationId xmlns:p14="http://schemas.microsoft.com/office/powerpoint/2010/main" xmlns="" val="20308887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Backplane Traces</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3124200" y="1524000"/>
            <a:ext cx="4274900" cy="4038599"/>
          </a:xfrm>
        </p:spPr>
      </p:pic>
      <p:sp>
        <p:nvSpPr>
          <p:cNvPr id="8" name="TextBox 7"/>
          <p:cNvSpPr txBox="1"/>
          <p:nvPr/>
        </p:nvSpPr>
        <p:spPr>
          <a:xfrm>
            <a:off x="0" y="457200"/>
            <a:ext cx="2544169" cy="6186310"/>
          </a:xfrm>
          <a:prstGeom prst="rect">
            <a:avLst/>
          </a:prstGeom>
          <a:noFill/>
        </p:spPr>
        <p:txBody>
          <a:bodyPr wrap="square" rtlCol="0">
            <a:spAutoFit/>
          </a:bodyPr>
          <a:lstStyle/>
          <a:p>
            <a:r>
              <a:rPr lang="en-US" dirty="0"/>
              <a:t>T</a:t>
            </a:r>
            <a:r>
              <a:rPr lang="en-US" dirty="0" smtClean="0"/>
              <a:t>races are frequently very thin and close</a:t>
            </a:r>
            <a:r>
              <a:rPr lang="en-US" dirty="0"/>
              <a:t> </a:t>
            </a:r>
            <a:r>
              <a:rPr lang="en-US" dirty="0" smtClean="0"/>
              <a:t>together.</a:t>
            </a:r>
          </a:p>
          <a:p>
            <a:endParaRPr lang="en-US" dirty="0"/>
          </a:p>
          <a:p>
            <a:r>
              <a:rPr lang="en-US" dirty="0" smtClean="0"/>
              <a:t>This example is on the backplane.</a:t>
            </a:r>
          </a:p>
          <a:p>
            <a:endParaRPr lang="en-US" dirty="0"/>
          </a:p>
          <a:p>
            <a:r>
              <a:rPr lang="en-US" dirty="0" smtClean="0"/>
              <a:t>Thin traces are:</a:t>
            </a:r>
          </a:p>
          <a:p>
            <a:pPr marL="285750" indent="-285750">
              <a:buFont typeface="Arial"/>
              <a:buChar char="•"/>
            </a:pPr>
            <a:r>
              <a:rPr lang="en-US" dirty="0" smtClean="0"/>
              <a:t>More inductive</a:t>
            </a:r>
          </a:p>
          <a:p>
            <a:pPr marL="285750" indent="-285750">
              <a:buFont typeface="Arial"/>
              <a:buChar char="•"/>
            </a:pPr>
            <a:r>
              <a:rPr lang="en-US" dirty="0" smtClean="0"/>
              <a:t>More resistive</a:t>
            </a:r>
          </a:p>
          <a:p>
            <a:pPr marL="285750" indent="-285750">
              <a:buFont typeface="Arial"/>
              <a:buChar char="•"/>
            </a:pPr>
            <a:r>
              <a:rPr lang="en-US" dirty="0" smtClean="0"/>
              <a:t>Prone to failure due to manufacturing defects.</a:t>
            </a:r>
          </a:p>
          <a:p>
            <a:pPr marL="285750" indent="-285750">
              <a:buFont typeface="Arial"/>
              <a:buChar char="•"/>
            </a:pPr>
            <a:endParaRPr lang="en-US" dirty="0"/>
          </a:p>
          <a:p>
            <a:r>
              <a:rPr lang="en-US" dirty="0" smtClean="0"/>
              <a:t>Small gaps cause:</a:t>
            </a:r>
          </a:p>
          <a:p>
            <a:pPr marL="285750" indent="-285750">
              <a:buFont typeface="Arial"/>
              <a:buChar char="•"/>
            </a:pPr>
            <a:r>
              <a:rPr lang="en-US" dirty="0" smtClean="0"/>
              <a:t>capacitive loading,</a:t>
            </a:r>
          </a:p>
          <a:p>
            <a:pPr marL="285750" indent="-285750">
              <a:buFont typeface="Arial"/>
              <a:buChar char="•"/>
            </a:pPr>
            <a:r>
              <a:rPr lang="en-US" dirty="0" smtClean="0"/>
              <a:t>Crosstalk</a:t>
            </a:r>
          </a:p>
          <a:p>
            <a:pPr marL="285750" indent="-285750">
              <a:buFont typeface="Arial"/>
              <a:buChar char="•"/>
            </a:pPr>
            <a:r>
              <a:rPr lang="en-US" dirty="0" smtClean="0"/>
              <a:t>likelihood of accidental bridges </a:t>
            </a:r>
            <a:r>
              <a:rPr lang="en-US" dirty="0" smtClean="0"/>
              <a:t>occuring</a:t>
            </a:r>
            <a:r>
              <a:rPr lang="en-US" dirty="0" smtClean="0"/>
              <a:t> due to manufacturing defects</a:t>
            </a:r>
          </a:p>
        </p:txBody>
      </p:sp>
      <p:cxnSp>
        <p:nvCxnSpPr>
          <p:cNvPr id="10" name="Straight Arrow Connector 9"/>
          <p:cNvCxnSpPr>
            <a:stCxn id="8" idx="3"/>
          </p:cNvCxnSpPr>
          <p:nvPr/>
        </p:nvCxnSpPr>
        <p:spPr>
          <a:xfrm flipV="1">
            <a:off x="2544169" y="3200402"/>
            <a:ext cx="1113431" cy="34995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7439047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Backplane Traces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Backplane traces are small and close together.</a:t>
            </a:r>
          </a:p>
          <a:p>
            <a:r>
              <a:rPr lang="en-US" dirty="0" smtClean="0"/>
              <a:t>What are the trace widths?</a:t>
            </a:r>
          </a:p>
          <a:p>
            <a:r>
              <a:rPr lang="en-US" dirty="0" smtClean="0"/>
              <a:t>What is the spacing between traces?</a:t>
            </a:r>
          </a:p>
          <a:p>
            <a:r>
              <a:rPr lang="en-US" dirty="0" smtClean="0"/>
              <a:t>Has there been any crosstalk problems?</a:t>
            </a:r>
          </a:p>
          <a:p>
            <a:r>
              <a:rPr lang="en-US" dirty="0" smtClean="0"/>
              <a:t>Has there been any manufacturability problems</a:t>
            </a:r>
            <a:r>
              <a:rPr lang="en-US" dirty="0" smtClean="0"/>
              <a:t>?</a:t>
            </a:r>
          </a:p>
          <a:p>
            <a:r>
              <a:rPr lang="en-US" dirty="0" smtClean="0">
                <a:solidFill>
                  <a:srgbClr val="00B050"/>
                </a:solidFill>
              </a:rPr>
              <a:t>Looking at density of card we need to use thinner tracks. But wherever needed we can increase thickness and spacing. We haven’t faced much problem with the </a:t>
            </a:r>
            <a:r>
              <a:rPr lang="en-US" dirty="0" smtClean="0">
                <a:solidFill>
                  <a:srgbClr val="00B050"/>
                </a:solidFill>
              </a:rPr>
              <a:t>manufacturabilty</a:t>
            </a:r>
            <a:r>
              <a:rPr lang="en-US" dirty="0" smtClean="0">
                <a:solidFill>
                  <a:srgbClr val="00B050"/>
                </a:solidFill>
              </a:rPr>
              <a:t> </a:t>
            </a:r>
            <a:r>
              <a:rPr lang="en-US" dirty="0" smtClean="0">
                <a:solidFill>
                  <a:srgbClr val="00B050"/>
                </a:solidFill>
              </a:rPr>
              <a:t>of these card. Although in house assembly is bit tricky.</a:t>
            </a:r>
            <a:endParaRPr lang="en-US" dirty="0">
              <a:solidFill>
                <a:srgbClr val="00B050"/>
              </a:solidFill>
            </a:endParaRPr>
          </a:p>
        </p:txBody>
      </p:sp>
    </p:spTree>
    <p:extLst>
      <p:ext uri="{BB962C8B-B14F-4D97-AF65-F5344CB8AC3E}">
        <p14:creationId xmlns:p14="http://schemas.microsoft.com/office/powerpoint/2010/main" xmlns="" val="258361937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Improper Trace Clearance</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2514600" y="1600200"/>
            <a:ext cx="5056055" cy="4518177"/>
          </a:xfrm>
        </p:spPr>
      </p:pic>
      <p:sp>
        <p:nvSpPr>
          <p:cNvPr id="8" name="TextBox 7"/>
          <p:cNvSpPr txBox="1"/>
          <p:nvPr/>
        </p:nvSpPr>
        <p:spPr>
          <a:xfrm>
            <a:off x="0" y="2438400"/>
            <a:ext cx="2133600" cy="4247317"/>
          </a:xfrm>
          <a:prstGeom prst="rect">
            <a:avLst/>
          </a:prstGeom>
          <a:noFill/>
        </p:spPr>
        <p:txBody>
          <a:bodyPr wrap="square" rtlCol="0">
            <a:spAutoFit/>
          </a:bodyPr>
          <a:lstStyle/>
          <a:p>
            <a:r>
              <a:rPr lang="en-US" dirty="0"/>
              <a:t>T</a:t>
            </a:r>
            <a:r>
              <a:rPr lang="en-US" dirty="0" smtClean="0"/>
              <a:t>here is </a:t>
            </a:r>
          </a:p>
          <a:p>
            <a:r>
              <a:rPr lang="en-US" dirty="0" smtClean="0"/>
              <a:t>not enough clearance </a:t>
            </a:r>
          </a:p>
          <a:p>
            <a:r>
              <a:rPr lang="en-US" dirty="0" smtClean="0"/>
              <a:t>between trace and </a:t>
            </a:r>
          </a:p>
          <a:p>
            <a:r>
              <a:rPr lang="en-US" dirty="0" smtClean="0"/>
              <a:t>mounting hole.</a:t>
            </a:r>
          </a:p>
          <a:p>
            <a:endParaRPr lang="en-US" dirty="0"/>
          </a:p>
          <a:p>
            <a:r>
              <a:rPr lang="en-US" dirty="0" smtClean="0"/>
              <a:t>Risk of bridging during manufacture.</a:t>
            </a:r>
          </a:p>
          <a:p>
            <a:endParaRPr lang="en-US" dirty="0"/>
          </a:p>
          <a:p>
            <a:r>
              <a:rPr lang="en-US" dirty="0" smtClean="0"/>
              <a:t>Risk of hole being drilled oversize or in wrong place also trace will be cut.</a:t>
            </a:r>
          </a:p>
          <a:p>
            <a:endParaRPr lang="en-US" dirty="0"/>
          </a:p>
          <a:p>
            <a:r>
              <a:rPr lang="en-US" dirty="0" smtClean="0"/>
              <a:t>NOT ROBUST.</a:t>
            </a:r>
            <a:endParaRPr lang="en-US" dirty="0"/>
          </a:p>
        </p:txBody>
      </p:sp>
      <p:cxnSp>
        <p:nvCxnSpPr>
          <p:cNvPr id="10" name="Straight Arrow Connector 9"/>
          <p:cNvCxnSpPr/>
          <p:nvPr/>
        </p:nvCxnSpPr>
        <p:spPr>
          <a:xfrm>
            <a:off x="2133600" y="3200400"/>
            <a:ext cx="1524000" cy="3810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79117604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Insufficient Trace Clearance</a:t>
            </a:r>
            <a:endParaRPr lang="en-US" dirty="0"/>
          </a:p>
        </p:txBody>
      </p:sp>
      <p:sp>
        <p:nvSpPr>
          <p:cNvPr id="3" name="Content Placeholder 2"/>
          <p:cNvSpPr>
            <a:spLocks noGrp="1"/>
          </p:cNvSpPr>
          <p:nvPr>
            <p:ph idx="1"/>
          </p:nvPr>
        </p:nvSpPr>
        <p:spPr/>
        <p:txBody>
          <a:bodyPr/>
          <a:lstStyle/>
          <a:p>
            <a:r>
              <a:rPr lang="en-US" dirty="0" smtClean="0"/>
              <a:t>There seems to be no clearance between mounting hole and signal trace</a:t>
            </a:r>
          </a:p>
          <a:p>
            <a:r>
              <a:rPr lang="en-US" dirty="0" smtClean="0"/>
              <a:t>What is the spacing between mounting holes and traces?</a:t>
            </a:r>
          </a:p>
          <a:p>
            <a:r>
              <a:rPr lang="en-US" dirty="0" smtClean="0"/>
              <a:t>Have there been manufacturability problems with the current spacing</a:t>
            </a:r>
            <a:r>
              <a:rPr lang="en-US" dirty="0" smtClean="0"/>
              <a:t>?</a:t>
            </a:r>
          </a:p>
          <a:p>
            <a:r>
              <a:rPr lang="en-US" dirty="0" smtClean="0">
                <a:solidFill>
                  <a:srgbClr val="00B050"/>
                </a:solidFill>
              </a:rPr>
              <a:t>This is a mistake and we will take care of it while designing the board.</a:t>
            </a:r>
            <a:endParaRPr lang="en-US" dirty="0">
              <a:solidFill>
                <a:srgbClr val="00B050"/>
              </a:solidFill>
            </a:endParaRPr>
          </a:p>
        </p:txBody>
      </p:sp>
    </p:spTree>
    <p:extLst>
      <p:ext uri="{BB962C8B-B14F-4D97-AF65-F5344CB8AC3E}">
        <p14:creationId xmlns:p14="http://schemas.microsoft.com/office/powerpoint/2010/main" xmlns="" val="189754573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ADC Test Request</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Noise test:</a:t>
            </a:r>
          </a:p>
          <a:p>
            <a:pPr lvl="1"/>
            <a:r>
              <a:rPr lang="en-US" dirty="0" smtClean="0"/>
              <a:t>Acquire data on all channels with normal readout timing, except dual slope integrator simply sits idle during normal integrations.  Noise measured is from integrator, ADC buffer, output offset, and ADC.  Should be 1 ADU or less</a:t>
            </a:r>
          </a:p>
          <a:p>
            <a:r>
              <a:rPr lang="en-US" dirty="0" smtClean="0"/>
              <a:t>ADC Histogram test:</a:t>
            </a:r>
          </a:p>
          <a:p>
            <a:pPr lvl="1"/>
            <a:r>
              <a:rPr lang="en-US" dirty="0" smtClean="0"/>
              <a:t>Apply 10Hz triangle wave to input and use single sample integration (not dual slope).  Any ADC value is equally likely.  Histogram of data should be flat.  Acquire enough data so that each ADC code occurs 1000 times on average.  Make histograms for each ADC output and histogram of histograms (DNL error distribution).</a:t>
            </a:r>
            <a:endParaRPr lang="en-US" dirty="0"/>
          </a:p>
        </p:txBody>
      </p:sp>
    </p:spTree>
    <p:extLst>
      <p:ext uri="{BB962C8B-B14F-4D97-AF65-F5344CB8AC3E}">
        <p14:creationId xmlns:p14="http://schemas.microsoft.com/office/powerpoint/2010/main" xmlns="" val="14787943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Video input noise test request</a:t>
            </a:r>
            <a:endParaRPr lang="en-US" dirty="0"/>
          </a:p>
        </p:txBody>
      </p:sp>
      <p:sp>
        <p:nvSpPr>
          <p:cNvPr id="3" name="Content Placeholder 2"/>
          <p:cNvSpPr>
            <a:spLocks noGrp="1"/>
          </p:cNvSpPr>
          <p:nvPr>
            <p:ph idx="1"/>
          </p:nvPr>
        </p:nvSpPr>
        <p:spPr>
          <a:xfrm>
            <a:off x="457200" y="1371600"/>
            <a:ext cx="8229600" cy="4525963"/>
          </a:xfrm>
        </p:spPr>
        <p:txBody>
          <a:bodyPr>
            <a:noAutofit/>
          </a:bodyPr>
          <a:lstStyle/>
          <a:p>
            <a:pPr marL="0" indent="0">
              <a:buNone/>
            </a:pPr>
            <a:r>
              <a:rPr lang="en-US" sz="1800" b="1" dirty="0" smtClean="0"/>
              <a:t>Test 1)</a:t>
            </a:r>
          </a:p>
          <a:p>
            <a:r>
              <a:rPr lang="en-US" sz="1400" dirty="0" smtClean="0"/>
              <a:t>Please acquire images at 100</a:t>
            </a:r>
            <a:r>
              <a:rPr lang="en-US" sz="1400" dirty="0"/>
              <a:t>, 250, 500, 750, 1000, and 1250 </a:t>
            </a:r>
            <a:r>
              <a:rPr lang="en-US" sz="1400" dirty="0"/>
              <a:t>kPixel</a:t>
            </a:r>
            <a:r>
              <a:rPr lang="en-US" sz="1400" dirty="0"/>
              <a:t>/s/</a:t>
            </a:r>
            <a:r>
              <a:rPr lang="en-US" sz="1400" dirty="0"/>
              <a:t>ch</a:t>
            </a:r>
            <a:r>
              <a:rPr lang="en-US" sz="1400" dirty="0"/>
              <a:t> when half the channels are AC coupled to the same bias voltage (Reset Drain) and the other half are shorted to ground. </a:t>
            </a:r>
            <a:endParaRPr lang="en-US" sz="1400" dirty="0" smtClean="0"/>
          </a:p>
          <a:p>
            <a:r>
              <a:rPr lang="en-US" sz="1400" dirty="0" smtClean="0"/>
              <a:t>All channels </a:t>
            </a:r>
            <a:r>
              <a:rPr lang="en-US" sz="1400" dirty="0"/>
              <a:t>in parallel </a:t>
            </a:r>
            <a:r>
              <a:rPr lang="en-US" sz="1400" dirty="0" smtClean="0"/>
              <a:t>: by </a:t>
            </a:r>
            <a:r>
              <a:rPr lang="en-US" sz="1400" dirty="0"/>
              <a:t>looking at all channels at once we should be able to see what is bias and what is other common mode noise such as power supply coupling.  </a:t>
            </a:r>
          </a:p>
          <a:p>
            <a:r>
              <a:rPr lang="en-US" sz="1400" dirty="0" smtClean="0"/>
              <a:t>A  nominal CCD </a:t>
            </a:r>
            <a:r>
              <a:rPr lang="en-US" sz="1400" dirty="0"/>
              <a:t>reset, settle and charge dump times </a:t>
            </a:r>
            <a:r>
              <a:rPr lang="en-US" sz="1400" dirty="0" smtClean="0"/>
              <a:t>eed</a:t>
            </a:r>
            <a:r>
              <a:rPr lang="en-US" sz="1400" dirty="0" smtClean="0"/>
              <a:t> to be allowed within </a:t>
            </a:r>
            <a:r>
              <a:rPr lang="en-US" sz="1400" dirty="0"/>
              <a:t>the </a:t>
            </a:r>
            <a:r>
              <a:rPr lang="en-US" sz="1400" dirty="0" smtClean="0"/>
              <a:t>pixel</a:t>
            </a:r>
            <a:r>
              <a:rPr lang="en-US" sz="1400" dirty="0"/>
              <a:t> </a:t>
            </a:r>
            <a:r>
              <a:rPr lang="en-US" sz="1400" dirty="0" smtClean="0"/>
              <a:t>time.  We need to agree on suitable timing.</a:t>
            </a:r>
          </a:p>
          <a:p>
            <a:pPr marL="0" indent="0">
              <a:buNone/>
            </a:pPr>
            <a:r>
              <a:rPr lang="en-US" sz="1800" b="1" dirty="0" smtClean="0"/>
              <a:t>Test 2)</a:t>
            </a:r>
            <a:endParaRPr lang="en-US" sz="1800" b="1" dirty="0"/>
          </a:p>
          <a:p>
            <a:r>
              <a:rPr lang="en-US" sz="1400" dirty="0"/>
              <a:t>R</a:t>
            </a:r>
            <a:r>
              <a:rPr lang="en-US" sz="1400" dirty="0" smtClean="0"/>
              <a:t>epeat </a:t>
            </a:r>
            <a:r>
              <a:rPr lang="en-US" sz="1400" dirty="0"/>
              <a:t>with a resistor-capacitor network to couple in the CCD Reset clock to produce a 200mV reset feedthrough </a:t>
            </a:r>
            <a:r>
              <a:rPr lang="en-US" sz="1400" dirty="0" smtClean="0"/>
              <a:t>pulse.</a:t>
            </a:r>
          </a:p>
          <a:p>
            <a:r>
              <a:rPr lang="en-US" sz="1400" dirty="0" smtClean="0"/>
              <a:t>addiin</a:t>
            </a:r>
            <a:r>
              <a:rPr lang="en-US" sz="1400" dirty="0" smtClean="0"/>
              <a:t> SW </a:t>
            </a:r>
            <a:r>
              <a:rPr lang="en-US" sz="1400" dirty="0"/>
              <a:t>feedthrough </a:t>
            </a:r>
            <a:r>
              <a:rPr lang="en-US" sz="1400" dirty="0" smtClean="0"/>
              <a:t>pulse by capacitive coupling </a:t>
            </a:r>
            <a:r>
              <a:rPr lang="en-US" sz="1400" dirty="0" smtClean="0"/>
              <a:t>ot</a:t>
            </a:r>
            <a:r>
              <a:rPr lang="en-US" sz="1400" dirty="0" smtClean="0"/>
              <a:t> the SW clock. </a:t>
            </a:r>
            <a:endParaRPr lang="en-US" sz="1400" dirty="0"/>
          </a:p>
          <a:p>
            <a:pPr marL="0" indent="0">
              <a:buNone/>
            </a:pPr>
            <a:r>
              <a:rPr lang="en-US" sz="1400" dirty="0" smtClean="0"/>
              <a:t>The settling </a:t>
            </a:r>
            <a:r>
              <a:rPr lang="en-US" sz="1400" dirty="0"/>
              <a:t>of these transients is critical at the high pixel rate.  Sampling a flat bias level is not going to tell the whole story.  Sampling a shorted input will tell us even less, though its useful as a point of comparison.</a:t>
            </a:r>
          </a:p>
          <a:p>
            <a:pPr marL="0" indent="0">
              <a:buNone/>
            </a:pPr>
            <a:r>
              <a:rPr lang="en-US" sz="1800" b="1" dirty="0" smtClean="0"/>
              <a:t>Deliverables</a:t>
            </a:r>
            <a:r>
              <a:rPr lang="en-US" sz="1400" b="1" dirty="0" smtClean="0"/>
              <a:t>:</a:t>
            </a:r>
            <a:endParaRPr lang="en-US" sz="1400" b="1" dirty="0"/>
          </a:p>
          <a:p>
            <a:r>
              <a:rPr lang="en-US" sz="1400" dirty="0" smtClean="0"/>
              <a:t> </a:t>
            </a:r>
            <a:r>
              <a:rPr lang="en-US" sz="1400" dirty="0"/>
              <a:t>speed noise </a:t>
            </a:r>
            <a:r>
              <a:rPr lang="en-US" sz="1400" dirty="0" smtClean="0"/>
              <a:t>curves</a:t>
            </a:r>
          </a:p>
          <a:p>
            <a:r>
              <a:rPr lang="en-US" sz="1400" dirty="0" smtClean="0"/>
              <a:t> </a:t>
            </a:r>
            <a:r>
              <a:rPr lang="en-US" sz="1400" dirty="0"/>
              <a:t>gain measurement, </a:t>
            </a:r>
            <a:r>
              <a:rPr lang="en-US" sz="1400" dirty="0" smtClean="0"/>
              <a:t>to convert  </a:t>
            </a:r>
            <a:r>
              <a:rPr lang="en-US" sz="1400" dirty="0"/>
              <a:t>ADU back to µV at the input (then electrons knowing CCD sensitivity)</a:t>
            </a:r>
          </a:p>
          <a:p>
            <a:r>
              <a:rPr lang="en-US" sz="1400" dirty="0" smtClean="0"/>
              <a:t> </a:t>
            </a:r>
            <a:r>
              <a:rPr lang="en-US" sz="1400" dirty="0"/>
              <a:t>FITS files showing data for us to examine the nature of the noise (random, correlated between channels, patterns, gradients, change in mea from frame to frame</a:t>
            </a:r>
            <a:r>
              <a:rPr lang="en-US" sz="1400" dirty="0" smtClean="0"/>
              <a:t>)</a:t>
            </a:r>
          </a:p>
          <a:p>
            <a:r>
              <a:rPr lang="en-US" sz="1400" dirty="0" smtClean="0"/>
              <a:t>oscilloscope </a:t>
            </a:r>
            <a:r>
              <a:rPr lang="en-US" sz="1400" dirty="0"/>
              <a:t>traces (screen dumps) showing test points along video chain, and timing of samples, transients, settling periods etc.</a:t>
            </a:r>
          </a:p>
          <a:p>
            <a:endParaRPr lang="en-US" sz="1400" dirty="0"/>
          </a:p>
          <a:p>
            <a:endParaRPr lang="en-US" sz="1400" dirty="0"/>
          </a:p>
        </p:txBody>
      </p:sp>
    </p:spTree>
    <p:extLst>
      <p:ext uri="{BB962C8B-B14F-4D97-AF65-F5344CB8AC3E}">
        <p14:creationId xmlns:p14="http://schemas.microsoft.com/office/powerpoint/2010/main" xmlns="" val="11571391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Noise test goal</a:t>
            </a:r>
            <a:endParaRPr lang="en-US" dirty="0"/>
          </a:p>
        </p:txBody>
      </p:sp>
      <p:sp>
        <p:nvSpPr>
          <p:cNvPr id="3" name="Content Placeholder 2"/>
          <p:cNvSpPr>
            <a:spLocks noGrp="1"/>
          </p:cNvSpPr>
          <p:nvPr>
            <p:ph idx="1"/>
          </p:nvPr>
        </p:nvSpPr>
        <p:spPr>
          <a:xfrm>
            <a:off x="5867400" y="1600200"/>
            <a:ext cx="2819400" cy="4525963"/>
          </a:xfrm>
        </p:spPr>
        <p:txBody>
          <a:bodyPr>
            <a:normAutofit fontScale="62500" lnSpcReduction="20000"/>
          </a:bodyPr>
          <a:lstStyle/>
          <a:p>
            <a:r>
              <a:rPr lang="en-US" dirty="0" smtClean="0"/>
              <a:t>With only bias or ground connected, and gain set for 7µV at input producing one ADU at output (= 1 e-/ADU if CCD was connected) controller noise should be 1&lt; ADU at 100 kHz and 2 ADU at 1 </a:t>
            </a:r>
            <a:r>
              <a:rPr lang="en-US" dirty="0" smtClean="0"/>
              <a:t>MHz.</a:t>
            </a:r>
            <a:r>
              <a:rPr lang="en-US" dirty="0" smtClean="0"/>
              <a:t>  This places the controller noise at half the CCD231-C6 shown at left.</a:t>
            </a:r>
          </a:p>
          <a:p>
            <a:r>
              <a:rPr lang="en-US" dirty="0" smtClean="0"/>
              <a:t>CCD sensitivity is 7µV/e-.</a:t>
            </a:r>
            <a:endParaRPr lang="en-US" dirty="0"/>
          </a:p>
        </p:txBody>
      </p:sp>
      <p:pic>
        <p:nvPicPr>
          <p:cNvPr id="5" name="Picture 4" descr="Screen shot 2013-01-24 at 10.02.45 AM.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52400" y="1752600"/>
            <a:ext cx="5562600" cy="4241800"/>
          </a:xfrm>
          <a:prstGeom prst="rect">
            <a:avLst/>
          </a:prstGeom>
        </p:spPr>
      </p:pic>
    </p:spTree>
    <p:extLst>
      <p:ext uri="{BB962C8B-B14F-4D97-AF65-F5344CB8AC3E}">
        <p14:creationId xmlns:p14="http://schemas.microsoft.com/office/powerpoint/2010/main" xmlns="" val="3462708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Signal Chain Preamplifier</a:t>
            </a:r>
            <a:endParaRPr lang="en-US" dirty="0"/>
          </a:p>
        </p:txBody>
      </p:sp>
      <p:sp>
        <p:nvSpPr>
          <p:cNvPr id="3" name="Content Placeholder 2"/>
          <p:cNvSpPr>
            <a:spLocks noGrp="1"/>
          </p:cNvSpPr>
          <p:nvPr>
            <p:ph idx="1"/>
          </p:nvPr>
        </p:nvSpPr>
        <p:spPr/>
        <p:txBody>
          <a:bodyPr>
            <a:normAutofit fontScale="92500"/>
          </a:bodyPr>
          <a:lstStyle/>
          <a:p>
            <a:r>
              <a:rPr lang="en-US" dirty="0" smtClean="0"/>
              <a:t>Has large signal gain (~9.2x) and the output voltage range is ~+/- 3.7V.  The amplifier will hit the rail at ~57,500 e- which is less than full well.</a:t>
            </a:r>
          </a:p>
          <a:p>
            <a:r>
              <a:rPr lang="en-US" dirty="0" smtClean="0"/>
              <a:t>Has the compensation capacitor been connected to the negative supply voltage?</a:t>
            </a:r>
          </a:p>
          <a:p>
            <a:r>
              <a:rPr lang="en-US" dirty="0" smtClean="0"/>
              <a:t>Datasheet recommends a resistor in the compensation network.  Has this been added?</a:t>
            </a:r>
          </a:p>
          <a:p>
            <a:r>
              <a:rPr lang="en-US" dirty="0"/>
              <a:t>Does compensation capacitor prevent oscillation</a:t>
            </a:r>
            <a:r>
              <a:rPr lang="en-US" dirty="0" smtClean="0"/>
              <a:t>?</a:t>
            </a:r>
          </a:p>
          <a:p>
            <a:endParaRPr lang="en-US" dirty="0"/>
          </a:p>
        </p:txBody>
      </p:sp>
    </p:spTree>
    <p:extLst>
      <p:ext uri="{BB962C8B-B14F-4D97-AF65-F5344CB8AC3E}">
        <p14:creationId xmlns:p14="http://schemas.microsoft.com/office/powerpoint/2010/main" xmlns="" val="310735574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Results</a:t>
            </a:r>
            <a:endParaRPr lang="en-US" dirty="0"/>
          </a:p>
        </p:txBody>
      </p:sp>
      <p:sp>
        <p:nvSpPr>
          <p:cNvPr id="3" name="Content Placeholder 2"/>
          <p:cNvSpPr>
            <a:spLocks noGrp="1"/>
          </p:cNvSpPr>
          <p:nvPr>
            <p:ph idx="1"/>
          </p:nvPr>
        </p:nvSpPr>
        <p:spPr/>
        <p:txBody>
          <a:bodyPr/>
          <a:lstStyle/>
          <a:p>
            <a:r>
              <a:rPr lang="en-US" dirty="0" smtClean="0">
                <a:solidFill>
                  <a:srgbClr val="00B050"/>
                </a:solidFill>
              </a:rPr>
              <a:t>This is extremely useful information. We will work on this and see what all can be delivered</a:t>
            </a:r>
          </a:p>
          <a:p>
            <a:pPr>
              <a:buNone/>
            </a:pPr>
            <a:r>
              <a:rPr lang="en-US" dirty="0" smtClean="0">
                <a:solidFill>
                  <a:srgbClr val="00B050"/>
                </a:solidFill>
              </a:rPr>
              <a:t> </a:t>
            </a:r>
            <a:r>
              <a:rPr lang="en-US" dirty="0" smtClean="0">
                <a:solidFill>
                  <a:srgbClr val="00B050"/>
                </a:solidFill>
              </a:rPr>
              <a:t>   in the 1</a:t>
            </a:r>
            <a:r>
              <a:rPr lang="en-US" baseline="30000" dirty="0" smtClean="0">
                <a:solidFill>
                  <a:srgbClr val="00B050"/>
                </a:solidFill>
              </a:rPr>
              <a:t>st</a:t>
            </a:r>
            <a:r>
              <a:rPr lang="en-US" dirty="0" smtClean="0">
                <a:solidFill>
                  <a:srgbClr val="00B050"/>
                </a:solidFill>
              </a:rPr>
              <a:t> phase of testing.</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about preamp concept</a:t>
            </a:r>
            <a:endParaRPr lang="en-US" dirty="0"/>
          </a:p>
        </p:txBody>
      </p:sp>
      <p:sp>
        <p:nvSpPr>
          <p:cNvPr id="3" name="Content Placeholder 2"/>
          <p:cNvSpPr>
            <a:spLocks noGrp="1"/>
          </p:cNvSpPr>
          <p:nvPr>
            <p:ph idx="1"/>
          </p:nvPr>
        </p:nvSpPr>
        <p:spPr/>
        <p:txBody>
          <a:bodyPr>
            <a:normAutofit lnSpcReduction="10000"/>
          </a:bodyPr>
          <a:lstStyle/>
          <a:p>
            <a:r>
              <a:rPr lang="en-US" sz="1600" dirty="0" smtClean="0"/>
              <a:t>Typical output impedance of source follower on CCD </a:t>
            </a:r>
            <a:r>
              <a:rPr lang="en-US" sz="1600" dirty="0"/>
              <a:t>with 20kohm load </a:t>
            </a:r>
            <a:r>
              <a:rPr lang="en-US" sz="1600" dirty="0" smtClean="0"/>
              <a:t>resistor is about 5Kohm.   Input impedance of video preamp is 54+499 ohm on the non-inverting side where the CCD signal is injected, so the signal will be attenuated by the potential divider formed by the CCD output impedance and the preamp input impedance.  </a:t>
            </a:r>
            <a:r>
              <a:rPr lang="en-US" sz="1600" dirty="0" smtClean="0"/>
              <a:t>Ie</a:t>
            </a:r>
            <a:r>
              <a:rPr lang="en-US" sz="1600" dirty="0" smtClean="0"/>
              <a:t> by a factor of 10.</a:t>
            </a:r>
          </a:p>
          <a:p>
            <a:r>
              <a:rPr lang="en-US" sz="1600" dirty="0" smtClean="0"/>
              <a:t>To reduce the input attenuation to 10% (say) we need the output impedance of the CCD to be 61 ohm or less.  For a JFET buffer transistor it is typically a few hundred ohms so that wont work either.   This implies that there be a preamp ahead of the preamp.  </a:t>
            </a:r>
            <a:endParaRPr lang="en-US" sz="1600" dirty="0"/>
          </a:p>
          <a:p>
            <a:r>
              <a:rPr lang="en-US" sz="1600" dirty="0" smtClean="0"/>
              <a:t>In fact, we do intend to put a differential output preamp in the dewar in this instance.  The preamp stage becomes redundant and in fact needs to be removed since it has too much gain.</a:t>
            </a:r>
          </a:p>
          <a:p>
            <a:r>
              <a:rPr lang="en-US" sz="1600" dirty="0" smtClean="0"/>
              <a:t>There is another problem: the noise.  The voltage noise is 0.95 </a:t>
            </a:r>
            <a:r>
              <a:rPr lang="en-US" sz="1600" dirty="0" smtClean="0"/>
              <a:t>nV</a:t>
            </a:r>
            <a:r>
              <a:rPr lang="en-US" sz="1600" dirty="0" smtClean="0"/>
              <a:t>/</a:t>
            </a:r>
            <a:r>
              <a:rPr lang="en-US" sz="1600" dirty="0" smtClean="0"/>
              <a:t>RtHz</a:t>
            </a:r>
            <a:r>
              <a:rPr lang="en-US" sz="1600" dirty="0" smtClean="0"/>
              <a:t> but to this we must add the current noise which is 2.6pA/</a:t>
            </a:r>
            <a:r>
              <a:rPr lang="en-US" sz="1600" dirty="0" smtClean="0"/>
              <a:t>rtHz</a:t>
            </a:r>
            <a:r>
              <a:rPr lang="en-US" sz="1600" dirty="0" smtClean="0"/>
              <a:t> times the source impedance (5K+54) in parallel with the input impedance of the preamp (499) so this results in 2.6E-12/(1/5054+1/499) = 1.1 </a:t>
            </a:r>
            <a:r>
              <a:rPr lang="en-US" sz="1600" dirty="0" smtClean="0"/>
              <a:t>nV</a:t>
            </a:r>
            <a:r>
              <a:rPr lang="en-US" sz="1600" dirty="0" smtClean="0"/>
              <a:t>/</a:t>
            </a:r>
            <a:r>
              <a:rPr lang="en-US" sz="1600" dirty="0" smtClean="0"/>
              <a:t>rtHz</a:t>
            </a:r>
            <a:r>
              <a:rPr lang="en-US" sz="1600" dirty="0" smtClean="0"/>
              <a:t>.  Adding in quadrature with voltage noise gives total input noise = 1.51nV/</a:t>
            </a:r>
            <a:r>
              <a:rPr lang="en-US" sz="1600" dirty="0" smtClean="0"/>
              <a:t>rtHz</a:t>
            </a:r>
            <a:r>
              <a:rPr lang="en-US" sz="1600" dirty="0" smtClean="0"/>
              <a:t>.  Multiply this by the noise gain 1+9.2 to get 15.4 </a:t>
            </a:r>
            <a:r>
              <a:rPr lang="en-US" sz="1600" dirty="0" smtClean="0"/>
              <a:t>nV</a:t>
            </a:r>
            <a:r>
              <a:rPr lang="en-US" sz="1600" dirty="0" smtClean="0"/>
              <a:t>/</a:t>
            </a:r>
            <a:r>
              <a:rPr lang="en-US" sz="1600" dirty="0" smtClean="0"/>
              <a:t>rtHz</a:t>
            </a:r>
            <a:r>
              <a:rPr lang="en-US" sz="1600" dirty="0" smtClean="0"/>
              <a:t> which is not good considering that the net signal gain is 0.92.</a:t>
            </a:r>
          </a:p>
          <a:p>
            <a:endParaRPr lang="en-US" sz="1600" dirty="0"/>
          </a:p>
          <a:p>
            <a:pPr marL="0" indent="0">
              <a:buNone/>
            </a:pPr>
            <a:r>
              <a:rPr lang="en-US" sz="1600" dirty="0" smtClean="0"/>
              <a:t>CONCLUSION:  this preamp is unsatisfactory.</a:t>
            </a:r>
          </a:p>
        </p:txBody>
      </p:sp>
    </p:spTree>
    <p:extLst>
      <p:ext uri="{BB962C8B-B14F-4D97-AF65-F5344CB8AC3E}">
        <p14:creationId xmlns:p14="http://schemas.microsoft.com/office/powerpoint/2010/main" xmlns="" val="38355655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Pre-Amplifier Answers</a:t>
            </a:r>
            <a:endParaRPr lang="en-US" dirty="0"/>
          </a:p>
        </p:txBody>
      </p:sp>
      <p:sp>
        <p:nvSpPr>
          <p:cNvPr id="3" name="Content Placeholder 2"/>
          <p:cNvSpPr>
            <a:spLocks noGrp="1"/>
          </p:cNvSpPr>
          <p:nvPr>
            <p:ph idx="1"/>
          </p:nvPr>
        </p:nvSpPr>
        <p:spPr/>
        <p:txBody>
          <a:bodyPr>
            <a:normAutofit lnSpcReduction="10000"/>
          </a:bodyPr>
          <a:lstStyle/>
          <a:p>
            <a:r>
              <a:rPr lang="en-US" sz="1600" dirty="0" smtClean="0">
                <a:solidFill>
                  <a:srgbClr val="00B050"/>
                </a:solidFill>
              </a:rPr>
              <a:t>Since we are using AC Coupled Pre Amplifier in order to make it simpler a We haven’t implemented Black level clamp. </a:t>
            </a:r>
          </a:p>
          <a:p>
            <a:r>
              <a:rPr lang="en-US" sz="1600" dirty="0" smtClean="0">
                <a:solidFill>
                  <a:srgbClr val="00B050"/>
                </a:solidFill>
              </a:rPr>
              <a:t>Being a generic system we had made provision of higher gain. </a:t>
            </a:r>
          </a:p>
          <a:p>
            <a:r>
              <a:rPr lang="en-US" sz="1600" dirty="0" smtClean="0">
                <a:solidFill>
                  <a:srgbClr val="00B050"/>
                </a:solidFill>
              </a:rPr>
              <a:t>We can increase R1 to make preamplifier gain =4. </a:t>
            </a:r>
          </a:p>
          <a:p>
            <a:r>
              <a:rPr lang="en-US" sz="1600" dirty="0" smtClean="0">
                <a:solidFill>
                  <a:srgbClr val="00B050"/>
                </a:solidFill>
              </a:rPr>
              <a:t>Did not considered CCD output impedance in noise calculation of Preamplifier which is a problem.</a:t>
            </a:r>
          </a:p>
          <a:p>
            <a:r>
              <a:rPr lang="en-US" sz="1600" dirty="0" smtClean="0">
                <a:solidFill>
                  <a:srgbClr val="00B050"/>
                </a:solidFill>
              </a:rPr>
              <a:t>In order to make Single ended AC Coupled Amplifier usable gain can be reduced by increasing value of R1, </a:t>
            </a:r>
          </a:p>
          <a:p>
            <a:r>
              <a:rPr lang="en-US" sz="1600" dirty="0" smtClean="0">
                <a:solidFill>
                  <a:srgbClr val="00B050"/>
                </a:solidFill>
              </a:rPr>
              <a:t>We can remove C356 and R31 to avoid loading of CCD.</a:t>
            </a:r>
          </a:p>
          <a:p>
            <a:r>
              <a:rPr lang="en-US" sz="1600" dirty="0" smtClean="0">
                <a:solidFill>
                  <a:srgbClr val="00B050"/>
                </a:solidFill>
              </a:rPr>
              <a:t>Compensation Circuit has been added as per data sheet for AD8099.</a:t>
            </a:r>
          </a:p>
          <a:p>
            <a:r>
              <a:rPr lang="en-US" sz="1600" dirty="0" smtClean="0">
                <a:solidFill>
                  <a:srgbClr val="00B050"/>
                </a:solidFill>
              </a:rPr>
              <a:t>T</a:t>
            </a:r>
            <a:r>
              <a:rPr lang="en-US" sz="1600" dirty="0" smtClean="0">
                <a:solidFill>
                  <a:srgbClr val="00B050"/>
                </a:solidFill>
              </a:rPr>
              <a:t>wo Capacitors of same value in Parallel are for test purpose. We plan to test COG/NPO Ceramic and Film Capacitor having different footprints.  Either of the Suitable type will be used on final board.</a:t>
            </a:r>
          </a:p>
          <a:p>
            <a:r>
              <a:rPr lang="en-US" sz="1600" dirty="0" smtClean="0">
                <a:solidFill>
                  <a:srgbClr val="00B050"/>
                </a:solidFill>
              </a:rPr>
              <a:t>Yes, If we use Differential Pre Amplifier inside Dewar, then we do not need Pre amplifier on this board or may be unity gain buffer is required.</a:t>
            </a:r>
          </a:p>
          <a:p>
            <a:r>
              <a:rPr lang="en-US" sz="1600" dirty="0" smtClean="0">
                <a:solidFill>
                  <a:srgbClr val="00B050"/>
                </a:solidFill>
              </a:rPr>
              <a:t> A Pre Amplifier inside </a:t>
            </a:r>
            <a:r>
              <a:rPr lang="en-US" sz="1600" dirty="0" smtClean="0">
                <a:solidFill>
                  <a:srgbClr val="00B050"/>
                </a:solidFill>
              </a:rPr>
              <a:t>dewar</a:t>
            </a:r>
            <a:r>
              <a:rPr lang="en-US" sz="1600" dirty="0" smtClean="0">
                <a:solidFill>
                  <a:srgbClr val="00B050"/>
                </a:solidFill>
              </a:rPr>
              <a:t> </a:t>
            </a:r>
            <a:r>
              <a:rPr lang="en-US" sz="1600" dirty="0" smtClean="0">
                <a:solidFill>
                  <a:srgbClr val="00B050"/>
                </a:solidFill>
              </a:rPr>
              <a:t>will give better performance as signal is strong enough before it leaves Dewar.</a:t>
            </a:r>
          </a:p>
          <a:p>
            <a:endParaRPr lang="en-US" sz="1600" dirty="0" smtClean="0">
              <a:solidFill>
                <a:srgbClr val="00B050"/>
              </a:solidFill>
            </a:endParaRPr>
          </a:p>
          <a:p>
            <a:pPr>
              <a:buNone/>
            </a:pPr>
            <a:endParaRPr lang="en-US" sz="1600" dirty="0" smtClean="0">
              <a:solidFill>
                <a:srgbClr val="00B050"/>
              </a:solidFill>
            </a:endParaRPr>
          </a:p>
          <a:p>
            <a:pPr>
              <a:buNone/>
            </a:pPr>
            <a:endParaRPr lang="en-US" sz="2000" dirty="0" smtClean="0">
              <a:solidFill>
                <a:srgbClr val="00B050"/>
              </a:solidFill>
            </a:endParaRPr>
          </a:p>
          <a:p>
            <a:endParaRPr lang="en-US" sz="2000" dirty="0">
              <a:solidFill>
                <a:srgbClr val="00B05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 preamp, differential</a:t>
            </a:r>
            <a:endParaRPr lang="en-US" dirty="0"/>
          </a:p>
        </p:txBody>
      </p:sp>
      <p:sp>
        <p:nvSpPr>
          <p:cNvPr id="3" name="Content Placeholder 2"/>
          <p:cNvSpPr>
            <a:spLocks noGrp="1"/>
          </p:cNvSpPr>
          <p:nvPr>
            <p:ph idx="1"/>
          </p:nvPr>
        </p:nvSpPr>
        <p:spPr>
          <a:xfrm>
            <a:off x="5334000" y="1600200"/>
            <a:ext cx="3352800" cy="4525963"/>
          </a:xfrm>
        </p:spPr>
        <p:txBody>
          <a:bodyPr>
            <a:normAutofit lnSpcReduction="10000"/>
          </a:bodyPr>
          <a:lstStyle/>
          <a:p>
            <a:r>
              <a:rPr lang="en-US" dirty="0" smtClean="0"/>
              <a:t>Common mode gain </a:t>
            </a:r>
            <a:r>
              <a:rPr lang="en-US" dirty="0"/>
              <a:t>=</a:t>
            </a:r>
            <a:r>
              <a:rPr lang="en-US" dirty="0" smtClean="0"/>
              <a:t> 1</a:t>
            </a:r>
          </a:p>
          <a:p>
            <a:r>
              <a:rPr lang="en-US" dirty="0" smtClean="0"/>
              <a:t>Differential gain = (</a:t>
            </a:r>
            <a:r>
              <a:rPr lang="en-US" dirty="0" smtClean="0"/>
              <a:t>Ra+Rb+Ra</a:t>
            </a:r>
            <a:r>
              <a:rPr lang="en-US" dirty="0" smtClean="0"/>
              <a:t>)/</a:t>
            </a:r>
            <a:r>
              <a:rPr lang="en-US" dirty="0" smtClean="0"/>
              <a:t>Rb</a:t>
            </a:r>
            <a:endParaRPr lang="en-US" dirty="0" smtClean="0"/>
          </a:p>
          <a:p>
            <a:r>
              <a:rPr lang="en-US" dirty="0" smtClean="0"/>
              <a:t>Need op amps with 2-3nV/</a:t>
            </a:r>
            <a:r>
              <a:rPr lang="en-US" dirty="0" smtClean="0"/>
              <a:t>rtHz</a:t>
            </a:r>
            <a:r>
              <a:rPr lang="en-US" dirty="0" smtClean="0"/>
              <a:t> voltage noise and &lt;100 </a:t>
            </a:r>
            <a:r>
              <a:rPr lang="en-US" dirty="0" smtClean="0"/>
              <a:t>fA</a:t>
            </a:r>
            <a:r>
              <a:rPr lang="en-US" dirty="0" smtClean="0"/>
              <a:t> current noise.</a:t>
            </a:r>
            <a:endParaRPr lang="en-US" dirty="0"/>
          </a:p>
        </p:txBody>
      </p:sp>
      <p:grpSp>
        <p:nvGrpSpPr>
          <p:cNvPr id="41" name="Group 40"/>
          <p:cNvGrpSpPr/>
          <p:nvPr/>
        </p:nvGrpSpPr>
        <p:grpSpPr>
          <a:xfrm>
            <a:off x="762000" y="1752600"/>
            <a:ext cx="3733800" cy="4648200"/>
            <a:chOff x="762000" y="1752600"/>
            <a:chExt cx="3733800" cy="4648200"/>
          </a:xfrm>
        </p:grpSpPr>
        <p:sp>
          <p:nvSpPr>
            <p:cNvPr id="4" name="Isosceles Triangle 3"/>
            <p:cNvSpPr/>
            <p:nvPr/>
          </p:nvSpPr>
          <p:spPr>
            <a:xfrm rot="5400000">
              <a:off x="1866900" y="1866900"/>
              <a:ext cx="1066800" cy="838200"/>
            </a:xfrm>
            <a:prstGeom prst="triangl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Rectangle 4"/>
            <p:cNvSpPr/>
            <p:nvPr/>
          </p:nvSpPr>
          <p:spPr>
            <a:xfrm>
              <a:off x="3200400" y="2590800"/>
              <a:ext cx="228600" cy="685800"/>
            </a:xfrm>
            <a:prstGeom prst="rect">
              <a:avLst/>
            </a:prstGeom>
            <a:solidFill>
              <a:srgbClr val="FFFF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p:cNvSpPr/>
            <p:nvPr/>
          </p:nvSpPr>
          <p:spPr>
            <a:xfrm>
              <a:off x="3200400" y="3733800"/>
              <a:ext cx="228600" cy="685800"/>
            </a:xfrm>
            <a:prstGeom prst="rect">
              <a:avLst/>
            </a:prstGeom>
            <a:solidFill>
              <a:srgbClr val="FFFF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p:cNvSpPr/>
            <p:nvPr/>
          </p:nvSpPr>
          <p:spPr>
            <a:xfrm>
              <a:off x="3200400" y="4800600"/>
              <a:ext cx="228600" cy="685800"/>
            </a:xfrm>
            <a:prstGeom prst="rect">
              <a:avLst/>
            </a:prstGeom>
            <a:solidFill>
              <a:srgbClr val="FFFF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Isosceles Triangle 7"/>
            <p:cNvSpPr/>
            <p:nvPr/>
          </p:nvSpPr>
          <p:spPr>
            <a:xfrm rot="5400000">
              <a:off x="1943100" y="5448300"/>
              <a:ext cx="1066800" cy="838200"/>
            </a:xfrm>
            <a:prstGeom prst="triangl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0" name="Elbow Connector 9"/>
            <p:cNvCxnSpPr>
              <a:stCxn id="4" idx="0"/>
              <a:endCxn id="5" idx="0"/>
            </p:cNvCxnSpPr>
            <p:nvPr/>
          </p:nvCxnSpPr>
          <p:spPr>
            <a:xfrm>
              <a:off x="2819400" y="2286000"/>
              <a:ext cx="495300" cy="304800"/>
            </a:xfrm>
            <a:prstGeom prst="bentConnector2">
              <a:avLst/>
            </a:prstGeom>
          </p:spPr>
          <p:style>
            <a:lnRef idx="2">
              <a:schemeClr val="accent1"/>
            </a:lnRef>
            <a:fillRef idx="0">
              <a:schemeClr val="accent1"/>
            </a:fillRef>
            <a:effectRef idx="1">
              <a:schemeClr val="accent1"/>
            </a:effectRef>
            <a:fontRef idx="minor">
              <a:schemeClr val="tx1"/>
            </a:fontRef>
          </p:style>
        </p:cxnSp>
        <p:cxnSp>
          <p:nvCxnSpPr>
            <p:cNvPr id="12" name="Elbow Connector 11"/>
            <p:cNvCxnSpPr>
              <a:stCxn id="7" idx="2"/>
              <a:endCxn id="8" idx="0"/>
            </p:cNvCxnSpPr>
            <p:nvPr/>
          </p:nvCxnSpPr>
          <p:spPr>
            <a:xfrm rot="5400000">
              <a:off x="2914650" y="5467350"/>
              <a:ext cx="381000" cy="419100"/>
            </a:xfrm>
            <a:prstGeom prst="bentConnector2">
              <a:avLst/>
            </a:prstGeom>
          </p:spPr>
          <p:style>
            <a:lnRef idx="2">
              <a:schemeClr val="accent1"/>
            </a:lnRef>
            <a:fillRef idx="0">
              <a:schemeClr val="accent1"/>
            </a:fillRef>
            <a:effectRef idx="1">
              <a:schemeClr val="accent1"/>
            </a:effectRef>
            <a:fontRef idx="minor">
              <a:schemeClr val="tx1"/>
            </a:fontRef>
          </p:style>
        </p:cxnSp>
        <p:cxnSp>
          <p:nvCxnSpPr>
            <p:cNvPr id="13" name="Elbow Connector 12"/>
            <p:cNvCxnSpPr>
              <a:stCxn id="7" idx="0"/>
              <a:endCxn id="6" idx="2"/>
            </p:cNvCxnSpPr>
            <p:nvPr/>
          </p:nvCxnSpPr>
          <p:spPr>
            <a:xfrm rot="5400000" flipH="1" flipV="1">
              <a:off x="3124200" y="4610100"/>
              <a:ext cx="381000" cy="12700"/>
            </a:xfrm>
            <a:prstGeom prst="bentConnector3">
              <a:avLst>
                <a:gd name="adj1" fmla="val 50000"/>
              </a:avLst>
            </a:prstGeom>
          </p:spPr>
          <p:style>
            <a:lnRef idx="2">
              <a:schemeClr val="accent1"/>
            </a:lnRef>
            <a:fillRef idx="0">
              <a:schemeClr val="accent1"/>
            </a:fillRef>
            <a:effectRef idx="1">
              <a:schemeClr val="accent1"/>
            </a:effectRef>
            <a:fontRef idx="minor">
              <a:schemeClr val="tx1"/>
            </a:fontRef>
          </p:style>
        </p:cxnSp>
        <p:cxnSp>
          <p:nvCxnSpPr>
            <p:cNvPr id="14" name="Elbow Connector 13"/>
            <p:cNvCxnSpPr>
              <a:stCxn id="5" idx="2"/>
              <a:endCxn id="6" idx="0"/>
            </p:cNvCxnSpPr>
            <p:nvPr/>
          </p:nvCxnSpPr>
          <p:spPr>
            <a:xfrm rot="5400000">
              <a:off x="3086100" y="3505200"/>
              <a:ext cx="457200" cy="12700"/>
            </a:xfrm>
            <a:prstGeom prst="bentConnector3">
              <a:avLst>
                <a:gd name="adj1" fmla="val 50000"/>
              </a:avLst>
            </a:prstGeom>
          </p:spPr>
          <p:style>
            <a:lnRef idx="2">
              <a:schemeClr val="accent1"/>
            </a:lnRef>
            <a:fillRef idx="0">
              <a:schemeClr val="accent1"/>
            </a:fillRef>
            <a:effectRef idx="1">
              <a:schemeClr val="accent1"/>
            </a:effectRef>
            <a:fontRef idx="minor">
              <a:schemeClr val="tx1"/>
            </a:fontRef>
          </p:style>
        </p:cxnSp>
        <p:cxnSp>
          <p:nvCxnSpPr>
            <p:cNvPr id="21" name="Elbow Connector 20"/>
            <p:cNvCxnSpPr>
              <a:stCxn id="7" idx="0"/>
            </p:cNvCxnSpPr>
            <p:nvPr/>
          </p:nvCxnSpPr>
          <p:spPr>
            <a:xfrm rot="16200000" flipH="1" flipV="1">
              <a:off x="2266950" y="4591050"/>
              <a:ext cx="838200" cy="1257300"/>
            </a:xfrm>
            <a:prstGeom prst="bentConnector4">
              <a:avLst>
                <a:gd name="adj1" fmla="val -27273"/>
                <a:gd name="adj2" fmla="val 125547"/>
              </a:avLst>
            </a:prstGeom>
          </p:spPr>
          <p:style>
            <a:lnRef idx="2">
              <a:schemeClr val="accent1"/>
            </a:lnRef>
            <a:fillRef idx="0">
              <a:schemeClr val="accent1"/>
            </a:fillRef>
            <a:effectRef idx="1">
              <a:schemeClr val="accent1"/>
            </a:effectRef>
            <a:fontRef idx="minor">
              <a:schemeClr val="tx1"/>
            </a:fontRef>
          </p:style>
        </p:cxnSp>
        <p:cxnSp>
          <p:nvCxnSpPr>
            <p:cNvPr id="25" name="Elbow Connector 24"/>
            <p:cNvCxnSpPr>
              <a:stCxn id="5" idx="2"/>
            </p:cNvCxnSpPr>
            <p:nvPr/>
          </p:nvCxnSpPr>
          <p:spPr>
            <a:xfrm rot="5400000" flipH="1">
              <a:off x="2266950" y="2228850"/>
              <a:ext cx="762000" cy="1333500"/>
            </a:xfrm>
            <a:prstGeom prst="bentConnector4">
              <a:avLst>
                <a:gd name="adj1" fmla="val -30000"/>
                <a:gd name="adj2" fmla="val 122174"/>
              </a:avLst>
            </a:prstGeom>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flipH="1">
              <a:off x="762000" y="1981200"/>
              <a:ext cx="12192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flipH="1">
              <a:off x="838200" y="6172200"/>
              <a:ext cx="12192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flipH="1">
              <a:off x="3276600" y="5867400"/>
              <a:ext cx="12192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flipH="1">
              <a:off x="3276600" y="2286000"/>
              <a:ext cx="1219200" cy="0"/>
            </a:xfrm>
            <a:prstGeom prst="line">
              <a:avLst/>
            </a:prstGeom>
          </p:spPr>
          <p:style>
            <a:lnRef idx="2">
              <a:schemeClr val="accent1"/>
            </a:lnRef>
            <a:fillRef idx="0">
              <a:schemeClr val="accent1"/>
            </a:fillRef>
            <a:effectRef idx="1">
              <a:schemeClr val="accent1"/>
            </a:effectRef>
            <a:fontRef idx="minor">
              <a:schemeClr val="tx1"/>
            </a:fontRef>
          </p:style>
        </p:cxnSp>
        <p:sp>
          <p:nvSpPr>
            <p:cNvPr id="36" name="TextBox 35"/>
            <p:cNvSpPr txBox="1"/>
            <p:nvPr/>
          </p:nvSpPr>
          <p:spPr>
            <a:xfrm>
              <a:off x="3581400" y="2819400"/>
              <a:ext cx="914400" cy="369332"/>
            </a:xfrm>
            <a:prstGeom prst="rect">
              <a:avLst/>
            </a:prstGeom>
            <a:noFill/>
          </p:spPr>
          <p:txBody>
            <a:bodyPr wrap="square" rtlCol="0">
              <a:spAutoFit/>
            </a:bodyPr>
            <a:lstStyle/>
            <a:p>
              <a:r>
                <a:rPr lang="en-US" dirty="0" smtClean="0"/>
                <a:t>Ra</a:t>
              </a:r>
              <a:endParaRPr lang="en-US" dirty="0"/>
            </a:p>
          </p:txBody>
        </p:sp>
        <p:sp>
          <p:nvSpPr>
            <p:cNvPr id="37" name="TextBox 36"/>
            <p:cNvSpPr txBox="1"/>
            <p:nvPr/>
          </p:nvSpPr>
          <p:spPr>
            <a:xfrm>
              <a:off x="3505200" y="3886200"/>
              <a:ext cx="914400" cy="369332"/>
            </a:xfrm>
            <a:prstGeom prst="rect">
              <a:avLst/>
            </a:prstGeom>
            <a:noFill/>
          </p:spPr>
          <p:txBody>
            <a:bodyPr wrap="square" rtlCol="0">
              <a:spAutoFit/>
            </a:bodyPr>
            <a:lstStyle/>
            <a:p>
              <a:r>
                <a:rPr lang="en-US" dirty="0" smtClean="0"/>
                <a:t>Rb</a:t>
              </a:r>
              <a:endParaRPr lang="en-US" dirty="0"/>
            </a:p>
          </p:txBody>
        </p:sp>
        <p:sp>
          <p:nvSpPr>
            <p:cNvPr id="38" name="TextBox 37"/>
            <p:cNvSpPr txBox="1"/>
            <p:nvPr/>
          </p:nvSpPr>
          <p:spPr>
            <a:xfrm>
              <a:off x="3505200" y="4953000"/>
              <a:ext cx="914400" cy="369332"/>
            </a:xfrm>
            <a:prstGeom prst="rect">
              <a:avLst/>
            </a:prstGeom>
            <a:noFill/>
          </p:spPr>
          <p:txBody>
            <a:bodyPr wrap="square" rtlCol="0">
              <a:spAutoFit/>
            </a:bodyPr>
            <a:lstStyle/>
            <a:p>
              <a:r>
                <a:rPr lang="en-US" dirty="0" smtClean="0"/>
                <a:t>Ra</a:t>
              </a:r>
              <a:endParaRPr lang="en-US" dirty="0"/>
            </a:p>
          </p:txBody>
        </p:sp>
        <p:sp>
          <p:nvSpPr>
            <p:cNvPr id="39" name="TextBox 38"/>
            <p:cNvSpPr txBox="1"/>
            <p:nvPr/>
          </p:nvSpPr>
          <p:spPr>
            <a:xfrm>
              <a:off x="1981200" y="1752600"/>
              <a:ext cx="304800" cy="923330"/>
            </a:xfrm>
            <a:prstGeom prst="rect">
              <a:avLst/>
            </a:prstGeom>
            <a:noFill/>
          </p:spPr>
          <p:txBody>
            <a:bodyPr wrap="square" rtlCol="0">
              <a:spAutoFit/>
            </a:bodyPr>
            <a:lstStyle/>
            <a:p>
              <a:r>
                <a:rPr lang="en-US" dirty="0" smtClean="0"/>
                <a:t>+</a:t>
              </a:r>
            </a:p>
            <a:p>
              <a:endParaRPr lang="en-US" dirty="0"/>
            </a:p>
            <a:p>
              <a:r>
                <a:rPr lang="en-US" dirty="0" smtClean="0"/>
                <a:t>-</a:t>
              </a:r>
              <a:endParaRPr lang="en-US" dirty="0"/>
            </a:p>
          </p:txBody>
        </p:sp>
        <p:sp>
          <p:nvSpPr>
            <p:cNvPr id="40" name="TextBox 39"/>
            <p:cNvSpPr txBox="1"/>
            <p:nvPr/>
          </p:nvSpPr>
          <p:spPr>
            <a:xfrm>
              <a:off x="2057400" y="5410200"/>
              <a:ext cx="304800" cy="923330"/>
            </a:xfrm>
            <a:prstGeom prst="rect">
              <a:avLst/>
            </a:prstGeom>
            <a:noFill/>
          </p:spPr>
          <p:txBody>
            <a:bodyPr wrap="square" rtlCol="0">
              <a:spAutoFit/>
            </a:bodyPr>
            <a:lstStyle/>
            <a:p>
              <a:r>
                <a:rPr lang="en-US" dirty="0"/>
                <a:t>-</a:t>
              </a:r>
              <a:endParaRPr lang="en-US" dirty="0" smtClean="0"/>
            </a:p>
            <a:p>
              <a:endParaRPr lang="en-US" dirty="0"/>
            </a:p>
            <a:p>
              <a:r>
                <a:rPr lang="en-US" dirty="0"/>
                <a:t>+</a:t>
              </a:r>
            </a:p>
          </p:txBody>
        </p:sp>
      </p:grpSp>
    </p:spTree>
    <p:extLst>
      <p:ext uri="{BB962C8B-B14F-4D97-AF65-F5344CB8AC3E}">
        <p14:creationId xmlns:p14="http://schemas.microsoft.com/office/powerpoint/2010/main" xmlns="" val="14901275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Single sided preamp?</a:t>
            </a:r>
            <a:endParaRPr lang="en-US" dirty="0"/>
          </a:p>
        </p:txBody>
      </p:sp>
      <p:sp>
        <p:nvSpPr>
          <p:cNvPr id="3" name="Content Placeholder 2"/>
          <p:cNvSpPr>
            <a:spLocks noGrp="1"/>
          </p:cNvSpPr>
          <p:nvPr>
            <p:ph idx="1"/>
          </p:nvPr>
        </p:nvSpPr>
        <p:spPr/>
        <p:txBody>
          <a:bodyPr>
            <a:normAutofit fontScale="92500"/>
          </a:bodyPr>
          <a:lstStyle/>
          <a:p>
            <a:r>
              <a:rPr lang="en-US" dirty="0" smtClean="0"/>
              <a:t>Lower noise is possible with single sided preamp since there is no noise from the reference side.</a:t>
            </a:r>
          </a:p>
          <a:p>
            <a:r>
              <a:rPr lang="en-US" dirty="0" smtClean="0"/>
              <a:t>However whether this matters depends on the CCD.  Once the CCD has high enough sensitivity and thus high enough output voltage noise then the preamp noise is less critical.   This needs further analysis.</a:t>
            </a:r>
          </a:p>
          <a:p>
            <a:r>
              <a:rPr lang="en-US" dirty="0" smtClean="0"/>
              <a:t>For ZTF’s in-dewar preamp, we have the same considerations.</a:t>
            </a:r>
            <a:endParaRPr lang="en-US" dirty="0"/>
          </a:p>
        </p:txBody>
      </p:sp>
    </p:spTree>
    <p:extLst>
      <p:ext uri="{BB962C8B-B14F-4D97-AF65-F5344CB8AC3E}">
        <p14:creationId xmlns:p14="http://schemas.microsoft.com/office/powerpoint/2010/main" xmlns="" val="18345063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Analog Second Stage</a:t>
            </a:r>
            <a:br>
              <a:rPr lang="en-US" dirty="0" smtClean="0"/>
            </a:b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1278143" y="1295400"/>
            <a:ext cx="6253081" cy="3810957"/>
          </a:xfrm>
        </p:spPr>
      </p:pic>
      <p:cxnSp>
        <p:nvCxnSpPr>
          <p:cNvPr id="9" name="Straight Arrow Connector 8"/>
          <p:cNvCxnSpPr/>
          <p:nvPr/>
        </p:nvCxnSpPr>
        <p:spPr>
          <a:xfrm flipV="1">
            <a:off x="2362200" y="3886200"/>
            <a:ext cx="533400" cy="15240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981200" y="5638800"/>
            <a:ext cx="2423484" cy="646331"/>
          </a:xfrm>
          <a:prstGeom prst="rect">
            <a:avLst/>
          </a:prstGeom>
          <a:noFill/>
        </p:spPr>
        <p:txBody>
          <a:bodyPr wrap="none" rtlCol="0">
            <a:spAutoFit/>
          </a:bodyPr>
          <a:lstStyle/>
          <a:p>
            <a:r>
              <a:rPr lang="en-US" dirty="0" smtClean="0"/>
              <a:t>Need 33pF in parallel to</a:t>
            </a:r>
          </a:p>
          <a:p>
            <a:r>
              <a:rPr lang="en-US" dirty="0" smtClean="0"/>
              <a:t>Make truly differential</a:t>
            </a:r>
          </a:p>
        </p:txBody>
      </p:sp>
    </p:spTree>
    <p:extLst>
      <p:ext uri="{BB962C8B-B14F-4D97-AF65-F5344CB8AC3E}">
        <p14:creationId xmlns:p14="http://schemas.microsoft.com/office/powerpoint/2010/main" xmlns="" val="25895026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3965</TotalTime>
  <Words>2699</Words>
  <Application>Microsoft Macintosh PowerPoint</Application>
  <PresentationFormat>On-screen Show (4:3)</PresentationFormat>
  <Paragraphs>260</Paragraphs>
  <Slides>40</Slides>
  <Notes>2</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Questions on IFPAC_SCHEMATIC</vt:lpstr>
      <vt:lpstr>Signal Chain Preamplifier</vt:lpstr>
      <vt:lpstr>AC Coupler Issues</vt:lpstr>
      <vt:lpstr>Signal Chain Preamplifier</vt:lpstr>
      <vt:lpstr>Questions about preamp concept</vt:lpstr>
      <vt:lpstr>Pre-Amplifier Answers</vt:lpstr>
      <vt:lpstr>Alternative preamp, differential</vt:lpstr>
      <vt:lpstr>Single sided preamp?</vt:lpstr>
      <vt:lpstr>Analog Second Stage </vt:lpstr>
      <vt:lpstr>Analog Second Stage</vt:lpstr>
      <vt:lpstr>Second Stage Amplifier</vt:lpstr>
      <vt:lpstr>Integration Amplifier</vt:lpstr>
      <vt:lpstr>Integration Amplifier</vt:lpstr>
      <vt:lpstr>Integrator Answers</vt:lpstr>
      <vt:lpstr>Amplifier Bypass Capacitors</vt:lpstr>
      <vt:lpstr>Amplifier Bypass Capacitors</vt:lpstr>
      <vt:lpstr>Power Supply Filtering</vt:lpstr>
      <vt:lpstr>Buffer Amplifier</vt:lpstr>
      <vt:lpstr>Buffer Amplifier</vt:lpstr>
      <vt:lpstr>Buffer Amplifier</vt:lpstr>
      <vt:lpstr>ADC Questions</vt:lpstr>
      <vt:lpstr>ADC Questions</vt:lpstr>
      <vt:lpstr>ADC Input Question</vt:lpstr>
      <vt:lpstr>ADC Input Question</vt:lpstr>
      <vt:lpstr>ADC</vt:lpstr>
      <vt:lpstr>Feedback caps !!</vt:lpstr>
      <vt:lpstr>Bias Amplifier</vt:lpstr>
      <vt:lpstr>Bias Amplifier</vt:lpstr>
      <vt:lpstr>Number of Bias Lines</vt:lpstr>
      <vt:lpstr>Number of Bias Lines</vt:lpstr>
      <vt:lpstr>Backplane Connector</vt:lpstr>
      <vt:lpstr>Backplane Connector</vt:lpstr>
      <vt:lpstr>Backplane Traces</vt:lpstr>
      <vt:lpstr>Backplane Traces</vt:lpstr>
      <vt:lpstr>Improper Trace Clearance</vt:lpstr>
      <vt:lpstr>Insufficient Trace Clearance</vt:lpstr>
      <vt:lpstr>ADC Test Request</vt:lpstr>
      <vt:lpstr>Video input noise test request</vt:lpstr>
      <vt:lpstr>Noise test goal</vt:lpstr>
      <vt:lpstr>Test Results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kaye</dc:creator>
  <cp:lastModifiedBy>IUCCA</cp:lastModifiedBy>
  <cp:revision>142</cp:revision>
  <dcterms:created xsi:type="dcterms:W3CDTF">2013-01-10T23:29:09Z</dcterms:created>
  <dcterms:modified xsi:type="dcterms:W3CDTF">2013-01-30T11:40:32Z</dcterms:modified>
</cp:coreProperties>
</file>