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81" r:id="rId5"/>
    <p:sldId id="282" r:id="rId6"/>
    <p:sldId id="283" r:id="rId7"/>
    <p:sldId id="257" r:id="rId8"/>
    <p:sldId id="269" r:id="rId9"/>
    <p:sldId id="259" r:id="rId10"/>
    <p:sldId id="270" r:id="rId11"/>
    <p:sldId id="260" r:id="rId12"/>
    <p:sldId id="271" r:id="rId13"/>
    <p:sldId id="261" r:id="rId14"/>
    <p:sldId id="272" r:id="rId15"/>
    <p:sldId id="262" r:id="rId16"/>
    <p:sldId id="273" r:id="rId17"/>
    <p:sldId id="274" r:id="rId18"/>
    <p:sldId id="275" r:id="rId19"/>
    <p:sldId id="284" r:id="rId20"/>
    <p:sldId id="263" r:id="rId21"/>
    <p:sldId id="276" r:id="rId22"/>
    <p:sldId id="264" r:id="rId23"/>
    <p:sldId id="277" r:id="rId24"/>
    <p:sldId id="265" r:id="rId25"/>
    <p:sldId id="280" r:id="rId26"/>
    <p:sldId id="266" r:id="rId27"/>
    <p:sldId id="278" r:id="rId28"/>
    <p:sldId id="267" r:id="rId29"/>
    <p:sldId id="279"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8" d="100"/>
          <a:sy n="78" d="100"/>
        </p:scale>
        <p:origin x="-107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219294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2036665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134755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2274651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FCA4D0-3218-49B8-BA39-88628851780C}"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1352535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FCA4D0-3218-49B8-BA39-88628851780C}"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2738814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FCA4D0-3218-49B8-BA39-88628851780C}"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286908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FCA4D0-3218-49B8-BA39-88628851780C}"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291940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FCA4D0-3218-49B8-BA39-88628851780C}"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249807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FCA4D0-3218-49B8-BA39-88628851780C}"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58096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FCA4D0-3218-49B8-BA39-88628851780C}"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A848-DFD1-46E8-97EE-37062B7712E4}" type="slidenum">
              <a:rPr lang="en-US" smtClean="0"/>
              <a:t>‹#›</a:t>
            </a:fld>
            <a:endParaRPr lang="en-US"/>
          </a:p>
        </p:txBody>
      </p:sp>
    </p:spTree>
    <p:extLst>
      <p:ext uri="{BB962C8B-B14F-4D97-AF65-F5344CB8AC3E}">
        <p14:creationId xmlns:p14="http://schemas.microsoft.com/office/powerpoint/2010/main" val="638494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CA4D0-3218-49B8-BA39-88628851780C}" type="datetimeFigureOut">
              <a:rPr lang="en-US" smtClean="0"/>
              <a:t>1/28/2013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9A848-DFD1-46E8-97EE-37062B7712E4}" type="slidenum">
              <a:rPr lang="en-US" smtClean="0"/>
              <a:t>‹#›</a:t>
            </a:fld>
            <a:endParaRPr lang="en-US"/>
          </a:p>
        </p:txBody>
      </p:sp>
    </p:spTree>
    <p:extLst>
      <p:ext uri="{BB962C8B-B14F-4D97-AF65-F5344CB8AC3E}">
        <p14:creationId xmlns:p14="http://schemas.microsoft.com/office/powerpoint/2010/main" val="406276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on IFPAC_SCHEMATIC</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05007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Integration Amplifier</a:t>
            </a:r>
            <a:endParaRPr lang="en-US" dirty="0"/>
          </a:p>
        </p:txBody>
      </p:sp>
      <p:sp>
        <p:nvSpPr>
          <p:cNvPr id="8" name="Content Placeholder 7"/>
          <p:cNvSpPr>
            <a:spLocks noGrp="1"/>
          </p:cNvSpPr>
          <p:nvPr>
            <p:ph idx="1"/>
          </p:nvPr>
        </p:nvSpPr>
        <p:spPr/>
        <p:txBody>
          <a:bodyPr/>
          <a:lstStyle/>
          <a:p>
            <a:r>
              <a:rPr lang="en-US" dirty="0" smtClean="0"/>
              <a:t>Is there a logical scheme to the values of capacitors chosen?</a:t>
            </a:r>
          </a:p>
          <a:p>
            <a:r>
              <a:rPr lang="en-US" dirty="0" smtClean="0"/>
              <a:t>Why are there two capacitors in parallel in each feedback path?</a:t>
            </a:r>
          </a:p>
          <a:p>
            <a:r>
              <a:rPr lang="en-US" dirty="0" smtClean="0"/>
              <a:t>Putting the amplifier into open loop is possible with this configuration.  How is this prevented?</a:t>
            </a:r>
            <a:endParaRPr lang="en-US" dirty="0"/>
          </a:p>
        </p:txBody>
      </p:sp>
    </p:spTree>
    <p:extLst>
      <p:ext uri="{BB962C8B-B14F-4D97-AF65-F5344CB8AC3E}">
        <p14:creationId xmlns:p14="http://schemas.microsoft.com/office/powerpoint/2010/main" val="3314954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Amplifier Bypass Capacitors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1447800"/>
            <a:ext cx="4614588" cy="3144177"/>
          </a:xfrm>
        </p:spPr>
      </p:pic>
      <p:sp>
        <p:nvSpPr>
          <p:cNvPr id="8" name="TextBox 7"/>
          <p:cNvSpPr txBox="1"/>
          <p:nvPr/>
        </p:nvSpPr>
        <p:spPr>
          <a:xfrm>
            <a:off x="1524000" y="4792470"/>
            <a:ext cx="6019800" cy="1200329"/>
          </a:xfrm>
          <a:prstGeom prst="rect">
            <a:avLst/>
          </a:prstGeom>
          <a:noFill/>
        </p:spPr>
        <p:txBody>
          <a:bodyPr wrap="square" rtlCol="0">
            <a:spAutoFit/>
          </a:bodyPr>
          <a:lstStyle/>
          <a:p>
            <a:r>
              <a:rPr lang="en-US" dirty="0" smtClean="0"/>
              <a:t>These are the only bypass capacitors for</a:t>
            </a:r>
          </a:p>
          <a:p>
            <a:r>
              <a:rPr lang="en-US" dirty="0" smtClean="0"/>
              <a:t>All of the op-amps.  There should be at least a high frequency bypass capacitor very close to the op-amp and the trace inductance must be minimized (short and wide).</a:t>
            </a:r>
            <a:endParaRPr lang="en-US" dirty="0"/>
          </a:p>
        </p:txBody>
      </p:sp>
    </p:spTree>
    <p:extLst>
      <p:ext uri="{BB962C8B-B14F-4D97-AF65-F5344CB8AC3E}">
        <p14:creationId xmlns:p14="http://schemas.microsoft.com/office/powerpoint/2010/main" val="3022288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Amplifier Bypass Capacitors</a:t>
            </a:r>
            <a:endParaRPr lang="en-US" dirty="0"/>
          </a:p>
        </p:txBody>
      </p:sp>
      <p:sp>
        <p:nvSpPr>
          <p:cNvPr id="3" name="Content Placeholder 2"/>
          <p:cNvSpPr>
            <a:spLocks noGrp="1"/>
          </p:cNvSpPr>
          <p:nvPr>
            <p:ph idx="1"/>
          </p:nvPr>
        </p:nvSpPr>
        <p:spPr/>
        <p:txBody>
          <a:bodyPr/>
          <a:lstStyle/>
          <a:p>
            <a:r>
              <a:rPr lang="en-US" dirty="0" smtClean="0"/>
              <a:t>Have bypass capacitors been added for each amplifier on board?</a:t>
            </a:r>
          </a:p>
          <a:p>
            <a:r>
              <a:rPr lang="en-US" dirty="0" smtClean="0"/>
              <a:t>Oscillation problems can occur without these capacitors.  What have the tests of the board shown?</a:t>
            </a:r>
            <a:endParaRPr lang="en-US" dirty="0"/>
          </a:p>
        </p:txBody>
      </p:sp>
    </p:spTree>
    <p:extLst>
      <p:ext uri="{BB962C8B-B14F-4D97-AF65-F5344CB8AC3E}">
        <p14:creationId xmlns:p14="http://schemas.microsoft.com/office/powerpoint/2010/main" val="545595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Amplifier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100918"/>
            <a:ext cx="4762803" cy="4804582"/>
          </a:xfrm>
        </p:spPr>
      </p:pic>
      <p:sp>
        <p:nvSpPr>
          <p:cNvPr id="8" name="TextBox 7"/>
          <p:cNvSpPr txBox="1"/>
          <p:nvPr/>
        </p:nvSpPr>
        <p:spPr>
          <a:xfrm>
            <a:off x="533400" y="6477000"/>
            <a:ext cx="3630096" cy="369332"/>
          </a:xfrm>
          <a:prstGeom prst="rect">
            <a:avLst/>
          </a:prstGeom>
          <a:noFill/>
        </p:spPr>
        <p:txBody>
          <a:bodyPr wrap="none" rtlCol="0">
            <a:spAutoFit/>
          </a:bodyPr>
          <a:lstStyle/>
          <a:p>
            <a:r>
              <a:rPr lang="en-US" dirty="0" smtClean="0"/>
              <a:t>Amplifier has -1 or fractional gain(!?)</a:t>
            </a:r>
            <a:endParaRPr lang="en-US" dirty="0"/>
          </a:p>
        </p:txBody>
      </p:sp>
      <p:cxnSp>
        <p:nvCxnSpPr>
          <p:cNvPr id="10" name="Straight Arrow Connector 9"/>
          <p:cNvCxnSpPr>
            <a:stCxn id="8" idx="0"/>
          </p:cNvCxnSpPr>
          <p:nvPr/>
        </p:nvCxnSpPr>
        <p:spPr>
          <a:xfrm flipV="1">
            <a:off x="2348448" y="4343400"/>
            <a:ext cx="2680752" cy="2133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 idx="0"/>
          </p:cNvCxnSpPr>
          <p:nvPr/>
        </p:nvCxnSpPr>
        <p:spPr>
          <a:xfrm flipV="1">
            <a:off x="2348448" y="5105400"/>
            <a:ext cx="470952" cy="1371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0752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Amplifier</a:t>
            </a:r>
            <a:endParaRPr lang="en-US" dirty="0"/>
          </a:p>
        </p:txBody>
      </p:sp>
      <p:sp>
        <p:nvSpPr>
          <p:cNvPr id="3" name="Content Placeholder 2"/>
          <p:cNvSpPr>
            <a:spLocks noGrp="1"/>
          </p:cNvSpPr>
          <p:nvPr>
            <p:ph idx="1"/>
          </p:nvPr>
        </p:nvSpPr>
        <p:spPr/>
        <p:txBody>
          <a:bodyPr>
            <a:normAutofit lnSpcReduction="10000"/>
          </a:bodyPr>
          <a:lstStyle/>
          <a:p>
            <a:r>
              <a:rPr lang="en-US" dirty="0" smtClean="0"/>
              <a:t>Multiple resistors in feedback path create a small feedback resistor.  This makes the amplifier attenuate the signal.  Is this what was intended?  Why?</a:t>
            </a:r>
          </a:p>
          <a:p>
            <a:r>
              <a:rPr lang="en-US" dirty="0" smtClean="0"/>
              <a:t>This stage does not seem to be needed and if not it should be eliminated.</a:t>
            </a:r>
          </a:p>
          <a:p>
            <a:r>
              <a:rPr lang="en-US" dirty="0" smtClean="0"/>
              <a:t>Note that the switch resistances can introduce subtle signal non </a:t>
            </a:r>
            <a:r>
              <a:rPr lang="en-US" dirty="0" err="1" smtClean="0"/>
              <a:t>linearities</a:t>
            </a:r>
            <a:r>
              <a:rPr lang="en-US" dirty="0" smtClean="0"/>
              <a:t>, as well as leakage currents which can result in small DC drifts.</a:t>
            </a:r>
          </a:p>
          <a:p>
            <a:endParaRPr lang="en-US" dirty="0"/>
          </a:p>
        </p:txBody>
      </p:sp>
    </p:spTree>
    <p:extLst>
      <p:ext uri="{BB962C8B-B14F-4D97-AF65-F5344CB8AC3E}">
        <p14:creationId xmlns:p14="http://schemas.microsoft.com/office/powerpoint/2010/main" val="2666469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Questions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400" y="1524000"/>
            <a:ext cx="4953000" cy="4398560"/>
          </a:xfrm>
        </p:spPr>
      </p:pic>
      <p:sp>
        <p:nvSpPr>
          <p:cNvPr id="8" name="TextBox 7"/>
          <p:cNvSpPr txBox="1"/>
          <p:nvPr/>
        </p:nvSpPr>
        <p:spPr>
          <a:xfrm>
            <a:off x="362594" y="1295400"/>
            <a:ext cx="3336554" cy="369332"/>
          </a:xfrm>
          <a:prstGeom prst="rect">
            <a:avLst/>
          </a:prstGeom>
          <a:noFill/>
        </p:spPr>
        <p:txBody>
          <a:bodyPr wrap="none" rtlCol="0">
            <a:spAutoFit/>
          </a:bodyPr>
          <a:lstStyle/>
          <a:p>
            <a:r>
              <a:rPr lang="en-US" dirty="0" smtClean="0"/>
              <a:t>Supply voltage same as amplifiers</a:t>
            </a:r>
          </a:p>
        </p:txBody>
      </p:sp>
      <p:cxnSp>
        <p:nvCxnSpPr>
          <p:cNvPr id="10" name="Straight Arrow Connector 9"/>
          <p:cNvCxnSpPr>
            <a:stCxn id="8" idx="3"/>
          </p:cNvCxnSpPr>
          <p:nvPr/>
        </p:nvCxnSpPr>
        <p:spPr>
          <a:xfrm>
            <a:off x="3699148" y="1480066"/>
            <a:ext cx="491852" cy="42493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5889576"/>
            <a:ext cx="6934200" cy="923330"/>
          </a:xfrm>
          <a:prstGeom prst="rect">
            <a:avLst/>
          </a:prstGeom>
          <a:noFill/>
        </p:spPr>
        <p:txBody>
          <a:bodyPr wrap="square" rtlCol="0">
            <a:spAutoFit/>
          </a:bodyPr>
          <a:lstStyle/>
          <a:p>
            <a:r>
              <a:rPr lang="en-US" dirty="0" smtClean="0"/>
              <a:t>Need high speed ceramic cap too on </a:t>
            </a:r>
            <a:r>
              <a:rPr lang="en-US" dirty="0" err="1" smtClean="0"/>
              <a:t>RefIn</a:t>
            </a:r>
            <a:r>
              <a:rPr lang="en-US" dirty="0" smtClean="0"/>
              <a:t> pin.  Make sure caps are very close to ADC and that traces have lowest possible inductance.  This is critical to DNL.</a:t>
            </a:r>
            <a:endParaRPr lang="en-US" dirty="0"/>
          </a:p>
        </p:txBody>
      </p:sp>
      <p:cxnSp>
        <p:nvCxnSpPr>
          <p:cNvPr id="14" name="Straight Arrow Connector 13"/>
          <p:cNvCxnSpPr>
            <a:stCxn id="13" idx="0"/>
          </p:cNvCxnSpPr>
          <p:nvPr/>
        </p:nvCxnSpPr>
        <p:spPr>
          <a:xfrm flipH="1" flipV="1">
            <a:off x="2276824" y="4463534"/>
            <a:ext cx="1190276" cy="12514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9843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Questions</a:t>
            </a:r>
            <a:endParaRPr lang="en-US" dirty="0"/>
          </a:p>
        </p:txBody>
      </p:sp>
      <p:sp>
        <p:nvSpPr>
          <p:cNvPr id="3" name="Content Placeholder 2"/>
          <p:cNvSpPr>
            <a:spLocks noGrp="1"/>
          </p:cNvSpPr>
          <p:nvPr>
            <p:ph idx="1"/>
          </p:nvPr>
        </p:nvSpPr>
        <p:spPr/>
        <p:txBody>
          <a:bodyPr/>
          <a:lstStyle/>
          <a:p>
            <a:r>
              <a:rPr lang="en-US" dirty="0" smtClean="0"/>
              <a:t>The ADC uses the amplifier supply voltage.  Does this voltage need to be regulated or does using this voltage deliver acceptable results?</a:t>
            </a:r>
          </a:p>
          <a:p>
            <a:r>
              <a:rPr lang="en-US" dirty="0" smtClean="0"/>
              <a:t>Does the datasheet call for an additional high speed ceramic capacitor on the </a:t>
            </a:r>
            <a:r>
              <a:rPr lang="en-US" dirty="0" err="1" smtClean="0"/>
              <a:t>RefIn</a:t>
            </a:r>
            <a:r>
              <a:rPr lang="en-US" dirty="0" smtClean="0"/>
              <a:t> pin?</a:t>
            </a:r>
          </a:p>
          <a:p>
            <a:r>
              <a:rPr lang="en-US" dirty="0" smtClean="0">
                <a:solidFill>
                  <a:srgbClr val="FF0000"/>
                </a:solidFill>
              </a:rPr>
              <a:t>Where are the band limiting components that are needed for anti-aliasing ? !</a:t>
            </a:r>
            <a:endParaRPr lang="en-US" dirty="0">
              <a:solidFill>
                <a:srgbClr val="FF0000"/>
              </a:solidFill>
            </a:endParaRPr>
          </a:p>
        </p:txBody>
      </p:sp>
    </p:spTree>
    <p:extLst>
      <p:ext uri="{BB962C8B-B14F-4D97-AF65-F5344CB8AC3E}">
        <p14:creationId xmlns:p14="http://schemas.microsoft.com/office/powerpoint/2010/main" val="3842942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Input Question</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119162"/>
            <a:ext cx="5181600" cy="5488039"/>
          </a:xfrm>
        </p:spPr>
      </p:pic>
      <p:sp>
        <p:nvSpPr>
          <p:cNvPr id="7" name="TextBox 6"/>
          <p:cNvSpPr txBox="1"/>
          <p:nvPr/>
        </p:nvSpPr>
        <p:spPr>
          <a:xfrm>
            <a:off x="191069" y="3733800"/>
            <a:ext cx="2475931" cy="2031325"/>
          </a:xfrm>
          <a:prstGeom prst="rect">
            <a:avLst/>
          </a:prstGeom>
          <a:noFill/>
        </p:spPr>
        <p:txBody>
          <a:bodyPr wrap="square" rtlCol="0">
            <a:spAutoFit/>
          </a:bodyPr>
          <a:lstStyle/>
          <a:p>
            <a:r>
              <a:rPr lang="en-US" dirty="0" smtClean="0"/>
              <a:t>Please describe the</a:t>
            </a:r>
          </a:p>
          <a:p>
            <a:r>
              <a:rPr lang="en-US" dirty="0" smtClean="0"/>
              <a:t>signal input scheme for</a:t>
            </a:r>
          </a:p>
          <a:p>
            <a:r>
              <a:rPr lang="en-US" dirty="0" smtClean="0"/>
              <a:t>the ADC.</a:t>
            </a:r>
          </a:p>
          <a:p>
            <a:endParaRPr lang="en-US" dirty="0"/>
          </a:p>
          <a:p>
            <a:r>
              <a:rPr lang="en-US" dirty="0" smtClean="0"/>
              <a:t>How much offset is there?  Is it fixed.</a:t>
            </a:r>
          </a:p>
          <a:p>
            <a:endParaRPr lang="en-US" dirty="0"/>
          </a:p>
        </p:txBody>
      </p:sp>
      <p:cxnSp>
        <p:nvCxnSpPr>
          <p:cNvPr id="9" name="Straight Arrow Connector 8"/>
          <p:cNvCxnSpPr>
            <a:stCxn id="7" idx="0"/>
          </p:cNvCxnSpPr>
          <p:nvPr/>
        </p:nvCxnSpPr>
        <p:spPr>
          <a:xfrm flipV="1">
            <a:off x="1429035" y="3200400"/>
            <a:ext cx="628365"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3"/>
          </p:cNvCxnSpPr>
          <p:nvPr/>
        </p:nvCxnSpPr>
        <p:spPr>
          <a:xfrm flipV="1">
            <a:off x="2667000" y="4267206"/>
            <a:ext cx="457202" cy="48225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491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Input Question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Could you please describe/explain the ADC signal input scheme</a:t>
            </a:r>
          </a:p>
          <a:p>
            <a:r>
              <a:rPr lang="en-US" dirty="0" smtClean="0"/>
              <a:t>Designating the input voltage to U10 from U9 as V</a:t>
            </a:r>
            <a:r>
              <a:rPr lang="en-US" baseline="-25000" dirty="0" smtClean="0"/>
              <a:t>in</a:t>
            </a:r>
            <a:r>
              <a:rPr lang="en-US" dirty="0"/>
              <a:t>, </a:t>
            </a:r>
            <a:r>
              <a:rPr lang="en-US" dirty="0" smtClean="0"/>
              <a:t>the </a:t>
            </a:r>
            <a:r>
              <a:rPr lang="en-US" dirty="0"/>
              <a:t>input equation we </a:t>
            </a:r>
            <a:r>
              <a:rPr lang="en-US" dirty="0" smtClean="0"/>
              <a:t>calculate is 2V</a:t>
            </a:r>
            <a:r>
              <a:rPr lang="en-US" baseline="-25000" dirty="0" smtClean="0"/>
              <a:t>in</a:t>
            </a:r>
            <a:r>
              <a:rPr lang="en-US" dirty="0" smtClean="0"/>
              <a:t> + 2.048 + </a:t>
            </a:r>
            <a:r>
              <a:rPr lang="en-US" dirty="0" err="1" smtClean="0"/>
              <a:t>V</a:t>
            </a:r>
            <a:r>
              <a:rPr lang="en-US" baseline="-25000" dirty="0" err="1" smtClean="0"/>
              <a:t>offset</a:t>
            </a:r>
            <a:r>
              <a:rPr lang="en-US" dirty="0" smtClean="0"/>
              <a:t>/2</a:t>
            </a:r>
          </a:p>
          <a:p>
            <a:pPr lvl="1"/>
            <a:r>
              <a:rPr lang="en-US" dirty="0" smtClean="0"/>
              <a:t>Discounting the offset voltage, to match the ADC input range V</a:t>
            </a:r>
            <a:r>
              <a:rPr lang="en-US" baseline="-25000" dirty="0" smtClean="0"/>
              <a:t>in</a:t>
            </a:r>
            <a:r>
              <a:rPr lang="en-US" dirty="0" smtClean="0"/>
              <a:t> is expected to be in the range of -3.072V to 1.024V.</a:t>
            </a:r>
          </a:p>
          <a:p>
            <a:pPr lvl="1"/>
            <a:r>
              <a:rPr lang="en-US" dirty="0" smtClean="0"/>
              <a:t>The addition of </a:t>
            </a:r>
            <a:r>
              <a:rPr lang="en-US" dirty="0" err="1" smtClean="0"/>
              <a:t>V</a:t>
            </a:r>
            <a:r>
              <a:rPr lang="en-US" baseline="-25000" dirty="0" err="1" smtClean="0"/>
              <a:t>ref</a:t>
            </a:r>
            <a:r>
              <a:rPr lang="en-US" dirty="0" smtClean="0"/>
              <a:t> to U10 creates the asymmetric voltage range, is this what was intended?</a:t>
            </a:r>
          </a:p>
          <a:p>
            <a:r>
              <a:rPr lang="en-US" dirty="0" smtClean="0">
                <a:solidFill>
                  <a:srgbClr val="FF0000"/>
                </a:solidFill>
              </a:rPr>
              <a:t>You start with a differential input convert to single sided for the dual slop integrator then convert back to differential into the ADC.  If you made the dual slope integrator differential, maybe you could simplify (fewer stages) and get much better crosstalk and supply rejection.  This is how most image sensor ASICs are designed internally.</a:t>
            </a:r>
          </a:p>
        </p:txBody>
      </p:sp>
    </p:spTree>
    <p:extLst>
      <p:ext uri="{BB962C8B-B14F-4D97-AF65-F5344CB8AC3E}">
        <p14:creationId xmlns:p14="http://schemas.microsoft.com/office/powerpoint/2010/main" val="3528246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caps !!</a:t>
            </a:r>
            <a:endParaRPr lang="en-US" dirty="0"/>
          </a:p>
        </p:txBody>
      </p:sp>
      <p:sp>
        <p:nvSpPr>
          <p:cNvPr id="3" name="Content Placeholder 2"/>
          <p:cNvSpPr>
            <a:spLocks noGrp="1"/>
          </p:cNvSpPr>
          <p:nvPr>
            <p:ph idx="1"/>
          </p:nvPr>
        </p:nvSpPr>
        <p:spPr/>
        <p:txBody>
          <a:bodyPr/>
          <a:lstStyle/>
          <a:p>
            <a:r>
              <a:rPr lang="en-US" dirty="0"/>
              <a:t>Every op amp should have the provision for feedback capacitance to be added to improve stability and kill off unneeded bandwidth so that noise is improved</a:t>
            </a:r>
            <a:r>
              <a:rPr lang="en-US" dirty="0" smtClean="0"/>
              <a:t>.</a:t>
            </a:r>
          </a:p>
          <a:p>
            <a:r>
              <a:rPr lang="en-US" dirty="0" smtClean="0"/>
              <a:t>5-10pF feedback is typically needed since input and wiring capacitance is typically a few </a:t>
            </a:r>
            <a:r>
              <a:rPr lang="en-US" dirty="0" err="1" smtClean="0"/>
              <a:t>pF.</a:t>
            </a:r>
            <a:endParaRPr lang="en-US" dirty="0"/>
          </a:p>
          <a:p>
            <a:pPr marL="0" indent="0">
              <a:buNone/>
            </a:pPr>
            <a:endParaRPr lang="en-US" dirty="0"/>
          </a:p>
        </p:txBody>
      </p:sp>
    </p:spTree>
    <p:extLst>
      <p:ext uri="{BB962C8B-B14F-4D97-AF65-F5344CB8AC3E}">
        <p14:creationId xmlns:p14="http://schemas.microsoft.com/office/powerpoint/2010/main" val="240365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Signal Chain Preamplifier</a:t>
            </a:r>
            <a:endParaRPr lang="en-US" dirty="0"/>
          </a:p>
        </p:txBody>
      </p:sp>
      <p:sp>
        <p:nvSpPr>
          <p:cNvPr id="14" name="TextBox 13"/>
          <p:cNvSpPr txBox="1"/>
          <p:nvPr/>
        </p:nvSpPr>
        <p:spPr>
          <a:xfrm>
            <a:off x="4129091" y="6113172"/>
            <a:ext cx="5007396" cy="369332"/>
          </a:xfrm>
          <a:prstGeom prst="rect">
            <a:avLst/>
          </a:prstGeom>
          <a:noFill/>
        </p:spPr>
        <p:txBody>
          <a:bodyPr wrap="none" rtlCol="0">
            <a:spAutoFit/>
          </a:bodyPr>
          <a:lstStyle/>
          <a:p>
            <a:r>
              <a:rPr lang="en-US" dirty="0" smtClean="0"/>
              <a:t>Compensation Capacitor should go to –</a:t>
            </a:r>
            <a:r>
              <a:rPr lang="en-US" dirty="0" err="1" smtClean="0"/>
              <a:t>Vs</a:t>
            </a:r>
            <a:r>
              <a:rPr lang="en-US" dirty="0" smtClean="0"/>
              <a:t>, not GND</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1129752"/>
            <a:ext cx="5237100" cy="4987713"/>
          </a:xfrm>
        </p:spPr>
      </p:pic>
      <p:cxnSp>
        <p:nvCxnSpPr>
          <p:cNvPr id="13" name="Straight Arrow Connector 12"/>
          <p:cNvCxnSpPr/>
          <p:nvPr/>
        </p:nvCxnSpPr>
        <p:spPr>
          <a:xfrm flipV="1">
            <a:off x="5410200" y="4724400"/>
            <a:ext cx="457200" cy="138877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261422" y="3276600"/>
            <a:ext cx="1875065" cy="923330"/>
          </a:xfrm>
          <a:prstGeom prst="rect">
            <a:avLst/>
          </a:prstGeom>
          <a:noFill/>
        </p:spPr>
        <p:txBody>
          <a:bodyPr wrap="none" rtlCol="0">
            <a:spAutoFit/>
          </a:bodyPr>
          <a:lstStyle/>
          <a:p>
            <a:r>
              <a:rPr lang="en-US" dirty="0" smtClean="0"/>
              <a:t>Where is resistor</a:t>
            </a:r>
          </a:p>
          <a:p>
            <a:r>
              <a:rPr lang="en-US" dirty="0" smtClean="0"/>
              <a:t>For compensation</a:t>
            </a:r>
          </a:p>
          <a:p>
            <a:r>
              <a:rPr lang="en-US" dirty="0" smtClean="0"/>
              <a:t>Network?</a:t>
            </a:r>
            <a:endParaRPr lang="en-US" dirty="0"/>
          </a:p>
        </p:txBody>
      </p:sp>
      <p:cxnSp>
        <p:nvCxnSpPr>
          <p:cNvPr id="18" name="Straight Arrow Connector 17"/>
          <p:cNvCxnSpPr>
            <a:stCxn id="15" idx="1"/>
          </p:cNvCxnSpPr>
          <p:nvPr/>
        </p:nvCxnSpPr>
        <p:spPr>
          <a:xfrm flipH="1">
            <a:off x="5943600" y="3738265"/>
            <a:ext cx="1317822" cy="37653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4876800"/>
            <a:ext cx="2909514" cy="646331"/>
          </a:xfrm>
          <a:prstGeom prst="rect">
            <a:avLst/>
          </a:prstGeom>
          <a:noFill/>
        </p:spPr>
        <p:txBody>
          <a:bodyPr wrap="none" rtlCol="0">
            <a:spAutoFit/>
          </a:bodyPr>
          <a:lstStyle/>
          <a:p>
            <a:r>
              <a:rPr lang="en-US" dirty="0" smtClean="0"/>
              <a:t>Does compensation keep the</a:t>
            </a:r>
          </a:p>
          <a:p>
            <a:r>
              <a:rPr lang="en-US" smtClean="0"/>
              <a:t>amplifier </a:t>
            </a:r>
            <a:r>
              <a:rPr lang="en-US" dirty="0" smtClean="0"/>
              <a:t>from oscillating?</a:t>
            </a:r>
            <a:endParaRPr lang="en-US" dirty="0"/>
          </a:p>
        </p:txBody>
      </p:sp>
      <p:sp>
        <p:nvSpPr>
          <p:cNvPr id="20" name="TextBox 19"/>
          <p:cNvSpPr txBox="1"/>
          <p:nvPr/>
        </p:nvSpPr>
        <p:spPr>
          <a:xfrm>
            <a:off x="12879" y="1524000"/>
            <a:ext cx="4505447" cy="2031325"/>
          </a:xfrm>
          <a:prstGeom prst="rect">
            <a:avLst/>
          </a:prstGeom>
          <a:noFill/>
        </p:spPr>
        <p:txBody>
          <a:bodyPr wrap="none" rtlCol="0">
            <a:spAutoFit/>
          </a:bodyPr>
          <a:lstStyle/>
          <a:p>
            <a:r>
              <a:rPr lang="en-US" dirty="0" smtClean="0"/>
              <a:t>Gain for preamp is ~9.2x so the</a:t>
            </a:r>
          </a:p>
          <a:p>
            <a:r>
              <a:rPr lang="en-US" dirty="0" smtClean="0"/>
              <a:t>signal will probably  hit the amplifier rails with</a:t>
            </a:r>
          </a:p>
          <a:p>
            <a:r>
              <a:rPr lang="en-US" dirty="0" smtClean="0"/>
              <a:t>a full well signal: </a:t>
            </a:r>
            <a:r>
              <a:rPr lang="en-US" dirty="0" err="1" smtClean="0"/>
              <a:t>eg</a:t>
            </a:r>
            <a:r>
              <a:rPr lang="en-US" dirty="0" smtClean="0"/>
              <a:t> for CCD231-C6:</a:t>
            </a:r>
          </a:p>
          <a:p>
            <a:r>
              <a:rPr lang="en-US" dirty="0" smtClean="0"/>
              <a:t>Full well = 350,000e- * 7µV/e-</a:t>
            </a:r>
          </a:p>
          <a:p>
            <a:r>
              <a:rPr lang="en-US" dirty="0" smtClean="0"/>
              <a:t>= 2.45V at input</a:t>
            </a:r>
          </a:p>
          <a:p>
            <a:r>
              <a:rPr lang="en-US" dirty="0" smtClean="0"/>
              <a:t>= 9.2*2.45V at output</a:t>
            </a:r>
          </a:p>
          <a:p>
            <a:r>
              <a:rPr lang="en-US" dirty="0" smtClean="0"/>
              <a:t>= 22.5V at output </a:t>
            </a:r>
          </a:p>
        </p:txBody>
      </p:sp>
    </p:spTree>
    <p:extLst>
      <p:ext uri="{BB962C8B-B14F-4D97-AF65-F5344CB8AC3E}">
        <p14:creationId xmlns:p14="http://schemas.microsoft.com/office/powerpoint/2010/main" val="231861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Amplifier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1295400"/>
            <a:ext cx="5329319" cy="3962827"/>
          </a:xfrm>
        </p:spPr>
      </p:pic>
      <p:sp>
        <p:nvSpPr>
          <p:cNvPr id="8" name="TextBox 7"/>
          <p:cNvSpPr txBox="1"/>
          <p:nvPr/>
        </p:nvSpPr>
        <p:spPr>
          <a:xfrm>
            <a:off x="3886200" y="5751369"/>
            <a:ext cx="4008730" cy="369332"/>
          </a:xfrm>
          <a:prstGeom prst="rect">
            <a:avLst/>
          </a:prstGeom>
          <a:noFill/>
        </p:spPr>
        <p:txBody>
          <a:bodyPr wrap="none" rtlCol="0">
            <a:spAutoFit/>
          </a:bodyPr>
          <a:lstStyle/>
          <a:p>
            <a:r>
              <a:rPr lang="en-US" dirty="0" smtClean="0"/>
              <a:t>Values missing</a:t>
            </a:r>
            <a:r>
              <a:rPr lang="en-US" dirty="0"/>
              <a:t> </a:t>
            </a:r>
            <a:r>
              <a:rPr lang="en-US" dirty="0" smtClean="0"/>
              <a:t> … choice affects stability. </a:t>
            </a:r>
          </a:p>
        </p:txBody>
      </p:sp>
      <p:cxnSp>
        <p:nvCxnSpPr>
          <p:cNvPr id="10" name="Straight Arrow Connector 9"/>
          <p:cNvCxnSpPr>
            <a:stCxn id="8" idx="0"/>
          </p:cNvCxnSpPr>
          <p:nvPr/>
        </p:nvCxnSpPr>
        <p:spPr>
          <a:xfrm flipH="1" flipV="1">
            <a:off x="5473553" y="3505201"/>
            <a:ext cx="417012" cy="22461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 idx="0"/>
          </p:cNvCxnSpPr>
          <p:nvPr/>
        </p:nvCxnSpPr>
        <p:spPr>
          <a:xfrm flipH="1" flipV="1">
            <a:off x="5016361" y="3505201"/>
            <a:ext cx="874204" cy="22461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8522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Amplifier</a:t>
            </a:r>
            <a:endParaRPr lang="en-US" dirty="0"/>
          </a:p>
        </p:txBody>
      </p:sp>
      <p:sp>
        <p:nvSpPr>
          <p:cNvPr id="3" name="Content Placeholder 2"/>
          <p:cNvSpPr>
            <a:spLocks noGrp="1"/>
          </p:cNvSpPr>
          <p:nvPr>
            <p:ph idx="1"/>
          </p:nvPr>
        </p:nvSpPr>
        <p:spPr/>
        <p:txBody>
          <a:bodyPr/>
          <a:lstStyle/>
          <a:p>
            <a:r>
              <a:rPr lang="en-US" dirty="0" smtClean="0"/>
              <a:t>What are the values of resistors R551 and R552?</a:t>
            </a:r>
          </a:p>
          <a:p>
            <a:r>
              <a:rPr lang="en-US" dirty="0" smtClean="0"/>
              <a:t>Placing R551 within feedback loop increases output impedance and can cause unstable behavior.  Why is R551 placed where it is?</a:t>
            </a:r>
            <a:endParaRPr lang="en-US" dirty="0"/>
          </a:p>
        </p:txBody>
      </p:sp>
    </p:spTree>
    <p:extLst>
      <p:ext uri="{BB962C8B-B14F-4D97-AF65-F5344CB8AC3E}">
        <p14:creationId xmlns:p14="http://schemas.microsoft.com/office/powerpoint/2010/main" val="395417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Bias Lines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371600"/>
            <a:ext cx="6963638" cy="4373031"/>
          </a:xfrm>
        </p:spPr>
      </p:pic>
      <p:sp>
        <p:nvSpPr>
          <p:cNvPr id="8" name="TextBox 7"/>
          <p:cNvSpPr txBox="1"/>
          <p:nvPr/>
        </p:nvSpPr>
        <p:spPr>
          <a:xfrm>
            <a:off x="2895600" y="6128266"/>
            <a:ext cx="4860498" cy="369332"/>
          </a:xfrm>
          <a:prstGeom prst="rect">
            <a:avLst/>
          </a:prstGeom>
          <a:noFill/>
        </p:spPr>
        <p:txBody>
          <a:bodyPr wrap="none" rtlCol="0">
            <a:spAutoFit/>
          </a:bodyPr>
          <a:lstStyle/>
          <a:p>
            <a:r>
              <a:rPr lang="en-US" dirty="0" smtClean="0"/>
              <a:t>All inputs are used, but only two outputs are used</a:t>
            </a:r>
          </a:p>
        </p:txBody>
      </p:sp>
      <p:cxnSp>
        <p:nvCxnSpPr>
          <p:cNvPr id="10" name="Straight Arrow Connector 9"/>
          <p:cNvCxnSpPr>
            <a:stCxn id="8" idx="0"/>
          </p:cNvCxnSpPr>
          <p:nvPr/>
        </p:nvCxnSpPr>
        <p:spPr>
          <a:xfrm flipH="1" flipV="1">
            <a:off x="4114800" y="4495800"/>
            <a:ext cx="1211049" cy="16324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8" idx="0"/>
          </p:cNvCxnSpPr>
          <p:nvPr/>
        </p:nvCxnSpPr>
        <p:spPr>
          <a:xfrm flipV="1">
            <a:off x="5325849" y="3429000"/>
            <a:ext cx="1379752" cy="26992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38297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Bias Lines</a:t>
            </a:r>
            <a:endParaRPr lang="en-US" dirty="0"/>
          </a:p>
        </p:txBody>
      </p:sp>
      <p:sp>
        <p:nvSpPr>
          <p:cNvPr id="3" name="Content Placeholder 2"/>
          <p:cNvSpPr>
            <a:spLocks noGrp="1"/>
          </p:cNvSpPr>
          <p:nvPr>
            <p:ph idx="1"/>
          </p:nvPr>
        </p:nvSpPr>
        <p:spPr/>
        <p:txBody>
          <a:bodyPr/>
          <a:lstStyle/>
          <a:p>
            <a:r>
              <a:rPr lang="en-US" dirty="0" smtClean="0"/>
              <a:t>All inputs have voltages, but only two outputs are used.  Are there more bias lines available on this card?</a:t>
            </a:r>
          </a:p>
          <a:p>
            <a:r>
              <a:rPr lang="en-US" dirty="0" smtClean="0"/>
              <a:t>Have more bias lines been implemented on the already built card?</a:t>
            </a:r>
            <a:endParaRPr lang="en-US" dirty="0"/>
          </a:p>
        </p:txBody>
      </p:sp>
    </p:spTree>
    <p:extLst>
      <p:ext uri="{BB962C8B-B14F-4D97-AF65-F5344CB8AC3E}">
        <p14:creationId xmlns:p14="http://schemas.microsoft.com/office/powerpoint/2010/main" val="23250712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Connector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5200" y="1133713"/>
            <a:ext cx="2133600" cy="5458939"/>
          </a:xfrm>
        </p:spPr>
      </p:pic>
      <p:sp>
        <p:nvSpPr>
          <p:cNvPr id="8" name="TextBox 7"/>
          <p:cNvSpPr txBox="1"/>
          <p:nvPr/>
        </p:nvSpPr>
        <p:spPr>
          <a:xfrm>
            <a:off x="152400" y="2743200"/>
            <a:ext cx="2895600" cy="2862323"/>
          </a:xfrm>
          <a:prstGeom prst="rect">
            <a:avLst/>
          </a:prstGeom>
          <a:noFill/>
        </p:spPr>
        <p:txBody>
          <a:bodyPr wrap="square" rtlCol="0">
            <a:spAutoFit/>
          </a:bodyPr>
          <a:lstStyle/>
          <a:p>
            <a:r>
              <a:rPr lang="en-US" dirty="0" smtClean="0"/>
              <a:t>Backplane connector</a:t>
            </a:r>
          </a:p>
          <a:p>
            <a:r>
              <a:rPr lang="en-US" dirty="0" smtClean="0"/>
              <a:t>Is high density</a:t>
            </a:r>
            <a:r>
              <a:rPr lang="en-US" dirty="0"/>
              <a:t> </a:t>
            </a:r>
            <a:r>
              <a:rPr lang="en-US" dirty="0" smtClean="0"/>
              <a:t>and will</a:t>
            </a:r>
          </a:p>
          <a:p>
            <a:r>
              <a:rPr lang="en-US" dirty="0" smtClean="0"/>
              <a:t>be hard to probe.</a:t>
            </a:r>
          </a:p>
          <a:p>
            <a:endParaRPr lang="en-US" dirty="0"/>
          </a:p>
          <a:p>
            <a:r>
              <a:rPr lang="en-US" dirty="0" smtClean="0"/>
              <a:t>The large number of rows (9) forces one to use more layers to route the connector. </a:t>
            </a:r>
          </a:p>
          <a:p>
            <a:r>
              <a:rPr lang="en-US" dirty="0" smtClean="0"/>
              <a:t>This topology is probably unnecessary.</a:t>
            </a:r>
          </a:p>
        </p:txBody>
      </p:sp>
      <p:cxnSp>
        <p:nvCxnSpPr>
          <p:cNvPr id="9" name="Straight Arrow Connector 8"/>
          <p:cNvCxnSpPr>
            <a:stCxn id="8" idx="3"/>
          </p:cNvCxnSpPr>
          <p:nvPr/>
        </p:nvCxnSpPr>
        <p:spPr>
          <a:xfrm flipV="1">
            <a:off x="3048000" y="3048004"/>
            <a:ext cx="609638" cy="112635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13284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Connector</a:t>
            </a:r>
            <a:endParaRPr lang="en-US" dirty="0"/>
          </a:p>
        </p:txBody>
      </p:sp>
      <p:sp>
        <p:nvSpPr>
          <p:cNvPr id="3" name="Content Placeholder 2"/>
          <p:cNvSpPr>
            <a:spLocks noGrp="1"/>
          </p:cNvSpPr>
          <p:nvPr>
            <p:ph idx="1"/>
          </p:nvPr>
        </p:nvSpPr>
        <p:spPr/>
        <p:txBody>
          <a:bodyPr/>
          <a:lstStyle/>
          <a:p>
            <a:r>
              <a:rPr lang="en-US" dirty="0" smtClean="0"/>
              <a:t>The connector is very high density and we are concerned that probing the signals will be difficult.</a:t>
            </a:r>
          </a:p>
          <a:p>
            <a:r>
              <a:rPr lang="en-US" dirty="0" smtClean="0"/>
              <a:t>Is it possible to use a lower density connector?</a:t>
            </a:r>
          </a:p>
          <a:p>
            <a:r>
              <a:rPr lang="en-US" dirty="0" smtClean="0"/>
              <a:t>What percentage of pins in the connector are used?</a:t>
            </a:r>
          </a:p>
        </p:txBody>
      </p:sp>
    </p:spTree>
    <p:extLst>
      <p:ext uri="{BB962C8B-B14F-4D97-AF65-F5344CB8AC3E}">
        <p14:creationId xmlns:p14="http://schemas.microsoft.com/office/powerpoint/2010/main" val="2030888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Traces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24200" y="1524000"/>
            <a:ext cx="4274900" cy="4038599"/>
          </a:xfrm>
        </p:spPr>
      </p:pic>
      <p:sp>
        <p:nvSpPr>
          <p:cNvPr id="8" name="TextBox 7"/>
          <p:cNvSpPr txBox="1"/>
          <p:nvPr/>
        </p:nvSpPr>
        <p:spPr>
          <a:xfrm>
            <a:off x="0" y="457200"/>
            <a:ext cx="2544169" cy="6186310"/>
          </a:xfrm>
          <a:prstGeom prst="rect">
            <a:avLst/>
          </a:prstGeom>
          <a:noFill/>
        </p:spPr>
        <p:txBody>
          <a:bodyPr wrap="square" rtlCol="0">
            <a:spAutoFit/>
          </a:bodyPr>
          <a:lstStyle/>
          <a:p>
            <a:r>
              <a:rPr lang="en-US" dirty="0"/>
              <a:t>T</a:t>
            </a:r>
            <a:r>
              <a:rPr lang="en-US" dirty="0" smtClean="0"/>
              <a:t>races are frequently very thin and close</a:t>
            </a:r>
            <a:r>
              <a:rPr lang="en-US" dirty="0"/>
              <a:t> </a:t>
            </a:r>
            <a:r>
              <a:rPr lang="en-US" dirty="0" smtClean="0"/>
              <a:t>together.</a:t>
            </a:r>
          </a:p>
          <a:p>
            <a:endParaRPr lang="en-US" dirty="0"/>
          </a:p>
          <a:p>
            <a:r>
              <a:rPr lang="en-US" dirty="0" smtClean="0"/>
              <a:t>This example is on the backplane.</a:t>
            </a:r>
          </a:p>
          <a:p>
            <a:endParaRPr lang="en-US" dirty="0"/>
          </a:p>
          <a:p>
            <a:r>
              <a:rPr lang="en-US" dirty="0" smtClean="0"/>
              <a:t>Thin traces are:</a:t>
            </a:r>
          </a:p>
          <a:p>
            <a:pPr marL="285750" indent="-285750">
              <a:buFont typeface="Arial"/>
              <a:buChar char="•"/>
            </a:pPr>
            <a:r>
              <a:rPr lang="en-US" dirty="0" smtClean="0"/>
              <a:t>More inductive</a:t>
            </a:r>
          </a:p>
          <a:p>
            <a:pPr marL="285750" indent="-285750">
              <a:buFont typeface="Arial"/>
              <a:buChar char="•"/>
            </a:pPr>
            <a:r>
              <a:rPr lang="en-US" dirty="0" smtClean="0"/>
              <a:t>More resistive</a:t>
            </a:r>
          </a:p>
          <a:p>
            <a:pPr marL="285750" indent="-285750">
              <a:buFont typeface="Arial"/>
              <a:buChar char="•"/>
            </a:pPr>
            <a:r>
              <a:rPr lang="en-US" dirty="0" smtClean="0"/>
              <a:t>Prone to failure due to manufacturing defects.</a:t>
            </a:r>
          </a:p>
          <a:p>
            <a:pPr marL="285750" indent="-285750">
              <a:buFont typeface="Arial"/>
              <a:buChar char="•"/>
            </a:pPr>
            <a:endParaRPr lang="en-US" dirty="0"/>
          </a:p>
          <a:p>
            <a:r>
              <a:rPr lang="en-US" dirty="0" smtClean="0"/>
              <a:t>Small gaps cause:</a:t>
            </a:r>
          </a:p>
          <a:p>
            <a:pPr marL="285750" indent="-285750">
              <a:buFont typeface="Arial"/>
              <a:buChar char="•"/>
            </a:pPr>
            <a:r>
              <a:rPr lang="en-US" dirty="0" smtClean="0"/>
              <a:t>capacitive loading,</a:t>
            </a:r>
          </a:p>
          <a:p>
            <a:pPr marL="285750" indent="-285750">
              <a:buFont typeface="Arial"/>
              <a:buChar char="•"/>
            </a:pPr>
            <a:r>
              <a:rPr lang="en-US" dirty="0" smtClean="0"/>
              <a:t>Crosstalk</a:t>
            </a:r>
          </a:p>
          <a:p>
            <a:pPr marL="285750" indent="-285750">
              <a:buFont typeface="Arial"/>
              <a:buChar char="•"/>
            </a:pPr>
            <a:r>
              <a:rPr lang="en-US" dirty="0" smtClean="0"/>
              <a:t>likelihood of accidental bridges </a:t>
            </a:r>
            <a:r>
              <a:rPr lang="en-US" dirty="0" err="1" smtClean="0"/>
              <a:t>occuring</a:t>
            </a:r>
            <a:r>
              <a:rPr lang="en-US" dirty="0" smtClean="0"/>
              <a:t> due to manufacturing defects</a:t>
            </a:r>
          </a:p>
        </p:txBody>
      </p:sp>
      <p:cxnSp>
        <p:nvCxnSpPr>
          <p:cNvPr id="10" name="Straight Arrow Connector 9"/>
          <p:cNvCxnSpPr>
            <a:stCxn id="8" idx="3"/>
          </p:cNvCxnSpPr>
          <p:nvPr/>
        </p:nvCxnSpPr>
        <p:spPr>
          <a:xfrm flipV="1">
            <a:off x="2544169" y="3200402"/>
            <a:ext cx="1113431" cy="34995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3904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Traces</a:t>
            </a:r>
            <a:endParaRPr lang="en-US" dirty="0"/>
          </a:p>
        </p:txBody>
      </p:sp>
      <p:sp>
        <p:nvSpPr>
          <p:cNvPr id="3" name="Content Placeholder 2"/>
          <p:cNvSpPr>
            <a:spLocks noGrp="1"/>
          </p:cNvSpPr>
          <p:nvPr>
            <p:ph idx="1"/>
          </p:nvPr>
        </p:nvSpPr>
        <p:spPr/>
        <p:txBody>
          <a:bodyPr/>
          <a:lstStyle/>
          <a:p>
            <a:r>
              <a:rPr lang="en-US" dirty="0" smtClean="0"/>
              <a:t>Backplane traces are small and close together.</a:t>
            </a:r>
          </a:p>
          <a:p>
            <a:r>
              <a:rPr lang="en-US" dirty="0" smtClean="0"/>
              <a:t>What are the trace widths?</a:t>
            </a:r>
          </a:p>
          <a:p>
            <a:r>
              <a:rPr lang="en-US" dirty="0" smtClean="0"/>
              <a:t>What is the spacing between traces?</a:t>
            </a:r>
          </a:p>
          <a:p>
            <a:r>
              <a:rPr lang="en-US" dirty="0" smtClean="0"/>
              <a:t>Has there been any crosstalk problems?</a:t>
            </a:r>
          </a:p>
          <a:p>
            <a:r>
              <a:rPr lang="en-US" dirty="0" smtClean="0"/>
              <a:t>Has there been any manufacturability problems?</a:t>
            </a:r>
            <a:endParaRPr lang="en-US" dirty="0"/>
          </a:p>
        </p:txBody>
      </p:sp>
    </p:spTree>
    <p:extLst>
      <p:ext uri="{BB962C8B-B14F-4D97-AF65-F5344CB8AC3E}">
        <p14:creationId xmlns:p14="http://schemas.microsoft.com/office/powerpoint/2010/main" val="2583619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Improper Trace Clearance</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1600200"/>
            <a:ext cx="5056055" cy="4518177"/>
          </a:xfrm>
        </p:spPr>
      </p:pic>
      <p:sp>
        <p:nvSpPr>
          <p:cNvPr id="8" name="TextBox 7"/>
          <p:cNvSpPr txBox="1"/>
          <p:nvPr/>
        </p:nvSpPr>
        <p:spPr>
          <a:xfrm>
            <a:off x="0" y="2438400"/>
            <a:ext cx="2133600" cy="4247317"/>
          </a:xfrm>
          <a:prstGeom prst="rect">
            <a:avLst/>
          </a:prstGeom>
          <a:noFill/>
        </p:spPr>
        <p:txBody>
          <a:bodyPr wrap="square" rtlCol="0">
            <a:spAutoFit/>
          </a:bodyPr>
          <a:lstStyle/>
          <a:p>
            <a:r>
              <a:rPr lang="en-US" dirty="0"/>
              <a:t>T</a:t>
            </a:r>
            <a:r>
              <a:rPr lang="en-US" dirty="0" smtClean="0"/>
              <a:t>here is </a:t>
            </a:r>
          </a:p>
          <a:p>
            <a:r>
              <a:rPr lang="en-US" dirty="0" smtClean="0"/>
              <a:t>not enough clearance </a:t>
            </a:r>
          </a:p>
          <a:p>
            <a:r>
              <a:rPr lang="en-US" dirty="0" smtClean="0"/>
              <a:t>between trace and </a:t>
            </a:r>
          </a:p>
          <a:p>
            <a:r>
              <a:rPr lang="en-US" dirty="0" smtClean="0"/>
              <a:t>mounting hole.</a:t>
            </a:r>
          </a:p>
          <a:p>
            <a:endParaRPr lang="en-US" dirty="0"/>
          </a:p>
          <a:p>
            <a:r>
              <a:rPr lang="en-US" dirty="0" smtClean="0"/>
              <a:t>Risk of bridging during manufacture.</a:t>
            </a:r>
          </a:p>
          <a:p>
            <a:endParaRPr lang="en-US" dirty="0"/>
          </a:p>
          <a:p>
            <a:r>
              <a:rPr lang="en-US" dirty="0" smtClean="0"/>
              <a:t>Risk of hole being drilled oversize or in wrong place also trace will be cut.</a:t>
            </a:r>
          </a:p>
          <a:p>
            <a:endParaRPr lang="en-US" dirty="0"/>
          </a:p>
          <a:p>
            <a:r>
              <a:rPr lang="en-US" dirty="0" smtClean="0"/>
              <a:t>NOT ROBUST.</a:t>
            </a:r>
            <a:endParaRPr lang="en-US" dirty="0"/>
          </a:p>
        </p:txBody>
      </p:sp>
      <p:cxnSp>
        <p:nvCxnSpPr>
          <p:cNvPr id="10" name="Straight Arrow Connector 9"/>
          <p:cNvCxnSpPr/>
          <p:nvPr/>
        </p:nvCxnSpPr>
        <p:spPr>
          <a:xfrm>
            <a:off x="2133600" y="3200400"/>
            <a:ext cx="15240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11760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Improper Trace Clearance</a:t>
            </a:r>
            <a:endParaRPr lang="en-US" dirty="0"/>
          </a:p>
        </p:txBody>
      </p:sp>
      <p:sp>
        <p:nvSpPr>
          <p:cNvPr id="3" name="Content Placeholder 2"/>
          <p:cNvSpPr>
            <a:spLocks noGrp="1"/>
          </p:cNvSpPr>
          <p:nvPr>
            <p:ph idx="1"/>
          </p:nvPr>
        </p:nvSpPr>
        <p:spPr/>
        <p:txBody>
          <a:bodyPr/>
          <a:lstStyle/>
          <a:p>
            <a:r>
              <a:rPr lang="en-US" dirty="0" smtClean="0"/>
              <a:t>There seems to be no clearance between mounting hole and signal trace</a:t>
            </a:r>
          </a:p>
          <a:p>
            <a:r>
              <a:rPr lang="en-US" dirty="0" smtClean="0"/>
              <a:t>What is the spacing between mounting holes and traces?</a:t>
            </a:r>
          </a:p>
          <a:p>
            <a:r>
              <a:rPr lang="en-US" dirty="0" smtClean="0"/>
              <a:t>Has there been manufacturability problems with the current spacing?</a:t>
            </a:r>
            <a:endParaRPr lang="en-US" dirty="0"/>
          </a:p>
        </p:txBody>
      </p:sp>
    </p:spTree>
    <p:extLst>
      <p:ext uri="{BB962C8B-B14F-4D97-AF65-F5344CB8AC3E}">
        <p14:creationId xmlns:p14="http://schemas.microsoft.com/office/powerpoint/2010/main" val="1897545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 Chain Preamplifier</a:t>
            </a:r>
            <a:endParaRPr lang="en-US" dirty="0"/>
          </a:p>
        </p:txBody>
      </p:sp>
      <p:sp>
        <p:nvSpPr>
          <p:cNvPr id="3" name="Content Placeholder 2"/>
          <p:cNvSpPr>
            <a:spLocks noGrp="1"/>
          </p:cNvSpPr>
          <p:nvPr>
            <p:ph idx="1"/>
          </p:nvPr>
        </p:nvSpPr>
        <p:spPr/>
        <p:txBody>
          <a:bodyPr>
            <a:normAutofit fontScale="92500"/>
          </a:bodyPr>
          <a:lstStyle/>
          <a:p>
            <a:r>
              <a:rPr lang="en-US" dirty="0" smtClean="0"/>
              <a:t>Has large signal gain (~9.2x) and the output voltage range is ~+/- 3.7V.  The amplifier will hit the rail at ~57,500 e- which is less than full well.</a:t>
            </a:r>
          </a:p>
          <a:p>
            <a:r>
              <a:rPr lang="en-US" dirty="0" smtClean="0"/>
              <a:t>Has the compensation capacitor been connected to the negative supply voltage?</a:t>
            </a:r>
          </a:p>
          <a:p>
            <a:r>
              <a:rPr lang="en-US" dirty="0" smtClean="0"/>
              <a:t>Datasheet recommends a resistor in the compensation network.  Has this been added?</a:t>
            </a:r>
          </a:p>
          <a:p>
            <a:r>
              <a:rPr lang="en-US" dirty="0"/>
              <a:t>Does compensation capacitor prevent oscillation</a:t>
            </a:r>
            <a:r>
              <a:rPr lang="en-US" dirty="0" smtClean="0"/>
              <a:t>?</a:t>
            </a:r>
          </a:p>
          <a:p>
            <a:endParaRPr lang="en-US" dirty="0"/>
          </a:p>
        </p:txBody>
      </p:sp>
    </p:spTree>
    <p:extLst>
      <p:ext uri="{BB962C8B-B14F-4D97-AF65-F5344CB8AC3E}">
        <p14:creationId xmlns:p14="http://schemas.microsoft.com/office/powerpoint/2010/main" val="31073557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Test Request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Noise test:</a:t>
            </a:r>
          </a:p>
          <a:p>
            <a:pPr lvl="1"/>
            <a:r>
              <a:rPr lang="en-US" dirty="0" smtClean="0"/>
              <a:t>Acquire data on all channels with normal readout timing, except dual slope integrator simply sits idle during normal integrations.  Noise measured is from integrator, ADC buffer, output offset, and ADC.  Should be 1 ADU or less</a:t>
            </a:r>
          </a:p>
          <a:p>
            <a:r>
              <a:rPr lang="en-US" dirty="0" smtClean="0"/>
              <a:t>ADC Histogram test:</a:t>
            </a:r>
          </a:p>
          <a:p>
            <a:pPr lvl="1"/>
            <a:r>
              <a:rPr lang="en-US" dirty="0" smtClean="0"/>
              <a:t>Apply 10Hz triangle wave to input and use single sample integration (not dual slope).  Any ADC value is equally likely.  Histogram of data should be flat.  Acquire enough data so that each ADC code occurs 1000 times on average.  Make histograms for each ADC output and histogram of histograms (DNL error distribution).</a:t>
            </a:r>
            <a:endParaRPr lang="en-US" dirty="0"/>
          </a:p>
        </p:txBody>
      </p:sp>
    </p:spTree>
    <p:extLst>
      <p:ext uri="{BB962C8B-B14F-4D97-AF65-F5344CB8AC3E}">
        <p14:creationId xmlns:p14="http://schemas.microsoft.com/office/powerpoint/2010/main" val="1478794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about preamp concept</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Typical output impedance of source follower on CCD </a:t>
            </a:r>
            <a:r>
              <a:rPr lang="en-US" sz="1600" dirty="0"/>
              <a:t>with 20kohm load </a:t>
            </a:r>
            <a:r>
              <a:rPr lang="en-US" sz="1600" dirty="0" smtClean="0"/>
              <a:t>resistor is about 5Kohm.   Input impedance of video preamp is 54+499 ohm on the non-inverting side where the CCD signal is injected, so the signal will be attenuated by the potential divider formed by the CCD output impedance and the preamp input impedance.  </a:t>
            </a:r>
            <a:r>
              <a:rPr lang="en-US" sz="1600" dirty="0" err="1" smtClean="0"/>
              <a:t>Ie</a:t>
            </a:r>
            <a:r>
              <a:rPr lang="en-US" sz="1600" dirty="0" smtClean="0"/>
              <a:t> by a factor of 10.</a:t>
            </a:r>
          </a:p>
          <a:p>
            <a:r>
              <a:rPr lang="en-US" sz="1600" dirty="0" smtClean="0"/>
              <a:t>To reduce the input attenuation to 10% (say) we need the output impedance of the CCD to be 61 ohm or less.  For a JFET buffer transistor it is typically a few hundred ohms so that wont work either.   This implies that there be a preamp ahead of the preamp.  </a:t>
            </a:r>
            <a:endParaRPr lang="en-US" sz="1600" dirty="0"/>
          </a:p>
          <a:p>
            <a:r>
              <a:rPr lang="en-US" sz="1600" dirty="0" smtClean="0"/>
              <a:t>In fact, we do intend to put a differential output preamp in the dewar in this instance.  The preamp stage becomes redundant and in fact needs to be removed since it has too much gain.</a:t>
            </a:r>
          </a:p>
          <a:p>
            <a:r>
              <a:rPr lang="en-US" sz="1600" dirty="0" smtClean="0"/>
              <a:t>There is another problem: the noise.  The voltage noise is 0.95 </a:t>
            </a:r>
            <a:r>
              <a:rPr lang="en-US" sz="1600" dirty="0" err="1" smtClean="0"/>
              <a:t>nV</a:t>
            </a:r>
            <a:r>
              <a:rPr lang="en-US" sz="1600" dirty="0" smtClean="0"/>
              <a:t>/</a:t>
            </a:r>
            <a:r>
              <a:rPr lang="en-US" sz="1600" dirty="0" err="1" smtClean="0"/>
              <a:t>RtHz</a:t>
            </a:r>
            <a:r>
              <a:rPr lang="en-US" sz="1600" dirty="0" smtClean="0"/>
              <a:t> but to this we must add the current noise which is 2.6pA/</a:t>
            </a:r>
            <a:r>
              <a:rPr lang="en-US" sz="1600" dirty="0" err="1" smtClean="0"/>
              <a:t>rtHz</a:t>
            </a:r>
            <a:r>
              <a:rPr lang="en-US" sz="1600" dirty="0" smtClean="0"/>
              <a:t> times the source impedance (5K+54) in parallel with the input impedance of the preamp (499) so this results in 2.6E-12/(1/5054+1/499) = 1.1 </a:t>
            </a:r>
            <a:r>
              <a:rPr lang="en-US" sz="1600" dirty="0" err="1" smtClean="0"/>
              <a:t>nV</a:t>
            </a:r>
            <a:r>
              <a:rPr lang="en-US" sz="1600" dirty="0" smtClean="0"/>
              <a:t>/</a:t>
            </a:r>
            <a:r>
              <a:rPr lang="en-US" sz="1600" dirty="0" err="1" smtClean="0"/>
              <a:t>rtHz</a:t>
            </a:r>
            <a:r>
              <a:rPr lang="en-US" sz="1600" dirty="0" smtClean="0"/>
              <a:t>.  Adding in quadrature with voltage noise gives total input noise = 1.51nV/</a:t>
            </a:r>
            <a:r>
              <a:rPr lang="en-US" sz="1600" dirty="0" err="1" smtClean="0"/>
              <a:t>rtHz</a:t>
            </a:r>
            <a:r>
              <a:rPr lang="en-US" sz="1600" dirty="0" smtClean="0"/>
              <a:t>.  Multiply this by the noise gain 1+9.2 to get 15.4 </a:t>
            </a:r>
            <a:r>
              <a:rPr lang="en-US" sz="1600" dirty="0" err="1" smtClean="0"/>
              <a:t>nV</a:t>
            </a:r>
            <a:r>
              <a:rPr lang="en-US" sz="1600" dirty="0" smtClean="0"/>
              <a:t>/</a:t>
            </a:r>
            <a:r>
              <a:rPr lang="en-US" sz="1600" dirty="0" err="1" smtClean="0"/>
              <a:t>rtHz</a:t>
            </a:r>
            <a:r>
              <a:rPr lang="en-US" sz="1600" dirty="0" smtClean="0"/>
              <a:t> which is not good considering that the net signal gain is 0.92.</a:t>
            </a:r>
          </a:p>
          <a:p>
            <a:endParaRPr lang="en-US" sz="1600" dirty="0"/>
          </a:p>
          <a:p>
            <a:pPr marL="0" indent="0">
              <a:buNone/>
            </a:pPr>
            <a:r>
              <a:rPr lang="en-US" sz="1600" dirty="0" smtClean="0"/>
              <a:t>CONCLUSION:  this preamp is unsatisfactory.</a:t>
            </a:r>
          </a:p>
        </p:txBody>
      </p:sp>
    </p:spTree>
    <p:extLst>
      <p:ext uri="{BB962C8B-B14F-4D97-AF65-F5344CB8AC3E}">
        <p14:creationId xmlns:p14="http://schemas.microsoft.com/office/powerpoint/2010/main" val="3835565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preamp, differential</a:t>
            </a:r>
            <a:endParaRPr lang="en-US" dirty="0"/>
          </a:p>
        </p:txBody>
      </p:sp>
      <p:sp>
        <p:nvSpPr>
          <p:cNvPr id="3" name="Content Placeholder 2"/>
          <p:cNvSpPr>
            <a:spLocks noGrp="1"/>
          </p:cNvSpPr>
          <p:nvPr>
            <p:ph idx="1"/>
          </p:nvPr>
        </p:nvSpPr>
        <p:spPr>
          <a:xfrm>
            <a:off x="5334000" y="1600200"/>
            <a:ext cx="3352800" cy="4525963"/>
          </a:xfrm>
        </p:spPr>
        <p:txBody>
          <a:bodyPr>
            <a:normAutofit lnSpcReduction="10000"/>
          </a:bodyPr>
          <a:lstStyle/>
          <a:p>
            <a:r>
              <a:rPr lang="en-US" dirty="0" smtClean="0"/>
              <a:t>Common mode gain </a:t>
            </a:r>
            <a:r>
              <a:rPr lang="en-US" dirty="0"/>
              <a:t>=</a:t>
            </a:r>
            <a:r>
              <a:rPr lang="en-US" dirty="0" smtClean="0"/>
              <a:t> 1</a:t>
            </a:r>
          </a:p>
          <a:p>
            <a:r>
              <a:rPr lang="en-US" dirty="0" smtClean="0"/>
              <a:t>Differential gain = (</a:t>
            </a:r>
            <a:r>
              <a:rPr lang="en-US" dirty="0" err="1" smtClean="0"/>
              <a:t>Ra+Rb+Ra</a:t>
            </a:r>
            <a:r>
              <a:rPr lang="en-US" dirty="0" smtClean="0"/>
              <a:t>)/</a:t>
            </a:r>
            <a:r>
              <a:rPr lang="en-US" dirty="0" err="1" smtClean="0"/>
              <a:t>Rb</a:t>
            </a:r>
            <a:endParaRPr lang="en-US" dirty="0" smtClean="0"/>
          </a:p>
          <a:p>
            <a:r>
              <a:rPr lang="en-US" dirty="0" smtClean="0"/>
              <a:t>Need op amps with 2-3nV/</a:t>
            </a:r>
            <a:r>
              <a:rPr lang="en-US" dirty="0" err="1" smtClean="0"/>
              <a:t>rtHz</a:t>
            </a:r>
            <a:r>
              <a:rPr lang="en-US" dirty="0" smtClean="0"/>
              <a:t> voltage noise and &lt;100 </a:t>
            </a:r>
            <a:r>
              <a:rPr lang="en-US" dirty="0" err="1" smtClean="0"/>
              <a:t>fA</a:t>
            </a:r>
            <a:r>
              <a:rPr lang="en-US" dirty="0" smtClean="0"/>
              <a:t> current noise.</a:t>
            </a:r>
            <a:endParaRPr lang="en-US" dirty="0"/>
          </a:p>
        </p:txBody>
      </p:sp>
      <p:grpSp>
        <p:nvGrpSpPr>
          <p:cNvPr id="41" name="Group 40"/>
          <p:cNvGrpSpPr/>
          <p:nvPr/>
        </p:nvGrpSpPr>
        <p:grpSpPr>
          <a:xfrm>
            <a:off x="762000" y="1752600"/>
            <a:ext cx="3733800" cy="4648200"/>
            <a:chOff x="762000" y="1752600"/>
            <a:chExt cx="3733800" cy="4648200"/>
          </a:xfrm>
        </p:grpSpPr>
        <p:sp>
          <p:nvSpPr>
            <p:cNvPr id="4" name="Isosceles Triangle 3"/>
            <p:cNvSpPr/>
            <p:nvPr/>
          </p:nvSpPr>
          <p:spPr>
            <a:xfrm rot="5400000">
              <a:off x="1866900" y="1866900"/>
              <a:ext cx="1066800" cy="838200"/>
            </a:xfrm>
            <a:prstGeom prst="triangl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3200400" y="2590800"/>
              <a:ext cx="228600" cy="685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200400" y="3733800"/>
              <a:ext cx="228600" cy="685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200400" y="4800600"/>
              <a:ext cx="228600" cy="685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Isosceles Triangle 7"/>
            <p:cNvSpPr/>
            <p:nvPr/>
          </p:nvSpPr>
          <p:spPr>
            <a:xfrm rot="5400000">
              <a:off x="1943100" y="5448300"/>
              <a:ext cx="1066800" cy="838200"/>
            </a:xfrm>
            <a:prstGeom prst="triangl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Elbow Connector 9"/>
            <p:cNvCxnSpPr>
              <a:stCxn id="4" idx="0"/>
              <a:endCxn id="5" idx="0"/>
            </p:cNvCxnSpPr>
            <p:nvPr/>
          </p:nvCxnSpPr>
          <p:spPr>
            <a:xfrm>
              <a:off x="2819400" y="2286000"/>
              <a:ext cx="495300" cy="3048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12" name="Elbow Connector 11"/>
            <p:cNvCxnSpPr>
              <a:stCxn id="7" idx="2"/>
              <a:endCxn id="8" idx="0"/>
            </p:cNvCxnSpPr>
            <p:nvPr/>
          </p:nvCxnSpPr>
          <p:spPr>
            <a:xfrm rot="5400000">
              <a:off x="2914650" y="5467350"/>
              <a:ext cx="381000" cy="4191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13" name="Elbow Connector 12"/>
            <p:cNvCxnSpPr>
              <a:stCxn id="7" idx="0"/>
              <a:endCxn id="6" idx="2"/>
            </p:cNvCxnSpPr>
            <p:nvPr/>
          </p:nvCxnSpPr>
          <p:spPr>
            <a:xfrm rot="5400000" flipH="1" flipV="1">
              <a:off x="3124200" y="4610100"/>
              <a:ext cx="381000" cy="127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14" name="Elbow Connector 13"/>
            <p:cNvCxnSpPr>
              <a:stCxn id="5" idx="2"/>
              <a:endCxn id="6" idx="0"/>
            </p:cNvCxnSpPr>
            <p:nvPr/>
          </p:nvCxnSpPr>
          <p:spPr>
            <a:xfrm rot="5400000">
              <a:off x="3086100" y="3505200"/>
              <a:ext cx="457200" cy="127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21" name="Elbow Connector 20"/>
            <p:cNvCxnSpPr>
              <a:stCxn id="7" idx="0"/>
            </p:cNvCxnSpPr>
            <p:nvPr/>
          </p:nvCxnSpPr>
          <p:spPr>
            <a:xfrm rot="16200000" flipH="1" flipV="1">
              <a:off x="2266950" y="4591050"/>
              <a:ext cx="838200" cy="1257300"/>
            </a:xfrm>
            <a:prstGeom prst="bentConnector4">
              <a:avLst>
                <a:gd name="adj1" fmla="val -27273"/>
                <a:gd name="adj2" fmla="val 125547"/>
              </a:avLst>
            </a:prstGeom>
          </p:spPr>
          <p:style>
            <a:lnRef idx="2">
              <a:schemeClr val="accent1"/>
            </a:lnRef>
            <a:fillRef idx="0">
              <a:schemeClr val="accent1"/>
            </a:fillRef>
            <a:effectRef idx="1">
              <a:schemeClr val="accent1"/>
            </a:effectRef>
            <a:fontRef idx="minor">
              <a:schemeClr val="tx1"/>
            </a:fontRef>
          </p:style>
        </p:cxnSp>
        <p:cxnSp>
          <p:nvCxnSpPr>
            <p:cNvPr id="25" name="Elbow Connector 24"/>
            <p:cNvCxnSpPr>
              <a:stCxn id="5" idx="2"/>
            </p:cNvCxnSpPr>
            <p:nvPr/>
          </p:nvCxnSpPr>
          <p:spPr>
            <a:xfrm rot="5400000" flipH="1">
              <a:off x="2266950" y="2228850"/>
              <a:ext cx="762000" cy="1333500"/>
            </a:xfrm>
            <a:prstGeom prst="bentConnector4">
              <a:avLst>
                <a:gd name="adj1" fmla="val -30000"/>
                <a:gd name="adj2" fmla="val 122174"/>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762000" y="1981200"/>
              <a:ext cx="1219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838200" y="6172200"/>
              <a:ext cx="1219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a:off x="3276600" y="5867400"/>
              <a:ext cx="1219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3276600" y="2286000"/>
              <a:ext cx="1219200" cy="0"/>
            </a:xfrm>
            <a:prstGeom prst="line">
              <a:avLst/>
            </a:prstGeom>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3581400" y="2819400"/>
              <a:ext cx="914400" cy="369332"/>
            </a:xfrm>
            <a:prstGeom prst="rect">
              <a:avLst/>
            </a:prstGeom>
            <a:noFill/>
          </p:spPr>
          <p:txBody>
            <a:bodyPr wrap="square" rtlCol="0">
              <a:spAutoFit/>
            </a:bodyPr>
            <a:lstStyle/>
            <a:p>
              <a:r>
                <a:rPr lang="en-US" dirty="0" smtClean="0"/>
                <a:t>Ra</a:t>
              </a:r>
              <a:endParaRPr lang="en-US" dirty="0"/>
            </a:p>
          </p:txBody>
        </p:sp>
        <p:sp>
          <p:nvSpPr>
            <p:cNvPr id="37" name="TextBox 36"/>
            <p:cNvSpPr txBox="1"/>
            <p:nvPr/>
          </p:nvSpPr>
          <p:spPr>
            <a:xfrm>
              <a:off x="3505200" y="3886200"/>
              <a:ext cx="914400" cy="369332"/>
            </a:xfrm>
            <a:prstGeom prst="rect">
              <a:avLst/>
            </a:prstGeom>
            <a:noFill/>
          </p:spPr>
          <p:txBody>
            <a:bodyPr wrap="square" rtlCol="0">
              <a:spAutoFit/>
            </a:bodyPr>
            <a:lstStyle/>
            <a:p>
              <a:r>
                <a:rPr lang="en-US" dirty="0" err="1" smtClean="0"/>
                <a:t>Rb</a:t>
              </a:r>
              <a:endParaRPr lang="en-US" dirty="0"/>
            </a:p>
          </p:txBody>
        </p:sp>
        <p:sp>
          <p:nvSpPr>
            <p:cNvPr id="38" name="TextBox 37"/>
            <p:cNvSpPr txBox="1"/>
            <p:nvPr/>
          </p:nvSpPr>
          <p:spPr>
            <a:xfrm>
              <a:off x="3505200" y="4953000"/>
              <a:ext cx="914400" cy="369332"/>
            </a:xfrm>
            <a:prstGeom prst="rect">
              <a:avLst/>
            </a:prstGeom>
            <a:noFill/>
          </p:spPr>
          <p:txBody>
            <a:bodyPr wrap="square" rtlCol="0">
              <a:spAutoFit/>
            </a:bodyPr>
            <a:lstStyle/>
            <a:p>
              <a:r>
                <a:rPr lang="en-US" dirty="0" smtClean="0"/>
                <a:t>Ra</a:t>
              </a:r>
              <a:endParaRPr lang="en-US" dirty="0"/>
            </a:p>
          </p:txBody>
        </p:sp>
        <p:sp>
          <p:nvSpPr>
            <p:cNvPr id="39" name="TextBox 38"/>
            <p:cNvSpPr txBox="1"/>
            <p:nvPr/>
          </p:nvSpPr>
          <p:spPr>
            <a:xfrm>
              <a:off x="1981200" y="1752600"/>
              <a:ext cx="304800" cy="923330"/>
            </a:xfrm>
            <a:prstGeom prst="rect">
              <a:avLst/>
            </a:prstGeom>
            <a:noFill/>
          </p:spPr>
          <p:txBody>
            <a:bodyPr wrap="square" rtlCol="0">
              <a:spAutoFit/>
            </a:bodyPr>
            <a:lstStyle/>
            <a:p>
              <a:r>
                <a:rPr lang="en-US" dirty="0" smtClean="0"/>
                <a:t>+</a:t>
              </a:r>
            </a:p>
            <a:p>
              <a:endParaRPr lang="en-US" dirty="0"/>
            </a:p>
            <a:p>
              <a:r>
                <a:rPr lang="en-US" dirty="0" smtClean="0"/>
                <a:t>-</a:t>
              </a:r>
              <a:endParaRPr lang="en-US" dirty="0"/>
            </a:p>
          </p:txBody>
        </p:sp>
        <p:sp>
          <p:nvSpPr>
            <p:cNvPr id="40" name="TextBox 39"/>
            <p:cNvSpPr txBox="1"/>
            <p:nvPr/>
          </p:nvSpPr>
          <p:spPr>
            <a:xfrm>
              <a:off x="2057400" y="5410200"/>
              <a:ext cx="304800" cy="923330"/>
            </a:xfrm>
            <a:prstGeom prst="rect">
              <a:avLst/>
            </a:prstGeom>
            <a:noFill/>
          </p:spPr>
          <p:txBody>
            <a:bodyPr wrap="square" rtlCol="0">
              <a:spAutoFit/>
            </a:bodyPr>
            <a:lstStyle/>
            <a:p>
              <a:r>
                <a:rPr lang="en-US" dirty="0"/>
                <a:t>-</a:t>
              </a:r>
              <a:endParaRPr lang="en-US" dirty="0" smtClean="0"/>
            </a:p>
            <a:p>
              <a:endParaRPr lang="en-US" dirty="0"/>
            </a:p>
            <a:p>
              <a:r>
                <a:rPr lang="en-US" dirty="0"/>
                <a:t>+</a:t>
              </a:r>
            </a:p>
          </p:txBody>
        </p:sp>
      </p:grpSp>
    </p:spTree>
    <p:extLst>
      <p:ext uri="{BB962C8B-B14F-4D97-AF65-F5344CB8AC3E}">
        <p14:creationId xmlns:p14="http://schemas.microsoft.com/office/powerpoint/2010/main" val="1490127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Single sided preamp?</a:t>
            </a:r>
            <a:endParaRPr lang="en-US" dirty="0"/>
          </a:p>
        </p:txBody>
      </p:sp>
      <p:sp>
        <p:nvSpPr>
          <p:cNvPr id="3" name="Content Placeholder 2"/>
          <p:cNvSpPr>
            <a:spLocks noGrp="1"/>
          </p:cNvSpPr>
          <p:nvPr>
            <p:ph idx="1"/>
          </p:nvPr>
        </p:nvSpPr>
        <p:spPr/>
        <p:txBody>
          <a:bodyPr>
            <a:normAutofit fontScale="92500"/>
          </a:bodyPr>
          <a:lstStyle/>
          <a:p>
            <a:r>
              <a:rPr lang="en-US" dirty="0" smtClean="0"/>
              <a:t>Lower noise is possible with single sided preamp since there is no noise from the reference side.</a:t>
            </a:r>
          </a:p>
          <a:p>
            <a:r>
              <a:rPr lang="en-US" dirty="0" smtClean="0"/>
              <a:t>However whether this matters depends on the CCD.  Once the CCD has high enough sensitivity and thus high enough output voltage noise then the preamp noise is less critical.   This needs further analysis.</a:t>
            </a:r>
          </a:p>
          <a:p>
            <a:r>
              <a:rPr lang="en-US" dirty="0" smtClean="0"/>
              <a:t>For ZTF’s in-dewar preamp, we have the same considerations.</a:t>
            </a:r>
            <a:endParaRPr lang="en-US" dirty="0"/>
          </a:p>
        </p:txBody>
      </p:sp>
    </p:spTree>
    <p:extLst>
      <p:ext uri="{BB962C8B-B14F-4D97-AF65-F5344CB8AC3E}">
        <p14:creationId xmlns:p14="http://schemas.microsoft.com/office/powerpoint/2010/main" val="1834506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Analog Second Stage</a:t>
            </a:r>
            <a:br>
              <a:rPr lang="en-US" dirty="0" smtClean="0"/>
            </a:b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8143" y="1295400"/>
            <a:ext cx="6253081" cy="3810957"/>
          </a:xfrm>
        </p:spPr>
      </p:pic>
      <p:cxnSp>
        <p:nvCxnSpPr>
          <p:cNvPr id="9" name="Straight Arrow Connector 8"/>
          <p:cNvCxnSpPr/>
          <p:nvPr/>
        </p:nvCxnSpPr>
        <p:spPr>
          <a:xfrm flipV="1">
            <a:off x="2362200" y="3886200"/>
            <a:ext cx="533400" cy="1524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81200" y="5638800"/>
            <a:ext cx="2423484" cy="646331"/>
          </a:xfrm>
          <a:prstGeom prst="rect">
            <a:avLst/>
          </a:prstGeom>
          <a:noFill/>
        </p:spPr>
        <p:txBody>
          <a:bodyPr wrap="none" rtlCol="0">
            <a:spAutoFit/>
          </a:bodyPr>
          <a:lstStyle/>
          <a:p>
            <a:r>
              <a:rPr lang="en-US" dirty="0" smtClean="0"/>
              <a:t>Need 33pF in parallel to</a:t>
            </a:r>
          </a:p>
          <a:p>
            <a:r>
              <a:rPr lang="en-US" dirty="0" smtClean="0"/>
              <a:t>Make truly differential</a:t>
            </a:r>
          </a:p>
        </p:txBody>
      </p:sp>
    </p:spTree>
    <p:extLst>
      <p:ext uri="{BB962C8B-B14F-4D97-AF65-F5344CB8AC3E}">
        <p14:creationId xmlns:p14="http://schemas.microsoft.com/office/powerpoint/2010/main" val="2589502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 Second Stage</a:t>
            </a:r>
            <a:endParaRPr lang="en-US" dirty="0"/>
          </a:p>
        </p:txBody>
      </p:sp>
      <p:sp>
        <p:nvSpPr>
          <p:cNvPr id="3" name="Content Placeholder 2"/>
          <p:cNvSpPr>
            <a:spLocks noGrp="1"/>
          </p:cNvSpPr>
          <p:nvPr>
            <p:ph idx="1"/>
          </p:nvPr>
        </p:nvSpPr>
        <p:spPr/>
        <p:txBody>
          <a:bodyPr/>
          <a:lstStyle/>
          <a:p>
            <a:r>
              <a:rPr lang="en-US" dirty="0" smtClean="0"/>
              <a:t>Has a 33pF capacitor been added in parallel to R67?</a:t>
            </a:r>
          </a:p>
          <a:p>
            <a:r>
              <a:rPr lang="en-US" dirty="0" smtClean="0"/>
              <a:t>While the 8045 is described as unity gain stable it has an </a:t>
            </a:r>
            <a:r>
              <a:rPr lang="en-US" dirty="0" err="1" smtClean="0"/>
              <a:t>underdamped</a:t>
            </a:r>
            <a:r>
              <a:rPr lang="en-US" dirty="0" smtClean="0"/>
              <a:t> response (ringing) at the low gain being used.</a:t>
            </a:r>
          </a:p>
          <a:p>
            <a:r>
              <a:rPr lang="en-US" dirty="0" smtClean="0"/>
              <a:t>PSRR is very good at 100kHz to 1MHz where we most care.</a:t>
            </a:r>
          </a:p>
        </p:txBody>
      </p:sp>
    </p:spTree>
    <p:extLst>
      <p:ext uri="{BB962C8B-B14F-4D97-AF65-F5344CB8AC3E}">
        <p14:creationId xmlns:p14="http://schemas.microsoft.com/office/powerpoint/2010/main" val="2255298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Amplifier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137100"/>
            <a:ext cx="5857123" cy="4989063"/>
          </a:xfrm>
        </p:spPr>
      </p:pic>
      <p:cxnSp>
        <p:nvCxnSpPr>
          <p:cNvPr id="10" name="Straight Arrow Connector 9"/>
          <p:cNvCxnSpPr>
            <a:stCxn id="12" idx="0"/>
          </p:cNvCxnSpPr>
          <p:nvPr/>
        </p:nvCxnSpPr>
        <p:spPr>
          <a:xfrm flipH="1" flipV="1">
            <a:off x="5486400" y="1905000"/>
            <a:ext cx="19812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791200" y="2362200"/>
            <a:ext cx="3352800" cy="1754326"/>
          </a:xfrm>
          <a:prstGeom prst="rect">
            <a:avLst/>
          </a:prstGeom>
          <a:noFill/>
        </p:spPr>
        <p:txBody>
          <a:bodyPr wrap="square" rtlCol="0">
            <a:spAutoFit/>
          </a:bodyPr>
          <a:lstStyle/>
          <a:p>
            <a:r>
              <a:rPr lang="en-US" dirty="0" smtClean="0"/>
              <a:t>Is there a logic to the capacitor values?</a:t>
            </a:r>
          </a:p>
          <a:p>
            <a:r>
              <a:rPr lang="en-US" dirty="0" smtClean="0"/>
              <a:t>Why are there two in parallel?</a:t>
            </a:r>
          </a:p>
          <a:p>
            <a:r>
              <a:rPr lang="en-US" dirty="0" smtClean="0"/>
              <a:t>Open loop is possible in this configuration</a:t>
            </a:r>
          </a:p>
          <a:p>
            <a:endParaRPr lang="en-US" dirty="0"/>
          </a:p>
        </p:txBody>
      </p:sp>
    </p:spTree>
    <p:extLst>
      <p:ext uri="{BB962C8B-B14F-4D97-AF65-F5344CB8AC3E}">
        <p14:creationId xmlns:p14="http://schemas.microsoft.com/office/powerpoint/2010/main" val="2864250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1543</Words>
  <Application>Microsoft Office PowerPoint</Application>
  <PresentationFormat>On-screen Show (4:3)</PresentationFormat>
  <Paragraphs>154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Questions on IFPAC_SCHEMATIC</vt:lpstr>
      <vt:lpstr>Signal Chain Preamplifier</vt:lpstr>
      <vt:lpstr>Signal Chain Preamplifier</vt:lpstr>
      <vt:lpstr>Questions about preamp concept</vt:lpstr>
      <vt:lpstr>Alternative preamp, differential</vt:lpstr>
      <vt:lpstr>Single sided preamp?</vt:lpstr>
      <vt:lpstr>Analog Second Stage </vt:lpstr>
      <vt:lpstr>Analog Second Stage</vt:lpstr>
      <vt:lpstr>Integration Amplifier</vt:lpstr>
      <vt:lpstr>Integration Amplifier</vt:lpstr>
      <vt:lpstr>Amplifier Bypass Capacitors</vt:lpstr>
      <vt:lpstr>Amplifier Bypass Capacitors</vt:lpstr>
      <vt:lpstr>Buffer Amplifier</vt:lpstr>
      <vt:lpstr>Buffer Amplifier</vt:lpstr>
      <vt:lpstr>ADC Questions</vt:lpstr>
      <vt:lpstr>ADC Questions</vt:lpstr>
      <vt:lpstr>ADC Input Question</vt:lpstr>
      <vt:lpstr>ADC Input Question</vt:lpstr>
      <vt:lpstr>Feedback caps !!</vt:lpstr>
      <vt:lpstr>Bias Amplifier</vt:lpstr>
      <vt:lpstr>Bias Amplifier</vt:lpstr>
      <vt:lpstr>Number of Bias Lines</vt:lpstr>
      <vt:lpstr>Number of Bias Lines</vt:lpstr>
      <vt:lpstr>Backplane Connector</vt:lpstr>
      <vt:lpstr>Backplane Connector</vt:lpstr>
      <vt:lpstr>Backplane Traces</vt:lpstr>
      <vt:lpstr>Backplane Traces</vt:lpstr>
      <vt:lpstr>Improper Trace Clearance</vt:lpstr>
      <vt:lpstr>Improper Trace Clearance</vt:lpstr>
      <vt:lpstr>ADC Test Request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kaye</dc:creator>
  <cp:lastModifiedBy>kaye</cp:lastModifiedBy>
  <cp:revision>66</cp:revision>
  <dcterms:created xsi:type="dcterms:W3CDTF">2013-01-10T23:29:09Z</dcterms:created>
  <dcterms:modified xsi:type="dcterms:W3CDTF">2013-01-28T21:47:15Z</dcterms:modified>
</cp:coreProperties>
</file>