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3" r:id="rId3"/>
    <p:sldId id="257" r:id="rId4"/>
    <p:sldId id="263" r:id="rId5"/>
    <p:sldId id="259" r:id="rId6"/>
    <p:sldId id="262" r:id="rId7"/>
    <p:sldId id="264" r:id="rId8"/>
    <p:sldId id="258" r:id="rId9"/>
    <p:sldId id="260" r:id="rId10"/>
    <p:sldId id="261" r:id="rId11"/>
    <p:sldId id="265" r:id="rId12"/>
    <p:sldId id="266" r:id="rId13"/>
    <p:sldId id="267" r:id="rId14"/>
    <p:sldId id="269" r:id="rId15"/>
    <p:sldId id="270" r:id="rId16"/>
    <p:sldId id="271" r:id="rId17"/>
    <p:sldId id="273" r:id="rId18"/>
    <p:sldId id="274" r:id="rId19"/>
    <p:sldId id="276" r:id="rId20"/>
    <p:sldId id="277" r:id="rId21"/>
    <p:sldId id="278" r:id="rId22"/>
    <p:sldId id="279" r:id="rId23"/>
    <p:sldId id="280" r:id="rId24"/>
    <p:sldId id="281" r:id="rId25"/>
    <p:sldId id="282" r:id="rId26"/>
    <p:sldId id="284" r:id="rId27"/>
    <p:sldId id="285" r:id="rId28"/>
    <p:sldId id="286" r:id="rId29"/>
    <p:sldId id="287" r:id="rId30"/>
    <p:sldId id="288" r:id="rId31"/>
    <p:sldId id="289" r:id="rId32"/>
    <p:sldId id="290" r:id="rId33"/>
    <p:sldId id="291" r:id="rId34"/>
    <p:sldId id="304" r:id="rId35"/>
    <p:sldId id="305" r:id="rId36"/>
    <p:sldId id="294" r:id="rId37"/>
    <p:sldId id="295" r:id="rId38"/>
    <p:sldId id="297" r:id="rId39"/>
    <p:sldId id="298" r:id="rId40"/>
    <p:sldId id="299" r:id="rId41"/>
    <p:sldId id="300" r:id="rId42"/>
    <p:sldId id="301" r:id="rId43"/>
    <p:sldId id="302" r:id="rId44"/>
    <p:sldId id="303" r:id="rId45"/>
    <p:sldId id="306" r:id="rId46"/>
    <p:sldId id="307" r:id="rId4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81" autoAdjust="0"/>
    <p:restoredTop sz="98243" autoAdjust="0"/>
  </p:normalViewPr>
  <p:slideViewPr>
    <p:cSldViewPr snapToGrid="0" snapToObjects="1">
      <p:cViewPr>
        <p:scale>
          <a:sx n="69" d="100"/>
          <a:sy n="69" d="100"/>
        </p:scale>
        <p:origin x="-108" y="-19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341129-4F62-A942-9DB6-3C27EE9ADC6B}" type="datetimeFigureOut">
              <a:rPr lang="en-US" smtClean="0"/>
              <a:t>7/4/2013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3A133C-ECD7-8C4E-8602-E94DFE157B10}" type="slidenum">
              <a:rPr lang="en-US" smtClean="0"/>
              <a:t>‹#›</a:t>
            </a:fld>
            <a:endParaRPr lang="en-US"/>
          </a:p>
        </p:txBody>
      </p:sp>
    </p:spTree>
    <p:extLst>
      <p:ext uri="{BB962C8B-B14F-4D97-AF65-F5344CB8AC3E}">
        <p14:creationId xmlns:p14="http://schemas.microsoft.com/office/powerpoint/2010/main" val="3621092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341129-4F62-A942-9DB6-3C27EE9ADC6B}" type="datetimeFigureOut">
              <a:rPr lang="en-US" smtClean="0"/>
              <a:t>7/4/2013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3A133C-ECD7-8C4E-8602-E94DFE157B10}" type="slidenum">
              <a:rPr lang="en-US" smtClean="0"/>
              <a:t>‹#›</a:t>
            </a:fld>
            <a:endParaRPr lang="en-US"/>
          </a:p>
        </p:txBody>
      </p:sp>
    </p:spTree>
    <p:extLst>
      <p:ext uri="{BB962C8B-B14F-4D97-AF65-F5344CB8AC3E}">
        <p14:creationId xmlns:p14="http://schemas.microsoft.com/office/powerpoint/2010/main" val="1886738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341129-4F62-A942-9DB6-3C27EE9ADC6B}" type="datetimeFigureOut">
              <a:rPr lang="en-US" smtClean="0"/>
              <a:t>7/4/2013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3A133C-ECD7-8C4E-8602-E94DFE157B10}" type="slidenum">
              <a:rPr lang="en-US" smtClean="0"/>
              <a:t>‹#›</a:t>
            </a:fld>
            <a:endParaRPr lang="en-US"/>
          </a:p>
        </p:txBody>
      </p:sp>
    </p:spTree>
    <p:extLst>
      <p:ext uri="{BB962C8B-B14F-4D97-AF65-F5344CB8AC3E}">
        <p14:creationId xmlns:p14="http://schemas.microsoft.com/office/powerpoint/2010/main" val="1957815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341129-4F62-A942-9DB6-3C27EE9ADC6B}" type="datetimeFigureOut">
              <a:rPr lang="en-US" smtClean="0"/>
              <a:t>7/4/2013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3A133C-ECD7-8C4E-8602-E94DFE157B10}" type="slidenum">
              <a:rPr lang="en-US" smtClean="0"/>
              <a:t>‹#›</a:t>
            </a:fld>
            <a:endParaRPr lang="en-US"/>
          </a:p>
        </p:txBody>
      </p:sp>
    </p:spTree>
    <p:extLst>
      <p:ext uri="{BB962C8B-B14F-4D97-AF65-F5344CB8AC3E}">
        <p14:creationId xmlns:p14="http://schemas.microsoft.com/office/powerpoint/2010/main" val="3615083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341129-4F62-A942-9DB6-3C27EE9ADC6B}" type="datetimeFigureOut">
              <a:rPr lang="en-US" smtClean="0"/>
              <a:t>7/4/2013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3A133C-ECD7-8C4E-8602-E94DFE157B10}" type="slidenum">
              <a:rPr lang="en-US" smtClean="0"/>
              <a:t>‹#›</a:t>
            </a:fld>
            <a:endParaRPr lang="en-US"/>
          </a:p>
        </p:txBody>
      </p:sp>
    </p:spTree>
    <p:extLst>
      <p:ext uri="{BB962C8B-B14F-4D97-AF65-F5344CB8AC3E}">
        <p14:creationId xmlns:p14="http://schemas.microsoft.com/office/powerpoint/2010/main" val="3101721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341129-4F62-A942-9DB6-3C27EE9ADC6B}" type="datetimeFigureOut">
              <a:rPr lang="en-US" smtClean="0"/>
              <a:t>7/4/2013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3A133C-ECD7-8C4E-8602-E94DFE157B10}" type="slidenum">
              <a:rPr lang="en-US" smtClean="0"/>
              <a:t>‹#›</a:t>
            </a:fld>
            <a:endParaRPr lang="en-US"/>
          </a:p>
        </p:txBody>
      </p:sp>
    </p:spTree>
    <p:extLst>
      <p:ext uri="{BB962C8B-B14F-4D97-AF65-F5344CB8AC3E}">
        <p14:creationId xmlns:p14="http://schemas.microsoft.com/office/powerpoint/2010/main" val="3278004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341129-4F62-A942-9DB6-3C27EE9ADC6B}" type="datetimeFigureOut">
              <a:rPr lang="en-US" smtClean="0"/>
              <a:t>7/4/2013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3A133C-ECD7-8C4E-8602-E94DFE157B10}" type="slidenum">
              <a:rPr lang="en-US" smtClean="0"/>
              <a:t>‹#›</a:t>
            </a:fld>
            <a:endParaRPr lang="en-US"/>
          </a:p>
        </p:txBody>
      </p:sp>
    </p:spTree>
    <p:extLst>
      <p:ext uri="{BB962C8B-B14F-4D97-AF65-F5344CB8AC3E}">
        <p14:creationId xmlns:p14="http://schemas.microsoft.com/office/powerpoint/2010/main" val="3350100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341129-4F62-A942-9DB6-3C27EE9ADC6B}" type="datetimeFigureOut">
              <a:rPr lang="en-US" smtClean="0"/>
              <a:t>7/4/2013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3A133C-ECD7-8C4E-8602-E94DFE157B10}" type="slidenum">
              <a:rPr lang="en-US" smtClean="0"/>
              <a:t>‹#›</a:t>
            </a:fld>
            <a:endParaRPr lang="en-US"/>
          </a:p>
        </p:txBody>
      </p:sp>
    </p:spTree>
    <p:extLst>
      <p:ext uri="{BB962C8B-B14F-4D97-AF65-F5344CB8AC3E}">
        <p14:creationId xmlns:p14="http://schemas.microsoft.com/office/powerpoint/2010/main" val="2283396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341129-4F62-A942-9DB6-3C27EE9ADC6B}" type="datetimeFigureOut">
              <a:rPr lang="en-US" smtClean="0"/>
              <a:t>7/4/2013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3A133C-ECD7-8C4E-8602-E94DFE157B10}" type="slidenum">
              <a:rPr lang="en-US" smtClean="0"/>
              <a:t>‹#›</a:t>
            </a:fld>
            <a:endParaRPr lang="en-US"/>
          </a:p>
        </p:txBody>
      </p:sp>
    </p:spTree>
    <p:extLst>
      <p:ext uri="{BB962C8B-B14F-4D97-AF65-F5344CB8AC3E}">
        <p14:creationId xmlns:p14="http://schemas.microsoft.com/office/powerpoint/2010/main" val="1426034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341129-4F62-A942-9DB6-3C27EE9ADC6B}" type="datetimeFigureOut">
              <a:rPr lang="en-US" smtClean="0"/>
              <a:t>7/4/2013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3A133C-ECD7-8C4E-8602-E94DFE157B10}" type="slidenum">
              <a:rPr lang="en-US" smtClean="0"/>
              <a:t>‹#›</a:t>
            </a:fld>
            <a:endParaRPr lang="en-US"/>
          </a:p>
        </p:txBody>
      </p:sp>
    </p:spTree>
    <p:extLst>
      <p:ext uri="{BB962C8B-B14F-4D97-AF65-F5344CB8AC3E}">
        <p14:creationId xmlns:p14="http://schemas.microsoft.com/office/powerpoint/2010/main" val="1044577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341129-4F62-A942-9DB6-3C27EE9ADC6B}" type="datetimeFigureOut">
              <a:rPr lang="en-US" smtClean="0"/>
              <a:t>7/4/2013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3A133C-ECD7-8C4E-8602-E94DFE157B10}" type="slidenum">
              <a:rPr lang="en-US" smtClean="0"/>
              <a:t>‹#›</a:t>
            </a:fld>
            <a:endParaRPr lang="en-US"/>
          </a:p>
        </p:txBody>
      </p:sp>
    </p:spTree>
    <p:extLst>
      <p:ext uri="{BB962C8B-B14F-4D97-AF65-F5344CB8AC3E}">
        <p14:creationId xmlns:p14="http://schemas.microsoft.com/office/powerpoint/2010/main" val="723915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341129-4F62-A942-9DB6-3C27EE9ADC6B}" type="datetimeFigureOut">
              <a:rPr lang="en-US" smtClean="0"/>
              <a:t>7/4/2013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3A133C-ECD7-8C4E-8602-E94DFE157B10}" type="slidenum">
              <a:rPr lang="en-US" smtClean="0"/>
              <a:t>‹#›</a:t>
            </a:fld>
            <a:endParaRPr lang="en-US"/>
          </a:p>
        </p:txBody>
      </p:sp>
    </p:spTree>
    <p:extLst>
      <p:ext uri="{BB962C8B-B14F-4D97-AF65-F5344CB8AC3E}">
        <p14:creationId xmlns:p14="http://schemas.microsoft.com/office/powerpoint/2010/main" val="2718819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Tri-level parallel clocking overlapped with serials</a:t>
            </a:r>
            <a:endParaRPr lang="en-US" dirty="0"/>
          </a:p>
        </p:txBody>
      </p:sp>
      <p:sp>
        <p:nvSpPr>
          <p:cNvPr id="3" name="Subtitle 2"/>
          <p:cNvSpPr>
            <a:spLocks noGrp="1"/>
          </p:cNvSpPr>
          <p:nvPr>
            <p:ph type="subTitle" idx="1"/>
          </p:nvPr>
        </p:nvSpPr>
        <p:spPr/>
        <p:txBody>
          <a:bodyPr/>
          <a:lstStyle/>
          <a:p>
            <a:r>
              <a:rPr lang="en-US" dirty="0" smtClean="0"/>
              <a:t>Roger Smith</a:t>
            </a:r>
          </a:p>
          <a:p>
            <a:r>
              <a:rPr lang="en-US" dirty="0" smtClean="0"/>
              <a:t>2013-06-29</a:t>
            </a:r>
            <a:endParaRPr lang="en-US" dirty="0"/>
          </a:p>
        </p:txBody>
      </p:sp>
    </p:spTree>
    <p:extLst>
      <p:ext uri="{BB962C8B-B14F-4D97-AF65-F5344CB8AC3E}">
        <p14:creationId xmlns:p14="http://schemas.microsoft.com/office/powerpoint/2010/main" val="1187518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60346" y="3446807"/>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3446807"/>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1636618"/>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1839393"/>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sp>
        <p:nvSpPr>
          <p:cNvPr id="43" name="Rectangle 42"/>
          <p:cNvSpPr/>
          <p:nvPr/>
        </p:nvSpPr>
        <p:spPr>
          <a:xfrm>
            <a:off x="3336484" y="2075207"/>
            <a:ext cx="1394558" cy="137160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9" name="Straight Connector 18"/>
          <p:cNvCxnSpPr/>
          <p:nvPr/>
        </p:nvCxnSpPr>
        <p:spPr>
          <a:xfrm>
            <a:off x="6822877" y="4069621"/>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822877" y="2379108"/>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21" name="Up-Down Arrow 20"/>
          <p:cNvSpPr/>
          <p:nvPr/>
        </p:nvSpPr>
        <p:spPr>
          <a:xfrm>
            <a:off x="7246721" y="2379108"/>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7545557" y="2764369"/>
            <a:ext cx="1120626" cy="646331"/>
          </a:xfrm>
          <a:prstGeom prst="rect">
            <a:avLst/>
          </a:prstGeom>
          <a:noFill/>
        </p:spPr>
        <p:txBody>
          <a:bodyPr wrap="square" rtlCol="0">
            <a:spAutoFit/>
          </a:bodyPr>
          <a:lstStyle/>
          <a:p>
            <a:r>
              <a:rPr lang="en-US" dirty="0" smtClean="0">
                <a:solidFill>
                  <a:schemeClr val="accent6">
                    <a:lumMod val="75000"/>
                  </a:schemeClr>
                </a:solidFill>
              </a:rPr>
              <a:t>Serials restart</a:t>
            </a:r>
            <a:endParaRPr lang="en-US" dirty="0">
              <a:solidFill>
                <a:schemeClr val="accent6">
                  <a:lumMod val="75000"/>
                </a:schemeClr>
              </a:solidFill>
            </a:endParaRPr>
          </a:p>
        </p:txBody>
      </p:sp>
      <p:sp>
        <p:nvSpPr>
          <p:cNvPr id="23" name="Up Arrow 22"/>
          <p:cNvSpPr/>
          <p:nvPr/>
        </p:nvSpPr>
        <p:spPr>
          <a:xfrm>
            <a:off x="2888233" y="1880269"/>
            <a:ext cx="211674" cy="772032"/>
          </a:xfrm>
          <a:prstGeom prst="upArrow">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2664634" y="1730844"/>
            <a:ext cx="659925" cy="9144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Up Arrow 40"/>
          <p:cNvSpPr/>
          <p:nvPr/>
        </p:nvSpPr>
        <p:spPr>
          <a:xfrm flipV="1">
            <a:off x="1497127" y="2543193"/>
            <a:ext cx="211674" cy="903614"/>
          </a:xfrm>
          <a:prstGeom prst="upArrow">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2" name="Straight Connector 41"/>
          <p:cNvCxnSpPr/>
          <p:nvPr/>
        </p:nvCxnSpPr>
        <p:spPr>
          <a:xfrm>
            <a:off x="6138049" y="172887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560346" y="5454024"/>
            <a:ext cx="5428779" cy="923330"/>
          </a:xfrm>
          <a:prstGeom prst="rect">
            <a:avLst/>
          </a:prstGeom>
          <a:noFill/>
        </p:spPr>
        <p:txBody>
          <a:bodyPr wrap="square" rtlCol="0">
            <a:spAutoFit/>
          </a:bodyPr>
          <a:lstStyle/>
          <a:p>
            <a:r>
              <a:rPr lang="en-US" dirty="0"/>
              <a:t> </a:t>
            </a:r>
            <a:r>
              <a:rPr lang="en-US" dirty="0" smtClean="0"/>
              <a:t>t = 300 µs    … up until now, line transfer time is not overlapped with serial clocking and is thus a readout overhead = 300µs/line *3072 lines = 0.922 s per frame</a:t>
            </a:r>
            <a:endParaRPr lang="en-US" dirty="0"/>
          </a:p>
        </p:txBody>
      </p:sp>
      <p:sp>
        <p:nvSpPr>
          <p:cNvPr id="45" name="Rectangle 44"/>
          <p:cNvSpPr/>
          <p:nvPr/>
        </p:nvSpPr>
        <p:spPr>
          <a:xfrm>
            <a:off x="5428321" y="1782194"/>
            <a:ext cx="697277" cy="45720"/>
          </a:xfrm>
          <a:prstGeom prst="rect">
            <a:avLst/>
          </a:prstGeom>
          <a:pattFill prst="lgConfetti">
            <a:fgClr>
              <a:schemeClr val="accent4">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74691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60346" y="3446807"/>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3446807"/>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1636618"/>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1839393"/>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sp>
        <p:nvSpPr>
          <p:cNvPr id="43" name="Rectangle 42"/>
          <p:cNvSpPr/>
          <p:nvPr/>
        </p:nvSpPr>
        <p:spPr>
          <a:xfrm>
            <a:off x="3336484" y="2075207"/>
            <a:ext cx="1394558" cy="137160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9" name="Straight Connector 18"/>
          <p:cNvCxnSpPr/>
          <p:nvPr/>
        </p:nvCxnSpPr>
        <p:spPr>
          <a:xfrm>
            <a:off x="6822877" y="4069621"/>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822877" y="2379108"/>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21" name="Up-Down Arrow 20"/>
          <p:cNvSpPr/>
          <p:nvPr/>
        </p:nvSpPr>
        <p:spPr>
          <a:xfrm>
            <a:off x="7246721" y="2379108"/>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7545557" y="2764369"/>
            <a:ext cx="1120626" cy="923330"/>
          </a:xfrm>
          <a:prstGeom prst="rect">
            <a:avLst/>
          </a:prstGeom>
          <a:noFill/>
        </p:spPr>
        <p:txBody>
          <a:bodyPr wrap="square" rtlCol="0">
            <a:spAutoFit/>
          </a:bodyPr>
          <a:lstStyle/>
          <a:p>
            <a:r>
              <a:rPr lang="en-US" dirty="0" smtClean="0">
                <a:solidFill>
                  <a:schemeClr val="accent6">
                    <a:lumMod val="75000"/>
                  </a:schemeClr>
                </a:solidFill>
              </a:rPr>
              <a:t>Serials are clocking</a:t>
            </a:r>
            <a:endParaRPr lang="en-US" dirty="0">
              <a:solidFill>
                <a:schemeClr val="accent6">
                  <a:lumMod val="75000"/>
                </a:schemeClr>
              </a:solidFill>
            </a:endParaRPr>
          </a:p>
        </p:txBody>
      </p:sp>
      <p:sp>
        <p:nvSpPr>
          <p:cNvPr id="25" name="Rectangle 24"/>
          <p:cNvSpPr/>
          <p:nvPr/>
        </p:nvSpPr>
        <p:spPr>
          <a:xfrm>
            <a:off x="2664634" y="1730844"/>
            <a:ext cx="659925" cy="9144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Arc 26"/>
          <p:cNvSpPr/>
          <p:nvPr/>
        </p:nvSpPr>
        <p:spPr>
          <a:xfrm>
            <a:off x="3156744" y="1784927"/>
            <a:ext cx="498022" cy="543617"/>
          </a:xfrm>
          <a:prstGeom prst="arc">
            <a:avLst>
              <a:gd name="adj1" fmla="val 16200000"/>
              <a:gd name="adj2" fmla="val 165259"/>
            </a:avLst>
          </a:prstGeom>
          <a:ln>
            <a:solidFill>
              <a:srgbClr val="FF6600"/>
            </a:solidFill>
            <a:headEnd type="none"/>
            <a:tail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6" name="TextBox 35"/>
          <p:cNvSpPr txBox="1"/>
          <p:nvPr/>
        </p:nvSpPr>
        <p:spPr>
          <a:xfrm>
            <a:off x="2994070" y="423961"/>
            <a:ext cx="3131528" cy="646331"/>
          </a:xfrm>
          <a:prstGeom prst="rect">
            <a:avLst/>
          </a:prstGeom>
          <a:noFill/>
        </p:spPr>
        <p:txBody>
          <a:bodyPr wrap="square" rtlCol="0">
            <a:spAutoFit/>
          </a:bodyPr>
          <a:lstStyle/>
          <a:p>
            <a:r>
              <a:rPr lang="en-US" dirty="0" smtClean="0"/>
              <a:t>Wait 950 µs for emission of trapped charge</a:t>
            </a:r>
            <a:endParaRPr lang="en-US" dirty="0"/>
          </a:p>
        </p:txBody>
      </p:sp>
      <p:cxnSp>
        <p:nvCxnSpPr>
          <p:cNvPr id="40" name="Straight Connector 39"/>
          <p:cNvCxnSpPr>
            <a:endCxn id="25" idx="0"/>
          </p:cNvCxnSpPr>
          <p:nvPr/>
        </p:nvCxnSpPr>
        <p:spPr>
          <a:xfrm flipH="1">
            <a:off x="2994597" y="1070292"/>
            <a:ext cx="329962" cy="660552"/>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6138049" y="172887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560346" y="5441572"/>
            <a:ext cx="4569665" cy="369332"/>
          </a:xfrm>
          <a:prstGeom prst="rect">
            <a:avLst/>
          </a:prstGeom>
          <a:noFill/>
        </p:spPr>
        <p:txBody>
          <a:bodyPr wrap="square" rtlCol="0">
            <a:spAutoFit/>
          </a:bodyPr>
          <a:lstStyle/>
          <a:p>
            <a:r>
              <a:rPr lang="en-US" dirty="0"/>
              <a:t> </a:t>
            </a:r>
            <a:r>
              <a:rPr lang="en-US" dirty="0" smtClean="0"/>
              <a:t>t = 300 µs </a:t>
            </a:r>
            <a:endParaRPr lang="en-US" dirty="0"/>
          </a:p>
        </p:txBody>
      </p:sp>
      <p:sp>
        <p:nvSpPr>
          <p:cNvPr id="46" name="Rectangle 45"/>
          <p:cNvSpPr/>
          <p:nvPr/>
        </p:nvSpPr>
        <p:spPr>
          <a:xfrm>
            <a:off x="5428321" y="1782194"/>
            <a:ext cx="697277" cy="45720"/>
          </a:xfrm>
          <a:prstGeom prst="rect">
            <a:avLst/>
          </a:prstGeom>
          <a:pattFill prst="lgConfetti">
            <a:fgClr>
              <a:schemeClr val="accent4">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59239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60346" y="3446807"/>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3446807"/>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1636618"/>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1839393"/>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sp>
        <p:nvSpPr>
          <p:cNvPr id="43" name="Rectangle 42"/>
          <p:cNvSpPr/>
          <p:nvPr/>
        </p:nvSpPr>
        <p:spPr>
          <a:xfrm>
            <a:off x="3336484" y="2050303"/>
            <a:ext cx="1394558" cy="1399032"/>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9" name="Straight Connector 18"/>
          <p:cNvCxnSpPr/>
          <p:nvPr/>
        </p:nvCxnSpPr>
        <p:spPr>
          <a:xfrm>
            <a:off x="6822877" y="4069621"/>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822877" y="2379108"/>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21" name="Up-Down Arrow 20"/>
          <p:cNvSpPr/>
          <p:nvPr/>
        </p:nvSpPr>
        <p:spPr>
          <a:xfrm>
            <a:off x="7246721" y="2379108"/>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7545557" y="2764369"/>
            <a:ext cx="1120626" cy="923330"/>
          </a:xfrm>
          <a:prstGeom prst="rect">
            <a:avLst/>
          </a:prstGeom>
          <a:noFill/>
        </p:spPr>
        <p:txBody>
          <a:bodyPr wrap="square" rtlCol="0">
            <a:spAutoFit/>
          </a:bodyPr>
          <a:lstStyle/>
          <a:p>
            <a:r>
              <a:rPr lang="en-US" dirty="0" smtClean="0">
                <a:solidFill>
                  <a:schemeClr val="accent6">
                    <a:lumMod val="75000"/>
                  </a:schemeClr>
                </a:solidFill>
              </a:rPr>
              <a:t>Serials are clocking</a:t>
            </a:r>
            <a:endParaRPr lang="en-US" dirty="0">
              <a:solidFill>
                <a:schemeClr val="accent6">
                  <a:lumMod val="75000"/>
                </a:schemeClr>
              </a:solidFill>
            </a:endParaRPr>
          </a:p>
        </p:txBody>
      </p:sp>
      <p:cxnSp>
        <p:nvCxnSpPr>
          <p:cNvPr id="24" name="Straight Connector 23"/>
          <p:cNvCxnSpPr/>
          <p:nvPr/>
        </p:nvCxnSpPr>
        <p:spPr>
          <a:xfrm>
            <a:off x="6138049" y="172887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41" name="TextBox 40"/>
          <p:cNvSpPr txBox="1"/>
          <p:nvPr/>
        </p:nvSpPr>
        <p:spPr>
          <a:xfrm>
            <a:off x="560346" y="5441572"/>
            <a:ext cx="4569665" cy="369332"/>
          </a:xfrm>
          <a:prstGeom prst="rect">
            <a:avLst/>
          </a:prstGeom>
          <a:noFill/>
        </p:spPr>
        <p:txBody>
          <a:bodyPr wrap="square" rtlCol="0">
            <a:spAutoFit/>
          </a:bodyPr>
          <a:lstStyle/>
          <a:p>
            <a:r>
              <a:rPr lang="en-US" dirty="0"/>
              <a:t> </a:t>
            </a:r>
            <a:r>
              <a:rPr lang="en-US" dirty="0" smtClean="0"/>
              <a:t>t = 1250 µs </a:t>
            </a:r>
            <a:endParaRPr lang="en-US" dirty="0"/>
          </a:p>
        </p:txBody>
      </p:sp>
      <p:sp>
        <p:nvSpPr>
          <p:cNvPr id="42" name="Rectangle 41"/>
          <p:cNvSpPr/>
          <p:nvPr/>
        </p:nvSpPr>
        <p:spPr>
          <a:xfrm>
            <a:off x="5428321" y="1782194"/>
            <a:ext cx="697277" cy="45720"/>
          </a:xfrm>
          <a:prstGeom prst="rect">
            <a:avLst/>
          </a:prstGeom>
          <a:pattFill prst="lgConfetti">
            <a:fgClr>
              <a:schemeClr val="accent4">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661639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p:cNvSpPr/>
          <p:nvPr/>
        </p:nvSpPr>
        <p:spPr>
          <a:xfrm>
            <a:off x="3336483" y="1939629"/>
            <a:ext cx="2091835" cy="1517904"/>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p:nvPr/>
        </p:nvGrpSpPr>
        <p:grpSpPr>
          <a:xfrm>
            <a:off x="560346" y="2512907"/>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3446807"/>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2520710"/>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1627709"/>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cxnSp>
        <p:nvCxnSpPr>
          <p:cNvPr id="19" name="Straight Connector 18"/>
          <p:cNvCxnSpPr/>
          <p:nvPr/>
        </p:nvCxnSpPr>
        <p:spPr>
          <a:xfrm>
            <a:off x="6822877" y="4069621"/>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822877" y="2379108"/>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21" name="Up-Down Arrow 20"/>
          <p:cNvSpPr/>
          <p:nvPr/>
        </p:nvSpPr>
        <p:spPr>
          <a:xfrm>
            <a:off x="7246721" y="2379108"/>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7545557" y="2764369"/>
            <a:ext cx="1120626" cy="923330"/>
          </a:xfrm>
          <a:prstGeom prst="rect">
            <a:avLst/>
          </a:prstGeom>
          <a:noFill/>
        </p:spPr>
        <p:txBody>
          <a:bodyPr wrap="square" rtlCol="0">
            <a:spAutoFit/>
          </a:bodyPr>
          <a:lstStyle/>
          <a:p>
            <a:r>
              <a:rPr lang="en-US" dirty="0" smtClean="0">
                <a:solidFill>
                  <a:schemeClr val="accent6">
                    <a:lumMod val="75000"/>
                  </a:schemeClr>
                </a:solidFill>
              </a:rPr>
              <a:t>Serials are clocking</a:t>
            </a:r>
            <a:endParaRPr lang="en-US" dirty="0">
              <a:solidFill>
                <a:schemeClr val="accent6">
                  <a:lumMod val="75000"/>
                </a:schemeClr>
              </a:solidFill>
            </a:endParaRPr>
          </a:p>
        </p:txBody>
      </p:sp>
      <p:sp>
        <p:nvSpPr>
          <p:cNvPr id="23" name="Rectangle 22"/>
          <p:cNvSpPr/>
          <p:nvPr/>
        </p:nvSpPr>
        <p:spPr>
          <a:xfrm>
            <a:off x="4731042" y="2541338"/>
            <a:ext cx="697279" cy="95527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3324032" y="2561609"/>
            <a:ext cx="697279" cy="95527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6138049" y="172887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560346" y="5441572"/>
            <a:ext cx="4569665" cy="369332"/>
          </a:xfrm>
          <a:prstGeom prst="rect">
            <a:avLst/>
          </a:prstGeom>
          <a:noFill/>
        </p:spPr>
        <p:txBody>
          <a:bodyPr wrap="square" rtlCol="0">
            <a:spAutoFit/>
          </a:bodyPr>
          <a:lstStyle/>
          <a:p>
            <a:r>
              <a:rPr lang="en-US" dirty="0"/>
              <a:t> </a:t>
            </a:r>
            <a:r>
              <a:rPr lang="en-US" dirty="0" smtClean="0"/>
              <a:t>t = 1300 µs </a:t>
            </a:r>
            <a:endParaRPr lang="en-US" dirty="0"/>
          </a:p>
        </p:txBody>
      </p:sp>
      <p:sp>
        <p:nvSpPr>
          <p:cNvPr id="40" name="Rectangle 39"/>
          <p:cNvSpPr/>
          <p:nvPr/>
        </p:nvSpPr>
        <p:spPr>
          <a:xfrm>
            <a:off x="5428318" y="1581989"/>
            <a:ext cx="697277" cy="45720"/>
          </a:xfrm>
          <a:prstGeom prst="rect">
            <a:avLst/>
          </a:prstGeom>
          <a:pattFill prst="lgConfetti">
            <a:fgClr>
              <a:schemeClr val="accent4">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32592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p:cNvSpPr/>
          <p:nvPr/>
        </p:nvSpPr>
        <p:spPr>
          <a:xfrm>
            <a:off x="4033763" y="2076601"/>
            <a:ext cx="1394555" cy="137160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p:nvPr/>
        </p:nvGrpSpPr>
        <p:grpSpPr>
          <a:xfrm>
            <a:off x="560346" y="1790691"/>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3446807"/>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3467062"/>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1627709"/>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cxnSp>
        <p:nvCxnSpPr>
          <p:cNvPr id="19" name="Straight Connector 18"/>
          <p:cNvCxnSpPr/>
          <p:nvPr/>
        </p:nvCxnSpPr>
        <p:spPr>
          <a:xfrm>
            <a:off x="6822877" y="4069621"/>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822877" y="2379108"/>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21" name="Up-Down Arrow 20"/>
          <p:cNvSpPr/>
          <p:nvPr/>
        </p:nvSpPr>
        <p:spPr>
          <a:xfrm>
            <a:off x="7246721" y="2379108"/>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7545557" y="2764369"/>
            <a:ext cx="1120626" cy="923330"/>
          </a:xfrm>
          <a:prstGeom prst="rect">
            <a:avLst/>
          </a:prstGeom>
          <a:noFill/>
        </p:spPr>
        <p:txBody>
          <a:bodyPr wrap="square" rtlCol="0">
            <a:spAutoFit/>
          </a:bodyPr>
          <a:lstStyle/>
          <a:p>
            <a:r>
              <a:rPr lang="en-US" dirty="0" smtClean="0">
                <a:solidFill>
                  <a:schemeClr val="accent6">
                    <a:lumMod val="75000"/>
                  </a:schemeClr>
                </a:solidFill>
              </a:rPr>
              <a:t>Serials are clocking</a:t>
            </a:r>
            <a:endParaRPr lang="en-US" dirty="0">
              <a:solidFill>
                <a:schemeClr val="accent6">
                  <a:lumMod val="75000"/>
                </a:schemeClr>
              </a:solidFill>
            </a:endParaRPr>
          </a:p>
        </p:txBody>
      </p:sp>
      <p:sp>
        <p:nvSpPr>
          <p:cNvPr id="23" name="Rectangle 22"/>
          <p:cNvSpPr/>
          <p:nvPr/>
        </p:nvSpPr>
        <p:spPr>
          <a:xfrm>
            <a:off x="3336988" y="1705940"/>
            <a:ext cx="659925" cy="9144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Arc 23"/>
          <p:cNvSpPr/>
          <p:nvPr/>
        </p:nvSpPr>
        <p:spPr>
          <a:xfrm>
            <a:off x="3829098" y="1760023"/>
            <a:ext cx="498022" cy="543617"/>
          </a:xfrm>
          <a:prstGeom prst="arc">
            <a:avLst>
              <a:gd name="adj1" fmla="val 16200000"/>
              <a:gd name="adj2" fmla="val 165259"/>
            </a:avLst>
          </a:prstGeom>
          <a:ln>
            <a:solidFill>
              <a:srgbClr val="FF6600"/>
            </a:solidFill>
            <a:headEnd type="none"/>
            <a:tail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 name="TextBox 26"/>
          <p:cNvSpPr txBox="1"/>
          <p:nvPr/>
        </p:nvSpPr>
        <p:spPr>
          <a:xfrm>
            <a:off x="3666424" y="399057"/>
            <a:ext cx="3044883" cy="646331"/>
          </a:xfrm>
          <a:prstGeom prst="rect">
            <a:avLst/>
          </a:prstGeom>
          <a:noFill/>
        </p:spPr>
        <p:txBody>
          <a:bodyPr wrap="square" rtlCol="0">
            <a:spAutoFit/>
          </a:bodyPr>
          <a:lstStyle/>
          <a:p>
            <a:r>
              <a:rPr lang="en-US" dirty="0" smtClean="0"/>
              <a:t>Wait 950 µs for emission of trapped charge</a:t>
            </a:r>
            <a:endParaRPr lang="en-US" dirty="0"/>
          </a:p>
        </p:txBody>
      </p:sp>
      <p:cxnSp>
        <p:nvCxnSpPr>
          <p:cNvPr id="36" name="Straight Connector 35"/>
          <p:cNvCxnSpPr>
            <a:endCxn id="23" idx="0"/>
          </p:cNvCxnSpPr>
          <p:nvPr/>
        </p:nvCxnSpPr>
        <p:spPr>
          <a:xfrm flipH="1">
            <a:off x="3666951" y="1045388"/>
            <a:ext cx="329962" cy="660552"/>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6138049" y="172887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41" name="TextBox 40"/>
          <p:cNvSpPr txBox="1"/>
          <p:nvPr/>
        </p:nvSpPr>
        <p:spPr>
          <a:xfrm>
            <a:off x="560346" y="5441572"/>
            <a:ext cx="4569665" cy="369332"/>
          </a:xfrm>
          <a:prstGeom prst="rect">
            <a:avLst/>
          </a:prstGeom>
          <a:noFill/>
        </p:spPr>
        <p:txBody>
          <a:bodyPr wrap="square" rtlCol="0">
            <a:spAutoFit/>
          </a:bodyPr>
          <a:lstStyle/>
          <a:p>
            <a:r>
              <a:rPr lang="en-US" dirty="0"/>
              <a:t> </a:t>
            </a:r>
            <a:r>
              <a:rPr lang="en-US" dirty="0" smtClean="0"/>
              <a:t>t = 1350 µs </a:t>
            </a:r>
            <a:endParaRPr lang="en-US" dirty="0"/>
          </a:p>
        </p:txBody>
      </p:sp>
      <p:sp>
        <p:nvSpPr>
          <p:cNvPr id="42" name="Rectangle 41"/>
          <p:cNvSpPr/>
          <p:nvPr/>
        </p:nvSpPr>
        <p:spPr>
          <a:xfrm>
            <a:off x="6125598" y="1661546"/>
            <a:ext cx="697277" cy="45720"/>
          </a:xfrm>
          <a:prstGeom prst="rect">
            <a:avLst/>
          </a:prstGeom>
          <a:pattFill prst="lgConfetti">
            <a:fgClr>
              <a:schemeClr val="accent4">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ectangle 43"/>
          <p:cNvSpPr/>
          <p:nvPr/>
        </p:nvSpPr>
        <p:spPr>
          <a:xfrm>
            <a:off x="4744019" y="2028468"/>
            <a:ext cx="697277" cy="45720"/>
          </a:xfrm>
          <a:prstGeom prst="rect">
            <a:avLst/>
          </a:prstGeom>
          <a:pattFill prst="lgConfetti">
            <a:fgClr>
              <a:schemeClr val="accent4">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062212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p:cNvSpPr/>
          <p:nvPr/>
        </p:nvSpPr>
        <p:spPr>
          <a:xfrm>
            <a:off x="4033763" y="2051697"/>
            <a:ext cx="1394555" cy="1399032"/>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p:nvPr/>
        </p:nvGrpSpPr>
        <p:grpSpPr>
          <a:xfrm>
            <a:off x="560346" y="1790691"/>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3446807"/>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3467062"/>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1627709"/>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cxnSp>
        <p:nvCxnSpPr>
          <p:cNvPr id="19" name="Straight Connector 18"/>
          <p:cNvCxnSpPr/>
          <p:nvPr/>
        </p:nvCxnSpPr>
        <p:spPr>
          <a:xfrm>
            <a:off x="6822877" y="4069621"/>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822877" y="2379108"/>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21" name="Up-Down Arrow 20"/>
          <p:cNvSpPr/>
          <p:nvPr/>
        </p:nvSpPr>
        <p:spPr>
          <a:xfrm>
            <a:off x="7246721" y="2379108"/>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7545557" y="2764369"/>
            <a:ext cx="1120626" cy="923330"/>
          </a:xfrm>
          <a:prstGeom prst="rect">
            <a:avLst/>
          </a:prstGeom>
          <a:noFill/>
        </p:spPr>
        <p:txBody>
          <a:bodyPr wrap="square" rtlCol="0">
            <a:spAutoFit/>
          </a:bodyPr>
          <a:lstStyle/>
          <a:p>
            <a:r>
              <a:rPr lang="en-US" dirty="0" smtClean="0">
                <a:solidFill>
                  <a:schemeClr val="accent6">
                    <a:lumMod val="75000"/>
                  </a:schemeClr>
                </a:solidFill>
              </a:rPr>
              <a:t>Serials are clocking</a:t>
            </a:r>
            <a:endParaRPr lang="en-US" dirty="0">
              <a:solidFill>
                <a:schemeClr val="accent6">
                  <a:lumMod val="75000"/>
                </a:schemeClr>
              </a:solidFill>
            </a:endParaRPr>
          </a:p>
        </p:txBody>
      </p:sp>
      <p:cxnSp>
        <p:nvCxnSpPr>
          <p:cNvPr id="23" name="Straight Connector 22"/>
          <p:cNvCxnSpPr/>
          <p:nvPr/>
        </p:nvCxnSpPr>
        <p:spPr>
          <a:xfrm>
            <a:off x="6138049" y="172887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560346" y="5441572"/>
            <a:ext cx="4569665" cy="369332"/>
          </a:xfrm>
          <a:prstGeom prst="rect">
            <a:avLst/>
          </a:prstGeom>
          <a:noFill/>
        </p:spPr>
        <p:txBody>
          <a:bodyPr wrap="square" rtlCol="0">
            <a:spAutoFit/>
          </a:bodyPr>
          <a:lstStyle/>
          <a:p>
            <a:r>
              <a:rPr lang="en-US" dirty="0"/>
              <a:t> </a:t>
            </a:r>
            <a:r>
              <a:rPr lang="en-US" dirty="0" smtClean="0"/>
              <a:t>t = 2300 µs </a:t>
            </a:r>
            <a:endParaRPr lang="en-US" dirty="0"/>
          </a:p>
        </p:txBody>
      </p:sp>
    </p:spTree>
    <p:extLst>
      <p:ext uri="{BB962C8B-B14F-4D97-AF65-F5344CB8AC3E}">
        <p14:creationId xmlns:p14="http://schemas.microsoft.com/office/powerpoint/2010/main" val="13583640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p:cNvSpPr/>
          <p:nvPr/>
        </p:nvSpPr>
        <p:spPr>
          <a:xfrm>
            <a:off x="4033763" y="1927177"/>
            <a:ext cx="2091835" cy="1517904"/>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p:nvPr/>
        </p:nvGrpSpPr>
        <p:grpSpPr>
          <a:xfrm>
            <a:off x="560346" y="1591459"/>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2537811"/>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3467062"/>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2549157"/>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cxnSp>
        <p:nvCxnSpPr>
          <p:cNvPr id="19" name="Straight Connector 18"/>
          <p:cNvCxnSpPr/>
          <p:nvPr/>
        </p:nvCxnSpPr>
        <p:spPr>
          <a:xfrm>
            <a:off x="6822877" y="4069621"/>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822877" y="2379108"/>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21" name="Up-Down Arrow 20"/>
          <p:cNvSpPr/>
          <p:nvPr/>
        </p:nvSpPr>
        <p:spPr>
          <a:xfrm>
            <a:off x="7246721" y="2379108"/>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7545557" y="2764369"/>
            <a:ext cx="1120626" cy="923330"/>
          </a:xfrm>
          <a:prstGeom prst="rect">
            <a:avLst/>
          </a:prstGeom>
          <a:noFill/>
        </p:spPr>
        <p:txBody>
          <a:bodyPr wrap="square" rtlCol="0">
            <a:spAutoFit/>
          </a:bodyPr>
          <a:lstStyle/>
          <a:p>
            <a:r>
              <a:rPr lang="en-US" dirty="0" smtClean="0">
                <a:solidFill>
                  <a:schemeClr val="accent6">
                    <a:lumMod val="75000"/>
                  </a:schemeClr>
                </a:solidFill>
              </a:rPr>
              <a:t>Serials are clocking</a:t>
            </a:r>
            <a:endParaRPr lang="en-US" dirty="0">
              <a:solidFill>
                <a:schemeClr val="accent6">
                  <a:lumMod val="75000"/>
                </a:schemeClr>
              </a:solidFill>
            </a:endParaRPr>
          </a:p>
        </p:txBody>
      </p:sp>
      <p:sp>
        <p:nvSpPr>
          <p:cNvPr id="23" name="Rectangle 22"/>
          <p:cNvSpPr/>
          <p:nvPr/>
        </p:nvSpPr>
        <p:spPr>
          <a:xfrm>
            <a:off x="4033739" y="2586513"/>
            <a:ext cx="697279" cy="95527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5428321" y="2561609"/>
            <a:ext cx="697279" cy="95527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6138049" y="172887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560346" y="5441572"/>
            <a:ext cx="4569665" cy="369332"/>
          </a:xfrm>
          <a:prstGeom prst="rect">
            <a:avLst/>
          </a:prstGeom>
          <a:noFill/>
        </p:spPr>
        <p:txBody>
          <a:bodyPr wrap="square" rtlCol="0">
            <a:spAutoFit/>
          </a:bodyPr>
          <a:lstStyle/>
          <a:p>
            <a:r>
              <a:rPr lang="en-US" dirty="0"/>
              <a:t> </a:t>
            </a:r>
            <a:r>
              <a:rPr lang="en-US" dirty="0" smtClean="0"/>
              <a:t>t = 2350 µs </a:t>
            </a:r>
            <a:endParaRPr lang="en-US" dirty="0"/>
          </a:p>
        </p:txBody>
      </p:sp>
    </p:spTree>
    <p:extLst>
      <p:ext uri="{BB962C8B-B14F-4D97-AF65-F5344CB8AC3E}">
        <p14:creationId xmlns:p14="http://schemas.microsoft.com/office/powerpoint/2010/main" val="27316422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p:cNvSpPr/>
          <p:nvPr/>
        </p:nvSpPr>
        <p:spPr>
          <a:xfrm>
            <a:off x="4731042" y="2076601"/>
            <a:ext cx="1394556" cy="137160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p:nvPr/>
        </p:nvGrpSpPr>
        <p:grpSpPr>
          <a:xfrm>
            <a:off x="560346" y="1591459"/>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1877855"/>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3467062"/>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3470605"/>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cxnSp>
        <p:nvCxnSpPr>
          <p:cNvPr id="19" name="Straight Connector 18"/>
          <p:cNvCxnSpPr/>
          <p:nvPr/>
        </p:nvCxnSpPr>
        <p:spPr>
          <a:xfrm>
            <a:off x="6822877" y="4069621"/>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822877" y="2379108"/>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21" name="Up-Down Arrow 20"/>
          <p:cNvSpPr/>
          <p:nvPr/>
        </p:nvSpPr>
        <p:spPr>
          <a:xfrm>
            <a:off x="7246721" y="2379108"/>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7545557" y="2764369"/>
            <a:ext cx="1120626" cy="923330"/>
          </a:xfrm>
          <a:prstGeom prst="rect">
            <a:avLst/>
          </a:prstGeom>
          <a:noFill/>
        </p:spPr>
        <p:txBody>
          <a:bodyPr wrap="square" rtlCol="0">
            <a:spAutoFit/>
          </a:bodyPr>
          <a:lstStyle/>
          <a:p>
            <a:r>
              <a:rPr lang="en-US" dirty="0" smtClean="0">
                <a:solidFill>
                  <a:schemeClr val="accent6">
                    <a:lumMod val="75000"/>
                  </a:schemeClr>
                </a:solidFill>
              </a:rPr>
              <a:t>Serials are clocking</a:t>
            </a:r>
            <a:endParaRPr lang="en-US" dirty="0">
              <a:solidFill>
                <a:schemeClr val="accent6">
                  <a:lumMod val="75000"/>
                </a:schemeClr>
              </a:solidFill>
            </a:endParaRPr>
          </a:p>
        </p:txBody>
      </p:sp>
      <p:sp>
        <p:nvSpPr>
          <p:cNvPr id="23" name="Rectangle 22"/>
          <p:cNvSpPr/>
          <p:nvPr/>
        </p:nvSpPr>
        <p:spPr>
          <a:xfrm>
            <a:off x="4059146" y="1780652"/>
            <a:ext cx="659925" cy="9144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Arc 23"/>
          <p:cNvSpPr/>
          <p:nvPr/>
        </p:nvSpPr>
        <p:spPr>
          <a:xfrm>
            <a:off x="4551256" y="1797379"/>
            <a:ext cx="498022" cy="543617"/>
          </a:xfrm>
          <a:prstGeom prst="arc">
            <a:avLst>
              <a:gd name="adj1" fmla="val 16200000"/>
              <a:gd name="adj2" fmla="val 165259"/>
            </a:avLst>
          </a:prstGeom>
          <a:ln>
            <a:solidFill>
              <a:srgbClr val="FF6600"/>
            </a:solidFill>
            <a:headEnd type="none"/>
            <a:tail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 name="TextBox 26"/>
          <p:cNvSpPr txBox="1"/>
          <p:nvPr/>
        </p:nvSpPr>
        <p:spPr>
          <a:xfrm>
            <a:off x="4388582" y="436413"/>
            <a:ext cx="2858139" cy="646331"/>
          </a:xfrm>
          <a:prstGeom prst="rect">
            <a:avLst/>
          </a:prstGeom>
          <a:noFill/>
        </p:spPr>
        <p:txBody>
          <a:bodyPr wrap="square" rtlCol="0">
            <a:spAutoFit/>
          </a:bodyPr>
          <a:lstStyle/>
          <a:p>
            <a:r>
              <a:rPr lang="en-US" dirty="0" smtClean="0"/>
              <a:t>Wait 950 µs for emission of trapped charge</a:t>
            </a:r>
            <a:endParaRPr lang="en-US" dirty="0"/>
          </a:p>
        </p:txBody>
      </p:sp>
      <p:cxnSp>
        <p:nvCxnSpPr>
          <p:cNvPr id="36" name="Straight Connector 35"/>
          <p:cNvCxnSpPr>
            <a:endCxn id="23" idx="0"/>
          </p:cNvCxnSpPr>
          <p:nvPr/>
        </p:nvCxnSpPr>
        <p:spPr>
          <a:xfrm flipH="1">
            <a:off x="4389109" y="1120100"/>
            <a:ext cx="329962" cy="660552"/>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6138049" y="172887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41" name="TextBox 40"/>
          <p:cNvSpPr txBox="1"/>
          <p:nvPr/>
        </p:nvSpPr>
        <p:spPr>
          <a:xfrm>
            <a:off x="560346" y="5441572"/>
            <a:ext cx="4569665" cy="369332"/>
          </a:xfrm>
          <a:prstGeom prst="rect">
            <a:avLst/>
          </a:prstGeom>
          <a:noFill/>
        </p:spPr>
        <p:txBody>
          <a:bodyPr wrap="square" rtlCol="0">
            <a:spAutoFit/>
          </a:bodyPr>
          <a:lstStyle/>
          <a:p>
            <a:r>
              <a:rPr lang="en-US" dirty="0"/>
              <a:t> </a:t>
            </a:r>
            <a:r>
              <a:rPr lang="en-US" dirty="0" smtClean="0"/>
              <a:t>t = 2400 µs </a:t>
            </a:r>
            <a:endParaRPr lang="en-US" dirty="0"/>
          </a:p>
        </p:txBody>
      </p:sp>
    </p:spTree>
    <p:extLst>
      <p:ext uri="{BB962C8B-B14F-4D97-AF65-F5344CB8AC3E}">
        <p14:creationId xmlns:p14="http://schemas.microsoft.com/office/powerpoint/2010/main" val="15097714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p:cNvSpPr/>
          <p:nvPr/>
        </p:nvSpPr>
        <p:spPr>
          <a:xfrm>
            <a:off x="4731042" y="2051697"/>
            <a:ext cx="1394556" cy="1399032"/>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p:nvPr/>
        </p:nvGrpSpPr>
        <p:grpSpPr>
          <a:xfrm>
            <a:off x="560346" y="1591459"/>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1865403"/>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3467062"/>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3470605"/>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cxnSp>
        <p:nvCxnSpPr>
          <p:cNvPr id="19" name="Straight Connector 18"/>
          <p:cNvCxnSpPr/>
          <p:nvPr/>
        </p:nvCxnSpPr>
        <p:spPr>
          <a:xfrm>
            <a:off x="6822877" y="4069621"/>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822877" y="2379108"/>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21" name="Up-Down Arrow 20"/>
          <p:cNvSpPr/>
          <p:nvPr/>
        </p:nvSpPr>
        <p:spPr>
          <a:xfrm>
            <a:off x="7246721" y="2379108"/>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7545557" y="2764369"/>
            <a:ext cx="1120626" cy="923330"/>
          </a:xfrm>
          <a:prstGeom prst="rect">
            <a:avLst/>
          </a:prstGeom>
          <a:noFill/>
        </p:spPr>
        <p:txBody>
          <a:bodyPr wrap="square" rtlCol="0">
            <a:spAutoFit/>
          </a:bodyPr>
          <a:lstStyle/>
          <a:p>
            <a:r>
              <a:rPr lang="en-US" dirty="0" smtClean="0">
                <a:solidFill>
                  <a:schemeClr val="accent6">
                    <a:lumMod val="75000"/>
                  </a:schemeClr>
                </a:solidFill>
              </a:rPr>
              <a:t>Serials are clocking</a:t>
            </a:r>
            <a:endParaRPr lang="en-US" dirty="0">
              <a:solidFill>
                <a:schemeClr val="accent6">
                  <a:lumMod val="75000"/>
                </a:schemeClr>
              </a:solidFill>
            </a:endParaRPr>
          </a:p>
        </p:txBody>
      </p:sp>
      <p:cxnSp>
        <p:nvCxnSpPr>
          <p:cNvPr id="25" name="Straight Connector 24"/>
          <p:cNvCxnSpPr/>
          <p:nvPr/>
        </p:nvCxnSpPr>
        <p:spPr>
          <a:xfrm>
            <a:off x="6138049" y="172887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560346" y="5429120"/>
            <a:ext cx="8205443" cy="1200329"/>
          </a:xfrm>
          <a:prstGeom prst="rect">
            <a:avLst/>
          </a:prstGeom>
          <a:noFill/>
        </p:spPr>
        <p:txBody>
          <a:bodyPr wrap="square" rtlCol="0">
            <a:spAutoFit/>
          </a:bodyPr>
          <a:lstStyle/>
          <a:p>
            <a:r>
              <a:rPr lang="en-US" dirty="0"/>
              <a:t> </a:t>
            </a:r>
            <a:r>
              <a:rPr lang="en-US" dirty="0" smtClean="0"/>
              <a:t>t = 3350 µs  = line time  = 300µs for parallel charge dump + 3050µs for line readout overlapped with the remaining  ¾ of parallel transfer </a:t>
            </a:r>
          </a:p>
          <a:p>
            <a:endParaRPr lang="en-US" dirty="0"/>
          </a:p>
          <a:p>
            <a:r>
              <a:rPr lang="en-US" dirty="0" smtClean="0"/>
              <a:t>Frame time = 3350µs/line * 3072 lines = 10.3 s</a:t>
            </a:r>
            <a:endParaRPr lang="en-US" dirty="0"/>
          </a:p>
        </p:txBody>
      </p:sp>
    </p:spTree>
    <p:extLst>
      <p:ext uri="{BB962C8B-B14F-4D97-AF65-F5344CB8AC3E}">
        <p14:creationId xmlns:p14="http://schemas.microsoft.com/office/powerpoint/2010/main" val="28468211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5428082" y="3088123"/>
            <a:ext cx="2789587" cy="947398"/>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p:nvPr/>
        </p:nvGrpSpPr>
        <p:grpSpPr>
          <a:xfrm>
            <a:off x="560346" y="2612523"/>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1603911"/>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2657682"/>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3470605"/>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cxnSp>
        <p:nvCxnSpPr>
          <p:cNvPr id="39" name="Straight Connector 38"/>
          <p:cNvCxnSpPr/>
          <p:nvPr/>
        </p:nvCxnSpPr>
        <p:spPr>
          <a:xfrm>
            <a:off x="6125598" y="3459713"/>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6822877" y="4069621"/>
            <a:ext cx="1395050" cy="0"/>
          </a:xfrm>
          <a:prstGeom prst="line">
            <a:avLst/>
          </a:prstGeom>
          <a:ln w="28575" cmpd="sng">
            <a:solidFill>
              <a:srgbClr val="FF6600"/>
            </a:solidFill>
            <a:prstDash val="solid"/>
          </a:ln>
          <a:effectLst/>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4731042" y="2682586"/>
            <a:ext cx="697279" cy="812923"/>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5403418" y="3484617"/>
            <a:ext cx="1395032" cy="724196"/>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4731042" y="2521083"/>
            <a:ext cx="659925" cy="9144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TextBox 39"/>
          <p:cNvSpPr txBox="1"/>
          <p:nvPr/>
        </p:nvSpPr>
        <p:spPr>
          <a:xfrm>
            <a:off x="7184467" y="2466697"/>
            <a:ext cx="1120626" cy="646331"/>
          </a:xfrm>
          <a:prstGeom prst="rect">
            <a:avLst/>
          </a:prstGeom>
          <a:noFill/>
        </p:spPr>
        <p:txBody>
          <a:bodyPr wrap="square" rtlCol="0">
            <a:spAutoFit/>
          </a:bodyPr>
          <a:lstStyle/>
          <a:p>
            <a:r>
              <a:rPr lang="en-US" dirty="0" smtClean="0">
                <a:solidFill>
                  <a:schemeClr val="accent6">
                    <a:lumMod val="75000"/>
                  </a:schemeClr>
                </a:solidFill>
              </a:rPr>
              <a:t>Serials stopped</a:t>
            </a:r>
            <a:endParaRPr lang="en-US" dirty="0">
              <a:solidFill>
                <a:schemeClr val="accent6">
                  <a:lumMod val="75000"/>
                </a:schemeClr>
              </a:solidFill>
            </a:endParaRPr>
          </a:p>
        </p:txBody>
      </p:sp>
    </p:spTree>
    <p:extLst>
      <p:ext uri="{BB962C8B-B14F-4D97-AF65-F5344CB8AC3E}">
        <p14:creationId xmlns:p14="http://schemas.microsoft.com/office/powerpoint/2010/main" val="15830333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For ZTF and </a:t>
            </a:r>
            <a:r>
              <a:rPr lang="en-US" dirty="0" err="1" smtClean="0"/>
              <a:t>WaSP</a:t>
            </a:r>
            <a:r>
              <a:rPr lang="en-US" dirty="0" smtClean="0"/>
              <a:t> we have 3072 parallel transfers and about 3072 µs per line for the pixel reads.  Trapping time is probably shorter than the line read time and with this many line transfers parallel CTE is a mild concern.  </a:t>
            </a:r>
          </a:p>
          <a:p>
            <a:r>
              <a:rPr lang="en-US" dirty="0"/>
              <a:t>T</a:t>
            </a:r>
            <a:r>
              <a:rPr lang="en-US" dirty="0" smtClean="0"/>
              <a:t>aking a parallel clock phase from accumulation (positive) to nearly the final barrier potential allows, one can waiting ~1ms for charge to be </a:t>
            </a:r>
            <a:r>
              <a:rPr lang="en-US" dirty="0" err="1" smtClean="0"/>
              <a:t>detrapped</a:t>
            </a:r>
            <a:r>
              <a:rPr lang="en-US" dirty="0" smtClean="0"/>
              <a:t>.  If the </a:t>
            </a:r>
            <a:r>
              <a:rPr lang="en-US" dirty="0" err="1" smtClean="0"/>
              <a:t>detrapping</a:t>
            </a:r>
            <a:r>
              <a:rPr lang="en-US" dirty="0" smtClean="0"/>
              <a:t> occurs with the phase at less than the adjacent barrier, the </a:t>
            </a:r>
            <a:r>
              <a:rPr lang="en-US" dirty="0" err="1" smtClean="0"/>
              <a:t>detrapped</a:t>
            </a:r>
            <a:r>
              <a:rPr lang="en-US" dirty="0" smtClean="0"/>
              <a:t> charge is constrained to return to the the charge packet from which it was removed.  </a:t>
            </a:r>
            <a:r>
              <a:rPr lang="en-US" dirty="0" smtClean="0">
                <a:solidFill>
                  <a:srgbClr val="0000FF"/>
                </a:solidFill>
              </a:rPr>
              <a:t>Kudos to Neil Murray of Open University for coming up with this scheme.  </a:t>
            </a:r>
          </a:p>
          <a:p>
            <a:r>
              <a:rPr lang="en-US" dirty="0" smtClean="0"/>
              <a:t>The down side is that the </a:t>
            </a:r>
            <a:r>
              <a:rPr lang="en-US" dirty="0" err="1" smtClean="0"/>
              <a:t>detrapping</a:t>
            </a:r>
            <a:r>
              <a:rPr lang="en-US" dirty="0" smtClean="0"/>
              <a:t> time would double the read time for XTF or </a:t>
            </a:r>
            <a:r>
              <a:rPr lang="en-US" dirty="0" err="1" smtClean="0"/>
              <a:t>WaSP</a:t>
            </a:r>
            <a:r>
              <a:rPr lang="en-US" dirty="0" smtClean="0"/>
              <a:t>.</a:t>
            </a:r>
          </a:p>
          <a:p>
            <a:r>
              <a:rPr lang="en-US" dirty="0" smtClean="0"/>
              <a:t>Let’s examine to what extent the parallel clock timing can be overlapped with serial clocking to hide this overhead.  Another benefit of doing so is that the clock slew rate requirement can be relaxed so that a lower power and more compact clock driver can be used, and slower edges will also reduce spurious charge injection.</a:t>
            </a:r>
          </a:p>
          <a:p>
            <a:r>
              <a:rPr lang="en-US" dirty="0" smtClean="0"/>
              <a:t>For serial transfers we are hoping that the pixel rate is much faster than the trap capture time constant.</a:t>
            </a:r>
            <a:endParaRPr lang="en-US" dirty="0"/>
          </a:p>
        </p:txBody>
      </p:sp>
    </p:spTree>
    <p:extLst>
      <p:ext uri="{BB962C8B-B14F-4D97-AF65-F5344CB8AC3E}">
        <p14:creationId xmlns:p14="http://schemas.microsoft.com/office/powerpoint/2010/main" val="32236860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5428082" y="3088123"/>
            <a:ext cx="2789587" cy="947398"/>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p:nvPr/>
        </p:nvGrpSpPr>
        <p:grpSpPr>
          <a:xfrm>
            <a:off x="560346" y="3434355"/>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1603911"/>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1823398"/>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3470605"/>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cxnSp>
        <p:nvCxnSpPr>
          <p:cNvPr id="39" name="Straight Connector 38"/>
          <p:cNvCxnSpPr/>
          <p:nvPr/>
        </p:nvCxnSpPr>
        <p:spPr>
          <a:xfrm>
            <a:off x="6125598" y="3459713"/>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6822877" y="4069621"/>
            <a:ext cx="1395050" cy="0"/>
          </a:xfrm>
          <a:prstGeom prst="line">
            <a:avLst/>
          </a:prstGeom>
          <a:ln w="28575" cmpd="sng">
            <a:solidFill>
              <a:srgbClr val="FF6600"/>
            </a:solidFill>
            <a:prstDash val="solid"/>
          </a:ln>
          <a:effectLst/>
        </p:spPr>
        <p:style>
          <a:lnRef idx="2">
            <a:schemeClr val="accent1"/>
          </a:lnRef>
          <a:fillRef idx="0">
            <a:schemeClr val="accent1"/>
          </a:fillRef>
          <a:effectRef idx="1">
            <a:schemeClr val="accent1"/>
          </a:effectRef>
          <a:fontRef idx="minor">
            <a:schemeClr val="tx1"/>
          </a:fontRef>
        </p:style>
      </p:cxnSp>
      <p:sp>
        <p:nvSpPr>
          <p:cNvPr id="21" name="Rectangle 20"/>
          <p:cNvSpPr/>
          <p:nvPr/>
        </p:nvSpPr>
        <p:spPr>
          <a:xfrm>
            <a:off x="5403418" y="3484617"/>
            <a:ext cx="1395032" cy="724196"/>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4743951" y="1705940"/>
            <a:ext cx="659925" cy="9144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TextBox 24"/>
          <p:cNvSpPr txBox="1"/>
          <p:nvPr/>
        </p:nvSpPr>
        <p:spPr>
          <a:xfrm>
            <a:off x="560346" y="5441572"/>
            <a:ext cx="4569665" cy="369332"/>
          </a:xfrm>
          <a:prstGeom prst="rect">
            <a:avLst/>
          </a:prstGeom>
          <a:noFill/>
        </p:spPr>
        <p:txBody>
          <a:bodyPr wrap="square" rtlCol="0">
            <a:spAutoFit/>
          </a:bodyPr>
          <a:lstStyle/>
          <a:p>
            <a:r>
              <a:rPr lang="en-US" dirty="0"/>
              <a:t> </a:t>
            </a:r>
            <a:r>
              <a:rPr lang="en-US" dirty="0" smtClean="0"/>
              <a:t>t = 4500 µs </a:t>
            </a:r>
            <a:endParaRPr lang="en-US" dirty="0"/>
          </a:p>
        </p:txBody>
      </p:sp>
    </p:spTree>
    <p:extLst>
      <p:ext uri="{BB962C8B-B14F-4D97-AF65-F5344CB8AC3E}">
        <p14:creationId xmlns:p14="http://schemas.microsoft.com/office/powerpoint/2010/main" val="23952033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5428082" y="3088123"/>
            <a:ext cx="2789587" cy="947398"/>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p:nvPr/>
        </p:nvGrpSpPr>
        <p:grpSpPr>
          <a:xfrm>
            <a:off x="560346" y="3434355"/>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1603911"/>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1823398"/>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3470605"/>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cxnSp>
        <p:nvCxnSpPr>
          <p:cNvPr id="39" name="Straight Connector 38"/>
          <p:cNvCxnSpPr/>
          <p:nvPr/>
        </p:nvCxnSpPr>
        <p:spPr>
          <a:xfrm>
            <a:off x="6125598" y="3459713"/>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6822877" y="4069621"/>
            <a:ext cx="1395050" cy="0"/>
          </a:xfrm>
          <a:prstGeom prst="line">
            <a:avLst/>
          </a:prstGeom>
          <a:ln w="28575" cmpd="sng">
            <a:solidFill>
              <a:srgbClr val="FF6600"/>
            </a:solidFill>
            <a:prstDash val="solid"/>
          </a:ln>
          <a:effectLst/>
        </p:spPr>
        <p:style>
          <a:lnRef idx="2">
            <a:schemeClr val="accent1"/>
          </a:lnRef>
          <a:fillRef idx="0">
            <a:schemeClr val="accent1"/>
          </a:fillRef>
          <a:effectRef idx="1">
            <a:schemeClr val="accent1"/>
          </a:effectRef>
          <a:fontRef idx="minor">
            <a:schemeClr val="tx1"/>
          </a:fontRef>
        </p:style>
      </p:cxnSp>
      <p:sp>
        <p:nvSpPr>
          <p:cNvPr id="21" name="Rectangle 20"/>
          <p:cNvSpPr/>
          <p:nvPr/>
        </p:nvSpPr>
        <p:spPr>
          <a:xfrm>
            <a:off x="5403418" y="3484617"/>
            <a:ext cx="1395032" cy="724196"/>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4743951" y="1705940"/>
            <a:ext cx="659925" cy="9144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Arc 23"/>
          <p:cNvSpPr/>
          <p:nvPr/>
        </p:nvSpPr>
        <p:spPr>
          <a:xfrm>
            <a:off x="5236061" y="1722667"/>
            <a:ext cx="498022" cy="543617"/>
          </a:xfrm>
          <a:prstGeom prst="arc">
            <a:avLst>
              <a:gd name="adj1" fmla="val 16200000"/>
              <a:gd name="adj2" fmla="val 165259"/>
            </a:avLst>
          </a:prstGeom>
          <a:ln>
            <a:solidFill>
              <a:srgbClr val="FF6600"/>
            </a:solidFill>
            <a:headEnd type="none"/>
            <a:tail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 name="TextBox 24"/>
          <p:cNvSpPr txBox="1"/>
          <p:nvPr/>
        </p:nvSpPr>
        <p:spPr>
          <a:xfrm>
            <a:off x="5073387" y="361701"/>
            <a:ext cx="3530533" cy="646331"/>
          </a:xfrm>
          <a:prstGeom prst="rect">
            <a:avLst/>
          </a:prstGeom>
          <a:noFill/>
        </p:spPr>
        <p:txBody>
          <a:bodyPr wrap="square" rtlCol="0">
            <a:spAutoFit/>
          </a:bodyPr>
          <a:lstStyle/>
          <a:p>
            <a:r>
              <a:rPr lang="en-US" dirty="0" smtClean="0"/>
              <a:t>Wait for emission of trapped charge  … serials stopped</a:t>
            </a:r>
            <a:endParaRPr lang="en-US" dirty="0"/>
          </a:p>
        </p:txBody>
      </p:sp>
      <p:cxnSp>
        <p:nvCxnSpPr>
          <p:cNvPr id="27" name="Straight Connector 26"/>
          <p:cNvCxnSpPr>
            <a:endCxn id="20" idx="0"/>
          </p:cNvCxnSpPr>
          <p:nvPr/>
        </p:nvCxnSpPr>
        <p:spPr>
          <a:xfrm flipH="1">
            <a:off x="5073914" y="1045388"/>
            <a:ext cx="329962" cy="660552"/>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350680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5428082" y="3088123"/>
            <a:ext cx="2789587" cy="947398"/>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p:nvPr/>
        </p:nvGrpSpPr>
        <p:grpSpPr>
          <a:xfrm>
            <a:off x="560346" y="3434355"/>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1603911"/>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1823398"/>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3470605"/>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cxnSp>
        <p:nvCxnSpPr>
          <p:cNvPr id="39" name="Straight Connector 38"/>
          <p:cNvCxnSpPr/>
          <p:nvPr/>
        </p:nvCxnSpPr>
        <p:spPr>
          <a:xfrm>
            <a:off x="6125598" y="3459713"/>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6822877" y="4069621"/>
            <a:ext cx="1395050" cy="0"/>
          </a:xfrm>
          <a:prstGeom prst="line">
            <a:avLst/>
          </a:prstGeom>
          <a:ln w="28575" cmpd="sng">
            <a:solidFill>
              <a:srgbClr val="FF6600"/>
            </a:solidFill>
            <a:prstDash val="solid"/>
          </a:ln>
          <a:effectLst/>
        </p:spPr>
        <p:style>
          <a:lnRef idx="2">
            <a:schemeClr val="accent1"/>
          </a:lnRef>
          <a:fillRef idx="0">
            <a:schemeClr val="accent1"/>
          </a:fillRef>
          <a:effectRef idx="1">
            <a:schemeClr val="accent1"/>
          </a:effectRef>
          <a:fontRef idx="minor">
            <a:schemeClr val="tx1"/>
          </a:fontRef>
        </p:style>
      </p:cxnSp>
      <p:sp>
        <p:nvSpPr>
          <p:cNvPr id="21" name="Rectangle 20"/>
          <p:cNvSpPr/>
          <p:nvPr/>
        </p:nvSpPr>
        <p:spPr>
          <a:xfrm>
            <a:off x="5403418" y="3484617"/>
            <a:ext cx="1395032" cy="724196"/>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92852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6125598" y="2926246"/>
            <a:ext cx="2092071" cy="1109275"/>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p:nvPr/>
        </p:nvGrpSpPr>
        <p:grpSpPr>
          <a:xfrm>
            <a:off x="560346" y="3434355"/>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2550263"/>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1624166"/>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2586513"/>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cxnSp>
        <p:nvCxnSpPr>
          <p:cNvPr id="39" name="Straight Connector 38"/>
          <p:cNvCxnSpPr/>
          <p:nvPr/>
        </p:nvCxnSpPr>
        <p:spPr>
          <a:xfrm>
            <a:off x="6125598" y="3459713"/>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6822877" y="4069621"/>
            <a:ext cx="1395050" cy="0"/>
          </a:xfrm>
          <a:prstGeom prst="line">
            <a:avLst/>
          </a:prstGeom>
          <a:ln w="28575" cmpd="sng">
            <a:solidFill>
              <a:srgbClr val="FF6600"/>
            </a:solidFill>
            <a:prstDash val="solid"/>
          </a:ln>
          <a:effectLst/>
        </p:spPr>
        <p:style>
          <a:lnRef idx="2">
            <a:schemeClr val="accent1"/>
          </a:lnRef>
          <a:fillRef idx="0">
            <a:schemeClr val="accent1"/>
          </a:fillRef>
          <a:effectRef idx="1">
            <a:schemeClr val="accent1"/>
          </a:effectRef>
          <a:fontRef idx="minor">
            <a:schemeClr val="tx1"/>
          </a:fontRef>
        </p:style>
      </p:cxnSp>
      <p:sp>
        <p:nvSpPr>
          <p:cNvPr id="21" name="Rectangle 20"/>
          <p:cNvSpPr/>
          <p:nvPr/>
        </p:nvSpPr>
        <p:spPr>
          <a:xfrm>
            <a:off x="5403418" y="3484617"/>
            <a:ext cx="1395032" cy="724196"/>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04704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6125598" y="2664753"/>
            <a:ext cx="2092071" cy="137160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p:nvPr/>
        </p:nvGrpSpPr>
        <p:grpSpPr>
          <a:xfrm>
            <a:off x="560346" y="3434355"/>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3446807"/>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1624166"/>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1826941"/>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cxnSp>
        <p:nvCxnSpPr>
          <p:cNvPr id="39" name="Straight Connector 38"/>
          <p:cNvCxnSpPr/>
          <p:nvPr/>
        </p:nvCxnSpPr>
        <p:spPr>
          <a:xfrm>
            <a:off x="6138049" y="2774846"/>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6822877" y="4069621"/>
            <a:ext cx="1395050" cy="0"/>
          </a:xfrm>
          <a:prstGeom prst="line">
            <a:avLst/>
          </a:prstGeom>
          <a:ln w="28575" cmpd="sng">
            <a:solidFill>
              <a:srgbClr val="FF6600"/>
            </a:solidFill>
            <a:prstDash val="solid"/>
          </a:ln>
          <a:effectLst/>
        </p:spPr>
        <p:style>
          <a:lnRef idx="2">
            <a:schemeClr val="accent1"/>
          </a:lnRef>
          <a:fillRef idx="0">
            <a:schemeClr val="accent1"/>
          </a:fillRef>
          <a:effectRef idx="1">
            <a:schemeClr val="accent1"/>
          </a:effectRef>
          <a:fontRef idx="minor">
            <a:schemeClr val="tx1"/>
          </a:fontRef>
        </p:style>
      </p:cxnSp>
      <p:sp>
        <p:nvSpPr>
          <p:cNvPr id="21" name="Rectangle 20"/>
          <p:cNvSpPr/>
          <p:nvPr/>
        </p:nvSpPr>
        <p:spPr>
          <a:xfrm>
            <a:off x="6001577" y="2799750"/>
            <a:ext cx="821299" cy="1508679"/>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50083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6835328" y="2652301"/>
            <a:ext cx="1367360" cy="1389888"/>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p:nvPr/>
        </p:nvGrpSpPr>
        <p:grpSpPr>
          <a:xfrm>
            <a:off x="560346" y="3434355"/>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3446807"/>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1624166"/>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1826941"/>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cxnSp>
        <p:nvCxnSpPr>
          <p:cNvPr id="39" name="Straight Connector 38"/>
          <p:cNvCxnSpPr/>
          <p:nvPr/>
        </p:nvCxnSpPr>
        <p:spPr>
          <a:xfrm>
            <a:off x="6138049" y="172887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6822877" y="4069621"/>
            <a:ext cx="1395050" cy="0"/>
          </a:xfrm>
          <a:prstGeom prst="line">
            <a:avLst/>
          </a:prstGeom>
          <a:ln w="28575" cmpd="sng">
            <a:solidFill>
              <a:srgbClr val="FF6600"/>
            </a:solidFill>
            <a:prstDash val="solid"/>
          </a:ln>
          <a:effectLst/>
        </p:spPr>
        <p:style>
          <a:lnRef idx="2">
            <a:schemeClr val="accent1"/>
          </a:lnRef>
          <a:fillRef idx="0">
            <a:schemeClr val="accent1"/>
          </a:fillRef>
          <a:effectRef idx="1">
            <a:schemeClr val="accent1"/>
          </a:effectRef>
          <a:fontRef idx="minor">
            <a:schemeClr val="tx1"/>
          </a:fontRef>
        </p:style>
      </p:cxnSp>
      <p:sp>
        <p:nvSpPr>
          <p:cNvPr id="21" name="Rectangle 20"/>
          <p:cNvSpPr/>
          <p:nvPr/>
        </p:nvSpPr>
        <p:spPr>
          <a:xfrm>
            <a:off x="5403418" y="3484617"/>
            <a:ext cx="1395032" cy="724196"/>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6822877" y="4069621"/>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822877" y="2379108"/>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22" name="Up-Down Arrow 21"/>
          <p:cNvSpPr/>
          <p:nvPr/>
        </p:nvSpPr>
        <p:spPr>
          <a:xfrm>
            <a:off x="7246721" y="2379108"/>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7545557" y="2764369"/>
            <a:ext cx="1120626" cy="646331"/>
          </a:xfrm>
          <a:prstGeom prst="rect">
            <a:avLst/>
          </a:prstGeom>
          <a:noFill/>
        </p:spPr>
        <p:txBody>
          <a:bodyPr wrap="square" rtlCol="0">
            <a:spAutoFit/>
          </a:bodyPr>
          <a:lstStyle/>
          <a:p>
            <a:r>
              <a:rPr lang="en-US" dirty="0" smtClean="0">
                <a:solidFill>
                  <a:schemeClr val="accent6">
                    <a:lumMod val="75000"/>
                  </a:schemeClr>
                </a:solidFill>
              </a:rPr>
              <a:t>Serials restart</a:t>
            </a:r>
            <a:endParaRPr lang="en-US" dirty="0">
              <a:solidFill>
                <a:schemeClr val="accent6">
                  <a:lumMod val="75000"/>
                </a:schemeClr>
              </a:solidFill>
            </a:endParaRPr>
          </a:p>
        </p:txBody>
      </p:sp>
    </p:spTree>
    <p:extLst>
      <p:ext uri="{BB962C8B-B14F-4D97-AF65-F5344CB8AC3E}">
        <p14:creationId xmlns:p14="http://schemas.microsoft.com/office/powerpoint/2010/main" val="22180163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60346" y="2425743"/>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3446807"/>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2470902"/>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1627709"/>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cxnSp>
        <p:nvCxnSpPr>
          <p:cNvPr id="39" name="Straight Connector 38"/>
          <p:cNvCxnSpPr/>
          <p:nvPr/>
        </p:nvCxnSpPr>
        <p:spPr>
          <a:xfrm>
            <a:off x="6138049" y="172887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6822877" y="4069621"/>
            <a:ext cx="1395050" cy="0"/>
          </a:xfrm>
          <a:prstGeom prst="line">
            <a:avLst/>
          </a:prstGeom>
          <a:ln w="28575" cmpd="sng">
            <a:solidFill>
              <a:srgbClr val="FF6600"/>
            </a:solidFill>
            <a:prstDash val="solid"/>
          </a:ln>
          <a:effectLst/>
        </p:spPr>
        <p:style>
          <a:lnRef idx="2">
            <a:schemeClr val="accent1"/>
          </a:lnRef>
          <a:fillRef idx="0">
            <a:schemeClr val="accent1"/>
          </a:fillRef>
          <a:effectRef idx="1">
            <a:schemeClr val="accent1"/>
          </a:effectRef>
          <a:fontRef idx="minor">
            <a:schemeClr val="tx1"/>
          </a:fontRef>
        </p:style>
      </p:cxnSp>
      <p:sp>
        <p:nvSpPr>
          <p:cNvPr id="21" name="Rectangle 20"/>
          <p:cNvSpPr/>
          <p:nvPr/>
        </p:nvSpPr>
        <p:spPr>
          <a:xfrm>
            <a:off x="5403418" y="3484617"/>
            <a:ext cx="1395032" cy="724196"/>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6822877" y="4069621"/>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822877" y="2379108"/>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22" name="Up-Down Arrow 21"/>
          <p:cNvSpPr/>
          <p:nvPr/>
        </p:nvSpPr>
        <p:spPr>
          <a:xfrm>
            <a:off x="7246721" y="2379108"/>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7545557" y="2764369"/>
            <a:ext cx="1120626" cy="646331"/>
          </a:xfrm>
          <a:prstGeom prst="rect">
            <a:avLst/>
          </a:prstGeom>
          <a:noFill/>
        </p:spPr>
        <p:txBody>
          <a:bodyPr wrap="square" rtlCol="0">
            <a:spAutoFit/>
          </a:bodyPr>
          <a:lstStyle/>
          <a:p>
            <a:r>
              <a:rPr lang="en-US" dirty="0" smtClean="0">
                <a:solidFill>
                  <a:schemeClr val="accent6">
                    <a:lumMod val="75000"/>
                  </a:schemeClr>
                </a:solidFill>
              </a:rPr>
              <a:t>Serial clocking</a:t>
            </a:r>
            <a:endParaRPr lang="en-US" dirty="0">
              <a:solidFill>
                <a:schemeClr val="accent6">
                  <a:lumMod val="75000"/>
                </a:schemeClr>
              </a:solidFill>
            </a:endParaRPr>
          </a:p>
        </p:txBody>
      </p:sp>
    </p:spTree>
    <p:extLst>
      <p:ext uri="{BB962C8B-B14F-4D97-AF65-F5344CB8AC3E}">
        <p14:creationId xmlns:p14="http://schemas.microsoft.com/office/powerpoint/2010/main" val="15058665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60346" y="1778239"/>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3446807"/>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3454610"/>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1627709"/>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cxnSp>
        <p:nvCxnSpPr>
          <p:cNvPr id="39" name="Straight Connector 38"/>
          <p:cNvCxnSpPr/>
          <p:nvPr/>
        </p:nvCxnSpPr>
        <p:spPr>
          <a:xfrm>
            <a:off x="6138049" y="172887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6822877" y="4069621"/>
            <a:ext cx="1395050" cy="0"/>
          </a:xfrm>
          <a:prstGeom prst="line">
            <a:avLst/>
          </a:prstGeom>
          <a:ln w="28575" cmpd="sng">
            <a:solidFill>
              <a:srgbClr val="FF6600"/>
            </a:solidFill>
            <a:prstDash val="solid"/>
          </a:ln>
          <a:effectLst/>
        </p:spPr>
        <p:style>
          <a:lnRef idx="2">
            <a:schemeClr val="accent1"/>
          </a:lnRef>
          <a:fillRef idx="0">
            <a:schemeClr val="accent1"/>
          </a:fillRef>
          <a:effectRef idx="1">
            <a:schemeClr val="accent1"/>
          </a:effectRef>
          <a:fontRef idx="minor">
            <a:schemeClr val="tx1"/>
          </a:fontRef>
        </p:style>
      </p:cxnSp>
      <p:sp>
        <p:nvSpPr>
          <p:cNvPr id="21" name="Rectangle 20"/>
          <p:cNvSpPr/>
          <p:nvPr/>
        </p:nvSpPr>
        <p:spPr>
          <a:xfrm>
            <a:off x="5403418" y="3484617"/>
            <a:ext cx="1395032" cy="724196"/>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6822877" y="4069621"/>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822877" y="2379108"/>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22" name="Up-Down Arrow 21"/>
          <p:cNvSpPr/>
          <p:nvPr/>
        </p:nvSpPr>
        <p:spPr>
          <a:xfrm>
            <a:off x="7246721" y="2379108"/>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7545557" y="2764369"/>
            <a:ext cx="1120626" cy="646331"/>
          </a:xfrm>
          <a:prstGeom prst="rect">
            <a:avLst/>
          </a:prstGeom>
          <a:noFill/>
        </p:spPr>
        <p:txBody>
          <a:bodyPr wrap="square" rtlCol="0">
            <a:spAutoFit/>
          </a:bodyPr>
          <a:lstStyle/>
          <a:p>
            <a:r>
              <a:rPr lang="en-US" dirty="0" smtClean="0">
                <a:solidFill>
                  <a:schemeClr val="accent6">
                    <a:lumMod val="75000"/>
                  </a:schemeClr>
                </a:solidFill>
              </a:rPr>
              <a:t>Serial clocking</a:t>
            </a:r>
            <a:endParaRPr lang="en-US" dirty="0">
              <a:solidFill>
                <a:schemeClr val="accent6">
                  <a:lumMod val="75000"/>
                </a:schemeClr>
              </a:solidFill>
            </a:endParaRPr>
          </a:p>
        </p:txBody>
      </p:sp>
    </p:spTree>
    <p:extLst>
      <p:ext uri="{BB962C8B-B14F-4D97-AF65-F5344CB8AC3E}">
        <p14:creationId xmlns:p14="http://schemas.microsoft.com/office/powerpoint/2010/main" val="31813109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60346" y="1591459"/>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2512907"/>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3454610"/>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2549157"/>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cxnSp>
        <p:nvCxnSpPr>
          <p:cNvPr id="39" name="Straight Connector 38"/>
          <p:cNvCxnSpPr/>
          <p:nvPr/>
        </p:nvCxnSpPr>
        <p:spPr>
          <a:xfrm>
            <a:off x="6138049" y="172887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6822877" y="4069621"/>
            <a:ext cx="1395050" cy="0"/>
          </a:xfrm>
          <a:prstGeom prst="line">
            <a:avLst/>
          </a:prstGeom>
          <a:ln w="28575" cmpd="sng">
            <a:solidFill>
              <a:srgbClr val="FF6600"/>
            </a:solidFill>
            <a:prstDash val="solid"/>
          </a:ln>
          <a:effectLst/>
        </p:spPr>
        <p:style>
          <a:lnRef idx="2">
            <a:schemeClr val="accent1"/>
          </a:lnRef>
          <a:fillRef idx="0">
            <a:schemeClr val="accent1"/>
          </a:fillRef>
          <a:effectRef idx="1">
            <a:schemeClr val="accent1"/>
          </a:effectRef>
          <a:fontRef idx="minor">
            <a:schemeClr val="tx1"/>
          </a:fontRef>
        </p:style>
      </p:cxnSp>
      <p:sp>
        <p:nvSpPr>
          <p:cNvPr id="21" name="Rectangle 20"/>
          <p:cNvSpPr/>
          <p:nvPr/>
        </p:nvSpPr>
        <p:spPr>
          <a:xfrm>
            <a:off x="5403418" y="3484617"/>
            <a:ext cx="1395032" cy="724196"/>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6822877" y="4069621"/>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822877" y="2379108"/>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22" name="Up-Down Arrow 21"/>
          <p:cNvSpPr/>
          <p:nvPr/>
        </p:nvSpPr>
        <p:spPr>
          <a:xfrm>
            <a:off x="7246721" y="2379108"/>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7545557" y="2764369"/>
            <a:ext cx="1120626" cy="646331"/>
          </a:xfrm>
          <a:prstGeom prst="rect">
            <a:avLst/>
          </a:prstGeom>
          <a:noFill/>
        </p:spPr>
        <p:txBody>
          <a:bodyPr wrap="square" rtlCol="0">
            <a:spAutoFit/>
          </a:bodyPr>
          <a:lstStyle/>
          <a:p>
            <a:r>
              <a:rPr lang="en-US" dirty="0" smtClean="0">
                <a:solidFill>
                  <a:schemeClr val="accent6">
                    <a:lumMod val="75000"/>
                  </a:schemeClr>
                </a:solidFill>
              </a:rPr>
              <a:t>Serial clocking</a:t>
            </a:r>
            <a:endParaRPr lang="en-US" dirty="0">
              <a:solidFill>
                <a:schemeClr val="accent6">
                  <a:lumMod val="75000"/>
                </a:schemeClr>
              </a:solidFill>
            </a:endParaRPr>
          </a:p>
        </p:txBody>
      </p:sp>
    </p:spTree>
    <p:extLst>
      <p:ext uri="{BB962C8B-B14F-4D97-AF65-F5344CB8AC3E}">
        <p14:creationId xmlns:p14="http://schemas.microsoft.com/office/powerpoint/2010/main" val="36310449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60346" y="1591459"/>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1790691"/>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3454610"/>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3458153"/>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cxnSp>
        <p:nvCxnSpPr>
          <p:cNvPr id="39" name="Straight Connector 38"/>
          <p:cNvCxnSpPr/>
          <p:nvPr/>
        </p:nvCxnSpPr>
        <p:spPr>
          <a:xfrm>
            <a:off x="6138049" y="172887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6822877" y="4069621"/>
            <a:ext cx="1395050" cy="0"/>
          </a:xfrm>
          <a:prstGeom prst="line">
            <a:avLst/>
          </a:prstGeom>
          <a:ln w="28575" cmpd="sng">
            <a:solidFill>
              <a:srgbClr val="FF6600"/>
            </a:solidFill>
            <a:prstDash val="solid"/>
          </a:ln>
          <a:effectLst/>
        </p:spPr>
        <p:style>
          <a:lnRef idx="2">
            <a:schemeClr val="accent1"/>
          </a:lnRef>
          <a:fillRef idx="0">
            <a:schemeClr val="accent1"/>
          </a:fillRef>
          <a:effectRef idx="1">
            <a:schemeClr val="accent1"/>
          </a:effectRef>
          <a:fontRef idx="minor">
            <a:schemeClr val="tx1"/>
          </a:fontRef>
        </p:style>
      </p:cxnSp>
      <p:sp>
        <p:nvSpPr>
          <p:cNvPr id="21" name="Rectangle 20"/>
          <p:cNvSpPr/>
          <p:nvPr/>
        </p:nvSpPr>
        <p:spPr>
          <a:xfrm>
            <a:off x="5403418" y="3484617"/>
            <a:ext cx="1395032" cy="724196"/>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6822877" y="4069621"/>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822877" y="2379108"/>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22" name="Up-Down Arrow 21"/>
          <p:cNvSpPr/>
          <p:nvPr/>
        </p:nvSpPr>
        <p:spPr>
          <a:xfrm>
            <a:off x="7246721" y="2379108"/>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7545557" y="2764369"/>
            <a:ext cx="1120626" cy="646331"/>
          </a:xfrm>
          <a:prstGeom prst="rect">
            <a:avLst/>
          </a:prstGeom>
          <a:noFill/>
        </p:spPr>
        <p:txBody>
          <a:bodyPr wrap="square" rtlCol="0">
            <a:spAutoFit/>
          </a:bodyPr>
          <a:lstStyle/>
          <a:p>
            <a:r>
              <a:rPr lang="en-US" dirty="0" smtClean="0">
                <a:solidFill>
                  <a:schemeClr val="accent6">
                    <a:lumMod val="75000"/>
                  </a:schemeClr>
                </a:solidFill>
              </a:rPr>
              <a:t>Serial clocking</a:t>
            </a:r>
            <a:endParaRPr lang="en-US" dirty="0">
              <a:solidFill>
                <a:schemeClr val="accent6">
                  <a:lumMod val="75000"/>
                </a:schemeClr>
              </a:solidFill>
            </a:endParaRPr>
          </a:p>
        </p:txBody>
      </p:sp>
    </p:spTree>
    <p:extLst>
      <p:ext uri="{BB962C8B-B14F-4D97-AF65-F5344CB8AC3E}">
        <p14:creationId xmlns:p14="http://schemas.microsoft.com/office/powerpoint/2010/main" val="125183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nvGrpSpPr>
          <p:cNvPr id="38" name="Group 37"/>
          <p:cNvGrpSpPr/>
          <p:nvPr/>
        </p:nvGrpSpPr>
        <p:grpSpPr>
          <a:xfrm>
            <a:off x="1257625" y="1820977"/>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3483057"/>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3483057"/>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cxnSp>
        <p:nvCxnSpPr>
          <p:cNvPr id="40" name="Straight Connector 39"/>
          <p:cNvCxnSpPr/>
          <p:nvPr/>
        </p:nvCxnSpPr>
        <p:spPr>
          <a:xfrm>
            <a:off x="6822877" y="4069621"/>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43" name="Rectangle 42"/>
          <p:cNvSpPr/>
          <p:nvPr/>
        </p:nvSpPr>
        <p:spPr>
          <a:xfrm>
            <a:off x="1954904" y="2091955"/>
            <a:ext cx="1381580" cy="1368951"/>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5" name="Straight Connector 44"/>
          <p:cNvCxnSpPr/>
          <p:nvPr/>
        </p:nvCxnSpPr>
        <p:spPr>
          <a:xfrm>
            <a:off x="6822877" y="2379108"/>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46" name="Up-Down Arrow 45"/>
          <p:cNvSpPr/>
          <p:nvPr/>
        </p:nvSpPr>
        <p:spPr>
          <a:xfrm>
            <a:off x="7246721" y="2379108"/>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TextBox 46"/>
          <p:cNvSpPr txBox="1"/>
          <p:nvPr/>
        </p:nvSpPr>
        <p:spPr>
          <a:xfrm>
            <a:off x="7545557" y="2764369"/>
            <a:ext cx="1120626" cy="923330"/>
          </a:xfrm>
          <a:prstGeom prst="rect">
            <a:avLst/>
          </a:prstGeom>
          <a:noFill/>
        </p:spPr>
        <p:txBody>
          <a:bodyPr wrap="square" rtlCol="0">
            <a:spAutoFit/>
          </a:bodyPr>
          <a:lstStyle/>
          <a:p>
            <a:r>
              <a:rPr lang="en-US" dirty="0" smtClean="0">
                <a:solidFill>
                  <a:schemeClr val="accent6">
                    <a:lumMod val="75000"/>
                  </a:schemeClr>
                </a:solidFill>
              </a:rPr>
              <a:t>Serials can be clocking</a:t>
            </a:r>
            <a:endParaRPr lang="en-US" dirty="0">
              <a:solidFill>
                <a:schemeClr val="accent6">
                  <a:lumMod val="75000"/>
                </a:schemeClr>
              </a:solidFill>
            </a:endParaRPr>
          </a:p>
        </p:txBody>
      </p:sp>
      <p:sp>
        <p:nvSpPr>
          <p:cNvPr id="48" name="TextBox 47"/>
          <p:cNvSpPr txBox="1"/>
          <p:nvPr/>
        </p:nvSpPr>
        <p:spPr>
          <a:xfrm>
            <a:off x="1282561" y="1416709"/>
            <a:ext cx="697279" cy="369332"/>
          </a:xfrm>
          <a:prstGeom prst="rect">
            <a:avLst/>
          </a:prstGeom>
          <a:noFill/>
        </p:spPr>
        <p:txBody>
          <a:bodyPr wrap="square" rtlCol="0">
            <a:spAutoFit/>
          </a:bodyPr>
          <a:lstStyle/>
          <a:p>
            <a:pPr algn="ctr"/>
            <a:r>
              <a:rPr lang="en-US" dirty="0" smtClean="0">
                <a:solidFill>
                  <a:srgbClr val="FF0000"/>
                </a:solidFill>
              </a:rPr>
              <a:t>P2</a:t>
            </a:r>
            <a:endParaRPr lang="en-US" dirty="0">
              <a:solidFill>
                <a:srgbClr val="FF0000"/>
              </a:solidFill>
            </a:endParaRPr>
          </a:p>
        </p:txBody>
      </p:sp>
      <p:sp>
        <p:nvSpPr>
          <p:cNvPr id="49" name="TextBox 48"/>
          <p:cNvSpPr txBox="1"/>
          <p:nvPr/>
        </p:nvSpPr>
        <p:spPr>
          <a:xfrm>
            <a:off x="550883" y="1175588"/>
            <a:ext cx="697279" cy="369332"/>
          </a:xfrm>
          <a:prstGeom prst="rect">
            <a:avLst/>
          </a:prstGeom>
          <a:noFill/>
        </p:spPr>
        <p:txBody>
          <a:bodyPr wrap="square" rtlCol="0">
            <a:spAutoFit/>
          </a:bodyPr>
          <a:lstStyle/>
          <a:p>
            <a:pPr algn="ctr"/>
            <a:r>
              <a:rPr lang="en-US" dirty="0" smtClean="0"/>
              <a:t>P1</a:t>
            </a:r>
            <a:endParaRPr lang="en-US" dirty="0"/>
          </a:p>
        </p:txBody>
      </p:sp>
      <p:sp>
        <p:nvSpPr>
          <p:cNvPr id="50" name="TextBox 49"/>
          <p:cNvSpPr txBox="1"/>
          <p:nvPr/>
        </p:nvSpPr>
        <p:spPr>
          <a:xfrm>
            <a:off x="3349462" y="1239712"/>
            <a:ext cx="697279" cy="369332"/>
          </a:xfrm>
          <a:prstGeom prst="rect">
            <a:avLst/>
          </a:prstGeom>
          <a:noFill/>
        </p:spPr>
        <p:txBody>
          <a:bodyPr wrap="square" rtlCol="0">
            <a:spAutoFit/>
          </a:bodyPr>
          <a:lstStyle/>
          <a:p>
            <a:pPr algn="ctr"/>
            <a:r>
              <a:rPr lang="en-US" dirty="0" smtClean="0"/>
              <a:t>P1</a:t>
            </a:r>
            <a:endParaRPr lang="en-US" dirty="0"/>
          </a:p>
        </p:txBody>
      </p:sp>
      <p:sp>
        <p:nvSpPr>
          <p:cNvPr id="51" name="TextBox 50"/>
          <p:cNvSpPr txBox="1"/>
          <p:nvPr/>
        </p:nvSpPr>
        <p:spPr>
          <a:xfrm>
            <a:off x="4046741" y="1487334"/>
            <a:ext cx="697279" cy="369332"/>
          </a:xfrm>
          <a:prstGeom prst="rect">
            <a:avLst/>
          </a:prstGeom>
          <a:noFill/>
        </p:spPr>
        <p:txBody>
          <a:bodyPr wrap="square" rtlCol="0">
            <a:spAutoFit/>
          </a:bodyPr>
          <a:lstStyle/>
          <a:p>
            <a:pPr algn="ctr"/>
            <a:r>
              <a:rPr lang="en-US" dirty="0" smtClean="0">
                <a:solidFill>
                  <a:srgbClr val="FF0000"/>
                </a:solidFill>
              </a:rPr>
              <a:t>P2</a:t>
            </a:r>
            <a:endParaRPr lang="en-US" dirty="0">
              <a:solidFill>
                <a:srgbClr val="FF0000"/>
              </a:solidFill>
            </a:endParaRPr>
          </a:p>
        </p:txBody>
      </p:sp>
      <p:sp>
        <p:nvSpPr>
          <p:cNvPr id="52" name="TextBox 51"/>
          <p:cNvSpPr txBox="1"/>
          <p:nvPr/>
        </p:nvSpPr>
        <p:spPr>
          <a:xfrm>
            <a:off x="1954904" y="3503033"/>
            <a:ext cx="697279" cy="369332"/>
          </a:xfrm>
          <a:prstGeom prst="rect">
            <a:avLst/>
          </a:prstGeom>
          <a:noFill/>
        </p:spPr>
        <p:txBody>
          <a:bodyPr wrap="square" rtlCol="0">
            <a:spAutoFit/>
          </a:bodyPr>
          <a:lstStyle/>
          <a:p>
            <a:pPr algn="ctr"/>
            <a:r>
              <a:rPr lang="en-US" dirty="0" smtClean="0">
                <a:solidFill>
                  <a:srgbClr val="008000"/>
                </a:solidFill>
              </a:rPr>
              <a:t>P3</a:t>
            </a:r>
            <a:endParaRPr lang="en-US" dirty="0">
              <a:solidFill>
                <a:srgbClr val="008000"/>
              </a:solidFill>
            </a:endParaRPr>
          </a:p>
        </p:txBody>
      </p:sp>
      <p:sp>
        <p:nvSpPr>
          <p:cNvPr id="53" name="TextBox 52"/>
          <p:cNvSpPr txBox="1"/>
          <p:nvPr/>
        </p:nvSpPr>
        <p:spPr>
          <a:xfrm>
            <a:off x="2639205" y="3503033"/>
            <a:ext cx="697279" cy="369332"/>
          </a:xfrm>
          <a:prstGeom prst="rect">
            <a:avLst/>
          </a:prstGeom>
          <a:noFill/>
        </p:spPr>
        <p:txBody>
          <a:bodyPr wrap="square" rtlCol="0">
            <a:spAutoFit/>
          </a:bodyPr>
          <a:lstStyle/>
          <a:p>
            <a:pPr algn="ctr"/>
            <a:r>
              <a:rPr lang="en-US" dirty="0" smtClean="0">
                <a:solidFill>
                  <a:srgbClr val="0000FF"/>
                </a:solidFill>
              </a:rPr>
              <a:t>P4</a:t>
            </a:r>
            <a:endParaRPr lang="en-US" dirty="0">
              <a:solidFill>
                <a:srgbClr val="0000FF"/>
              </a:solidFill>
            </a:endParaRPr>
          </a:p>
        </p:txBody>
      </p:sp>
      <p:sp>
        <p:nvSpPr>
          <p:cNvPr id="54" name="TextBox 53"/>
          <p:cNvSpPr txBox="1"/>
          <p:nvPr/>
        </p:nvSpPr>
        <p:spPr>
          <a:xfrm>
            <a:off x="4731042" y="3518218"/>
            <a:ext cx="697279" cy="369332"/>
          </a:xfrm>
          <a:prstGeom prst="rect">
            <a:avLst/>
          </a:prstGeom>
          <a:noFill/>
        </p:spPr>
        <p:txBody>
          <a:bodyPr wrap="square" rtlCol="0">
            <a:spAutoFit/>
          </a:bodyPr>
          <a:lstStyle/>
          <a:p>
            <a:pPr algn="ctr"/>
            <a:r>
              <a:rPr lang="en-US" dirty="0" smtClean="0">
                <a:solidFill>
                  <a:srgbClr val="008000"/>
                </a:solidFill>
              </a:rPr>
              <a:t>P3</a:t>
            </a:r>
            <a:endParaRPr lang="en-US" dirty="0">
              <a:solidFill>
                <a:srgbClr val="008000"/>
              </a:solidFill>
            </a:endParaRPr>
          </a:p>
        </p:txBody>
      </p:sp>
      <p:sp>
        <p:nvSpPr>
          <p:cNvPr id="55" name="TextBox 54"/>
          <p:cNvSpPr txBox="1"/>
          <p:nvPr/>
        </p:nvSpPr>
        <p:spPr>
          <a:xfrm>
            <a:off x="5415343" y="3518218"/>
            <a:ext cx="697279" cy="369332"/>
          </a:xfrm>
          <a:prstGeom prst="rect">
            <a:avLst/>
          </a:prstGeom>
          <a:noFill/>
        </p:spPr>
        <p:txBody>
          <a:bodyPr wrap="square" rtlCol="0">
            <a:spAutoFit/>
          </a:bodyPr>
          <a:lstStyle/>
          <a:p>
            <a:pPr algn="ctr"/>
            <a:r>
              <a:rPr lang="en-US" dirty="0" smtClean="0">
                <a:solidFill>
                  <a:srgbClr val="0000FF"/>
                </a:solidFill>
              </a:rPr>
              <a:t>P4</a:t>
            </a:r>
            <a:endParaRPr lang="en-US" dirty="0">
              <a:solidFill>
                <a:srgbClr val="0000FF"/>
              </a:solidFill>
            </a:endParaRPr>
          </a:p>
        </p:txBody>
      </p:sp>
      <p:sp>
        <p:nvSpPr>
          <p:cNvPr id="56" name="TextBox 55"/>
          <p:cNvSpPr txBox="1"/>
          <p:nvPr/>
        </p:nvSpPr>
        <p:spPr>
          <a:xfrm>
            <a:off x="6100206" y="1339771"/>
            <a:ext cx="697279" cy="369332"/>
          </a:xfrm>
          <a:prstGeom prst="rect">
            <a:avLst/>
          </a:prstGeom>
          <a:noFill/>
        </p:spPr>
        <p:txBody>
          <a:bodyPr wrap="square" rtlCol="0">
            <a:spAutoFit/>
          </a:bodyPr>
          <a:lstStyle/>
          <a:p>
            <a:pPr algn="ctr"/>
            <a:r>
              <a:rPr lang="en-US" dirty="0" smtClean="0">
                <a:solidFill>
                  <a:srgbClr val="FF00FF"/>
                </a:solidFill>
              </a:rPr>
              <a:t>TG</a:t>
            </a:r>
            <a:endParaRPr lang="en-US" dirty="0">
              <a:solidFill>
                <a:srgbClr val="FF00FF"/>
              </a:solidFill>
            </a:endParaRPr>
          </a:p>
        </p:txBody>
      </p:sp>
      <p:cxnSp>
        <p:nvCxnSpPr>
          <p:cNvPr id="57" name="Straight Connector 56"/>
          <p:cNvCxnSpPr/>
          <p:nvPr/>
        </p:nvCxnSpPr>
        <p:spPr>
          <a:xfrm>
            <a:off x="6138049" y="172887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58" name="Rectangle 57"/>
          <p:cNvSpPr/>
          <p:nvPr/>
        </p:nvSpPr>
        <p:spPr>
          <a:xfrm>
            <a:off x="4718626" y="2092345"/>
            <a:ext cx="1381580" cy="1368951"/>
          </a:xfrm>
          <a:prstGeom prst="rect">
            <a:avLst/>
          </a:prstGeom>
          <a:pattFill prst="lgConfetti">
            <a:fgClr>
              <a:schemeClr val="accent4">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TextBox 58"/>
          <p:cNvSpPr txBox="1"/>
          <p:nvPr/>
        </p:nvSpPr>
        <p:spPr>
          <a:xfrm>
            <a:off x="734633" y="4893680"/>
            <a:ext cx="5503521" cy="646331"/>
          </a:xfrm>
          <a:prstGeom prst="rect">
            <a:avLst/>
          </a:prstGeom>
          <a:noFill/>
        </p:spPr>
        <p:txBody>
          <a:bodyPr wrap="square" rtlCol="0">
            <a:spAutoFit/>
          </a:bodyPr>
          <a:lstStyle/>
          <a:p>
            <a:r>
              <a:rPr lang="en-US" dirty="0" smtClean="0"/>
              <a:t>Assume we have 4 phase parallel clocks since these are popular due to increased well capacity. </a:t>
            </a:r>
            <a:endParaRPr lang="en-US" dirty="0"/>
          </a:p>
        </p:txBody>
      </p:sp>
    </p:spTree>
    <p:extLst>
      <p:ext uri="{BB962C8B-B14F-4D97-AF65-F5344CB8AC3E}">
        <p14:creationId xmlns:p14="http://schemas.microsoft.com/office/powerpoint/2010/main" val="31486973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Optimized charge dump</a:t>
            </a:r>
            <a:endParaRPr lang="en-US" dirty="0"/>
          </a:p>
        </p:txBody>
      </p:sp>
      <p:sp>
        <p:nvSpPr>
          <p:cNvPr id="3" name="Content Placeholder 2"/>
          <p:cNvSpPr>
            <a:spLocks noGrp="1"/>
          </p:cNvSpPr>
          <p:nvPr>
            <p:ph idx="1"/>
          </p:nvPr>
        </p:nvSpPr>
        <p:spPr/>
        <p:txBody>
          <a:bodyPr/>
          <a:lstStyle/>
          <a:p>
            <a:r>
              <a:rPr lang="en-US" dirty="0" smtClean="0"/>
              <a:t>If we make the positive rail for the serial clocks much higher than the parallel phase immediately preceding TG, we can have much faster charge dump since we only need to switch TG to allow charge to “run downhill” into the serial register, by simply lowering TG.</a:t>
            </a:r>
            <a:endParaRPr lang="en-US" dirty="0"/>
          </a:p>
        </p:txBody>
      </p:sp>
    </p:spTree>
    <p:extLst>
      <p:ext uri="{BB962C8B-B14F-4D97-AF65-F5344CB8AC3E}">
        <p14:creationId xmlns:p14="http://schemas.microsoft.com/office/powerpoint/2010/main" val="26182108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nvGrpSpPr>
          <p:cNvPr id="38" name="Group 37"/>
          <p:cNvGrpSpPr/>
          <p:nvPr/>
        </p:nvGrpSpPr>
        <p:grpSpPr>
          <a:xfrm>
            <a:off x="1257625" y="1820977"/>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64634" y="3483057"/>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cxnSp>
        <p:nvCxnSpPr>
          <p:cNvPr id="40" name="Straight Connector 39"/>
          <p:cNvCxnSpPr/>
          <p:nvPr/>
        </p:nvCxnSpPr>
        <p:spPr>
          <a:xfrm>
            <a:off x="6822877" y="4953713"/>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43" name="Rectangle 42"/>
          <p:cNvSpPr/>
          <p:nvPr/>
        </p:nvSpPr>
        <p:spPr>
          <a:xfrm>
            <a:off x="1954904" y="2078569"/>
            <a:ext cx="1381580" cy="137160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5" name="Straight Connector 44"/>
          <p:cNvCxnSpPr/>
          <p:nvPr/>
        </p:nvCxnSpPr>
        <p:spPr>
          <a:xfrm>
            <a:off x="6822877" y="3263200"/>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46" name="Up-Down Arrow 45"/>
          <p:cNvSpPr/>
          <p:nvPr/>
        </p:nvSpPr>
        <p:spPr>
          <a:xfrm>
            <a:off x="7246721" y="3263200"/>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6" name="Straight Connector 35"/>
          <p:cNvCxnSpPr/>
          <p:nvPr/>
        </p:nvCxnSpPr>
        <p:spPr>
          <a:xfrm>
            <a:off x="6138049" y="174515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560346" y="5441572"/>
            <a:ext cx="4569665" cy="369332"/>
          </a:xfrm>
          <a:prstGeom prst="rect">
            <a:avLst/>
          </a:prstGeom>
          <a:noFill/>
        </p:spPr>
        <p:txBody>
          <a:bodyPr wrap="square" rtlCol="0">
            <a:spAutoFit/>
          </a:bodyPr>
          <a:lstStyle/>
          <a:p>
            <a:r>
              <a:rPr lang="en-US" dirty="0"/>
              <a:t> </a:t>
            </a:r>
            <a:r>
              <a:rPr lang="en-US" dirty="0" smtClean="0"/>
              <a:t>t = 0 = end of previous line </a:t>
            </a:r>
            <a:endParaRPr lang="en-US" dirty="0"/>
          </a:p>
        </p:txBody>
      </p:sp>
      <p:sp>
        <p:nvSpPr>
          <p:cNvPr id="41" name="Rectangle 40"/>
          <p:cNvSpPr/>
          <p:nvPr/>
        </p:nvSpPr>
        <p:spPr>
          <a:xfrm>
            <a:off x="4718626" y="2078569"/>
            <a:ext cx="1381580" cy="1371600"/>
          </a:xfrm>
          <a:prstGeom prst="rect">
            <a:avLst/>
          </a:prstGeom>
          <a:pattFill prst="lgConfetti">
            <a:fgClr>
              <a:schemeClr val="accent4">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7" name="Group 36"/>
          <p:cNvGrpSpPr/>
          <p:nvPr/>
        </p:nvGrpSpPr>
        <p:grpSpPr>
          <a:xfrm>
            <a:off x="1967353" y="3487336"/>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sp>
        <p:nvSpPr>
          <p:cNvPr id="3" name="TextBox 2"/>
          <p:cNvSpPr txBox="1"/>
          <p:nvPr/>
        </p:nvSpPr>
        <p:spPr>
          <a:xfrm>
            <a:off x="7533106" y="3611113"/>
            <a:ext cx="1536187" cy="923330"/>
          </a:xfrm>
          <a:prstGeom prst="rect">
            <a:avLst/>
          </a:prstGeom>
          <a:noFill/>
        </p:spPr>
        <p:txBody>
          <a:bodyPr wrap="square" rtlCol="0">
            <a:spAutoFit/>
          </a:bodyPr>
          <a:lstStyle/>
          <a:p>
            <a:r>
              <a:rPr lang="en-US" dirty="0">
                <a:solidFill>
                  <a:srgbClr val="FF6600"/>
                </a:solidFill>
              </a:rPr>
              <a:t>M</a:t>
            </a:r>
            <a:r>
              <a:rPr lang="en-US" dirty="0" smtClean="0">
                <a:solidFill>
                  <a:srgbClr val="FF6600"/>
                </a:solidFill>
              </a:rPr>
              <a:t>ore positive</a:t>
            </a:r>
          </a:p>
          <a:p>
            <a:r>
              <a:rPr lang="en-US" dirty="0">
                <a:solidFill>
                  <a:srgbClr val="FF6600"/>
                </a:solidFill>
              </a:rPr>
              <a:t>s</a:t>
            </a:r>
            <a:r>
              <a:rPr lang="en-US" dirty="0" smtClean="0">
                <a:solidFill>
                  <a:srgbClr val="FF6600"/>
                </a:solidFill>
              </a:rPr>
              <a:t>erial clock levels</a:t>
            </a:r>
            <a:endParaRPr lang="en-US" dirty="0">
              <a:solidFill>
                <a:srgbClr val="FF6600"/>
              </a:solidFill>
            </a:endParaRPr>
          </a:p>
        </p:txBody>
      </p:sp>
    </p:spTree>
    <p:extLst>
      <p:ext uri="{BB962C8B-B14F-4D97-AF65-F5344CB8AC3E}">
        <p14:creationId xmlns:p14="http://schemas.microsoft.com/office/powerpoint/2010/main" val="35366534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4731042" y="2527777"/>
            <a:ext cx="697279" cy="47390"/>
          </a:xfrm>
          <a:prstGeom prst="rect">
            <a:avLst/>
          </a:prstGeom>
          <a:pattFill prst="lgConfetti">
            <a:fgClr>
              <a:srgbClr val="CCC1DA"/>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8" name="Group 37"/>
          <p:cNvGrpSpPr/>
          <p:nvPr/>
        </p:nvGrpSpPr>
        <p:grpSpPr>
          <a:xfrm>
            <a:off x="1257625" y="1596841"/>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sp>
        <p:nvSpPr>
          <p:cNvPr id="43" name="Rectangle 42"/>
          <p:cNvSpPr/>
          <p:nvPr/>
        </p:nvSpPr>
        <p:spPr>
          <a:xfrm>
            <a:off x="1954904" y="1954984"/>
            <a:ext cx="2078859" cy="1517904"/>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Up Arrow 2"/>
          <p:cNvSpPr/>
          <p:nvPr/>
        </p:nvSpPr>
        <p:spPr>
          <a:xfrm>
            <a:off x="1481717" y="1650937"/>
            <a:ext cx="211674" cy="229332"/>
          </a:xfrm>
          <a:prstGeom prst="upArrow">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Up Arrow 17"/>
          <p:cNvSpPr/>
          <p:nvPr/>
        </p:nvSpPr>
        <p:spPr>
          <a:xfrm flipV="1">
            <a:off x="750067" y="1596841"/>
            <a:ext cx="211674" cy="990778"/>
          </a:xfrm>
          <a:prstGeom prst="upArrow">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TextBox 26"/>
          <p:cNvSpPr txBox="1"/>
          <p:nvPr/>
        </p:nvSpPr>
        <p:spPr>
          <a:xfrm>
            <a:off x="7545557" y="2648774"/>
            <a:ext cx="1120626" cy="646331"/>
          </a:xfrm>
          <a:prstGeom prst="rect">
            <a:avLst/>
          </a:prstGeom>
          <a:noFill/>
        </p:spPr>
        <p:txBody>
          <a:bodyPr wrap="square" rtlCol="0">
            <a:spAutoFit/>
          </a:bodyPr>
          <a:lstStyle/>
          <a:p>
            <a:r>
              <a:rPr lang="en-US" dirty="0" smtClean="0">
                <a:solidFill>
                  <a:schemeClr val="accent6">
                    <a:lumMod val="75000"/>
                  </a:schemeClr>
                </a:solidFill>
              </a:rPr>
              <a:t>Serials stopped</a:t>
            </a:r>
            <a:endParaRPr lang="en-US" dirty="0">
              <a:solidFill>
                <a:schemeClr val="accent6">
                  <a:lumMod val="75000"/>
                </a:schemeClr>
              </a:solidFill>
            </a:endParaRPr>
          </a:p>
        </p:txBody>
      </p:sp>
      <p:sp>
        <p:nvSpPr>
          <p:cNvPr id="36" name="Rectangle 35"/>
          <p:cNvSpPr/>
          <p:nvPr/>
        </p:nvSpPr>
        <p:spPr>
          <a:xfrm>
            <a:off x="1954904" y="2623869"/>
            <a:ext cx="697279" cy="923769"/>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p:nvPr/>
        </p:nvGrpSpPr>
        <p:grpSpPr>
          <a:xfrm>
            <a:off x="560346" y="2587619"/>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2598965"/>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sp>
        <p:nvSpPr>
          <p:cNvPr id="41" name="Rectangle 40"/>
          <p:cNvSpPr/>
          <p:nvPr/>
        </p:nvSpPr>
        <p:spPr>
          <a:xfrm>
            <a:off x="3336484" y="2636321"/>
            <a:ext cx="697279" cy="923769"/>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Up Arrow 44"/>
          <p:cNvSpPr/>
          <p:nvPr/>
        </p:nvSpPr>
        <p:spPr>
          <a:xfrm>
            <a:off x="2144625" y="2632231"/>
            <a:ext cx="211674" cy="850826"/>
          </a:xfrm>
          <a:prstGeom prst="upArrow">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6" name="Straight Connector 45"/>
          <p:cNvCxnSpPr/>
          <p:nvPr/>
        </p:nvCxnSpPr>
        <p:spPr>
          <a:xfrm>
            <a:off x="6138049" y="3560090"/>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47" name="TextBox 46"/>
          <p:cNvSpPr txBox="1"/>
          <p:nvPr/>
        </p:nvSpPr>
        <p:spPr>
          <a:xfrm>
            <a:off x="560346" y="5454024"/>
            <a:ext cx="4569665" cy="369332"/>
          </a:xfrm>
          <a:prstGeom prst="rect">
            <a:avLst/>
          </a:prstGeom>
          <a:noFill/>
        </p:spPr>
        <p:txBody>
          <a:bodyPr wrap="square" rtlCol="0">
            <a:spAutoFit/>
          </a:bodyPr>
          <a:lstStyle/>
          <a:p>
            <a:r>
              <a:rPr lang="en-US" dirty="0"/>
              <a:t> </a:t>
            </a:r>
            <a:r>
              <a:rPr lang="en-US" dirty="0" smtClean="0"/>
              <a:t>t = 50 µs    … if rise time = 100 µs </a:t>
            </a:r>
            <a:endParaRPr lang="en-US" dirty="0"/>
          </a:p>
        </p:txBody>
      </p:sp>
      <p:sp>
        <p:nvSpPr>
          <p:cNvPr id="39" name="Rectangle 38"/>
          <p:cNvSpPr/>
          <p:nvPr/>
        </p:nvSpPr>
        <p:spPr>
          <a:xfrm>
            <a:off x="5418846" y="3401284"/>
            <a:ext cx="697279" cy="47390"/>
          </a:xfrm>
          <a:prstGeom prst="rect">
            <a:avLst/>
          </a:prstGeom>
          <a:pattFill prst="lgConfetti">
            <a:fgClr>
              <a:srgbClr val="CCC1DA"/>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ectangle 39"/>
          <p:cNvSpPr/>
          <p:nvPr/>
        </p:nvSpPr>
        <p:spPr>
          <a:xfrm>
            <a:off x="6103674" y="3481843"/>
            <a:ext cx="697279" cy="47390"/>
          </a:xfrm>
          <a:prstGeom prst="rect">
            <a:avLst/>
          </a:prstGeom>
          <a:pattFill prst="lgConfetti">
            <a:fgClr>
              <a:srgbClr val="CCC1DA"/>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5" name="Group 34"/>
          <p:cNvGrpSpPr/>
          <p:nvPr/>
        </p:nvGrpSpPr>
        <p:grpSpPr>
          <a:xfrm>
            <a:off x="2652183" y="3470605"/>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sp>
        <p:nvSpPr>
          <p:cNvPr id="42" name="Arc 41"/>
          <p:cNvSpPr/>
          <p:nvPr/>
        </p:nvSpPr>
        <p:spPr>
          <a:xfrm>
            <a:off x="5179310" y="2582423"/>
            <a:ext cx="498022" cy="543617"/>
          </a:xfrm>
          <a:prstGeom prst="arc">
            <a:avLst>
              <a:gd name="adj1" fmla="val 16200000"/>
              <a:gd name="adj2" fmla="val 165259"/>
            </a:avLst>
          </a:prstGeom>
          <a:ln>
            <a:solidFill>
              <a:schemeClr val="accent4">
                <a:lumMod val="75000"/>
              </a:schemeClr>
            </a:solidFill>
            <a:headEnd type="none"/>
            <a:tail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4" name="Arc 43"/>
          <p:cNvSpPr/>
          <p:nvPr/>
        </p:nvSpPr>
        <p:spPr>
          <a:xfrm>
            <a:off x="5867114" y="3126599"/>
            <a:ext cx="498022" cy="543617"/>
          </a:xfrm>
          <a:prstGeom prst="arc">
            <a:avLst>
              <a:gd name="adj1" fmla="val 16200000"/>
              <a:gd name="adj2" fmla="val 165259"/>
            </a:avLst>
          </a:prstGeom>
          <a:ln>
            <a:solidFill>
              <a:schemeClr val="accent4">
                <a:lumMod val="75000"/>
              </a:schemeClr>
            </a:solidFill>
            <a:headEnd type="none"/>
            <a:tail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1" name="Rectangle 50"/>
          <p:cNvSpPr/>
          <p:nvPr/>
        </p:nvSpPr>
        <p:spPr>
          <a:xfrm>
            <a:off x="6835328" y="3622350"/>
            <a:ext cx="1382599" cy="1371600"/>
          </a:xfrm>
          <a:prstGeom prst="rect">
            <a:avLst/>
          </a:prstGeom>
          <a:pattFill prst="lgConfetti">
            <a:fgClr>
              <a:srgbClr val="CCC1DA"/>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4" name="Straight Connector 53"/>
          <p:cNvCxnSpPr/>
          <p:nvPr/>
        </p:nvCxnSpPr>
        <p:spPr>
          <a:xfrm>
            <a:off x="6822877" y="5028431"/>
            <a:ext cx="1395050" cy="0"/>
          </a:xfrm>
          <a:prstGeom prst="line">
            <a:avLst/>
          </a:prstGeom>
          <a:ln w="28575" cmpd="sng">
            <a:solidFill>
              <a:srgbClr val="FF6600"/>
            </a:solidFill>
            <a:prstDash val="solid"/>
          </a:ln>
          <a:effectLst/>
        </p:spPr>
        <p:style>
          <a:lnRef idx="2">
            <a:schemeClr val="accent1"/>
          </a:lnRef>
          <a:fillRef idx="0">
            <a:schemeClr val="accent1"/>
          </a:fillRef>
          <a:effectRef idx="1">
            <a:schemeClr val="accent1"/>
          </a:effectRef>
          <a:fontRef idx="minor">
            <a:schemeClr val="tx1"/>
          </a:fontRef>
        </p:style>
      </p:cxnSp>
      <p:sp>
        <p:nvSpPr>
          <p:cNvPr id="53" name="Arc 52"/>
          <p:cNvSpPr/>
          <p:nvPr/>
        </p:nvSpPr>
        <p:spPr>
          <a:xfrm>
            <a:off x="6661028" y="3475996"/>
            <a:ext cx="498022" cy="543617"/>
          </a:xfrm>
          <a:prstGeom prst="arc">
            <a:avLst>
              <a:gd name="adj1" fmla="val 16200000"/>
              <a:gd name="adj2" fmla="val 165259"/>
            </a:avLst>
          </a:prstGeom>
          <a:ln>
            <a:solidFill>
              <a:schemeClr val="accent4">
                <a:lumMod val="75000"/>
              </a:schemeClr>
            </a:solidFill>
            <a:headEnd type="none"/>
            <a:tail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5" name="Up Arrow 54"/>
          <p:cNvSpPr/>
          <p:nvPr/>
        </p:nvSpPr>
        <p:spPr>
          <a:xfrm>
            <a:off x="5024174" y="2622062"/>
            <a:ext cx="211674" cy="850826"/>
          </a:xfrm>
          <a:prstGeom prst="upArrow">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62969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6835328" y="3622350"/>
            <a:ext cx="1382599" cy="1371600"/>
          </a:xfrm>
          <a:prstGeom prst="rect">
            <a:avLst/>
          </a:prstGeom>
          <a:pattFill prst="lgConfetti">
            <a:fgClr>
              <a:srgbClr val="CCC1DA"/>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p:nvPr/>
        </p:nvGrpSpPr>
        <p:grpSpPr>
          <a:xfrm>
            <a:off x="560346" y="3446807"/>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1613581"/>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1848302"/>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3483057"/>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sp>
        <p:nvSpPr>
          <p:cNvPr id="43" name="Rectangle 42"/>
          <p:cNvSpPr/>
          <p:nvPr/>
        </p:nvSpPr>
        <p:spPr>
          <a:xfrm>
            <a:off x="2658672" y="2141762"/>
            <a:ext cx="1381580" cy="132588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1967355" y="1730844"/>
            <a:ext cx="659925" cy="9144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Up Arrow 26"/>
          <p:cNvSpPr/>
          <p:nvPr/>
        </p:nvSpPr>
        <p:spPr>
          <a:xfrm flipV="1">
            <a:off x="750067" y="2456029"/>
            <a:ext cx="211674" cy="990778"/>
          </a:xfrm>
          <a:prstGeom prst="upArrow">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Up Arrow 35"/>
          <p:cNvSpPr/>
          <p:nvPr/>
        </p:nvSpPr>
        <p:spPr>
          <a:xfrm>
            <a:off x="2190954" y="1848301"/>
            <a:ext cx="211674" cy="616105"/>
          </a:xfrm>
          <a:prstGeom prst="upArrow">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60346" y="5441572"/>
            <a:ext cx="8105837" cy="923330"/>
          </a:xfrm>
          <a:prstGeom prst="rect">
            <a:avLst/>
          </a:prstGeom>
          <a:noFill/>
        </p:spPr>
        <p:txBody>
          <a:bodyPr wrap="square" rtlCol="0">
            <a:spAutoFit/>
          </a:bodyPr>
          <a:lstStyle/>
          <a:p>
            <a:r>
              <a:rPr lang="en-US" dirty="0"/>
              <a:t> </a:t>
            </a:r>
            <a:r>
              <a:rPr lang="en-US" dirty="0" smtClean="0"/>
              <a:t>t = 100 µs  … Serial clocking is only suspended for one rise time of parallel clock, so most parallel clock timing is hidden inside pixel reads and rise times can be quite slow.</a:t>
            </a:r>
            <a:endParaRPr lang="en-US" dirty="0"/>
          </a:p>
        </p:txBody>
      </p:sp>
      <p:sp>
        <p:nvSpPr>
          <p:cNvPr id="47" name="Rectangle 46"/>
          <p:cNvSpPr/>
          <p:nvPr/>
        </p:nvSpPr>
        <p:spPr>
          <a:xfrm>
            <a:off x="4755944" y="1768200"/>
            <a:ext cx="659925" cy="45720"/>
          </a:xfrm>
          <a:prstGeom prst="rect">
            <a:avLst/>
          </a:prstGeom>
          <a:pattFill prst="lgConfetti">
            <a:fgClr>
              <a:schemeClr val="accent4">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8" name="Straight Connector 47"/>
          <p:cNvCxnSpPr/>
          <p:nvPr/>
        </p:nvCxnSpPr>
        <p:spPr>
          <a:xfrm>
            <a:off x="6822877" y="5028431"/>
            <a:ext cx="1395050" cy="0"/>
          </a:xfrm>
          <a:prstGeom prst="line">
            <a:avLst/>
          </a:prstGeom>
          <a:ln w="28575" cmpd="sng">
            <a:solidFill>
              <a:srgbClr val="FF6600"/>
            </a:solidFill>
            <a:prstDash val="solid"/>
          </a:ln>
          <a:effectLst/>
        </p:spPr>
        <p:style>
          <a:lnRef idx="2">
            <a:schemeClr val="accent1"/>
          </a:lnRef>
          <a:fillRef idx="0">
            <a:schemeClr val="accent1"/>
          </a:fillRef>
          <a:effectRef idx="1">
            <a:schemeClr val="accent1"/>
          </a:effectRef>
          <a:fontRef idx="minor">
            <a:schemeClr val="tx1"/>
          </a:fontRef>
        </p:style>
      </p:cxnSp>
      <p:sp>
        <p:nvSpPr>
          <p:cNvPr id="49" name="TextBox 48"/>
          <p:cNvSpPr txBox="1"/>
          <p:nvPr/>
        </p:nvSpPr>
        <p:spPr>
          <a:xfrm>
            <a:off x="6800953" y="2287663"/>
            <a:ext cx="1830855" cy="923330"/>
          </a:xfrm>
          <a:prstGeom prst="rect">
            <a:avLst/>
          </a:prstGeom>
          <a:noFill/>
        </p:spPr>
        <p:txBody>
          <a:bodyPr wrap="square" rtlCol="0">
            <a:spAutoFit/>
          </a:bodyPr>
          <a:lstStyle/>
          <a:p>
            <a:r>
              <a:rPr lang="en-US" dirty="0" smtClean="0">
                <a:solidFill>
                  <a:schemeClr val="accent6">
                    <a:lumMod val="75000"/>
                  </a:schemeClr>
                </a:solidFill>
              </a:rPr>
              <a:t>TG raised immediately so serials can restart</a:t>
            </a:r>
            <a:endParaRPr lang="en-US" dirty="0">
              <a:solidFill>
                <a:schemeClr val="accent6">
                  <a:lumMod val="75000"/>
                </a:schemeClr>
              </a:solidFill>
            </a:endParaRPr>
          </a:p>
        </p:txBody>
      </p:sp>
      <p:cxnSp>
        <p:nvCxnSpPr>
          <p:cNvPr id="50" name="Straight Connector 49"/>
          <p:cNvCxnSpPr/>
          <p:nvPr/>
        </p:nvCxnSpPr>
        <p:spPr>
          <a:xfrm>
            <a:off x="6125598" y="1729630"/>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53" name="Rectangle 52"/>
          <p:cNvSpPr/>
          <p:nvPr/>
        </p:nvSpPr>
        <p:spPr>
          <a:xfrm>
            <a:off x="5418846" y="3401284"/>
            <a:ext cx="697279" cy="47390"/>
          </a:xfrm>
          <a:prstGeom prst="rect">
            <a:avLst/>
          </a:prstGeom>
          <a:pattFill prst="lgConfetti">
            <a:fgClr>
              <a:srgbClr val="CCC1DA"/>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6103674" y="1658644"/>
            <a:ext cx="697279" cy="47390"/>
          </a:xfrm>
          <a:prstGeom prst="rect">
            <a:avLst/>
          </a:prstGeom>
          <a:pattFill prst="lgConfetti">
            <a:fgClr>
              <a:srgbClr val="CCC1DA"/>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4260866" y="150014"/>
            <a:ext cx="3013240" cy="646331"/>
          </a:xfrm>
          <a:prstGeom prst="rect">
            <a:avLst/>
          </a:prstGeom>
          <a:noFill/>
        </p:spPr>
        <p:txBody>
          <a:bodyPr wrap="square" rtlCol="0">
            <a:spAutoFit/>
          </a:bodyPr>
          <a:lstStyle/>
          <a:p>
            <a:r>
              <a:rPr lang="en-US" dirty="0" smtClean="0"/>
              <a:t>Relatively little time allowed for </a:t>
            </a:r>
            <a:r>
              <a:rPr lang="en-US" dirty="0" err="1" smtClean="0"/>
              <a:t>detrapping</a:t>
            </a:r>
            <a:r>
              <a:rPr lang="en-US" dirty="0" smtClean="0"/>
              <a:t> last line</a:t>
            </a:r>
            <a:endParaRPr lang="en-US" dirty="0"/>
          </a:p>
        </p:txBody>
      </p:sp>
      <p:cxnSp>
        <p:nvCxnSpPr>
          <p:cNvPr id="6" name="Straight Connector 5"/>
          <p:cNvCxnSpPr>
            <a:stCxn id="3" idx="2"/>
            <a:endCxn id="47" idx="0"/>
          </p:cNvCxnSpPr>
          <p:nvPr/>
        </p:nvCxnSpPr>
        <p:spPr>
          <a:xfrm flipH="1">
            <a:off x="5085907" y="796345"/>
            <a:ext cx="681579" cy="971855"/>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5" name="Straight Connector 54"/>
          <p:cNvCxnSpPr>
            <a:stCxn id="3" idx="2"/>
            <a:endCxn id="54" idx="0"/>
          </p:cNvCxnSpPr>
          <p:nvPr/>
        </p:nvCxnSpPr>
        <p:spPr>
          <a:xfrm>
            <a:off x="5767486" y="796345"/>
            <a:ext cx="684828" cy="862299"/>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6" name="Straight Connector 55"/>
          <p:cNvCxnSpPr>
            <a:stCxn id="3" idx="2"/>
            <a:endCxn id="53" idx="2"/>
          </p:cNvCxnSpPr>
          <p:nvPr/>
        </p:nvCxnSpPr>
        <p:spPr>
          <a:xfrm>
            <a:off x="5767486" y="796345"/>
            <a:ext cx="0" cy="2652329"/>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321790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60346" y="3446807"/>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1613581"/>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1848302"/>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3483057"/>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sp>
        <p:nvSpPr>
          <p:cNvPr id="43" name="Rectangle 42"/>
          <p:cNvSpPr/>
          <p:nvPr/>
        </p:nvSpPr>
        <p:spPr>
          <a:xfrm>
            <a:off x="2658672" y="2141762"/>
            <a:ext cx="1381580" cy="132588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1967355" y="1730844"/>
            <a:ext cx="659925" cy="9144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Up Arrow 26"/>
          <p:cNvSpPr/>
          <p:nvPr/>
        </p:nvSpPr>
        <p:spPr>
          <a:xfrm flipV="1">
            <a:off x="750067" y="2456029"/>
            <a:ext cx="211674" cy="990778"/>
          </a:xfrm>
          <a:prstGeom prst="upArrow">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Up Arrow 35"/>
          <p:cNvSpPr/>
          <p:nvPr/>
        </p:nvSpPr>
        <p:spPr>
          <a:xfrm>
            <a:off x="2190954" y="1848301"/>
            <a:ext cx="211674" cy="616105"/>
          </a:xfrm>
          <a:prstGeom prst="upArrow">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60346" y="5441572"/>
            <a:ext cx="8105837" cy="369332"/>
          </a:xfrm>
          <a:prstGeom prst="rect">
            <a:avLst/>
          </a:prstGeom>
          <a:noFill/>
        </p:spPr>
        <p:txBody>
          <a:bodyPr wrap="square" rtlCol="0">
            <a:spAutoFit/>
          </a:bodyPr>
          <a:lstStyle/>
          <a:p>
            <a:r>
              <a:rPr lang="en-US" dirty="0"/>
              <a:t> </a:t>
            </a:r>
            <a:r>
              <a:rPr lang="en-US" dirty="0" smtClean="0"/>
              <a:t>t = 100 µs  … the new barrier phase (P3) stops just short of inversion</a:t>
            </a:r>
            <a:endParaRPr lang="en-US" dirty="0"/>
          </a:p>
        </p:txBody>
      </p:sp>
      <p:sp>
        <p:nvSpPr>
          <p:cNvPr id="47" name="Rectangle 46"/>
          <p:cNvSpPr/>
          <p:nvPr/>
        </p:nvSpPr>
        <p:spPr>
          <a:xfrm>
            <a:off x="4755944" y="1768200"/>
            <a:ext cx="659925" cy="45720"/>
          </a:xfrm>
          <a:prstGeom prst="rect">
            <a:avLst/>
          </a:prstGeom>
          <a:pattFill prst="lgConfetti">
            <a:fgClr>
              <a:schemeClr val="accent4">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0" name="Straight Connector 49"/>
          <p:cNvCxnSpPr/>
          <p:nvPr/>
        </p:nvCxnSpPr>
        <p:spPr>
          <a:xfrm>
            <a:off x="6125598" y="1729630"/>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53" name="Rectangle 52"/>
          <p:cNvSpPr/>
          <p:nvPr/>
        </p:nvSpPr>
        <p:spPr>
          <a:xfrm>
            <a:off x="5418846" y="3401284"/>
            <a:ext cx="697279" cy="47390"/>
          </a:xfrm>
          <a:prstGeom prst="rect">
            <a:avLst/>
          </a:prstGeom>
          <a:pattFill prst="lgConfetti">
            <a:fgClr>
              <a:srgbClr val="CCC1DA"/>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6103674" y="1658644"/>
            <a:ext cx="697279" cy="47390"/>
          </a:xfrm>
          <a:prstGeom prst="rect">
            <a:avLst/>
          </a:prstGeom>
          <a:pattFill prst="lgConfetti">
            <a:fgClr>
              <a:srgbClr val="CCC1DA"/>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2941017" y="158823"/>
            <a:ext cx="5613098" cy="369332"/>
          </a:xfrm>
          <a:prstGeom prst="rect">
            <a:avLst/>
          </a:prstGeom>
          <a:noFill/>
        </p:spPr>
        <p:txBody>
          <a:bodyPr wrap="square" rtlCol="0">
            <a:spAutoFit/>
          </a:bodyPr>
          <a:lstStyle/>
          <a:p>
            <a:r>
              <a:rPr lang="en-US" dirty="0" smtClean="0"/>
              <a:t>Wait 700 µs for </a:t>
            </a:r>
            <a:r>
              <a:rPr lang="en-US" dirty="0" err="1" smtClean="0"/>
              <a:t>detrapping</a:t>
            </a:r>
            <a:r>
              <a:rPr lang="en-US" dirty="0" smtClean="0"/>
              <a:t> = more than last version</a:t>
            </a:r>
            <a:endParaRPr lang="en-US" dirty="0"/>
          </a:p>
        </p:txBody>
      </p:sp>
      <p:cxnSp>
        <p:nvCxnSpPr>
          <p:cNvPr id="6" name="Straight Connector 5"/>
          <p:cNvCxnSpPr>
            <a:stCxn id="3" idx="1"/>
            <a:endCxn id="17" idx="0"/>
          </p:cNvCxnSpPr>
          <p:nvPr/>
        </p:nvCxnSpPr>
        <p:spPr>
          <a:xfrm flipH="1">
            <a:off x="2297318" y="343489"/>
            <a:ext cx="643699" cy="1387355"/>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6848032" y="5028432"/>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6848032" y="3337919"/>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42" name="Up-Down Arrow 41"/>
          <p:cNvSpPr/>
          <p:nvPr/>
        </p:nvSpPr>
        <p:spPr>
          <a:xfrm>
            <a:off x="7271876" y="3337919"/>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TextBox 43"/>
          <p:cNvSpPr txBox="1"/>
          <p:nvPr/>
        </p:nvSpPr>
        <p:spPr>
          <a:xfrm>
            <a:off x="7570712" y="3723180"/>
            <a:ext cx="1120626" cy="923330"/>
          </a:xfrm>
          <a:prstGeom prst="rect">
            <a:avLst/>
          </a:prstGeom>
          <a:noFill/>
        </p:spPr>
        <p:txBody>
          <a:bodyPr wrap="square" rtlCol="0">
            <a:spAutoFit/>
          </a:bodyPr>
          <a:lstStyle/>
          <a:p>
            <a:r>
              <a:rPr lang="en-US" dirty="0" smtClean="0">
                <a:solidFill>
                  <a:schemeClr val="accent6">
                    <a:lumMod val="75000"/>
                  </a:schemeClr>
                </a:solidFill>
              </a:rPr>
              <a:t>Serials are clocking</a:t>
            </a:r>
            <a:endParaRPr lang="en-US" dirty="0">
              <a:solidFill>
                <a:schemeClr val="accent6">
                  <a:lumMod val="75000"/>
                </a:schemeClr>
              </a:solidFill>
            </a:endParaRPr>
          </a:p>
        </p:txBody>
      </p:sp>
      <p:sp>
        <p:nvSpPr>
          <p:cNvPr id="45" name="Arc 44"/>
          <p:cNvSpPr/>
          <p:nvPr/>
        </p:nvSpPr>
        <p:spPr>
          <a:xfrm>
            <a:off x="2409661" y="1784927"/>
            <a:ext cx="498022" cy="543617"/>
          </a:xfrm>
          <a:prstGeom prst="arc">
            <a:avLst>
              <a:gd name="adj1" fmla="val 16200000"/>
              <a:gd name="adj2" fmla="val 165259"/>
            </a:avLst>
          </a:prstGeom>
          <a:ln>
            <a:solidFill>
              <a:srgbClr val="FF6600"/>
            </a:solidFill>
            <a:headEnd type="none"/>
            <a:tail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8315503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60346" y="3446807"/>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1613581"/>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1848302"/>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3483057"/>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sp>
        <p:nvSpPr>
          <p:cNvPr id="43" name="Rectangle 42"/>
          <p:cNvSpPr/>
          <p:nvPr/>
        </p:nvSpPr>
        <p:spPr>
          <a:xfrm>
            <a:off x="2658672" y="2054598"/>
            <a:ext cx="1381580" cy="1399032"/>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60346" y="5441572"/>
            <a:ext cx="8105837" cy="369332"/>
          </a:xfrm>
          <a:prstGeom prst="rect">
            <a:avLst/>
          </a:prstGeom>
          <a:noFill/>
        </p:spPr>
        <p:txBody>
          <a:bodyPr wrap="square" rtlCol="0">
            <a:spAutoFit/>
          </a:bodyPr>
          <a:lstStyle/>
          <a:p>
            <a:r>
              <a:rPr lang="en-US" dirty="0"/>
              <a:t> </a:t>
            </a:r>
            <a:r>
              <a:rPr lang="en-US" dirty="0" smtClean="0"/>
              <a:t>t = 800 µs</a:t>
            </a:r>
            <a:endParaRPr lang="en-US" dirty="0"/>
          </a:p>
        </p:txBody>
      </p:sp>
      <p:cxnSp>
        <p:nvCxnSpPr>
          <p:cNvPr id="50" name="Straight Connector 49"/>
          <p:cNvCxnSpPr/>
          <p:nvPr/>
        </p:nvCxnSpPr>
        <p:spPr>
          <a:xfrm>
            <a:off x="6125598" y="1729630"/>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53" name="Rectangle 52"/>
          <p:cNvSpPr/>
          <p:nvPr/>
        </p:nvSpPr>
        <p:spPr>
          <a:xfrm>
            <a:off x="5418846" y="3401284"/>
            <a:ext cx="697279" cy="47390"/>
          </a:xfrm>
          <a:prstGeom prst="rect">
            <a:avLst/>
          </a:prstGeom>
          <a:pattFill prst="lgConfetti">
            <a:fgClr>
              <a:srgbClr val="CCC1DA"/>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9" name="Straight Connector 38"/>
          <p:cNvCxnSpPr/>
          <p:nvPr/>
        </p:nvCxnSpPr>
        <p:spPr>
          <a:xfrm>
            <a:off x="6848032" y="5028432"/>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6848032" y="3337919"/>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42" name="Up-Down Arrow 41"/>
          <p:cNvSpPr/>
          <p:nvPr/>
        </p:nvSpPr>
        <p:spPr>
          <a:xfrm>
            <a:off x="7271876" y="3337919"/>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TextBox 43"/>
          <p:cNvSpPr txBox="1"/>
          <p:nvPr/>
        </p:nvSpPr>
        <p:spPr>
          <a:xfrm>
            <a:off x="7570712" y="3723180"/>
            <a:ext cx="1120626" cy="923330"/>
          </a:xfrm>
          <a:prstGeom prst="rect">
            <a:avLst/>
          </a:prstGeom>
          <a:noFill/>
        </p:spPr>
        <p:txBody>
          <a:bodyPr wrap="square" rtlCol="0">
            <a:spAutoFit/>
          </a:bodyPr>
          <a:lstStyle/>
          <a:p>
            <a:r>
              <a:rPr lang="en-US" dirty="0" smtClean="0">
                <a:solidFill>
                  <a:schemeClr val="accent6">
                    <a:lumMod val="75000"/>
                  </a:schemeClr>
                </a:solidFill>
              </a:rPr>
              <a:t>Serials are clocking</a:t>
            </a:r>
            <a:endParaRPr lang="en-US" dirty="0">
              <a:solidFill>
                <a:schemeClr val="accent6">
                  <a:lumMod val="75000"/>
                </a:schemeClr>
              </a:solidFill>
            </a:endParaRPr>
          </a:p>
        </p:txBody>
      </p:sp>
    </p:spTree>
    <p:extLst>
      <p:ext uri="{BB962C8B-B14F-4D97-AF65-F5344CB8AC3E}">
        <p14:creationId xmlns:p14="http://schemas.microsoft.com/office/powerpoint/2010/main" val="34193114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p:cNvSpPr/>
          <p:nvPr/>
        </p:nvSpPr>
        <p:spPr>
          <a:xfrm>
            <a:off x="2658672" y="1968061"/>
            <a:ext cx="2072370" cy="1517904"/>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p:nvPr/>
        </p:nvGrpSpPr>
        <p:grpSpPr>
          <a:xfrm>
            <a:off x="560346" y="3446807"/>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2500455"/>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1636618"/>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2524253"/>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sp>
        <p:nvSpPr>
          <p:cNvPr id="23" name="Up Arrow 22"/>
          <p:cNvSpPr/>
          <p:nvPr/>
        </p:nvSpPr>
        <p:spPr>
          <a:xfrm>
            <a:off x="2178973" y="1650937"/>
            <a:ext cx="211674" cy="229332"/>
          </a:xfrm>
          <a:prstGeom prst="upArrow">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Up Arrow 23"/>
          <p:cNvSpPr/>
          <p:nvPr/>
        </p:nvSpPr>
        <p:spPr>
          <a:xfrm flipV="1">
            <a:off x="1497127" y="1596841"/>
            <a:ext cx="211674" cy="903614"/>
          </a:xfrm>
          <a:prstGeom prst="upArrow">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2652183" y="2540232"/>
            <a:ext cx="697279" cy="95527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4033763" y="2540232"/>
            <a:ext cx="697279" cy="95527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Up Arrow 35"/>
          <p:cNvSpPr/>
          <p:nvPr/>
        </p:nvSpPr>
        <p:spPr>
          <a:xfrm>
            <a:off x="2866784" y="2540231"/>
            <a:ext cx="211674" cy="955277"/>
          </a:xfrm>
          <a:prstGeom prst="upArrow">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TextBox 44"/>
          <p:cNvSpPr txBox="1"/>
          <p:nvPr/>
        </p:nvSpPr>
        <p:spPr>
          <a:xfrm>
            <a:off x="560346" y="5441572"/>
            <a:ext cx="4569665" cy="369332"/>
          </a:xfrm>
          <a:prstGeom prst="rect">
            <a:avLst/>
          </a:prstGeom>
          <a:noFill/>
        </p:spPr>
        <p:txBody>
          <a:bodyPr wrap="square" rtlCol="0">
            <a:spAutoFit/>
          </a:bodyPr>
          <a:lstStyle/>
          <a:p>
            <a:r>
              <a:rPr lang="en-US" dirty="0"/>
              <a:t> </a:t>
            </a:r>
            <a:r>
              <a:rPr lang="en-US" dirty="0" smtClean="0"/>
              <a:t>t = 850 µs </a:t>
            </a:r>
            <a:endParaRPr lang="en-US" dirty="0"/>
          </a:p>
        </p:txBody>
      </p:sp>
      <p:cxnSp>
        <p:nvCxnSpPr>
          <p:cNvPr id="39" name="Straight Connector 38"/>
          <p:cNvCxnSpPr/>
          <p:nvPr/>
        </p:nvCxnSpPr>
        <p:spPr>
          <a:xfrm>
            <a:off x="6125598" y="1729630"/>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6848032" y="5028432"/>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6848032" y="3337919"/>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46" name="Up-Down Arrow 45"/>
          <p:cNvSpPr/>
          <p:nvPr/>
        </p:nvSpPr>
        <p:spPr>
          <a:xfrm>
            <a:off x="7271876" y="3337919"/>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TextBox 46"/>
          <p:cNvSpPr txBox="1"/>
          <p:nvPr/>
        </p:nvSpPr>
        <p:spPr>
          <a:xfrm>
            <a:off x="7570712" y="3723180"/>
            <a:ext cx="1120626" cy="923330"/>
          </a:xfrm>
          <a:prstGeom prst="rect">
            <a:avLst/>
          </a:prstGeom>
          <a:noFill/>
        </p:spPr>
        <p:txBody>
          <a:bodyPr wrap="square" rtlCol="0">
            <a:spAutoFit/>
          </a:bodyPr>
          <a:lstStyle/>
          <a:p>
            <a:r>
              <a:rPr lang="en-US" dirty="0" smtClean="0">
                <a:solidFill>
                  <a:schemeClr val="accent6">
                    <a:lumMod val="75000"/>
                  </a:schemeClr>
                </a:solidFill>
              </a:rPr>
              <a:t>Serials are clocking</a:t>
            </a:r>
            <a:endParaRPr lang="en-US" dirty="0">
              <a:solidFill>
                <a:schemeClr val="accent6">
                  <a:lumMod val="75000"/>
                </a:schemeClr>
              </a:solidFill>
            </a:endParaRPr>
          </a:p>
        </p:txBody>
      </p:sp>
    </p:spTree>
    <p:extLst>
      <p:ext uri="{BB962C8B-B14F-4D97-AF65-F5344CB8AC3E}">
        <p14:creationId xmlns:p14="http://schemas.microsoft.com/office/powerpoint/2010/main" val="1728226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60346" y="3446807"/>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3446807"/>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1636618"/>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1839393"/>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sp>
        <p:nvSpPr>
          <p:cNvPr id="43" name="Rectangle 42"/>
          <p:cNvSpPr/>
          <p:nvPr/>
        </p:nvSpPr>
        <p:spPr>
          <a:xfrm>
            <a:off x="3336484" y="2075207"/>
            <a:ext cx="1394558" cy="137160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Up Arrow 22"/>
          <p:cNvSpPr/>
          <p:nvPr/>
        </p:nvSpPr>
        <p:spPr>
          <a:xfrm>
            <a:off x="2888233" y="1880269"/>
            <a:ext cx="211674" cy="772032"/>
          </a:xfrm>
          <a:prstGeom prst="upArrow">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2664634" y="1730844"/>
            <a:ext cx="659925" cy="9144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Up Arrow 40"/>
          <p:cNvSpPr/>
          <p:nvPr/>
        </p:nvSpPr>
        <p:spPr>
          <a:xfrm flipV="1">
            <a:off x="1497127" y="2543193"/>
            <a:ext cx="211674" cy="903614"/>
          </a:xfrm>
          <a:prstGeom prst="upArrow">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2" name="Straight Connector 41"/>
          <p:cNvCxnSpPr/>
          <p:nvPr/>
        </p:nvCxnSpPr>
        <p:spPr>
          <a:xfrm>
            <a:off x="6138049" y="172887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560346" y="5454024"/>
            <a:ext cx="5428779" cy="369332"/>
          </a:xfrm>
          <a:prstGeom prst="rect">
            <a:avLst/>
          </a:prstGeom>
          <a:noFill/>
        </p:spPr>
        <p:txBody>
          <a:bodyPr wrap="square" rtlCol="0">
            <a:spAutoFit/>
          </a:bodyPr>
          <a:lstStyle/>
          <a:p>
            <a:r>
              <a:rPr lang="en-US" dirty="0"/>
              <a:t> </a:t>
            </a:r>
            <a:r>
              <a:rPr lang="en-US" dirty="0" smtClean="0"/>
              <a:t>t = 900 µs</a:t>
            </a:r>
            <a:endParaRPr lang="en-US" dirty="0"/>
          </a:p>
        </p:txBody>
      </p:sp>
      <p:sp>
        <p:nvSpPr>
          <p:cNvPr id="45" name="Rectangle 44"/>
          <p:cNvSpPr/>
          <p:nvPr/>
        </p:nvSpPr>
        <p:spPr>
          <a:xfrm>
            <a:off x="5428321" y="1782194"/>
            <a:ext cx="697277" cy="45720"/>
          </a:xfrm>
          <a:prstGeom prst="rect">
            <a:avLst/>
          </a:prstGeom>
          <a:pattFill prst="lgConfetti">
            <a:fgClr>
              <a:schemeClr val="accent4">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TextBox 26"/>
          <p:cNvSpPr txBox="1"/>
          <p:nvPr/>
        </p:nvSpPr>
        <p:spPr>
          <a:xfrm>
            <a:off x="2994069" y="608627"/>
            <a:ext cx="4638898" cy="369332"/>
          </a:xfrm>
          <a:prstGeom prst="rect">
            <a:avLst/>
          </a:prstGeom>
          <a:noFill/>
        </p:spPr>
        <p:txBody>
          <a:bodyPr wrap="square" rtlCol="0">
            <a:spAutoFit/>
          </a:bodyPr>
          <a:lstStyle/>
          <a:p>
            <a:r>
              <a:rPr lang="en-US" dirty="0" smtClean="0"/>
              <a:t>Wait 700 µs for emission of trapped charge</a:t>
            </a:r>
            <a:endParaRPr lang="en-US" dirty="0"/>
          </a:p>
        </p:txBody>
      </p:sp>
      <p:cxnSp>
        <p:nvCxnSpPr>
          <p:cNvPr id="36" name="Straight Connector 35"/>
          <p:cNvCxnSpPr/>
          <p:nvPr/>
        </p:nvCxnSpPr>
        <p:spPr>
          <a:xfrm flipH="1">
            <a:off x="2994597" y="1070292"/>
            <a:ext cx="329962" cy="660552"/>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6848032" y="5028432"/>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6848032" y="3337919"/>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50" name="Up-Down Arrow 49"/>
          <p:cNvSpPr/>
          <p:nvPr/>
        </p:nvSpPr>
        <p:spPr>
          <a:xfrm>
            <a:off x="7271876" y="3337919"/>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TextBox 50"/>
          <p:cNvSpPr txBox="1"/>
          <p:nvPr/>
        </p:nvSpPr>
        <p:spPr>
          <a:xfrm>
            <a:off x="7570712" y="3723180"/>
            <a:ext cx="1120626" cy="923330"/>
          </a:xfrm>
          <a:prstGeom prst="rect">
            <a:avLst/>
          </a:prstGeom>
          <a:noFill/>
        </p:spPr>
        <p:txBody>
          <a:bodyPr wrap="square" rtlCol="0">
            <a:spAutoFit/>
          </a:bodyPr>
          <a:lstStyle/>
          <a:p>
            <a:r>
              <a:rPr lang="en-US" dirty="0" smtClean="0">
                <a:solidFill>
                  <a:schemeClr val="accent6">
                    <a:lumMod val="75000"/>
                  </a:schemeClr>
                </a:solidFill>
              </a:rPr>
              <a:t>Serials are clocking</a:t>
            </a:r>
            <a:endParaRPr lang="en-US" dirty="0">
              <a:solidFill>
                <a:schemeClr val="accent6">
                  <a:lumMod val="75000"/>
                </a:schemeClr>
              </a:solidFill>
            </a:endParaRPr>
          </a:p>
        </p:txBody>
      </p:sp>
    </p:spTree>
    <p:extLst>
      <p:ext uri="{BB962C8B-B14F-4D97-AF65-F5344CB8AC3E}">
        <p14:creationId xmlns:p14="http://schemas.microsoft.com/office/powerpoint/2010/main" val="25573641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60346" y="3446807"/>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3446807"/>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1636618"/>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1839393"/>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sp>
        <p:nvSpPr>
          <p:cNvPr id="43" name="Rectangle 42"/>
          <p:cNvSpPr/>
          <p:nvPr/>
        </p:nvSpPr>
        <p:spPr>
          <a:xfrm>
            <a:off x="3336484" y="2050303"/>
            <a:ext cx="1394558" cy="1399032"/>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4" name="Straight Connector 23"/>
          <p:cNvCxnSpPr/>
          <p:nvPr/>
        </p:nvCxnSpPr>
        <p:spPr>
          <a:xfrm>
            <a:off x="6138049" y="172887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41" name="TextBox 40"/>
          <p:cNvSpPr txBox="1"/>
          <p:nvPr/>
        </p:nvSpPr>
        <p:spPr>
          <a:xfrm>
            <a:off x="560346" y="5441572"/>
            <a:ext cx="4569665" cy="369332"/>
          </a:xfrm>
          <a:prstGeom prst="rect">
            <a:avLst/>
          </a:prstGeom>
          <a:noFill/>
        </p:spPr>
        <p:txBody>
          <a:bodyPr wrap="square" rtlCol="0">
            <a:spAutoFit/>
          </a:bodyPr>
          <a:lstStyle/>
          <a:p>
            <a:r>
              <a:rPr lang="en-US" dirty="0"/>
              <a:t> </a:t>
            </a:r>
            <a:r>
              <a:rPr lang="en-US" dirty="0" smtClean="0"/>
              <a:t>t = 1600 µs </a:t>
            </a:r>
            <a:endParaRPr lang="en-US" dirty="0"/>
          </a:p>
        </p:txBody>
      </p:sp>
      <p:sp>
        <p:nvSpPr>
          <p:cNvPr id="42" name="Rectangle 41"/>
          <p:cNvSpPr/>
          <p:nvPr/>
        </p:nvSpPr>
        <p:spPr>
          <a:xfrm>
            <a:off x="5428321" y="1782194"/>
            <a:ext cx="697277" cy="45720"/>
          </a:xfrm>
          <a:prstGeom prst="rect">
            <a:avLst/>
          </a:prstGeom>
          <a:pattFill prst="lgConfetti">
            <a:fgClr>
              <a:schemeClr val="accent4">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3" name="Straight Connector 22"/>
          <p:cNvCxnSpPr/>
          <p:nvPr/>
        </p:nvCxnSpPr>
        <p:spPr>
          <a:xfrm>
            <a:off x="6848032" y="5028432"/>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6848032" y="3337919"/>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27" name="Up-Down Arrow 26"/>
          <p:cNvSpPr/>
          <p:nvPr/>
        </p:nvSpPr>
        <p:spPr>
          <a:xfrm>
            <a:off x="7271876" y="3337919"/>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TextBox 35"/>
          <p:cNvSpPr txBox="1"/>
          <p:nvPr/>
        </p:nvSpPr>
        <p:spPr>
          <a:xfrm>
            <a:off x="7570712" y="3723180"/>
            <a:ext cx="1120626" cy="923330"/>
          </a:xfrm>
          <a:prstGeom prst="rect">
            <a:avLst/>
          </a:prstGeom>
          <a:noFill/>
        </p:spPr>
        <p:txBody>
          <a:bodyPr wrap="square" rtlCol="0">
            <a:spAutoFit/>
          </a:bodyPr>
          <a:lstStyle/>
          <a:p>
            <a:r>
              <a:rPr lang="en-US" dirty="0" smtClean="0">
                <a:solidFill>
                  <a:schemeClr val="accent6">
                    <a:lumMod val="75000"/>
                  </a:schemeClr>
                </a:solidFill>
              </a:rPr>
              <a:t>Serials are clocking</a:t>
            </a:r>
            <a:endParaRPr lang="en-US" dirty="0">
              <a:solidFill>
                <a:schemeClr val="accent6">
                  <a:lumMod val="75000"/>
                </a:schemeClr>
              </a:solidFill>
            </a:endParaRPr>
          </a:p>
        </p:txBody>
      </p:sp>
    </p:spTree>
    <p:extLst>
      <p:ext uri="{BB962C8B-B14F-4D97-AF65-F5344CB8AC3E}">
        <p14:creationId xmlns:p14="http://schemas.microsoft.com/office/powerpoint/2010/main" val="38633613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p:cNvSpPr/>
          <p:nvPr/>
        </p:nvSpPr>
        <p:spPr>
          <a:xfrm>
            <a:off x="3336483" y="1939629"/>
            <a:ext cx="2091835" cy="1517904"/>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p:nvPr/>
        </p:nvGrpSpPr>
        <p:grpSpPr>
          <a:xfrm>
            <a:off x="560346" y="2512907"/>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3446807"/>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2520710"/>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1627709"/>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sp>
        <p:nvSpPr>
          <p:cNvPr id="23" name="Rectangle 22"/>
          <p:cNvSpPr/>
          <p:nvPr/>
        </p:nvSpPr>
        <p:spPr>
          <a:xfrm>
            <a:off x="4731042" y="2541338"/>
            <a:ext cx="697279" cy="95527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3324032" y="2561609"/>
            <a:ext cx="697279" cy="95527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6138049" y="172887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560346" y="5441572"/>
            <a:ext cx="4569665" cy="369332"/>
          </a:xfrm>
          <a:prstGeom prst="rect">
            <a:avLst/>
          </a:prstGeom>
          <a:noFill/>
        </p:spPr>
        <p:txBody>
          <a:bodyPr wrap="square" rtlCol="0">
            <a:spAutoFit/>
          </a:bodyPr>
          <a:lstStyle/>
          <a:p>
            <a:r>
              <a:rPr lang="en-US" dirty="0"/>
              <a:t> </a:t>
            </a:r>
            <a:r>
              <a:rPr lang="en-US" dirty="0" smtClean="0"/>
              <a:t>t = 1650 µs </a:t>
            </a:r>
            <a:endParaRPr lang="en-US" dirty="0"/>
          </a:p>
        </p:txBody>
      </p:sp>
      <p:sp>
        <p:nvSpPr>
          <p:cNvPr id="40" name="Rectangle 39"/>
          <p:cNvSpPr/>
          <p:nvPr/>
        </p:nvSpPr>
        <p:spPr>
          <a:xfrm>
            <a:off x="5428318" y="1581989"/>
            <a:ext cx="697277" cy="45720"/>
          </a:xfrm>
          <a:prstGeom prst="rect">
            <a:avLst/>
          </a:prstGeom>
          <a:pattFill prst="lgConfetti">
            <a:fgClr>
              <a:schemeClr val="accent4">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6" name="Straight Connector 35"/>
          <p:cNvCxnSpPr/>
          <p:nvPr/>
        </p:nvCxnSpPr>
        <p:spPr>
          <a:xfrm>
            <a:off x="6848032" y="5028432"/>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6848032" y="3337919"/>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41" name="Up-Down Arrow 40"/>
          <p:cNvSpPr/>
          <p:nvPr/>
        </p:nvSpPr>
        <p:spPr>
          <a:xfrm>
            <a:off x="7271876" y="3337919"/>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Box 41"/>
          <p:cNvSpPr txBox="1"/>
          <p:nvPr/>
        </p:nvSpPr>
        <p:spPr>
          <a:xfrm>
            <a:off x="7570712" y="3723180"/>
            <a:ext cx="1120626" cy="923330"/>
          </a:xfrm>
          <a:prstGeom prst="rect">
            <a:avLst/>
          </a:prstGeom>
          <a:noFill/>
        </p:spPr>
        <p:txBody>
          <a:bodyPr wrap="square" rtlCol="0">
            <a:spAutoFit/>
          </a:bodyPr>
          <a:lstStyle/>
          <a:p>
            <a:r>
              <a:rPr lang="en-US" dirty="0" smtClean="0">
                <a:solidFill>
                  <a:schemeClr val="accent6">
                    <a:lumMod val="75000"/>
                  </a:schemeClr>
                </a:solidFill>
              </a:rPr>
              <a:t>Serials are clocking</a:t>
            </a:r>
            <a:endParaRPr lang="en-US" dirty="0">
              <a:solidFill>
                <a:schemeClr val="accent6">
                  <a:lumMod val="75000"/>
                </a:schemeClr>
              </a:solidFill>
            </a:endParaRPr>
          </a:p>
        </p:txBody>
      </p:sp>
    </p:spTree>
    <p:extLst>
      <p:ext uri="{BB962C8B-B14F-4D97-AF65-F5344CB8AC3E}">
        <p14:creationId xmlns:p14="http://schemas.microsoft.com/office/powerpoint/2010/main" val="22247635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nvGrpSpPr>
          <p:cNvPr id="38" name="Group 37"/>
          <p:cNvGrpSpPr/>
          <p:nvPr/>
        </p:nvGrpSpPr>
        <p:grpSpPr>
          <a:xfrm>
            <a:off x="1257625" y="1820977"/>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3483057"/>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3483057"/>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cxnSp>
        <p:nvCxnSpPr>
          <p:cNvPr id="40" name="Straight Connector 39"/>
          <p:cNvCxnSpPr/>
          <p:nvPr/>
        </p:nvCxnSpPr>
        <p:spPr>
          <a:xfrm>
            <a:off x="6822877" y="4069621"/>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43" name="Rectangle 42"/>
          <p:cNvSpPr/>
          <p:nvPr/>
        </p:nvSpPr>
        <p:spPr>
          <a:xfrm>
            <a:off x="1954904" y="2091955"/>
            <a:ext cx="1381580" cy="1368951"/>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5" name="Straight Connector 44"/>
          <p:cNvCxnSpPr/>
          <p:nvPr/>
        </p:nvCxnSpPr>
        <p:spPr>
          <a:xfrm>
            <a:off x="6822877" y="2379108"/>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46" name="Up-Down Arrow 45"/>
          <p:cNvSpPr/>
          <p:nvPr/>
        </p:nvSpPr>
        <p:spPr>
          <a:xfrm>
            <a:off x="7246721" y="2379108"/>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TextBox 46"/>
          <p:cNvSpPr txBox="1"/>
          <p:nvPr/>
        </p:nvSpPr>
        <p:spPr>
          <a:xfrm>
            <a:off x="7545557" y="2764369"/>
            <a:ext cx="1120626" cy="923330"/>
          </a:xfrm>
          <a:prstGeom prst="rect">
            <a:avLst/>
          </a:prstGeom>
          <a:noFill/>
        </p:spPr>
        <p:txBody>
          <a:bodyPr wrap="square" rtlCol="0">
            <a:spAutoFit/>
          </a:bodyPr>
          <a:lstStyle/>
          <a:p>
            <a:r>
              <a:rPr lang="en-US" dirty="0" smtClean="0">
                <a:solidFill>
                  <a:schemeClr val="accent6">
                    <a:lumMod val="75000"/>
                  </a:schemeClr>
                </a:solidFill>
              </a:rPr>
              <a:t>Last pixels read</a:t>
            </a:r>
            <a:endParaRPr lang="en-US" dirty="0">
              <a:solidFill>
                <a:schemeClr val="accent6">
                  <a:lumMod val="75000"/>
                </a:schemeClr>
              </a:solidFill>
            </a:endParaRPr>
          </a:p>
        </p:txBody>
      </p:sp>
      <p:cxnSp>
        <p:nvCxnSpPr>
          <p:cNvPr id="36" name="Straight Connector 35"/>
          <p:cNvCxnSpPr/>
          <p:nvPr/>
        </p:nvCxnSpPr>
        <p:spPr>
          <a:xfrm>
            <a:off x="6138049" y="172887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560346" y="5441572"/>
            <a:ext cx="4569665" cy="369332"/>
          </a:xfrm>
          <a:prstGeom prst="rect">
            <a:avLst/>
          </a:prstGeom>
          <a:noFill/>
        </p:spPr>
        <p:txBody>
          <a:bodyPr wrap="square" rtlCol="0">
            <a:spAutoFit/>
          </a:bodyPr>
          <a:lstStyle/>
          <a:p>
            <a:r>
              <a:rPr lang="en-US" dirty="0"/>
              <a:t> </a:t>
            </a:r>
            <a:r>
              <a:rPr lang="en-US" dirty="0" smtClean="0"/>
              <a:t>t = 0 = end of previous line </a:t>
            </a:r>
            <a:endParaRPr lang="en-US" dirty="0"/>
          </a:p>
        </p:txBody>
      </p:sp>
      <p:sp>
        <p:nvSpPr>
          <p:cNvPr id="41" name="Rectangle 40"/>
          <p:cNvSpPr/>
          <p:nvPr/>
        </p:nvSpPr>
        <p:spPr>
          <a:xfrm>
            <a:off x="4718626" y="2092345"/>
            <a:ext cx="1381580" cy="1368951"/>
          </a:xfrm>
          <a:prstGeom prst="rect">
            <a:avLst/>
          </a:prstGeom>
          <a:pattFill prst="lgConfetti">
            <a:fgClr>
              <a:schemeClr val="accent4">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895897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p:cNvSpPr/>
          <p:nvPr/>
        </p:nvSpPr>
        <p:spPr>
          <a:xfrm>
            <a:off x="4033763" y="2076601"/>
            <a:ext cx="1394555" cy="137160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p:nvPr/>
        </p:nvGrpSpPr>
        <p:grpSpPr>
          <a:xfrm>
            <a:off x="560346" y="1790691"/>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3446807"/>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3467062"/>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1627709"/>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sp>
        <p:nvSpPr>
          <p:cNvPr id="23" name="Rectangle 22"/>
          <p:cNvSpPr/>
          <p:nvPr/>
        </p:nvSpPr>
        <p:spPr>
          <a:xfrm>
            <a:off x="3336988" y="1705940"/>
            <a:ext cx="659925" cy="9144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Arc 23"/>
          <p:cNvSpPr/>
          <p:nvPr/>
        </p:nvSpPr>
        <p:spPr>
          <a:xfrm>
            <a:off x="3829098" y="1760023"/>
            <a:ext cx="498022" cy="543617"/>
          </a:xfrm>
          <a:prstGeom prst="arc">
            <a:avLst>
              <a:gd name="adj1" fmla="val 16200000"/>
              <a:gd name="adj2" fmla="val 165259"/>
            </a:avLst>
          </a:prstGeom>
          <a:ln>
            <a:solidFill>
              <a:srgbClr val="FF6600"/>
            </a:solidFill>
            <a:headEnd type="none"/>
            <a:tail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 name="TextBox 26"/>
          <p:cNvSpPr txBox="1"/>
          <p:nvPr/>
        </p:nvSpPr>
        <p:spPr>
          <a:xfrm>
            <a:off x="3666424" y="583723"/>
            <a:ext cx="4451892" cy="369332"/>
          </a:xfrm>
          <a:prstGeom prst="rect">
            <a:avLst/>
          </a:prstGeom>
          <a:noFill/>
        </p:spPr>
        <p:txBody>
          <a:bodyPr wrap="square" rtlCol="0">
            <a:spAutoFit/>
          </a:bodyPr>
          <a:lstStyle/>
          <a:p>
            <a:r>
              <a:rPr lang="en-US" dirty="0" smtClean="0"/>
              <a:t>Wait 700 µs for emission of trapped charge</a:t>
            </a:r>
            <a:endParaRPr lang="en-US" dirty="0"/>
          </a:p>
        </p:txBody>
      </p:sp>
      <p:cxnSp>
        <p:nvCxnSpPr>
          <p:cNvPr id="36" name="Straight Connector 35"/>
          <p:cNvCxnSpPr>
            <a:endCxn id="23" idx="0"/>
          </p:cNvCxnSpPr>
          <p:nvPr/>
        </p:nvCxnSpPr>
        <p:spPr>
          <a:xfrm flipH="1">
            <a:off x="3666951" y="1045388"/>
            <a:ext cx="329962" cy="660552"/>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6138049" y="172887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41" name="TextBox 40"/>
          <p:cNvSpPr txBox="1"/>
          <p:nvPr/>
        </p:nvSpPr>
        <p:spPr>
          <a:xfrm>
            <a:off x="560346" y="5441572"/>
            <a:ext cx="4569665" cy="369332"/>
          </a:xfrm>
          <a:prstGeom prst="rect">
            <a:avLst/>
          </a:prstGeom>
          <a:noFill/>
        </p:spPr>
        <p:txBody>
          <a:bodyPr wrap="square" rtlCol="0">
            <a:spAutoFit/>
          </a:bodyPr>
          <a:lstStyle/>
          <a:p>
            <a:r>
              <a:rPr lang="en-US" dirty="0"/>
              <a:t> </a:t>
            </a:r>
            <a:r>
              <a:rPr lang="en-US" dirty="0" smtClean="0"/>
              <a:t>t = 1700 µs </a:t>
            </a:r>
            <a:endParaRPr lang="en-US" dirty="0"/>
          </a:p>
        </p:txBody>
      </p:sp>
      <p:sp>
        <p:nvSpPr>
          <p:cNvPr id="42" name="Rectangle 41"/>
          <p:cNvSpPr/>
          <p:nvPr/>
        </p:nvSpPr>
        <p:spPr>
          <a:xfrm>
            <a:off x="6125598" y="1661546"/>
            <a:ext cx="697277" cy="45720"/>
          </a:xfrm>
          <a:prstGeom prst="rect">
            <a:avLst/>
          </a:prstGeom>
          <a:pattFill prst="lgConfetti">
            <a:fgClr>
              <a:schemeClr val="accent4">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ectangle 43"/>
          <p:cNvSpPr/>
          <p:nvPr/>
        </p:nvSpPr>
        <p:spPr>
          <a:xfrm>
            <a:off x="4744019" y="2028468"/>
            <a:ext cx="697277" cy="45720"/>
          </a:xfrm>
          <a:prstGeom prst="rect">
            <a:avLst/>
          </a:prstGeom>
          <a:pattFill prst="lgConfetti">
            <a:fgClr>
              <a:schemeClr val="accent4">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9" name="Straight Connector 38"/>
          <p:cNvCxnSpPr/>
          <p:nvPr/>
        </p:nvCxnSpPr>
        <p:spPr>
          <a:xfrm>
            <a:off x="6848032" y="5028432"/>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6848032" y="3337919"/>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46" name="Up-Down Arrow 45"/>
          <p:cNvSpPr/>
          <p:nvPr/>
        </p:nvSpPr>
        <p:spPr>
          <a:xfrm>
            <a:off x="7271876" y="3337919"/>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TextBox 46"/>
          <p:cNvSpPr txBox="1"/>
          <p:nvPr/>
        </p:nvSpPr>
        <p:spPr>
          <a:xfrm>
            <a:off x="7570712" y="3723180"/>
            <a:ext cx="1120626" cy="923330"/>
          </a:xfrm>
          <a:prstGeom prst="rect">
            <a:avLst/>
          </a:prstGeom>
          <a:noFill/>
        </p:spPr>
        <p:txBody>
          <a:bodyPr wrap="square" rtlCol="0">
            <a:spAutoFit/>
          </a:bodyPr>
          <a:lstStyle/>
          <a:p>
            <a:r>
              <a:rPr lang="en-US" dirty="0" smtClean="0">
                <a:solidFill>
                  <a:schemeClr val="accent6">
                    <a:lumMod val="75000"/>
                  </a:schemeClr>
                </a:solidFill>
              </a:rPr>
              <a:t>Serials are clocking</a:t>
            </a:r>
            <a:endParaRPr lang="en-US" dirty="0">
              <a:solidFill>
                <a:schemeClr val="accent6">
                  <a:lumMod val="75000"/>
                </a:schemeClr>
              </a:solidFill>
            </a:endParaRPr>
          </a:p>
        </p:txBody>
      </p:sp>
    </p:spTree>
    <p:extLst>
      <p:ext uri="{BB962C8B-B14F-4D97-AF65-F5344CB8AC3E}">
        <p14:creationId xmlns:p14="http://schemas.microsoft.com/office/powerpoint/2010/main" val="64699464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p:cNvSpPr/>
          <p:nvPr/>
        </p:nvSpPr>
        <p:spPr>
          <a:xfrm>
            <a:off x="4033763" y="2051697"/>
            <a:ext cx="1394555" cy="1399032"/>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p:nvPr/>
        </p:nvGrpSpPr>
        <p:grpSpPr>
          <a:xfrm>
            <a:off x="560346" y="1790691"/>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3446807"/>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3467062"/>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1627709"/>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cxnSp>
        <p:nvCxnSpPr>
          <p:cNvPr id="23" name="Straight Connector 22"/>
          <p:cNvCxnSpPr/>
          <p:nvPr/>
        </p:nvCxnSpPr>
        <p:spPr>
          <a:xfrm>
            <a:off x="6138049" y="172887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560346" y="5441572"/>
            <a:ext cx="4569665" cy="369332"/>
          </a:xfrm>
          <a:prstGeom prst="rect">
            <a:avLst/>
          </a:prstGeom>
          <a:noFill/>
        </p:spPr>
        <p:txBody>
          <a:bodyPr wrap="square" rtlCol="0">
            <a:spAutoFit/>
          </a:bodyPr>
          <a:lstStyle/>
          <a:p>
            <a:r>
              <a:rPr lang="en-US" dirty="0"/>
              <a:t> </a:t>
            </a:r>
            <a:r>
              <a:rPr lang="en-US" dirty="0" smtClean="0"/>
              <a:t>t = 2400 µs </a:t>
            </a:r>
            <a:endParaRPr lang="en-US" dirty="0"/>
          </a:p>
        </p:txBody>
      </p:sp>
      <p:cxnSp>
        <p:nvCxnSpPr>
          <p:cNvPr id="25" name="Straight Connector 24"/>
          <p:cNvCxnSpPr/>
          <p:nvPr/>
        </p:nvCxnSpPr>
        <p:spPr>
          <a:xfrm>
            <a:off x="6848032" y="5028432"/>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6848032" y="3337919"/>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36" name="Up-Down Arrow 35"/>
          <p:cNvSpPr/>
          <p:nvPr/>
        </p:nvSpPr>
        <p:spPr>
          <a:xfrm>
            <a:off x="7271876" y="3337919"/>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TextBox 38"/>
          <p:cNvSpPr txBox="1"/>
          <p:nvPr/>
        </p:nvSpPr>
        <p:spPr>
          <a:xfrm>
            <a:off x="7570712" y="3723180"/>
            <a:ext cx="1120626" cy="923330"/>
          </a:xfrm>
          <a:prstGeom prst="rect">
            <a:avLst/>
          </a:prstGeom>
          <a:noFill/>
        </p:spPr>
        <p:txBody>
          <a:bodyPr wrap="square" rtlCol="0">
            <a:spAutoFit/>
          </a:bodyPr>
          <a:lstStyle/>
          <a:p>
            <a:r>
              <a:rPr lang="en-US" dirty="0" smtClean="0">
                <a:solidFill>
                  <a:schemeClr val="accent6">
                    <a:lumMod val="75000"/>
                  </a:schemeClr>
                </a:solidFill>
              </a:rPr>
              <a:t>Serials are clocking</a:t>
            </a:r>
            <a:endParaRPr lang="en-US" dirty="0">
              <a:solidFill>
                <a:schemeClr val="accent6">
                  <a:lumMod val="75000"/>
                </a:schemeClr>
              </a:solidFill>
            </a:endParaRPr>
          </a:p>
        </p:txBody>
      </p:sp>
    </p:spTree>
    <p:extLst>
      <p:ext uri="{BB962C8B-B14F-4D97-AF65-F5344CB8AC3E}">
        <p14:creationId xmlns:p14="http://schemas.microsoft.com/office/powerpoint/2010/main" val="144789521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p:cNvSpPr/>
          <p:nvPr/>
        </p:nvSpPr>
        <p:spPr>
          <a:xfrm>
            <a:off x="4033763" y="1927177"/>
            <a:ext cx="2091835" cy="1517904"/>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p:nvPr/>
        </p:nvGrpSpPr>
        <p:grpSpPr>
          <a:xfrm>
            <a:off x="560346" y="1591459"/>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2537811"/>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3467062"/>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2549157"/>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sp>
        <p:nvSpPr>
          <p:cNvPr id="23" name="Rectangle 22"/>
          <p:cNvSpPr/>
          <p:nvPr/>
        </p:nvSpPr>
        <p:spPr>
          <a:xfrm>
            <a:off x="4033739" y="2586513"/>
            <a:ext cx="697279" cy="95527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5428321" y="2561609"/>
            <a:ext cx="697279" cy="95527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6138049" y="172887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560346" y="5441572"/>
            <a:ext cx="4569665" cy="369332"/>
          </a:xfrm>
          <a:prstGeom prst="rect">
            <a:avLst/>
          </a:prstGeom>
          <a:noFill/>
        </p:spPr>
        <p:txBody>
          <a:bodyPr wrap="square" rtlCol="0">
            <a:spAutoFit/>
          </a:bodyPr>
          <a:lstStyle/>
          <a:p>
            <a:r>
              <a:rPr lang="en-US" dirty="0"/>
              <a:t> </a:t>
            </a:r>
            <a:r>
              <a:rPr lang="en-US" dirty="0" smtClean="0"/>
              <a:t>t = 2450 µs </a:t>
            </a:r>
            <a:endParaRPr lang="en-US" dirty="0"/>
          </a:p>
        </p:txBody>
      </p:sp>
      <p:cxnSp>
        <p:nvCxnSpPr>
          <p:cNvPr id="36" name="Straight Connector 35"/>
          <p:cNvCxnSpPr/>
          <p:nvPr/>
        </p:nvCxnSpPr>
        <p:spPr>
          <a:xfrm>
            <a:off x="6848032" y="5028432"/>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6848032" y="3337919"/>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40" name="Up-Down Arrow 39"/>
          <p:cNvSpPr/>
          <p:nvPr/>
        </p:nvSpPr>
        <p:spPr>
          <a:xfrm>
            <a:off x="7271876" y="3337919"/>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7570712" y="3723180"/>
            <a:ext cx="1120626" cy="923330"/>
          </a:xfrm>
          <a:prstGeom prst="rect">
            <a:avLst/>
          </a:prstGeom>
          <a:noFill/>
        </p:spPr>
        <p:txBody>
          <a:bodyPr wrap="square" rtlCol="0">
            <a:spAutoFit/>
          </a:bodyPr>
          <a:lstStyle/>
          <a:p>
            <a:r>
              <a:rPr lang="en-US" dirty="0" smtClean="0">
                <a:solidFill>
                  <a:schemeClr val="accent6">
                    <a:lumMod val="75000"/>
                  </a:schemeClr>
                </a:solidFill>
              </a:rPr>
              <a:t>Serials are clocking</a:t>
            </a:r>
            <a:endParaRPr lang="en-US" dirty="0">
              <a:solidFill>
                <a:schemeClr val="accent6">
                  <a:lumMod val="75000"/>
                </a:schemeClr>
              </a:solidFill>
            </a:endParaRPr>
          </a:p>
        </p:txBody>
      </p:sp>
    </p:spTree>
    <p:extLst>
      <p:ext uri="{BB962C8B-B14F-4D97-AF65-F5344CB8AC3E}">
        <p14:creationId xmlns:p14="http://schemas.microsoft.com/office/powerpoint/2010/main" val="168324268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p:cNvSpPr/>
          <p:nvPr/>
        </p:nvSpPr>
        <p:spPr>
          <a:xfrm>
            <a:off x="4731042" y="2076601"/>
            <a:ext cx="1394556" cy="137160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p:nvPr/>
        </p:nvGrpSpPr>
        <p:grpSpPr>
          <a:xfrm>
            <a:off x="560346" y="1591459"/>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1877855"/>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3467062"/>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3470605"/>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sp>
        <p:nvSpPr>
          <p:cNvPr id="23" name="Rectangle 22"/>
          <p:cNvSpPr/>
          <p:nvPr/>
        </p:nvSpPr>
        <p:spPr>
          <a:xfrm>
            <a:off x="4059146" y="1780652"/>
            <a:ext cx="659925" cy="9144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Arc 23"/>
          <p:cNvSpPr/>
          <p:nvPr/>
        </p:nvSpPr>
        <p:spPr>
          <a:xfrm>
            <a:off x="4551256" y="1797379"/>
            <a:ext cx="498022" cy="543617"/>
          </a:xfrm>
          <a:prstGeom prst="arc">
            <a:avLst>
              <a:gd name="adj1" fmla="val 16200000"/>
              <a:gd name="adj2" fmla="val 165259"/>
            </a:avLst>
          </a:prstGeom>
          <a:ln>
            <a:solidFill>
              <a:srgbClr val="FF6600"/>
            </a:solidFill>
            <a:headEnd type="none"/>
            <a:tail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 name="TextBox 26"/>
          <p:cNvSpPr txBox="1"/>
          <p:nvPr/>
        </p:nvSpPr>
        <p:spPr>
          <a:xfrm>
            <a:off x="4388582" y="673001"/>
            <a:ext cx="4427012" cy="369332"/>
          </a:xfrm>
          <a:prstGeom prst="rect">
            <a:avLst/>
          </a:prstGeom>
          <a:noFill/>
        </p:spPr>
        <p:txBody>
          <a:bodyPr wrap="square" rtlCol="0">
            <a:spAutoFit/>
          </a:bodyPr>
          <a:lstStyle/>
          <a:p>
            <a:r>
              <a:rPr lang="en-US" dirty="0" smtClean="0"/>
              <a:t>Wait 700 µs for emission of trapped charge</a:t>
            </a:r>
            <a:endParaRPr lang="en-US" dirty="0"/>
          </a:p>
        </p:txBody>
      </p:sp>
      <p:cxnSp>
        <p:nvCxnSpPr>
          <p:cNvPr id="36" name="Straight Connector 35"/>
          <p:cNvCxnSpPr>
            <a:endCxn id="23" idx="0"/>
          </p:cNvCxnSpPr>
          <p:nvPr/>
        </p:nvCxnSpPr>
        <p:spPr>
          <a:xfrm flipH="1">
            <a:off x="4389109" y="1120100"/>
            <a:ext cx="329962" cy="660552"/>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6138049" y="172887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41" name="TextBox 40"/>
          <p:cNvSpPr txBox="1"/>
          <p:nvPr/>
        </p:nvSpPr>
        <p:spPr>
          <a:xfrm>
            <a:off x="560346" y="5441572"/>
            <a:ext cx="4569665" cy="369332"/>
          </a:xfrm>
          <a:prstGeom prst="rect">
            <a:avLst/>
          </a:prstGeom>
          <a:noFill/>
        </p:spPr>
        <p:txBody>
          <a:bodyPr wrap="square" rtlCol="0">
            <a:spAutoFit/>
          </a:bodyPr>
          <a:lstStyle/>
          <a:p>
            <a:r>
              <a:rPr lang="en-US" dirty="0"/>
              <a:t> </a:t>
            </a:r>
            <a:r>
              <a:rPr lang="en-US" dirty="0" smtClean="0"/>
              <a:t>t = 2500 µs </a:t>
            </a:r>
            <a:endParaRPr lang="en-US" dirty="0"/>
          </a:p>
        </p:txBody>
      </p:sp>
      <p:cxnSp>
        <p:nvCxnSpPr>
          <p:cNvPr id="25" name="Straight Connector 24"/>
          <p:cNvCxnSpPr/>
          <p:nvPr/>
        </p:nvCxnSpPr>
        <p:spPr>
          <a:xfrm>
            <a:off x="6848032" y="5028432"/>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6848032" y="3337919"/>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42" name="Up-Down Arrow 41"/>
          <p:cNvSpPr/>
          <p:nvPr/>
        </p:nvSpPr>
        <p:spPr>
          <a:xfrm>
            <a:off x="7271876" y="3337919"/>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TextBox 43"/>
          <p:cNvSpPr txBox="1"/>
          <p:nvPr/>
        </p:nvSpPr>
        <p:spPr>
          <a:xfrm>
            <a:off x="7570712" y="3723180"/>
            <a:ext cx="1120626" cy="923330"/>
          </a:xfrm>
          <a:prstGeom prst="rect">
            <a:avLst/>
          </a:prstGeom>
          <a:noFill/>
        </p:spPr>
        <p:txBody>
          <a:bodyPr wrap="square" rtlCol="0">
            <a:spAutoFit/>
          </a:bodyPr>
          <a:lstStyle/>
          <a:p>
            <a:r>
              <a:rPr lang="en-US" dirty="0" smtClean="0">
                <a:solidFill>
                  <a:schemeClr val="accent6">
                    <a:lumMod val="75000"/>
                  </a:schemeClr>
                </a:solidFill>
              </a:rPr>
              <a:t>Serials are clocking</a:t>
            </a:r>
            <a:endParaRPr lang="en-US" dirty="0">
              <a:solidFill>
                <a:schemeClr val="accent6">
                  <a:lumMod val="75000"/>
                </a:schemeClr>
              </a:solidFill>
            </a:endParaRPr>
          </a:p>
        </p:txBody>
      </p:sp>
    </p:spTree>
    <p:extLst>
      <p:ext uri="{BB962C8B-B14F-4D97-AF65-F5344CB8AC3E}">
        <p14:creationId xmlns:p14="http://schemas.microsoft.com/office/powerpoint/2010/main" val="89592733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p:cNvSpPr/>
          <p:nvPr/>
        </p:nvSpPr>
        <p:spPr>
          <a:xfrm>
            <a:off x="4731042" y="2051697"/>
            <a:ext cx="1394556" cy="1399032"/>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p:nvPr/>
        </p:nvGrpSpPr>
        <p:grpSpPr>
          <a:xfrm>
            <a:off x="560346" y="1591459"/>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1865403"/>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3467062"/>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3470605"/>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cxnSp>
        <p:nvCxnSpPr>
          <p:cNvPr id="25" name="Straight Connector 24"/>
          <p:cNvCxnSpPr/>
          <p:nvPr/>
        </p:nvCxnSpPr>
        <p:spPr>
          <a:xfrm>
            <a:off x="6138049" y="172887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560346" y="5429120"/>
            <a:ext cx="8205443" cy="1200329"/>
          </a:xfrm>
          <a:prstGeom prst="rect">
            <a:avLst/>
          </a:prstGeom>
          <a:noFill/>
        </p:spPr>
        <p:txBody>
          <a:bodyPr wrap="square" rtlCol="0">
            <a:spAutoFit/>
          </a:bodyPr>
          <a:lstStyle/>
          <a:p>
            <a:r>
              <a:rPr lang="en-US" dirty="0"/>
              <a:t> </a:t>
            </a:r>
            <a:r>
              <a:rPr lang="en-US" dirty="0" smtClean="0"/>
              <a:t>t = 3200 µs  = line time  = 100µs for parallel charge dump + 3100µs for line readout overlapped rest of parallel transfer </a:t>
            </a:r>
          </a:p>
          <a:p>
            <a:endParaRPr lang="en-US" dirty="0"/>
          </a:p>
          <a:p>
            <a:r>
              <a:rPr lang="en-US" dirty="0" smtClean="0"/>
              <a:t>Frame time = 3200µs/line * 3072 lines = 9.8 s</a:t>
            </a:r>
            <a:endParaRPr lang="en-US" dirty="0"/>
          </a:p>
        </p:txBody>
      </p:sp>
      <p:cxnSp>
        <p:nvCxnSpPr>
          <p:cNvPr id="23" name="Straight Connector 22"/>
          <p:cNvCxnSpPr/>
          <p:nvPr/>
        </p:nvCxnSpPr>
        <p:spPr>
          <a:xfrm>
            <a:off x="6848032" y="5028432"/>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6848032" y="3337919"/>
            <a:ext cx="1395050" cy="0"/>
          </a:xfrm>
          <a:prstGeom prst="line">
            <a:avLst/>
          </a:prstGeom>
          <a:ln w="28575"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27" name="Up-Down Arrow 26"/>
          <p:cNvSpPr/>
          <p:nvPr/>
        </p:nvSpPr>
        <p:spPr>
          <a:xfrm>
            <a:off x="7271876" y="3337919"/>
            <a:ext cx="361091" cy="1690513"/>
          </a:xfrm>
          <a:prstGeom prst="upDownArrow">
            <a:avLst/>
          </a:prstGeom>
          <a:solidFill>
            <a:srgbClr val="FFFFFF"/>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TextBox 35"/>
          <p:cNvSpPr txBox="1"/>
          <p:nvPr/>
        </p:nvSpPr>
        <p:spPr>
          <a:xfrm>
            <a:off x="7570712" y="3723180"/>
            <a:ext cx="1120626" cy="923330"/>
          </a:xfrm>
          <a:prstGeom prst="rect">
            <a:avLst/>
          </a:prstGeom>
          <a:noFill/>
        </p:spPr>
        <p:txBody>
          <a:bodyPr wrap="square" rtlCol="0">
            <a:spAutoFit/>
          </a:bodyPr>
          <a:lstStyle/>
          <a:p>
            <a:r>
              <a:rPr lang="en-US" dirty="0" smtClean="0">
                <a:solidFill>
                  <a:schemeClr val="accent6">
                    <a:lumMod val="75000"/>
                  </a:schemeClr>
                </a:solidFill>
              </a:rPr>
              <a:t>Serials are clocking</a:t>
            </a:r>
            <a:endParaRPr lang="en-US" dirty="0">
              <a:solidFill>
                <a:schemeClr val="accent6">
                  <a:lumMod val="75000"/>
                </a:schemeClr>
              </a:solidFill>
            </a:endParaRPr>
          </a:p>
        </p:txBody>
      </p:sp>
    </p:spTree>
    <p:extLst>
      <p:ext uri="{BB962C8B-B14F-4D97-AF65-F5344CB8AC3E}">
        <p14:creationId xmlns:p14="http://schemas.microsoft.com/office/powerpoint/2010/main" val="69951742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583" y="751266"/>
            <a:ext cx="553633" cy="656695"/>
          </a:xfrm>
          <a:prstGeom prst="rect">
            <a:avLst/>
          </a:prstGeom>
          <a:noFill/>
        </p:spPr>
        <p:txBody>
          <a:bodyPr wrap="square" rtlCol="0">
            <a:spAutoFit/>
          </a:bodyPr>
          <a:lstStyle/>
          <a:p>
            <a:r>
              <a:rPr lang="en-US" sz="2800" dirty="0" smtClean="0"/>
              <a:t>P1</a:t>
            </a:r>
          </a:p>
        </p:txBody>
      </p:sp>
      <p:sp>
        <p:nvSpPr>
          <p:cNvPr id="3" name="TextBox 2"/>
          <p:cNvSpPr txBox="1"/>
          <p:nvPr/>
        </p:nvSpPr>
        <p:spPr>
          <a:xfrm>
            <a:off x="48583" y="1765996"/>
            <a:ext cx="553633" cy="656695"/>
          </a:xfrm>
          <a:prstGeom prst="rect">
            <a:avLst/>
          </a:prstGeom>
          <a:noFill/>
        </p:spPr>
        <p:txBody>
          <a:bodyPr wrap="square" rtlCol="0">
            <a:spAutoFit/>
          </a:bodyPr>
          <a:lstStyle/>
          <a:p>
            <a:r>
              <a:rPr lang="en-US" sz="2800" dirty="0" smtClean="0">
                <a:solidFill>
                  <a:srgbClr val="FF0000"/>
                </a:solidFill>
              </a:rPr>
              <a:t>P2</a:t>
            </a:r>
          </a:p>
        </p:txBody>
      </p:sp>
      <p:sp>
        <p:nvSpPr>
          <p:cNvPr id="4" name="TextBox 3"/>
          <p:cNvSpPr txBox="1"/>
          <p:nvPr/>
        </p:nvSpPr>
        <p:spPr>
          <a:xfrm>
            <a:off x="48583" y="2677466"/>
            <a:ext cx="553633" cy="656695"/>
          </a:xfrm>
          <a:prstGeom prst="rect">
            <a:avLst/>
          </a:prstGeom>
          <a:noFill/>
        </p:spPr>
        <p:txBody>
          <a:bodyPr wrap="square" rtlCol="0">
            <a:spAutoFit/>
          </a:bodyPr>
          <a:lstStyle/>
          <a:p>
            <a:r>
              <a:rPr lang="en-US" sz="2800" dirty="0" smtClean="0">
                <a:solidFill>
                  <a:srgbClr val="008000"/>
                </a:solidFill>
              </a:rPr>
              <a:t>P3</a:t>
            </a:r>
          </a:p>
        </p:txBody>
      </p:sp>
      <p:sp>
        <p:nvSpPr>
          <p:cNvPr id="5" name="TextBox 4"/>
          <p:cNvSpPr txBox="1"/>
          <p:nvPr/>
        </p:nvSpPr>
        <p:spPr>
          <a:xfrm>
            <a:off x="48583" y="4604699"/>
            <a:ext cx="654110" cy="523220"/>
          </a:xfrm>
          <a:prstGeom prst="rect">
            <a:avLst/>
          </a:prstGeom>
          <a:noFill/>
        </p:spPr>
        <p:txBody>
          <a:bodyPr wrap="square" rtlCol="0">
            <a:spAutoFit/>
          </a:bodyPr>
          <a:lstStyle/>
          <a:p>
            <a:r>
              <a:rPr lang="en-US" sz="2800" dirty="0" smtClean="0">
                <a:solidFill>
                  <a:srgbClr val="FF00FF"/>
                </a:solidFill>
              </a:rPr>
              <a:t>TG</a:t>
            </a:r>
          </a:p>
        </p:txBody>
      </p:sp>
      <p:sp>
        <p:nvSpPr>
          <p:cNvPr id="6" name="TextBox 5"/>
          <p:cNvSpPr txBox="1"/>
          <p:nvPr/>
        </p:nvSpPr>
        <p:spPr>
          <a:xfrm>
            <a:off x="48583" y="3669740"/>
            <a:ext cx="553633" cy="656695"/>
          </a:xfrm>
          <a:prstGeom prst="rect">
            <a:avLst/>
          </a:prstGeom>
          <a:noFill/>
        </p:spPr>
        <p:txBody>
          <a:bodyPr wrap="square" rtlCol="0">
            <a:spAutoFit/>
          </a:bodyPr>
          <a:lstStyle/>
          <a:p>
            <a:r>
              <a:rPr lang="en-US" sz="2800" dirty="0" smtClean="0">
                <a:solidFill>
                  <a:srgbClr val="0000FF"/>
                </a:solidFill>
              </a:rPr>
              <a:t>P4</a:t>
            </a:r>
          </a:p>
        </p:txBody>
      </p:sp>
      <p:sp>
        <p:nvSpPr>
          <p:cNvPr id="7" name="TextBox 6"/>
          <p:cNvSpPr txBox="1"/>
          <p:nvPr/>
        </p:nvSpPr>
        <p:spPr>
          <a:xfrm>
            <a:off x="25065" y="5644543"/>
            <a:ext cx="553633" cy="656695"/>
          </a:xfrm>
          <a:prstGeom prst="rect">
            <a:avLst/>
          </a:prstGeom>
          <a:noFill/>
        </p:spPr>
        <p:txBody>
          <a:bodyPr wrap="square" rtlCol="0">
            <a:spAutoFit/>
          </a:bodyPr>
          <a:lstStyle/>
          <a:p>
            <a:r>
              <a:rPr lang="en-US" sz="2800" dirty="0" err="1" smtClean="0">
                <a:solidFill>
                  <a:srgbClr val="FF6600"/>
                </a:solidFill>
              </a:rPr>
              <a:t>Sx</a:t>
            </a:r>
            <a:endParaRPr lang="en-US" sz="2800" dirty="0" smtClean="0">
              <a:solidFill>
                <a:srgbClr val="FF6600"/>
              </a:solidFill>
            </a:endParaRPr>
          </a:p>
        </p:txBody>
      </p:sp>
      <p:cxnSp>
        <p:nvCxnSpPr>
          <p:cNvPr id="8" name="Straight Connector 7"/>
          <p:cNvCxnSpPr/>
          <p:nvPr/>
        </p:nvCxnSpPr>
        <p:spPr>
          <a:xfrm>
            <a:off x="668285" y="1621014"/>
            <a:ext cx="45791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2693" y="2464971"/>
            <a:ext cx="577535"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702693" y="2772009"/>
            <a:ext cx="577535"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702693" y="5286978"/>
            <a:ext cx="516590" cy="1"/>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a:stCxn id="2" idx="3"/>
          </p:cNvCxnSpPr>
          <p:nvPr/>
        </p:nvCxnSpPr>
        <p:spPr>
          <a:xfrm flipV="1">
            <a:off x="602216" y="1070062"/>
            <a:ext cx="6433217" cy="9551"/>
          </a:xfrm>
          <a:prstGeom prst="line">
            <a:avLst/>
          </a:prstGeom>
          <a:ln w="12700" cmpd="sng">
            <a:solidFill>
              <a:schemeClr val="tx1"/>
            </a:solidFill>
            <a:prstDash val="dot"/>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flipV="1">
            <a:off x="602216" y="2100278"/>
            <a:ext cx="6433217" cy="9551"/>
          </a:xfrm>
          <a:prstGeom prst="line">
            <a:avLst/>
          </a:prstGeom>
          <a:ln w="12700" cmpd="sng">
            <a:solidFill>
              <a:srgbClr val="FF0000"/>
            </a:solidFill>
            <a:prstDash val="dot"/>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flipV="1">
            <a:off x="602216" y="2996264"/>
            <a:ext cx="6433217" cy="9551"/>
          </a:xfrm>
          <a:prstGeom prst="line">
            <a:avLst/>
          </a:prstGeom>
          <a:ln w="12700" cmpd="sng">
            <a:solidFill>
              <a:srgbClr val="008000"/>
            </a:solidFill>
            <a:prstDash val="dot"/>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V="1">
            <a:off x="602216" y="3992922"/>
            <a:ext cx="6433217" cy="9551"/>
          </a:xfrm>
          <a:prstGeom prst="line">
            <a:avLst/>
          </a:prstGeom>
          <a:ln w="12700" cmpd="sng">
            <a:prstDash val="dot"/>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V="1">
            <a:off x="602216" y="4922464"/>
            <a:ext cx="6433217" cy="9551"/>
          </a:xfrm>
          <a:prstGeom prst="line">
            <a:avLst/>
          </a:prstGeom>
          <a:ln w="12700" cmpd="sng">
            <a:solidFill>
              <a:srgbClr val="FF00FF"/>
            </a:solidFill>
            <a:prstDash val="dot"/>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702693" y="5439462"/>
            <a:ext cx="8441307" cy="0"/>
          </a:xfrm>
          <a:prstGeom prst="line">
            <a:avLst/>
          </a:prstGeom>
          <a:ln w="28575" cmpd="sng">
            <a:solidFill>
              <a:srgbClr val="FF6600"/>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flipV="1">
            <a:off x="1219283" y="4604700"/>
            <a:ext cx="31987" cy="682278"/>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flipV="1">
            <a:off x="1126204" y="809336"/>
            <a:ext cx="204878" cy="811678"/>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1280228" y="2772009"/>
            <a:ext cx="204879" cy="562153"/>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1485106" y="3334162"/>
            <a:ext cx="1464466"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a:off x="1280229" y="2464971"/>
            <a:ext cx="204878" cy="212495"/>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p:nvCxnSpPr>
        <p:spPr>
          <a:xfrm>
            <a:off x="1280229" y="3797344"/>
            <a:ext cx="88579" cy="160053"/>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flipH="1">
            <a:off x="1251271" y="4604701"/>
            <a:ext cx="292125"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flipH="1" flipV="1">
            <a:off x="1543396" y="4604700"/>
            <a:ext cx="4537" cy="682279"/>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p:nvCxnSpPr>
        <p:spPr>
          <a:xfrm>
            <a:off x="1485106" y="3334162"/>
            <a:ext cx="0" cy="1270538"/>
          </a:xfrm>
          <a:prstGeom prst="line">
            <a:avLst/>
          </a:prstGeom>
          <a:ln w="12700" cmpd="sng">
            <a:solidFill>
              <a:srgbClr val="FF00FF"/>
            </a:solidFill>
            <a:prstDash val="dot"/>
          </a:ln>
          <a:effectLst/>
        </p:spPr>
        <p:style>
          <a:lnRef idx="2">
            <a:schemeClr val="accent1"/>
          </a:lnRef>
          <a:fillRef idx="0">
            <a:schemeClr val="accent1"/>
          </a:fillRef>
          <a:effectRef idx="1">
            <a:schemeClr val="accent1"/>
          </a:effectRef>
          <a:fontRef idx="minor">
            <a:schemeClr val="tx1"/>
          </a:fontRef>
        </p:style>
      </p:cxnSp>
      <p:cxnSp>
        <p:nvCxnSpPr>
          <p:cNvPr id="93" name="Straight Connector 92"/>
          <p:cNvCxnSpPr/>
          <p:nvPr/>
        </p:nvCxnSpPr>
        <p:spPr>
          <a:xfrm>
            <a:off x="1607616" y="5439462"/>
            <a:ext cx="54071" cy="727507"/>
          </a:xfrm>
          <a:prstGeom prst="line">
            <a:avLst/>
          </a:prstGeom>
          <a:ln w="28575" cmpd="sng">
            <a:solidFill>
              <a:srgbClr val="FF6600"/>
            </a:solidFill>
          </a:ln>
          <a:effectLst/>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p:nvCxnSpPr>
        <p:spPr>
          <a:xfrm>
            <a:off x="1661687" y="6164238"/>
            <a:ext cx="6064517" cy="0"/>
          </a:xfrm>
          <a:prstGeom prst="line">
            <a:avLst/>
          </a:prstGeom>
          <a:ln w="28575" cmpd="sng">
            <a:solidFill>
              <a:srgbClr val="FF6600"/>
            </a:solidFill>
          </a:ln>
          <a:effectLst/>
        </p:spPr>
        <p:style>
          <a:lnRef idx="2">
            <a:schemeClr val="accent1"/>
          </a:lnRef>
          <a:fillRef idx="0">
            <a:schemeClr val="accent1"/>
          </a:fillRef>
          <a:effectRef idx="1">
            <a:schemeClr val="accent1"/>
          </a:effectRef>
          <a:fontRef idx="minor">
            <a:schemeClr val="tx1"/>
          </a:fontRef>
        </p:style>
      </p:cxnSp>
      <p:cxnSp>
        <p:nvCxnSpPr>
          <p:cNvPr id="99" name="Straight Connector 98"/>
          <p:cNvCxnSpPr/>
          <p:nvPr/>
        </p:nvCxnSpPr>
        <p:spPr>
          <a:xfrm flipH="1">
            <a:off x="1116056" y="5439462"/>
            <a:ext cx="68818" cy="724776"/>
          </a:xfrm>
          <a:prstGeom prst="line">
            <a:avLst/>
          </a:prstGeom>
          <a:ln w="28575" cmpd="sng">
            <a:solidFill>
              <a:srgbClr val="FF6600"/>
            </a:solidFill>
          </a:ln>
          <a:effectLst/>
        </p:spPr>
        <p:style>
          <a:lnRef idx="2">
            <a:schemeClr val="accent1"/>
          </a:lnRef>
          <a:fillRef idx="0">
            <a:schemeClr val="accent1"/>
          </a:fillRef>
          <a:effectRef idx="1">
            <a:schemeClr val="accent1"/>
          </a:effectRef>
          <a:fontRef idx="minor">
            <a:schemeClr val="tx1"/>
          </a:fontRef>
        </p:style>
      </p:cxnSp>
      <p:cxnSp>
        <p:nvCxnSpPr>
          <p:cNvPr id="103" name="Straight Connector 102"/>
          <p:cNvCxnSpPr/>
          <p:nvPr/>
        </p:nvCxnSpPr>
        <p:spPr>
          <a:xfrm flipH="1">
            <a:off x="702693" y="6164238"/>
            <a:ext cx="413363" cy="2732"/>
          </a:xfrm>
          <a:prstGeom prst="line">
            <a:avLst/>
          </a:prstGeom>
          <a:ln w="28575" cmpd="sng">
            <a:solidFill>
              <a:srgbClr val="FF6600"/>
            </a:solidFill>
          </a:ln>
          <a:effectLst/>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a:off x="1368807" y="3957397"/>
            <a:ext cx="199488"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flipV="1">
            <a:off x="1577721" y="3797345"/>
            <a:ext cx="97928" cy="160052"/>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114" name="Straight Connector 113"/>
          <p:cNvCxnSpPr/>
          <p:nvPr/>
        </p:nvCxnSpPr>
        <p:spPr>
          <a:xfrm>
            <a:off x="702693" y="3797344"/>
            <a:ext cx="577535"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115" name="Straight Connector 114"/>
          <p:cNvCxnSpPr/>
          <p:nvPr/>
        </p:nvCxnSpPr>
        <p:spPr>
          <a:xfrm>
            <a:off x="1661687" y="3797344"/>
            <a:ext cx="1287885"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116" name="Straight Connector 115"/>
          <p:cNvCxnSpPr/>
          <p:nvPr/>
        </p:nvCxnSpPr>
        <p:spPr>
          <a:xfrm>
            <a:off x="2949572" y="3334162"/>
            <a:ext cx="172047" cy="216168"/>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119" name="Straight Connector 118"/>
          <p:cNvCxnSpPr/>
          <p:nvPr/>
        </p:nvCxnSpPr>
        <p:spPr>
          <a:xfrm>
            <a:off x="1485106" y="2677466"/>
            <a:ext cx="1464466"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21" name="Straight Connector 120"/>
          <p:cNvCxnSpPr/>
          <p:nvPr/>
        </p:nvCxnSpPr>
        <p:spPr>
          <a:xfrm flipH="1">
            <a:off x="2949573" y="1866862"/>
            <a:ext cx="172046" cy="822564"/>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27" name="Straight Connector 126"/>
          <p:cNvCxnSpPr/>
          <p:nvPr/>
        </p:nvCxnSpPr>
        <p:spPr>
          <a:xfrm>
            <a:off x="2949572" y="3797344"/>
            <a:ext cx="172047" cy="45313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138" name="Straight Connector 137"/>
          <p:cNvCxnSpPr/>
          <p:nvPr/>
        </p:nvCxnSpPr>
        <p:spPr>
          <a:xfrm>
            <a:off x="3121619" y="4250474"/>
            <a:ext cx="1464466"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140" name="Straight Connector 139"/>
          <p:cNvCxnSpPr/>
          <p:nvPr/>
        </p:nvCxnSpPr>
        <p:spPr>
          <a:xfrm>
            <a:off x="3121619" y="3537792"/>
            <a:ext cx="1464466"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141" name="Straight Connector 140"/>
          <p:cNvCxnSpPr/>
          <p:nvPr/>
        </p:nvCxnSpPr>
        <p:spPr>
          <a:xfrm>
            <a:off x="1331082" y="809336"/>
            <a:ext cx="3255002"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9" name="Straight Connector 148"/>
          <p:cNvCxnSpPr/>
          <p:nvPr/>
        </p:nvCxnSpPr>
        <p:spPr>
          <a:xfrm flipV="1">
            <a:off x="3121619" y="1848302"/>
            <a:ext cx="3100978" cy="1856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50" name="Straight Connector 149"/>
          <p:cNvCxnSpPr/>
          <p:nvPr/>
        </p:nvCxnSpPr>
        <p:spPr>
          <a:xfrm flipV="1">
            <a:off x="4586085" y="2753449"/>
            <a:ext cx="172046" cy="771993"/>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154" name="Straight Connector 153"/>
          <p:cNvCxnSpPr/>
          <p:nvPr/>
        </p:nvCxnSpPr>
        <p:spPr>
          <a:xfrm flipH="1" flipV="1">
            <a:off x="4586085" y="809337"/>
            <a:ext cx="172046" cy="598624"/>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59" name="Straight Connector 158"/>
          <p:cNvCxnSpPr/>
          <p:nvPr/>
        </p:nvCxnSpPr>
        <p:spPr>
          <a:xfrm>
            <a:off x="4586084" y="4250474"/>
            <a:ext cx="172047" cy="216168"/>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163" name="Straight Connector 162"/>
          <p:cNvCxnSpPr/>
          <p:nvPr/>
        </p:nvCxnSpPr>
        <p:spPr>
          <a:xfrm>
            <a:off x="4758131" y="1397732"/>
            <a:ext cx="1464466"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64" name="Straight Connector 163"/>
          <p:cNvCxnSpPr/>
          <p:nvPr/>
        </p:nvCxnSpPr>
        <p:spPr>
          <a:xfrm>
            <a:off x="4758131" y="4466642"/>
            <a:ext cx="1464466"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166" name="Straight Connector 165"/>
          <p:cNvCxnSpPr/>
          <p:nvPr/>
        </p:nvCxnSpPr>
        <p:spPr>
          <a:xfrm flipV="1">
            <a:off x="4758131" y="2753449"/>
            <a:ext cx="3100978" cy="1856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180" name="Straight Connector 179"/>
          <p:cNvCxnSpPr/>
          <p:nvPr/>
        </p:nvCxnSpPr>
        <p:spPr>
          <a:xfrm flipH="1">
            <a:off x="6222598" y="3797345"/>
            <a:ext cx="164158" cy="676798"/>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181" name="Straight Connector 180"/>
          <p:cNvCxnSpPr/>
          <p:nvPr/>
        </p:nvCxnSpPr>
        <p:spPr>
          <a:xfrm>
            <a:off x="6222597" y="1385974"/>
            <a:ext cx="172047" cy="216168"/>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82" name="Straight Connector 181"/>
          <p:cNvCxnSpPr/>
          <p:nvPr/>
        </p:nvCxnSpPr>
        <p:spPr>
          <a:xfrm>
            <a:off x="6386756" y="1595211"/>
            <a:ext cx="1464466"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83" name="Straight Connector 182"/>
          <p:cNvCxnSpPr/>
          <p:nvPr/>
        </p:nvCxnSpPr>
        <p:spPr>
          <a:xfrm>
            <a:off x="6222597" y="1848302"/>
            <a:ext cx="204878" cy="616669"/>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89" name="Straight Connector 188"/>
          <p:cNvCxnSpPr/>
          <p:nvPr/>
        </p:nvCxnSpPr>
        <p:spPr>
          <a:xfrm>
            <a:off x="6427475" y="2464971"/>
            <a:ext cx="1464466"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91" name="Straight Connector 190"/>
          <p:cNvCxnSpPr/>
          <p:nvPr/>
        </p:nvCxnSpPr>
        <p:spPr>
          <a:xfrm>
            <a:off x="7851222" y="2753449"/>
            <a:ext cx="204879" cy="562153"/>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192" name="Straight Connector 191"/>
          <p:cNvCxnSpPr/>
          <p:nvPr/>
        </p:nvCxnSpPr>
        <p:spPr>
          <a:xfrm>
            <a:off x="7863473" y="2464971"/>
            <a:ext cx="204878" cy="212495"/>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93" name="Straight Connector 192"/>
          <p:cNvCxnSpPr/>
          <p:nvPr/>
        </p:nvCxnSpPr>
        <p:spPr>
          <a:xfrm>
            <a:off x="8068351" y="2677466"/>
            <a:ext cx="107564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94" name="Straight Connector 193"/>
          <p:cNvCxnSpPr/>
          <p:nvPr/>
        </p:nvCxnSpPr>
        <p:spPr>
          <a:xfrm flipV="1">
            <a:off x="7863473" y="802222"/>
            <a:ext cx="204878" cy="811678"/>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5" name="Straight Connector 194"/>
          <p:cNvCxnSpPr/>
          <p:nvPr/>
        </p:nvCxnSpPr>
        <p:spPr>
          <a:xfrm>
            <a:off x="8056101" y="809337"/>
            <a:ext cx="108789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6" name="Straight Connector 195"/>
          <p:cNvCxnSpPr/>
          <p:nvPr/>
        </p:nvCxnSpPr>
        <p:spPr>
          <a:xfrm>
            <a:off x="8056101" y="3315602"/>
            <a:ext cx="108789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205" name="Straight Connector 204"/>
          <p:cNvCxnSpPr/>
          <p:nvPr/>
        </p:nvCxnSpPr>
        <p:spPr>
          <a:xfrm>
            <a:off x="6386756" y="3797345"/>
            <a:ext cx="1464466"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206" name="Straight Connector 205"/>
          <p:cNvCxnSpPr/>
          <p:nvPr/>
        </p:nvCxnSpPr>
        <p:spPr>
          <a:xfrm>
            <a:off x="7826881" y="3797344"/>
            <a:ext cx="88579" cy="160053"/>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207" name="Straight Connector 206"/>
          <p:cNvCxnSpPr/>
          <p:nvPr/>
        </p:nvCxnSpPr>
        <p:spPr>
          <a:xfrm>
            <a:off x="7915459" y="3957397"/>
            <a:ext cx="199488"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208" name="Straight Connector 207"/>
          <p:cNvCxnSpPr/>
          <p:nvPr/>
        </p:nvCxnSpPr>
        <p:spPr>
          <a:xfrm flipV="1">
            <a:off x="8124373" y="3797345"/>
            <a:ext cx="97928" cy="160052"/>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209" name="Straight Connector 208"/>
          <p:cNvCxnSpPr/>
          <p:nvPr/>
        </p:nvCxnSpPr>
        <p:spPr>
          <a:xfrm>
            <a:off x="8222301" y="3797344"/>
            <a:ext cx="92169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210" name="Straight Connector 209"/>
          <p:cNvCxnSpPr/>
          <p:nvPr/>
        </p:nvCxnSpPr>
        <p:spPr>
          <a:xfrm>
            <a:off x="1543396" y="5256704"/>
            <a:ext cx="6283485" cy="4692"/>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cxnSp>
        <p:nvCxnSpPr>
          <p:cNvPr id="212" name="Straight Connector 211"/>
          <p:cNvCxnSpPr/>
          <p:nvPr/>
        </p:nvCxnSpPr>
        <p:spPr>
          <a:xfrm flipV="1">
            <a:off x="7831699" y="4590875"/>
            <a:ext cx="31987" cy="682278"/>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cxnSp>
        <p:nvCxnSpPr>
          <p:cNvPr id="213" name="Straight Connector 212"/>
          <p:cNvCxnSpPr/>
          <p:nvPr/>
        </p:nvCxnSpPr>
        <p:spPr>
          <a:xfrm flipH="1">
            <a:off x="7863687" y="4590875"/>
            <a:ext cx="292125" cy="1"/>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cxnSp>
        <p:nvCxnSpPr>
          <p:cNvPr id="214" name="Straight Connector 213"/>
          <p:cNvCxnSpPr/>
          <p:nvPr/>
        </p:nvCxnSpPr>
        <p:spPr>
          <a:xfrm flipH="1" flipV="1">
            <a:off x="8155812" y="4590875"/>
            <a:ext cx="4537" cy="682279"/>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cxnSp>
        <p:nvCxnSpPr>
          <p:cNvPr id="215" name="Straight Connector 214"/>
          <p:cNvCxnSpPr/>
          <p:nvPr/>
        </p:nvCxnSpPr>
        <p:spPr>
          <a:xfrm>
            <a:off x="8160349" y="5256704"/>
            <a:ext cx="983651" cy="1"/>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cxnSp>
        <p:nvCxnSpPr>
          <p:cNvPr id="221" name="Straight Connector 220"/>
          <p:cNvCxnSpPr/>
          <p:nvPr/>
        </p:nvCxnSpPr>
        <p:spPr>
          <a:xfrm>
            <a:off x="8217764" y="5436731"/>
            <a:ext cx="54071" cy="727507"/>
          </a:xfrm>
          <a:prstGeom prst="line">
            <a:avLst/>
          </a:prstGeom>
          <a:ln w="28575" cmpd="sng">
            <a:solidFill>
              <a:srgbClr val="FF6600"/>
            </a:solidFill>
          </a:ln>
          <a:effectLst/>
        </p:spPr>
        <p:style>
          <a:lnRef idx="2">
            <a:schemeClr val="accent1"/>
          </a:lnRef>
          <a:fillRef idx="0">
            <a:schemeClr val="accent1"/>
          </a:fillRef>
          <a:effectRef idx="1">
            <a:schemeClr val="accent1"/>
          </a:effectRef>
          <a:fontRef idx="minor">
            <a:schemeClr val="tx1"/>
          </a:fontRef>
        </p:style>
      </p:cxnSp>
      <p:cxnSp>
        <p:nvCxnSpPr>
          <p:cNvPr id="222" name="Straight Connector 221"/>
          <p:cNvCxnSpPr/>
          <p:nvPr/>
        </p:nvCxnSpPr>
        <p:spPr>
          <a:xfrm flipH="1">
            <a:off x="7726204" y="5436731"/>
            <a:ext cx="68818" cy="724776"/>
          </a:xfrm>
          <a:prstGeom prst="line">
            <a:avLst/>
          </a:prstGeom>
          <a:ln w="28575" cmpd="sng">
            <a:solidFill>
              <a:srgbClr val="FF6600"/>
            </a:solidFill>
          </a:ln>
          <a:effectLst/>
        </p:spPr>
        <p:style>
          <a:lnRef idx="2">
            <a:schemeClr val="accent1"/>
          </a:lnRef>
          <a:fillRef idx="0">
            <a:schemeClr val="accent1"/>
          </a:fillRef>
          <a:effectRef idx="1">
            <a:schemeClr val="accent1"/>
          </a:effectRef>
          <a:fontRef idx="minor">
            <a:schemeClr val="tx1"/>
          </a:fontRef>
        </p:style>
      </p:cxnSp>
      <p:cxnSp>
        <p:nvCxnSpPr>
          <p:cNvPr id="225" name="Straight Connector 224"/>
          <p:cNvCxnSpPr/>
          <p:nvPr/>
        </p:nvCxnSpPr>
        <p:spPr>
          <a:xfrm flipH="1">
            <a:off x="8271836" y="6166969"/>
            <a:ext cx="872164" cy="0"/>
          </a:xfrm>
          <a:prstGeom prst="line">
            <a:avLst/>
          </a:prstGeom>
          <a:ln w="28575" cmpd="sng">
            <a:solidFill>
              <a:srgbClr val="FF6600"/>
            </a:solidFill>
          </a:ln>
          <a:effectLst/>
        </p:spPr>
        <p:style>
          <a:lnRef idx="2">
            <a:schemeClr val="accent1"/>
          </a:lnRef>
          <a:fillRef idx="0">
            <a:schemeClr val="accent1"/>
          </a:fillRef>
          <a:effectRef idx="1">
            <a:schemeClr val="accent1"/>
          </a:effectRef>
          <a:fontRef idx="minor">
            <a:schemeClr val="tx1"/>
          </a:fontRef>
        </p:style>
      </p:cxnSp>
      <p:sp>
        <p:nvSpPr>
          <p:cNvPr id="227" name="Trapezoid 226"/>
          <p:cNvSpPr/>
          <p:nvPr/>
        </p:nvSpPr>
        <p:spPr>
          <a:xfrm flipV="1">
            <a:off x="1577731" y="5436731"/>
            <a:ext cx="6249150" cy="724776"/>
          </a:xfrm>
          <a:prstGeom prst="trapezoid">
            <a:avLst>
              <a:gd name="adj" fmla="val 3909"/>
            </a:avLst>
          </a:prstGeom>
          <a:pattFill prst="openDmnd">
            <a:fgClr>
              <a:srgbClr val="FF6600"/>
            </a:fgClr>
            <a:bgClr>
              <a:prstClr val="white"/>
            </a:bgClr>
          </a:patt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8" name="Trapezoid 227"/>
          <p:cNvSpPr/>
          <p:nvPr/>
        </p:nvSpPr>
        <p:spPr>
          <a:xfrm flipV="1">
            <a:off x="517391" y="5424973"/>
            <a:ext cx="679367" cy="724776"/>
          </a:xfrm>
          <a:prstGeom prst="trapezoid">
            <a:avLst>
              <a:gd name="adj" fmla="val 7120"/>
            </a:avLst>
          </a:prstGeom>
          <a:pattFill prst="openDmnd">
            <a:fgClr>
              <a:srgbClr val="FF6600"/>
            </a:fgClr>
            <a:bgClr>
              <a:prstClr val="white"/>
            </a:bgClr>
          </a:patt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9" name="Trapezoid 228"/>
          <p:cNvSpPr/>
          <p:nvPr/>
        </p:nvSpPr>
        <p:spPr>
          <a:xfrm flipV="1">
            <a:off x="8184689" y="5436731"/>
            <a:ext cx="1095270" cy="724776"/>
          </a:xfrm>
          <a:prstGeom prst="trapezoid">
            <a:avLst>
              <a:gd name="adj" fmla="val 7120"/>
            </a:avLst>
          </a:prstGeom>
          <a:pattFill prst="openDmnd">
            <a:fgClr>
              <a:srgbClr val="FF6600"/>
            </a:fgClr>
            <a:bgClr>
              <a:prstClr val="white"/>
            </a:bgClr>
          </a:patt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9" name="Straight Connector 18"/>
          <p:cNvCxnSpPr/>
          <p:nvPr/>
        </p:nvCxnSpPr>
        <p:spPr>
          <a:xfrm flipV="1">
            <a:off x="602216" y="5979006"/>
            <a:ext cx="8541784" cy="2"/>
          </a:xfrm>
          <a:prstGeom prst="line">
            <a:avLst/>
          </a:prstGeom>
          <a:ln w="28575" cmpd="sng">
            <a:solidFill>
              <a:schemeClr val="accent6">
                <a:lumMod val="75000"/>
              </a:schemeClr>
            </a:solidFill>
            <a:prstDash val="dot"/>
          </a:ln>
          <a:effectLst/>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nvCxnSpPr>
        <p:spPr>
          <a:xfrm>
            <a:off x="2929814" y="1385974"/>
            <a:ext cx="0" cy="3218725"/>
          </a:xfrm>
          <a:prstGeom prst="line">
            <a:avLst/>
          </a:prstGeom>
          <a:ln w="12700" cmpd="sng">
            <a:solidFill>
              <a:srgbClr val="000000"/>
            </a:solidFill>
            <a:prstDash val="dot"/>
          </a:ln>
          <a:effectLst/>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a:off x="3082214" y="1407961"/>
            <a:ext cx="0" cy="3179594"/>
          </a:xfrm>
          <a:prstGeom prst="line">
            <a:avLst/>
          </a:prstGeom>
          <a:ln w="12700" cmpd="sng">
            <a:solidFill>
              <a:srgbClr val="000000"/>
            </a:solidFill>
            <a:prstDash val="dot"/>
          </a:ln>
          <a:effectLst/>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a:off x="2385223" y="1595211"/>
            <a:ext cx="544591"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84" name="Straight Arrow Connector 83"/>
          <p:cNvCxnSpPr/>
          <p:nvPr/>
        </p:nvCxnSpPr>
        <p:spPr>
          <a:xfrm flipH="1">
            <a:off x="3082214" y="1592502"/>
            <a:ext cx="367575" cy="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a:off x="4586084" y="2422691"/>
            <a:ext cx="0" cy="2349405"/>
          </a:xfrm>
          <a:prstGeom prst="line">
            <a:avLst/>
          </a:prstGeom>
          <a:ln w="12700" cmpd="sng">
            <a:solidFill>
              <a:srgbClr val="000000"/>
            </a:solidFill>
            <a:prstDash val="dot"/>
          </a:ln>
          <a:effectLst/>
        </p:spPr>
        <p:style>
          <a:lnRef idx="2">
            <a:schemeClr val="accent1"/>
          </a:lnRef>
          <a:fillRef idx="0">
            <a:schemeClr val="accent1"/>
          </a:fillRef>
          <a:effectRef idx="1">
            <a:schemeClr val="accent1"/>
          </a:effectRef>
          <a:fontRef idx="minor">
            <a:schemeClr val="tx1"/>
          </a:fontRef>
        </p:style>
      </p:cxnSp>
      <p:cxnSp>
        <p:nvCxnSpPr>
          <p:cNvPr id="89" name="Straight Arrow Connector 88"/>
          <p:cNvCxnSpPr/>
          <p:nvPr/>
        </p:nvCxnSpPr>
        <p:spPr>
          <a:xfrm>
            <a:off x="3082214" y="2677466"/>
            <a:ext cx="1503870" cy="0"/>
          </a:xfrm>
          <a:prstGeom prst="straightConnector1">
            <a:avLst/>
          </a:prstGeom>
          <a:ln>
            <a:solidFill>
              <a:schemeClr val="tx1"/>
            </a:solidFill>
            <a:headEnd type="triangle" w="lg" len="lg"/>
            <a:tailEnd type="triangle" w="lg" len="lg"/>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3449789" y="2424823"/>
            <a:ext cx="782689" cy="369332"/>
          </a:xfrm>
          <a:prstGeom prst="rect">
            <a:avLst/>
          </a:prstGeom>
          <a:solidFill>
            <a:srgbClr val="FFFFFF"/>
          </a:solidFill>
        </p:spPr>
        <p:txBody>
          <a:bodyPr wrap="square" rtlCol="0">
            <a:spAutoFit/>
          </a:bodyPr>
          <a:lstStyle/>
          <a:p>
            <a:r>
              <a:rPr lang="en-US" dirty="0"/>
              <a:t>7</a:t>
            </a:r>
            <a:r>
              <a:rPr lang="en-US" dirty="0" smtClean="0"/>
              <a:t>00µs</a:t>
            </a:r>
            <a:endParaRPr lang="en-US" dirty="0"/>
          </a:p>
        </p:txBody>
      </p:sp>
      <p:sp>
        <p:nvSpPr>
          <p:cNvPr id="91" name="TextBox 90"/>
          <p:cNvSpPr txBox="1"/>
          <p:nvPr/>
        </p:nvSpPr>
        <p:spPr>
          <a:xfrm>
            <a:off x="1810354" y="1370484"/>
            <a:ext cx="782689" cy="369332"/>
          </a:xfrm>
          <a:prstGeom prst="rect">
            <a:avLst/>
          </a:prstGeom>
          <a:solidFill>
            <a:srgbClr val="FFFFFF"/>
          </a:solidFill>
        </p:spPr>
        <p:txBody>
          <a:bodyPr wrap="square" rtlCol="0">
            <a:spAutoFit/>
          </a:bodyPr>
          <a:lstStyle/>
          <a:p>
            <a:r>
              <a:rPr lang="en-US" dirty="0" smtClean="0"/>
              <a:t>100µs</a:t>
            </a:r>
            <a:endParaRPr lang="en-US" dirty="0"/>
          </a:p>
        </p:txBody>
      </p:sp>
    </p:spTree>
    <p:extLst>
      <p:ext uri="{BB962C8B-B14F-4D97-AF65-F5344CB8AC3E}">
        <p14:creationId xmlns:p14="http://schemas.microsoft.com/office/powerpoint/2010/main" val="14252421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tri-level clocking is being used here to pause before entering inversion.</a:t>
            </a:r>
          </a:p>
          <a:p>
            <a:r>
              <a:rPr lang="en-US" dirty="0" smtClean="0"/>
              <a:t>We could invoke the </a:t>
            </a:r>
            <a:r>
              <a:rPr lang="en-US" dirty="0" err="1" smtClean="0"/>
              <a:t>trilevel</a:t>
            </a:r>
            <a:r>
              <a:rPr lang="en-US" dirty="0" smtClean="0"/>
              <a:t> capability to leave inversion slowly as well so that spurious charge generation as well.</a:t>
            </a:r>
          </a:p>
          <a:p>
            <a:r>
              <a:rPr lang="en-US" dirty="0" smtClean="0"/>
              <a:t>However it probably wont be a strong enough effect to be a concern in these applications and in fact my be </a:t>
            </a:r>
            <a:r>
              <a:rPr lang="en-US" dirty="0" err="1" smtClean="0"/>
              <a:t>mitgated</a:t>
            </a:r>
            <a:r>
              <a:rPr lang="en-US" dirty="0" smtClean="0"/>
              <a:t> merely by the relatively low slew rate possible due to the </a:t>
            </a:r>
            <a:r>
              <a:rPr lang="en-US" dirty="0" err="1" smtClean="0"/>
              <a:t>lareg</a:t>
            </a:r>
            <a:r>
              <a:rPr lang="en-US" dirty="0" smtClean="0"/>
              <a:t> electrode capacitance and resistances.</a:t>
            </a:r>
          </a:p>
          <a:p>
            <a:r>
              <a:rPr lang="en-US" dirty="0" smtClean="0"/>
              <a:t>Steve, did you take into account the CCD electrode resistance and wiring resistance when calculating rise time, or only the drive current available ?</a:t>
            </a:r>
            <a:endParaRPr lang="en-US" dirty="0"/>
          </a:p>
        </p:txBody>
      </p:sp>
    </p:spTree>
    <p:extLst>
      <p:ext uri="{BB962C8B-B14F-4D97-AF65-F5344CB8AC3E}">
        <p14:creationId xmlns:p14="http://schemas.microsoft.com/office/powerpoint/2010/main" val="4023760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4731042" y="2540229"/>
            <a:ext cx="2078859" cy="914400"/>
          </a:xfrm>
          <a:prstGeom prst="rect">
            <a:avLst/>
          </a:prstGeom>
          <a:pattFill prst="lgConfetti">
            <a:fgClr>
              <a:srgbClr val="CCC1DA"/>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ectangle 48"/>
          <p:cNvSpPr/>
          <p:nvPr/>
        </p:nvSpPr>
        <p:spPr>
          <a:xfrm>
            <a:off x="4731042" y="2621586"/>
            <a:ext cx="697279" cy="923769"/>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ectangle 49"/>
          <p:cNvSpPr/>
          <p:nvPr/>
        </p:nvSpPr>
        <p:spPr>
          <a:xfrm>
            <a:off x="6112622" y="2634038"/>
            <a:ext cx="697279" cy="923769"/>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8" name="Group 37"/>
          <p:cNvGrpSpPr/>
          <p:nvPr/>
        </p:nvGrpSpPr>
        <p:grpSpPr>
          <a:xfrm>
            <a:off x="1257625" y="1596841"/>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3483057"/>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sp>
        <p:nvSpPr>
          <p:cNvPr id="43" name="Rectangle 42"/>
          <p:cNvSpPr/>
          <p:nvPr/>
        </p:nvSpPr>
        <p:spPr>
          <a:xfrm>
            <a:off x="1954904" y="2017244"/>
            <a:ext cx="2078859" cy="1517904"/>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Up Arrow 2"/>
          <p:cNvSpPr/>
          <p:nvPr/>
        </p:nvSpPr>
        <p:spPr>
          <a:xfrm>
            <a:off x="1481717" y="1650937"/>
            <a:ext cx="211674" cy="229332"/>
          </a:xfrm>
          <a:prstGeom prst="upArrow">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Up Arrow 17"/>
          <p:cNvSpPr/>
          <p:nvPr/>
        </p:nvSpPr>
        <p:spPr>
          <a:xfrm flipV="1">
            <a:off x="750067" y="1596841"/>
            <a:ext cx="211674" cy="990778"/>
          </a:xfrm>
          <a:prstGeom prst="upArrow">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3" name="Straight Connector 22"/>
          <p:cNvCxnSpPr/>
          <p:nvPr/>
        </p:nvCxnSpPr>
        <p:spPr>
          <a:xfrm>
            <a:off x="6822877" y="4069621"/>
            <a:ext cx="1395050" cy="0"/>
          </a:xfrm>
          <a:prstGeom prst="line">
            <a:avLst/>
          </a:prstGeom>
          <a:ln w="28575" cmpd="sng">
            <a:solidFill>
              <a:srgbClr val="FF6600"/>
            </a:solidFill>
            <a:prstDash val="solid"/>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6822877" y="1418604"/>
            <a:ext cx="1685603" cy="923330"/>
          </a:xfrm>
          <a:prstGeom prst="rect">
            <a:avLst/>
          </a:prstGeom>
          <a:noFill/>
        </p:spPr>
        <p:txBody>
          <a:bodyPr wrap="square" rtlCol="0">
            <a:spAutoFit/>
          </a:bodyPr>
          <a:lstStyle/>
          <a:p>
            <a:r>
              <a:rPr lang="en-US" dirty="0" smtClean="0">
                <a:solidFill>
                  <a:schemeClr val="accent6">
                    <a:lumMod val="75000"/>
                  </a:schemeClr>
                </a:solidFill>
              </a:rPr>
              <a:t>Serials stopped during parallel charge dump</a:t>
            </a:r>
            <a:endParaRPr lang="en-US" dirty="0">
              <a:solidFill>
                <a:schemeClr val="accent6">
                  <a:lumMod val="75000"/>
                </a:schemeClr>
              </a:solidFill>
            </a:endParaRPr>
          </a:p>
        </p:txBody>
      </p:sp>
      <p:sp>
        <p:nvSpPr>
          <p:cNvPr id="36" name="Rectangle 35"/>
          <p:cNvSpPr/>
          <p:nvPr/>
        </p:nvSpPr>
        <p:spPr>
          <a:xfrm>
            <a:off x="1954904" y="2623869"/>
            <a:ext cx="697279" cy="923769"/>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p:nvPr/>
        </p:nvGrpSpPr>
        <p:grpSpPr>
          <a:xfrm>
            <a:off x="560346" y="2587619"/>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2598965"/>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sp>
        <p:nvSpPr>
          <p:cNvPr id="41" name="Rectangle 40"/>
          <p:cNvSpPr/>
          <p:nvPr/>
        </p:nvSpPr>
        <p:spPr>
          <a:xfrm>
            <a:off x="3336484" y="2636321"/>
            <a:ext cx="697279" cy="923769"/>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Up Arrow 44"/>
          <p:cNvSpPr/>
          <p:nvPr/>
        </p:nvSpPr>
        <p:spPr>
          <a:xfrm>
            <a:off x="2144625" y="2632231"/>
            <a:ext cx="211674" cy="850826"/>
          </a:xfrm>
          <a:prstGeom prst="upArrow">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6" name="Straight Connector 45"/>
          <p:cNvCxnSpPr/>
          <p:nvPr/>
        </p:nvCxnSpPr>
        <p:spPr>
          <a:xfrm>
            <a:off x="6138049" y="2612963"/>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47" name="TextBox 46"/>
          <p:cNvSpPr txBox="1"/>
          <p:nvPr/>
        </p:nvSpPr>
        <p:spPr>
          <a:xfrm>
            <a:off x="560346" y="5441572"/>
            <a:ext cx="4569665" cy="369332"/>
          </a:xfrm>
          <a:prstGeom prst="rect">
            <a:avLst/>
          </a:prstGeom>
          <a:noFill/>
        </p:spPr>
        <p:txBody>
          <a:bodyPr wrap="square" rtlCol="0">
            <a:spAutoFit/>
          </a:bodyPr>
          <a:lstStyle/>
          <a:p>
            <a:r>
              <a:rPr lang="en-US" dirty="0"/>
              <a:t> </a:t>
            </a:r>
            <a:r>
              <a:rPr lang="en-US" dirty="0" smtClean="0"/>
              <a:t>t = 50 µs    … if rise time = 100 µs </a:t>
            </a:r>
            <a:endParaRPr lang="en-US" dirty="0"/>
          </a:p>
        </p:txBody>
      </p:sp>
      <p:sp>
        <p:nvSpPr>
          <p:cNvPr id="52" name="Rectangle 51"/>
          <p:cNvSpPr/>
          <p:nvPr/>
        </p:nvSpPr>
        <p:spPr>
          <a:xfrm>
            <a:off x="6835328" y="3385795"/>
            <a:ext cx="1382599" cy="658921"/>
          </a:xfrm>
          <a:prstGeom prst="rect">
            <a:avLst/>
          </a:prstGeom>
          <a:pattFill prst="lgConfetti">
            <a:fgClr>
              <a:srgbClr val="CCC1DA"/>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Arc 52"/>
          <p:cNvSpPr/>
          <p:nvPr/>
        </p:nvSpPr>
        <p:spPr>
          <a:xfrm>
            <a:off x="6698381" y="2587619"/>
            <a:ext cx="498022" cy="543617"/>
          </a:xfrm>
          <a:prstGeom prst="arc">
            <a:avLst>
              <a:gd name="adj1" fmla="val 16200000"/>
              <a:gd name="adj2" fmla="val 165259"/>
            </a:avLst>
          </a:prstGeom>
          <a:ln>
            <a:solidFill>
              <a:schemeClr val="accent4">
                <a:lumMod val="75000"/>
              </a:schemeClr>
            </a:solidFill>
            <a:headEnd type="none"/>
            <a:tail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1004363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5428319" y="3237549"/>
            <a:ext cx="2789608" cy="1446659"/>
            <a:chOff x="5428319" y="3237549"/>
            <a:chExt cx="2789608" cy="1446659"/>
          </a:xfrm>
        </p:grpSpPr>
        <p:sp>
          <p:nvSpPr>
            <p:cNvPr id="44" name="Rectangle 43"/>
            <p:cNvSpPr/>
            <p:nvPr/>
          </p:nvSpPr>
          <p:spPr>
            <a:xfrm>
              <a:off x="5428321" y="3237549"/>
              <a:ext cx="2776136" cy="832072"/>
            </a:xfrm>
            <a:prstGeom prst="rect">
              <a:avLst/>
            </a:prstGeom>
            <a:pattFill prst="lgConfetti">
              <a:fgClr>
                <a:schemeClr val="accent4">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9" name="Straight Connector 18"/>
            <p:cNvCxnSpPr/>
            <p:nvPr/>
          </p:nvCxnSpPr>
          <p:spPr>
            <a:xfrm>
              <a:off x="6822877" y="4069621"/>
              <a:ext cx="1395050" cy="0"/>
            </a:xfrm>
            <a:prstGeom prst="line">
              <a:avLst/>
            </a:prstGeom>
            <a:ln w="28575" cmpd="sng">
              <a:solidFill>
                <a:srgbClr val="FF66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6125598" y="3735535"/>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45" name="Rectangle 44"/>
            <p:cNvSpPr/>
            <p:nvPr/>
          </p:nvSpPr>
          <p:spPr>
            <a:xfrm>
              <a:off x="5428319" y="3508120"/>
              <a:ext cx="697279" cy="923769"/>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ectangle 45"/>
            <p:cNvSpPr/>
            <p:nvPr/>
          </p:nvSpPr>
          <p:spPr>
            <a:xfrm>
              <a:off x="6113147" y="3760439"/>
              <a:ext cx="697279" cy="923769"/>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 name="Group 1"/>
          <p:cNvGrpSpPr/>
          <p:nvPr/>
        </p:nvGrpSpPr>
        <p:grpSpPr>
          <a:xfrm>
            <a:off x="560346" y="3446807"/>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1613581"/>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1848302"/>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3483057"/>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sp>
        <p:nvSpPr>
          <p:cNvPr id="43" name="Rectangle 42"/>
          <p:cNvSpPr/>
          <p:nvPr/>
        </p:nvSpPr>
        <p:spPr>
          <a:xfrm>
            <a:off x="2658672" y="2141762"/>
            <a:ext cx="1381580" cy="132588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1967355" y="1730844"/>
            <a:ext cx="659925" cy="9144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Up Arrow 26"/>
          <p:cNvSpPr/>
          <p:nvPr/>
        </p:nvSpPr>
        <p:spPr>
          <a:xfrm flipV="1">
            <a:off x="750067" y="2456029"/>
            <a:ext cx="211674" cy="990778"/>
          </a:xfrm>
          <a:prstGeom prst="upArrow">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Up Arrow 35"/>
          <p:cNvSpPr/>
          <p:nvPr/>
        </p:nvSpPr>
        <p:spPr>
          <a:xfrm>
            <a:off x="2190954" y="1848301"/>
            <a:ext cx="211674" cy="616105"/>
          </a:xfrm>
          <a:prstGeom prst="upArrow">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60346" y="5441572"/>
            <a:ext cx="8105837" cy="369332"/>
          </a:xfrm>
          <a:prstGeom prst="rect">
            <a:avLst/>
          </a:prstGeom>
          <a:noFill/>
        </p:spPr>
        <p:txBody>
          <a:bodyPr wrap="square" rtlCol="0">
            <a:spAutoFit/>
          </a:bodyPr>
          <a:lstStyle/>
          <a:p>
            <a:r>
              <a:rPr lang="en-US" dirty="0"/>
              <a:t> </a:t>
            </a:r>
            <a:r>
              <a:rPr lang="en-US" dirty="0" smtClean="0"/>
              <a:t>t = 100 µs  … the new barrier phase (P3) stops just short of inversion</a:t>
            </a:r>
            <a:endParaRPr lang="en-US" dirty="0"/>
          </a:p>
        </p:txBody>
      </p:sp>
      <p:sp>
        <p:nvSpPr>
          <p:cNvPr id="42" name="TextBox 41"/>
          <p:cNvSpPr txBox="1"/>
          <p:nvPr/>
        </p:nvSpPr>
        <p:spPr>
          <a:xfrm>
            <a:off x="7097301" y="2316683"/>
            <a:ext cx="1120626" cy="646331"/>
          </a:xfrm>
          <a:prstGeom prst="rect">
            <a:avLst/>
          </a:prstGeom>
          <a:noFill/>
        </p:spPr>
        <p:txBody>
          <a:bodyPr wrap="square" rtlCol="0">
            <a:spAutoFit/>
          </a:bodyPr>
          <a:lstStyle/>
          <a:p>
            <a:r>
              <a:rPr lang="en-US" dirty="0" smtClean="0">
                <a:solidFill>
                  <a:schemeClr val="accent6">
                    <a:lumMod val="75000"/>
                  </a:schemeClr>
                </a:solidFill>
              </a:rPr>
              <a:t>Serials stopped</a:t>
            </a:r>
            <a:endParaRPr lang="en-US" dirty="0">
              <a:solidFill>
                <a:schemeClr val="accent6">
                  <a:lumMod val="75000"/>
                </a:schemeClr>
              </a:solidFill>
            </a:endParaRPr>
          </a:p>
        </p:txBody>
      </p:sp>
      <p:sp>
        <p:nvSpPr>
          <p:cNvPr id="47" name="Rectangle 46"/>
          <p:cNvSpPr/>
          <p:nvPr/>
        </p:nvSpPr>
        <p:spPr>
          <a:xfrm>
            <a:off x="4755944" y="1768200"/>
            <a:ext cx="659925" cy="45720"/>
          </a:xfrm>
          <a:prstGeom prst="rect">
            <a:avLst/>
          </a:prstGeom>
          <a:pattFill prst="lgConfetti">
            <a:fgClr>
              <a:schemeClr val="accent4">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5577738" y="536030"/>
            <a:ext cx="2640189" cy="646331"/>
          </a:xfrm>
          <a:prstGeom prst="rect">
            <a:avLst/>
          </a:prstGeom>
          <a:noFill/>
        </p:spPr>
        <p:txBody>
          <a:bodyPr wrap="square" rtlCol="0">
            <a:spAutoFit/>
          </a:bodyPr>
          <a:lstStyle/>
          <a:p>
            <a:r>
              <a:rPr lang="en-US" dirty="0" smtClean="0"/>
              <a:t>Very small amount of trapped charge per line</a:t>
            </a:r>
            <a:endParaRPr lang="en-US" dirty="0"/>
          </a:p>
        </p:txBody>
      </p:sp>
      <p:cxnSp>
        <p:nvCxnSpPr>
          <p:cNvPr id="9" name="Straight Connector 8"/>
          <p:cNvCxnSpPr>
            <a:stCxn id="7" idx="1"/>
            <a:endCxn id="47" idx="0"/>
          </p:cNvCxnSpPr>
          <p:nvPr/>
        </p:nvCxnSpPr>
        <p:spPr>
          <a:xfrm flipH="1">
            <a:off x="5085907" y="859196"/>
            <a:ext cx="491831" cy="909004"/>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99478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5428319" y="3237549"/>
            <a:ext cx="2789608" cy="1446659"/>
            <a:chOff x="5428319" y="3237549"/>
            <a:chExt cx="2789608" cy="1446659"/>
          </a:xfrm>
        </p:grpSpPr>
        <p:sp>
          <p:nvSpPr>
            <p:cNvPr id="48" name="Rectangle 47"/>
            <p:cNvSpPr/>
            <p:nvPr/>
          </p:nvSpPr>
          <p:spPr>
            <a:xfrm>
              <a:off x="5428321" y="3237549"/>
              <a:ext cx="2776136" cy="832072"/>
            </a:xfrm>
            <a:prstGeom prst="rect">
              <a:avLst/>
            </a:prstGeom>
            <a:pattFill prst="lgConfetti">
              <a:fgClr>
                <a:schemeClr val="accent4">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9" name="Straight Connector 48"/>
            <p:cNvCxnSpPr/>
            <p:nvPr/>
          </p:nvCxnSpPr>
          <p:spPr>
            <a:xfrm>
              <a:off x="6822877" y="4069621"/>
              <a:ext cx="1395050" cy="0"/>
            </a:xfrm>
            <a:prstGeom prst="line">
              <a:avLst/>
            </a:prstGeom>
            <a:ln w="28575" cmpd="sng">
              <a:solidFill>
                <a:srgbClr val="FF66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6125598" y="3735535"/>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5428319" y="3508120"/>
              <a:ext cx="697279" cy="923769"/>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6113147" y="3760439"/>
              <a:ext cx="697279" cy="923769"/>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 name="Group 1"/>
          <p:cNvGrpSpPr/>
          <p:nvPr/>
        </p:nvGrpSpPr>
        <p:grpSpPr>
          <a:xfrm>
            <a:off x="560346" y="3446807"/>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1613581"/>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1848302"/>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3483057"/>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sp>
        <p:nvSpPr>
          <p:cNvPr id="43" name="Rectangle 42"/>
          <p:cNvSpPr/>
          <p:nvPr/>
        </p:nvSpPr>
        <p:spPr>
          <a:xfrm>
            <a:off x="2658672" y="2141762"/>
            <a:ext cx="1381580" cy="132588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1967355" y="1730844"/>
            <a:ext cx="659925" cy="91440"/>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Arc 2"/>
          <p:cNvSpPr/>
          <p:nvPr/>
        </p:nvSpPr>
        <p:spPr>
          <a:xfrm>
            <a:off x="2459465" y="1784927"/>
            <a:ext cx="498022" cy="543617"/>
          </a:xfrm>
          <a:prstGeom prst="arc">
            <a:avLst>
              <a:gd name="adj1" fmla="val 16200000"/>
              <a:gd name="adj2" fmla="val 165259"/>
            </a:avLst>
          </a:prstGeom>
          <a:ln>
            <a:solidFill>
              <a:srgbClr val="FF6600"/>
            </a:solidFill>
            <a:headEnd type="none"/>
            <a:tail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 name="TextBox 3"/>
          <p:cNvSpPr txBox="1"/>
          <p:nvPr/>
        </p:nvSpPr>
        <p:spPr>
          <a:xfrm>
            <a:off x="2296790" y="423961"/>
            <a:ext cx="6145261" cy="646331"/>
          </a:xfrm>
          <a:prstGeom prst="rect">
            <a:avLst/>
          </a:prstGeom>
          <a:noFill/>
        </p:spPr>
        <p:txBody>
          <a:bodyPr wrap="square" rtlCol="0">
            <a:spAutoFit/>
          </a:bodyPr>
          <a:lstStyle/>
          <a:p>
            <a:r>
              <a:rPr lang="en-US" dirty="0" smtClean="0"/>
              <a:t>Wait only ~100 µs for emission of trapped charge since serials are stopped, make longer if CTE is a problem.  </a:t>
            </a:r>
            <a:endParaRPr lang="en-US" dirty="0"/>
          </a:p>
        </p:txBody>
      </p:sp>
      <p:cxnSp>
        <p:nvCxnSpPr>
          <p:cNvPr id="6" name="Straight Connector 5"/>
          <p:cNvCxnSpPr>
            <a:endCxn id="17" idx="0"/>
          </p:cNvCxnSpPr>
          <p:nvPr/>
        </p:nvCxnSpPr>
        <p:spPr>
          <a:xfrm flipH="1">
            <a:off x="2297318" y="1070292"/>
            <a:ext cx="329962" cy="660552"/>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6125598" y="3735535"/>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6822877" y="4069621"/>
            <a:ext cx="1395050" cy="0"/>
          </a:xfrm>
          <a:prstGeom prst="line">
            <a:avLst/>
          </a:prstGeom>
          <a:ln w="28575" cmpd="sng">
            <a:solidFill>
              <a:srgbClr val="FF6600"/>
            </a:solidFill>
            <a:prstDash val="solid"/>
          </a:ln>
          <a:effectLst/>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7545557" y="2590041"/>
            <a:ext cx="1120626" cy="646331"/>
          </a:xfrm>
          <a:prstGeom prst="rect">
            <a:avLst/>
          </a:prstGeom>
          <a:noFill/>
        </p:spPr>
        <p:txBody>
          <a:bodyPr wrap="square" rtlCol="0">
            <a:spAutoFit/>
          </a:bodyPr>
          <a:lstStyle/>
          <a:p>
            <a:r>
              <a:rPr lang="en-US" dirty="0" smtClean="0">
                <a:solidFill>
                  <a:schemeClr val="accent6">
                    <a:lumMod val="75000"/>
                  </a:schemeClr>
                </a:solidFill>
              </a:rPr>
              <a:t>Serials stopped</a:t>
            </a:r>
            <a:endParaRPr lang="en-US" dirty="0">
              <a:solidFill>
                <a:schemeClr val="accent6">
                  <a:lumMod val="75000"/>
                </a:schemeClr>
              </a:solidFill>
            </a:endParaRPr>
          </a:p>
        </p:txBody>
      </p:sp>
      <p:sp>
        <p:nvSpPr>
          <p:cNvPr id="45" name="TextBox 44"/>
          <p:cNvSpPr txBox="1"/>
          <p:nvPr/>
        </p:nvSpPr>
        <p:spPr>
          <a:xfrm>
            <a:off x="560346" y="5441572"/>
            <a:ext cx="4569665" cy="369332"/>
          </a:xfrm>
          <a:prstGeom prst="rect">
            <a:avLst/>
          </a:prstGeom>
          <a:noFill/>
        </p:spPr>
        <p:txBody>
          <a:bodyPr wrap="square" rtlCol="0">
            <a:spAutoFit/>
          </a:bodyPr>
          <a:lstStyle/>
          <a:p>
            <a:r>
              <a:rPr lang="en-US" dirty="0"/>
              <a:t> </a:t>
            </a:r>
            <a:r>
              <a:rPr lang="en-US" dirty="0" smtClean="0"/>
              <a:t>t = 100 µs </a:t>
            </a:r>
            <a:endParaRPr lang="en-US" dirty="0"/>
          </a:p>
        </p:txBody>
      </p:sp>
      <p:sp>
        <p:nvSpPr>
          <p:cNvPr id="53" name="Rectangle 52"/>
          <p:cNvSpPr/>
          <p:nvPr/>
        </p:nvSpPr>
        <p:spPr>
          <a:xfrm>
            <a:off x="4755944" y="1768200"/>
            <a:ext cx="659925" cy="45720"/>
          </a:xfrm>
          <a:prstGeom prst="rect">
            <a:avLst/>
          </a:prstGeom>
          <a:pattFill prst="lgConfetti">
            <a:fgClr>
              <a:schemeClr val="accent4">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Arc 53"/>
          <p:cNvSpPr/>
          <p:nvPr/>
        </p:nvSpPr>
        <p:spPr>
          <a:xfrm>
            <a:off x="5179310" y="1784927"/>
            <a:ext cx="498022" cy="543617"/>
          </a:xfrm>
          <a:prstGeom prst="arc">
            <a:avLst>
              <a:gd name="adj1" fmla="val 16200000"/>
              <a:gd name="adj2" fmla="val 165259"/>
            </a:avLst>
          </a:prstGeom>
          <a:ln>
            <a:solidFill>
              <a:schemeClr val="accent4">
                <a:lumMod val="75000"/>
              </a:schemeClr>
            </a:solidFill>
            <a:headEnd type="none"/>
            <a:tail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0381873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5"/>
          <p:cNvGrpSpPr/>
          <p:nvPr/>
        </p:nvGrpSpPr>
        <p:grpSpPr>
          <a:xfrm>
            <a:off x="5431307" y="3240525"/>
            <a:ext cx="2789608" cy="1446659"/>
            <a:chOff x="5428319" y="3237549"/>
            <a:chExt cx="2789608" cy="1446659"/>
          </a:xfrm>
        </p:grpSpPr>
        <p:sp>
          <p:nvSpPr>
            <p:cNvPr id="47" name="Rectangle 46"/>
            <p:cNvSpPr/>
            <p:nvPr/>
          </p:nvSpPr>
          <p:spPr>
            <a:xfrm>
              <a:off x="5428321" y="3237549"/>
              <a:ext cx="2776136" cy="832072"/>
            </a:xfrm>
            <a:prstGeom prst="rect">
              <a:avLst/>
            </a:prstGeom>
            <a:pattFill prst="lgConfetti">
              <a:fgClr>
                <a:schemeClr val="accent4">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8" name="Straight Connector 47"/>
            <p:cNvCxnSpPr/>
            <p:nvPr/>
          </p:nvCxnSpPr>
          <p:spPr>
            <a:xfrm>
              <a:off x="6822877" y="4069621"/>
              <a:ext cx="1395050" cy="0"/>
            </a:xfrm>
            <a:prstGeom prst="line">
              <a:avLst/>
            </a:prstGeom>
            <a:ln w="28575" cmpd="sng">
              <a:solidFill>
                <a:srgbClr val="FF66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6125598" y="3735535"/>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50" name="Rectangle 49"/>
            <p:cNvSpPr/>
            <p:nvPr/>
          </p:nvSpPr>
          <p:spPr>
            <a:xfrm>
              <a:off x="5428319" y="3508120"/>
              <a:ext cx="697279" cy="923769"/>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6113147" y="3760439"/>
              <a:ext cx="697279" cy="923769"/>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52" name="Straight Connector 51"/>
          <p:cNvCxnSpPr/>
          <p:nvPr/>
        </p:nvCxnSpPr>
        <p:spPr>
          <a:xfrm>
            <a:off x="6128586" y="3738511"/>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a:off x="6825865" y="4072597"/>
            <a:ext cx="1395050" cy="0"/>
          </a:xfrm>
          <a:prstGeom prst="line">
            <a:avLst/>
          </a:prstGeom>
          <a:ln w="28575" cmpd="sng">
            <a:solidFill>
              <a:srgbClr val="FF6600"/>
            </a:solidFill>
            <a:prstDash val="solid"/>
          </a:ln>
          <a:effectLst/>
        </p:spPr>
        <p:style>
          <a:lnRef idx="2">
            <a:schemeClr val="accent1"/>
          </a:lnRef>
          <a:fillRef idx="0">
            <a:schemeClr val="accent1"/>
          </a:fillRef>
          <a:effectRef idx="1">
            <a:schemeClr val="accent1"/>
          </a:effectRef>
          <a:fontRef idx="minor">
            <a:schemeClr val="tx1"/>
          </a:fontRef>
        </p:style>
      </p:cxnSp>
      <p:grpSp>
        <p:nvGrpSpPr>
          <p:cNvPr id="2" name="Group 1"/>
          <p:cNvGrpSpPr/>
          <p:nvPr/>
        </p:nvGrpSpPr>
        <p:grpSpPr>
          <a:xfrm>
            <a:off x="560346" y="3446807"/>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1613581"/>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1848302"/>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3483057"/>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sp>
        <p:nvSpPr>
          <p:cNvPr id="43" name="Rectangle 42"/>
          <p:cNvSpPr/>
          <p:nvPr/>
        </p:nvSpPr>
        <p:spPr>
          <a:xfrm>
            <a:off x="2658672" y="2067050"/>
            <a:ext cx="1381580" cy="1399032"/>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2" name="Straight Connector 41"/>
          <p:cNvCxnSpPr/>
          <p:nvPr/>
        </p:nvCxnSpPr>
        <p:spPr>
          <a:xfrm>
            <a:off x="6822877" y="4069621"/>
            <a:ext cx="1395050" cy="0"/>
          </a:xfrm>
          <a:prstGeom prst="line">
            <a:avLst/>
          </a:prstGeom>
          <a:ln w="28575" cmpd="sng">
            <a:solidFill>
              <a:srgbClr val="FF66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6125598" y="3735535"/>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560346" y="5441572"/>
            <a:ext cx="4569665" cy="369332"/>
          </a:xfrm>
          <a:prstGeom prst="rect">
            <a:avLst/>
          </a:prstGeom>
          <a:noFill/>
        </p:spPr>
        <p:txBody>
          <a:bodyPr wrap="square" rtlCol="0">
            <a:spAutoFit/>
          </a:bodyPr>
          <a:lstStyle/>
          <a:p>
            <a:r>
              <a:rPr lang="en-US" dirty="0"/>
              <a:t> </a:t>
            </a:r>
            <a:r>
              <a:rPr lang="en-US" dirty="0" smtClean="0"/>
              <a:t>t = 200 µs </a:t>
            </a:r>
            <a:endParaRPr lang="en-US" dirty="0"/>
          </a:p>
        </p:txBody>
      </p:sp>
    </p:spTree>
    <p:extLst>
      <p:ext uri="{BB962C8B-B14F-4D97-AF65-F5344CB8AC3E}">
        <p14:creationId xmlns:p14="http://schemas.microsoft.com/office/powerpoint/2010/main" val="1343861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Rectangle 51"/>
          <p:cNvSpPr/>
          <p:nvPr/>
        </p:nvSpPr>
        <p:spPr>
          <a:xfrm>
            <a:off x="6125598" y="2762930"/>
            <a:ext cx="2078859" cy="1277511"/>
          </a:xfrm>
          <a:prstGeom prst="rect">
            <a:avLst/>
          </a:prstGeom>
          <a:pattFill prst="lgConfetti">
            <a:fgClr>
              <a:schemeClr val="accent4">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Rectangle 42"/>
          <p:cNvSpPr/>
          <p:nvPr/>
        </p:nvSpPr>
        <p:spPr>
          <a:xfrm>
            <a:off x="2658672" y="1968061"/>
            <a:ext cx="2072370" cy="1517904"/>
          </a:xfrm>
          <a:prstGeom prst="rect">
            <a:avLst/>
          </a:prstGeom>
          <a:pattFill prst="lgConfetti">
            <a:fgClr>
              <a:schemeClr val="accent6">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
          <p:cNvGrpSpPr/>
          <p:nvPr/>
        </p:nvGrpSpPr>
        <p:grpSpPr>
          <a:xfrm>
            <a:off x="560346" y="3446807"/>
            <a:ext cx="3473417" cy="36250"/>
            <a:chOff x="560346" y="1581413"/>
            <a:chExt cx="3473417" cy="36250"/>
          </a:xfrm>
        </p:grpSpPr>
        <p:cxnSp>
          <p:nvCxnSpPr>
            <p:cNvPr id="26" name="Straight Connector 25"/>
            <p:cNvCxnSpPr/>
            <p:nvPr/>
          </p:nvCxnSpPr>
          <p:spPr>
            <a:xfrm>
              <a:off x="560346" y="158141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336484" y="1617663"/>
              <a:ext cx="697279" cy="0"/>
            </a:xfrm>
            <a:prstGeom prst="line">
              <a:avLst/>
            </a:prstGeom>
            <a:ln w="2857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1257625" y="2500455"/>
            <a:ext cx="3473417" cy="27325"/>
            <a:chOff x="1257625" y="1161021"/>
            <a:chExt cx="3473417" cy="27325"/>
          </a:xfrm>
        </p:grpSpPr>
        <p:cxnSp>
          <p:nvCxnSpPr>
            <p:cNvPr id="28" name="Straight Connector 27"/>
            <p:cNvCxnSpPr/>
            <p:nvPr/>
          </p:nvCxnSpPr>
          <p:spPr>
            <a:xfrm>
              <a:off x="1257625" y="1161021"/>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33763" y="1188346"/>
              <a:ext cx="697279" cy="0"/>
            </a:xfrm>
            <a:prstGeom prst="line">
              <a:avLst/>
            </a:prstGeom>
            <a:ln w="28575"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1954904" y="1636618"/>
            <a:ext cx="3473417" cy="0"/>
            <a:chOff x="1954904" y="1911122"/>
            <a:chExt cx="3473417" cy="0"/>
          </a:xfrm>
        </p:grpSpPr>
        <p:cxnSp>
          <p:nvCxnSpPr>
            <p:cNvPr id="29" name="Straight Connector 28"/>
            <p:cNvCxnSpPr/>
            <p:nvPr/>
          </p:nvCxnSpPr>
          <p:spPr>
            <a:xfrm>
              <a:off x="1954904"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731042" y="1911122"/>
              <a:ext cx="697279" cy="0"/>
            </a:xfrm>
            <a:prstGeom prst="line">
              <a:avLst/>
            </a:prstGeom>
            <a:ln w="28575" cmpd="sng">
              <a:solidFill>
                <a:srgbClr val="008000"/>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652183" y="2524253"/>
            <a:ext cx="3473415" cy="0"/>
            <a:chOff x="2652183" y="1465821"/>
            <a:chExt cx="3473415" cy="0"/>
          </a:xfrm>
        </p:grpSpPr>
        <p:cxnSp>
          <p:nvCxnSpPr>
            <p:cNvPr id="30" name="Straight Connector 29"/>
            <p:cNvCxnSpPr/>
            <p:nvPr/>
          </p:nvCxnSpPr>
          <p:spPr>
            <a:xfrm>
              <a:off x="2652183"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28319" y="1465821"/>
              <a:ext cx="697279" cy="0"/>
            </a:xfrm>
            <a:prstGeom prst="line">
              <a:avLst/>
            </a:prstGeom>
            <a:ln w="28575" cmpd="sng">
              <a:solidFill>
                <a:srgbClr val="0000FF"/>
              </a:solidFill>
            </a:ln>
            <a:effectLst/>
          </p:spPr>
          <p:style>
            <a:lnRef idx="2">
              <a:schemeClr val="accent1"/>
            </a:lnRef>
            <a:fillRef idx="0">
              <a:schemeClr val="accent1"/>
            </a:fillRef>
            <a:effectRef idx="1">
              <a:schemeClr val="accent1"/>
            </a:effectRef>
            <a:fontRef idx="minor">
              <a:schemeClr val="tx1"/>
            </a:fontRef>
          </p:style>
        </p:cxnSp>
      </p:grpSp>
      <p:sp>
        <p:nvSpPr>
          <p:cNvPr id="23" name="Up Arrow 22"/>
          <p:cNvSpPr/>
          <p:nvPr/>
        </p:nvSpPr>
        <p:spPr>
          <a:xfrm>
            <a:off x="2178973" y="1650937"/>
            <a:ext cx="211674" cy="229332"/>
          </a:xfrm>
          <a:prstGeom prst="upArrow">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Up Arrow 23"/>
          <p:cNvSpPr/>
          <p:nvPr/>
        </p:nvSpPr>
        <p:spPr>
          <a:xfrm flipV="1">
            <a:off x="1497127" y="1596841"/>
            <a:ext cx="211674" cy="903614"/>
          </a:xfrm>
          <a:prstGeom prst="upArrow">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2652183" y="2540232"/>
            <a:ext cx="697279" cy="95527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4033763" y="2540232"/>
            <a:ext cx="697279" cy="95527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Up Arrow 35"/>
          <p:cNvSpPr/>
          <p:nvPr/>
        </p:nvSpPr>
        <p:spPr>
          <a:xfrm>
            <a:off x="2866784" y="2540231"/>
            <a:ext cx="211674" cy="955277"/>
          </a:xfrm>
          <a:prstGeom prst="upArrow">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2" name="Straight Connector 41"/>
          <p:cNvCxnSpPr/>
          <p:nvPr/>
        </p:nvCxnSpPr>
        <p:spPr>
          <a:xfrm>
            <a:off x="6822877" y="4069621"/>
            <a:ext cx="1395050" cy="0"/>
          </a:xfrm>
          <a:prstGeom prst="line">
            <a:avLst/>
          </a:prstGeom>
          <a:ln w="28575" cmpd="sng">
            <a:solidFill>
              <a:srgbClr val="FF66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6125598" y="2838983"/>
            <a:ext cx="697279" cy="0"/>
          </a:xfrm>
          <a:prstGeom prst="line">
            <a:avLst/>
          </a:prstGeom>
          <a:ln w="28575" cmpd="sng">
            <a:solidFill>
              <a:srgbClr val="FF00FF"/>
            </a:solidFill>
          </a:ln>
          <a:effectLst/>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560346" y="5441572"/>
            <a:ext cx="4569665" cy="369332"/>
          </a:xfrm>
          <a:prstGeom prst="rect">
            <a:avLst/>
          </a:prstGeom>
          <a:noFill/>
        </p:spPr>
        <p:txBody>
          <a:bodyPr wrap="square" rtlCol="0">
            <a:spAutoFit/>
          </a:bodyPr>
          <a:lstStyle/>
          <a:p>
            <a:r>
              <a:rPr lang="en-US" dirty="0"/>
              <a:t> </a:t>
            </a:r>
            <a:r>
              <a:rPr lang="en-US" dirty="0" smtClean="0"/>
              <a:t>t = 250 µs </a:t>
            </a:r>
            <a:endParaRPr lang="en-US" dirty="0"/>
          </a:p>
        </p:txBody>
      </p:sp>
      <p:sp>
        <p:nvSpPr>
          <p:cNvPr id="53" name="Rectangle 52"/>
          <p:cNvSpPr/>
          <p:nvPr/>
        </p:nvSpPr>
        <p:spPr>
          <a:xfrm>
            <a:off x="6125598" y="2856052"/>
            <a:ext cx="697279" cy="1365213"/>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5428321" y="2442150"/>
            <a:ext cx="697277" cy="45720"/>
          </a:xfrm>
          <a:prstGeom prst="rect">
            <a:avLst/>
          </a:prstGeom>
          <a:pattFill prst="lgConfetti">
            <a:fgClr>
              <a:schemeClr val="accent4">
                <a:lumMod val="40000"/>
                <a:lumOff val="6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72626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478</TotalTime>
  <Words>942</Words>
  <Application>Microsoft Office PowerPoint</Application>
  <PresentationFormat>On-screen Show (4:3)</PresentationFormat>
  <Paragraphs>114</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Tri-level parallel clocking overlapped with serials</vt:lpstr>
      <vt:lpstr>Motivation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Optimized charge dump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Notes</vt:lpstr>
    </vt:vector>
  </TitlesOfParts>
  <Company>Caltech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Roger Smith</dc:creator>
  <cp:lastModifiedBy>kaye</cp:lastModifiedBy>
  <cp:revision>34</cp:revision>
  <dcterms:created xsi:type="dcterms:W3CDTF">2013-06-29T16:33:07Z</dcterms:created>
  <dcterms:modified xsi:type="dcterms:W3CDTF">2013-07-04T23:22:44Z</dcterms:modified>
</cp:coreProperties>
</file>