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3" r:id="rId3"/>
    <p:sldId id="257" r:id="rId4"/>
    <p:sldId id="263" r:id="rId5"/>
    <p:sldId id="259" r:id="rId6"/>
    <p:sldId id="262" r:id="rId7"/>
    <p:sldId id="264" r:id="rId8"/>
    <p:sldId id="258" r:id="rId9"/>
    <p:sldId id="260" r:id="rId10"/>
    <p:sldId id="261" r:id="rId11"/>
    <p:sldId id="265" r:id="rId12"/>
    <p:sldId id="266" r:id="rId13"/>
    <p:sldId id="267" r:id="rId14"/>
    <p:sldId id="269" r:id="rId15"/>
    <p:sldId id="270" r:id="rId16"/>
    <p:sldId id="271" r:id="rId17"/>
    <p:sldId id="273" r:id="rId18"/>
    <p:sldId id="274" r:id="rId19"/>
    <p:sldId id="276" r:id="rId20"/>
    <p:sldId id="277" r:id="rId21"/>
    <p:sldId id="278" r:id="rId22"/>
    <p:sldId id="279" r:id="rId23"/>
    <p:sldId id="280" r:id="rId24"/>
    <p:sldId id="281" r:id="rId25"/>
    <p:sldId id="282" r:id="rId26"/>
    <p:sldId id="284" r:id="rId27"/>
    <p:sldId id="285" r:id="rId28"/>
    <p:sldId id="286" r:id="rId29"/>
    <p:sldId id="287" r:id="rId30"/>
    <p:sldId id="288" r:id="rId31"/>
    <p:sldId id="289" r:id="rId32"/>
    <p:sldId id="290" r:id="rId33"/>
    <p:sldId id="291" r:id="rId34"/>
    <p:sldId id="304" r:id="rId35"/>
    <p:sldId id="305" r:id="rId36"/>
    <p:sldId id="294" r:id="rId37"/>
    <p:sldId id="295" r:id="rId38"/>
    <p:sldId id="297" r:id="rId39"/>
    <p:sldId id="298" r:id="rId40"/>
    <p:sldId id="299" r:id="rId41"/>
    <p:sldId id="300" r:id="rId42"/>
    <p:sldId id="301" r:id="rId43"/>
    <p:sldId id="302" r:id="rId44"/>
    <p:sldId id="303" r:id="rId45"/>
    <p:sldId id="306" r:id="rId46"/>
    <p:sldId id="307"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81" autoAdjust="0"/>
    <p:restoredTop sz="98243" autoAdjust="0"/>
  </p:normalViewPr>
  <p:slideViewPr>
    <p:cSldViewPr snapToGrid="0" snapToObjects="1">
      <p:cViewPr>
        <p:scale>
          <a:sx n="69" d="100"/>
          <a:sy n="69" d="100"/>
        </p:scale>
        <p:origin x="-108"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341129-4F62-A942-9DB6-3C27EE9ADC6B}"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362109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41129-4F62-A942-9DB6-3C27EE9ADC6B}"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188673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41129-4F62-A942-9DB6-3C27EE9ADC6B}"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195781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41129-4F62-A942-9DB6-3C27EE9ADC6B}"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361508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341129-4F62-A942-9DB6-3C27EE9ADC6B}" type="datetimeFigureOut">
              <a:rPr lang="en-US" smtClean="0"/>
              <a:t>7/4/2013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310172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341129-4F62-A942-9DB6-3C27EE9ADC6B}"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3278004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341129-4F62-A942-9DB6-3C27EE9ADC6B}" type="datetimeFigureOut">
              <a:rPr lang="en-US" smtClean="0"/>
              <a:t>7/4/2013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335010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341129-4F62-A942-9DB6-3C27EE9ADC6B}" type="datetimeFigureOut">
              <a:rPr lang="en-US" smtClean="0"/>
              <a:t>7/4/2013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228339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41129-4F62-A942-9DB6-3C27EE9ADC6B}" type="datetimeFigureOut">
              <a:rPr lang="en-US" smtClean="0"/>
              <a:t>7/4/2013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142603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41129-4F62-A942-9DB6-3C27EE9ADC6B}"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104457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41129-4F62-A942-9DB6-3C27EE9ADC6B}" type="datetimeFigureOut">
              <a:rPr lang="en-US" smtClean="0"/>
              <a:t>7/4/2013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A133C-ECD7-8C4E-8602-E94DFE157B10}" type="slidenum">
              <a:rPr lang="en-US" smtClean="0"/>
              <a:t>‹#›</a:t>
            </a:fld>
            <a:endParaRPr lang="en-US"/>
          </a:p>
        </p:txBody>
      </p:sp>
    </p:spTree>
    <p:extLst>
      <p:ext uri="{BB962C8B-B14F-4D97-AF65-F5344CB8AC3E}">
        <p14:creationId xmlns:p14="http://schemas.microsoft.com/office/powerpoint/2010/main" val="723915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41129-4F62-A942-9DB6-3C27EE9ADC6B}" type="datetimeFigureOut">
              <a:rPr lang="en-US" smtClean="0"/>
              <a:t>7/4/2013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A133C-ECD7-8C4E-8602-E94DFE157B10}" type="slidenum">
              <a:rPr lang="en-US" smtClean="0"/>
              <a:t>‹#›</a:t>
            </a:fld>
            <a:endParaRPr lang="en-US"/>
          </a:p>
        </p:txBody>
      </p:sp>
    </p:spTree>
    <p:extLst>
      <p:ext uri="{BB962C8B-B14F-4D97-AF65-F5344CB8AC3E}">
        <p14:creationId xmlns:p14="http://schemas.microsoft.com/office/powerpoint/2010/main" val="2718819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Tri-level parallel clocking overlapped with serials</a:t>
            </a:r>
            <a:endParaRPr lang="en-US" dirty="0"/>
          </a:p>
        </p:txBody>
      </p:sp>
      <p:sp>
        <p:nvSpPr>
          <p:cNvPr id="3" name="Subtitle 2"/>
          <p:cNvSpPr>
            <a:spLocks noGrp="1"/>
          </p:cNvSpPr>
          <p:nvPr>
            <p:ph type="subTitle" idx="1"/>
          </p:nvPr>
        </p:nvSpPr>
        <p:spPr/>
        <p:txBody>
          <a:bodyPr/>
          <a:lstStyle/>
          <a:p>
            <a:r>
              <a:rPr lang="en-US" dirty="0" smtClean="0"/>
              <a:t>Roger Smith</a:t>
            </a:r>
          </a:p>
          <a:p>
            <a:r>
              <a:rPr lang="en-US" dirty="0" smtClean="0"/>
              <a:t>2013-06-29</a:t>
            </a:r>
            <a:endParaRPr lang="en-US" dirty="0"/>
          </a:p>
        </p:txBody>
      </p:sp>
    </p:spTree>
    <p:extLst>
      <p:ext uri="{BB962C8B-B14F-4D97-AF65-F5344CB8AC3E}">
        <p14:creationId xmlns:p14="http://schemas.microsoft.com/office/powerpoint/2010/main" val="118751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3661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83939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3336484" y="2075207"/>
            <a:ext cx="1394558"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646331"/>
          </a:xfrm>
          <a:prstGeom prst="rect">
            <a:avLst/>
          </a:prstGeom>
          <a:noFill/>
        </p:spPr>
        <p:txBody>
          <a:bodyPr wrap="square" rtlCol="0">
            <a:spAutoFit/>
          </a:bodyPr>
          <a:lstStyle/>
          <a:p>
            <a:r>
              <a:rPr lang="en-US" dirty="0" smtClean="0">
                <a:solidFill>
                  <a:schemeClr val="accent6">
                    <a:lumMod val="75000"/>
                  </a:schemeClr>
                </a:solidFill>
              </a:rPr>
              <a:t>Serials restart</a:t>
            </a:r>
            <a:endParaRPr lang="en-US" dirty="0">
              <a:solidFill>
                <a:schemeClr val="accent6">
                  <a:lumMod val="75000"/>
                </a:schemeClr>
              </a:solidFill>
            </a:endParaRPr>
          </a:p>
        </p:txBody>
      </p:sp>
      <p:sp>
        <p:nvSpPr>
          <p:cNvPr id="23" name="Up Arrow 22"/>
          <p:cNvSpPr/>
          <p:nvPr/>
        </p:nvSpPr>
        <p:spPr>
          <a:xfrm>
            <a:off x="2888233" y="1880269"/>
            <a:ext cx="211674" cy="772032"/>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664634" y="1730844"/>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Up Arrow 40"/>
          <p:cNvSpPr/>
          <p:nvPr/>
        </p:nvSpPr>
        <p:spPr>
          <a:xfrm flipV="1">
            <a:off x="1497127" y="2543193"/>
            <a:ext cx="211674" cy="903614"/>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560346" y="5454024"/>
            <a:ext cx="5428779" cy="923330"/>
          </a:xfrm>
          <a:prstGeom prst="rect">
            <a:avLst/>
          </a:prstGeom>
          <a:noFill/>
        </p:spPr>
        <p:txBody>
          <a:bodyPr wrap="square" rtlCol="0">
            <a:spAutoFit/>
          </a:bodyPr>
          <a:lstStyle/>
          <a:p>
            <a:r>
              <a:rPr lang="en-US" dirty="0"/>
              <a:t> </a:t>
            </a:r>
            <a:r>
              <a:rPr lang="en-US" dirty="0" smtClean="0"/>
              <a:t>t = 300 µs    … up until now, line transfer time is not overlapped with serial clocking and is thus a readout overhead = 300µs/line *3072 lines = 0.922 s per frame</a:t>
            </a:r>
            <a:endParaRPr lang="en-US" dirty="0"/>
          </a:p>
        </p:txBody>
      </p:sp>
      <p:sp>
        <p:nvSpPr>
          <p:cNvPr id="45" name="Rectangle 44"/>
          <p:cNvSpPr/>
          <p:nvPr/>
        </p:nvSpPr>
        <p:spPr>
          <a:xfrm>
            <a:off x="5428321" y="1782194"/>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7469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3661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83939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3336484" y="2075207"/>
            <a:ext cx="1394558"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
        <p:nvSpPr>
          <p:cNvPr id="25" name="Rectangle 24"/>
          <p:cNvSpPr/>
          <p:nvPr/>
        </p:nvSpPr>
        <p:spPr>
          <a:xfrm>
            <a:off x="2664634" y="1730844"/>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Arc 26"/>
          <p:cNvSpPr/>
          <p:nvPr/>
        </p:nvSpPr>
        <p:spPr>
          <a:xfrm>
            <a:off x="3156744" y="1784927"/>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p:cNvSpPr txBox="1"/>
          <p:nvPr/>
        </p:nvSpPr>
        <p:spPr>
          <a:xfrm>
            <a:off x="2994070" y="423961"/>
            <a:ext cx="3131528" cy="646331"/>
          </a:xfrm>
          <a:prstGeom prst="rect">
            <a:avLst/>
          </a:prstGeom>
          <a:noFill/>
        </p:spPr>
        <p:txBody>
          <a:bodyPr wrap="square" rtlCol="0">
            <a:spAutoFit/>
          </a:bodyPr>
          <a:lstStyle/>
          <a:p>
            <a:r>
              <a:rPr lang="en-US" dirty="0" smtClean="0"/>
              <a:t>Wait 950 µs for emission of trapped charge</a:t>
            </a:r>
            <a:endParaRPr lang="en-US" dirty="0"/>
          </a:p>
        </p:txBody>
      </p:sp>
      <p:cxnSp>
        <p:nvCxnSpPr>
          <p:cNvPr id="40" name="Straight Connector 39"/>
          <p:cNvCxnSpPr>
            <a:endCxn id="25" idx="0"/>
          </p:cNvCxnSpPr>
          <p:nvPr/>
        </p:nvCxnSpPr>
        <p:spPr>
          <a:xfrm flipH="1">
            <a:off x="2994597" y="1070292"/>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300 µs </a:t>
            </a:r>
            <a:endParaRPr lang="en-US" dirty="0"/>
          </a:p>
        </p:txBody>
      </p:sp>
      <p:sp>
        <p:nvSpPr>
          <p:cNvPr id="46" name="Rectangle 45"/>
          <p:cNvSpPr/>
          <p:nvPr/>
        </p:nvSpPr>
        <p:spPr>
          <a:xfrm>
            <a:off x="5428321" y="1782194"/>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5923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3661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83939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3336484" y="2050303"/>
            <a:ext cx="1394558"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cxnSp>
        <p:nvCxnSpPr>
          <p:cNvPr id="24" name="Straight Connector 23"/>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1250 µs </a:t>
            </a:r>
            <a:endParaRPr lang="en-US" dirty="0"/>
          </a:p>
        </p:txBody>
      </p:sp>
      <p:sp>
        <p:nvSpPr>
          <p:cNvPr id="42" name="Rectangle 41"/>
          <p:cNvSpPr/>
          <p:nvPr/>
        </p:nvSpPr>
        <p:spPr>
          <a:xfrm>
            <a:off x="5428321" y="1782194"/>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6163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3336483" y="1939629"/>
            <a:ext cx="2091835"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25129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2520710"/>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
        <p:nvSpPr>
          <p:cNvPr id="23" name="Rectangle 22"/>
          <p:cNvSpPr/>
          <p:nvPr/>
        </p:nvSpPr>
        <p:spPr>
          <a:xfrm>
            <a:off x="4731042" y="2541338"/>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324032" y="2561609"/>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1300 µs </a:t>
            </a:r>
            <a:endParaRPr lang="en-US" dirty="0"/>
          </a:p>
        </p:txBody>
      </p:sp>
      <p:sp>
        <p:nvSpPr>
          <p:cNvPr id="40" name="Rectangle 39"/>
          <p:cNvSpPr/>
          <p:nvPr/>
        </p:nvSpPr>
        <p:spPr>
          <a:xfrm>
            <a:off x="5428318" y="1581989"/>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325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033763" y="2076601"/>
            <a:ext cx="1394555"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790691"/>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
        <p:nvSpPr>
          <p:cNvPr id="23" name="Rectangle 22"/>
          <p:cNvSpPr/>
          <p:nvPr/>
        </p:nvSpPr>
        <p:spPr>
          <a:xfrm>
            <a:off x="3336988" y="1705940"/>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rc 23"/>
          <p:cNvSpPr/>
          <p:nvPr/>
        </p:nvSpPr>
        <p:spPr>
          <a:xfrm>
            <a:off x="3829098" y="1760023"/>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3666424" y="399057"/>
            <a:ext cx="3044883" cy="646331"/>
          </a:xfrm>
          <a:prstGeom prst="rect">
            <a:avLst/>
          </a:prstGeom>
          <a:noFill/>
        </p:spPr>
        <p:txBody>
          <a:bodyPr wrap="square" rtlCol="0">
            <a:spAutoFit/>
          </a:bodyPr>
          <a:lstStyle/>
          <a:p>
            <a:r>
              <a:rPr lang="en-US" dirty="0" smtClean="0"/>
              <a:t>Wait 950 µs for emission of trapped charge</a:t>
            </a:r>
            <a:endParaRPr lang="en-US" dirty="0"/>
          </a:p>
        </p:txBody>
      </p:sp>
      <p:cxnSp>
        <p:nvCxnSpPr>
          <p:cNvPr id="36" name="Straight Connector 35"/>
          <p:cNvCxnSpPr>
            <a:endCxn id="23" idx="0"/>
          </p:cNvCxnSpPr>
          <p:nvPr/>
        </p:nvCxnSpPr>
        <p:spPr>
          <a:xfrm flipH="1">
            <a:off x="3666951" y="1045388"/>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1350 µs </a:t>
            </a:r>
            <a:endParaRPr lang="en-US" dirty="0"/>
          </a:p>
        </p:txBody>
      </p:sp>
      <p:sp>
        <p:nvSpPr>
          <p:cNvPr id="42" name="Rectangle 41"/>
          <p:cNvSpPr/>
          <p:nvPr/>
        </p:nvSpPr>
        <p:spPr>
          <a:xfrm>
            <a:off x="6125598" y="1661546"/>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4744019" y="2028468"/>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6221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033763" y="2051697"/>
            <a:ext cx="1394555"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790691"/>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cxnSp>
        <p:nvCxnSpPr>
          <p:cNvPr id="23" name="Straight Connector 22"/>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2300 µs </a:t>
            </a:r>
            <a:endParaRPr lang="en-US" dirty="0"/>
          </a:p>
        </p:txBody>
      </p:sp>
    </p:spTree>
    <p:extLst>
      <p:ext uri="{BB962C8B-B14F-4D97-AF65-F5344CB8AC3E}">
        <p14:creationId xmlns:p14="http://schemas.microsoft.com/office/powerpoint/2010/main" val="1358364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033763" y="1927177"/>
            <a:ext cx="2091835"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253781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25491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
        <p:nvSpPr>
          <p:cNvPr id="23" name="Rectangle 22"/>
          <p:cNvSpPr/>
          <p:nvPr/>
        </p:nvSpPr>
        <p:spPr>
          <a:xfrm>
            <a:off x="4033739" y="2586513"/>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428321" y="2561609"/>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2350 µs </a:t>
            </a:r>
            <a:endParaRPr lang="en-US" dirty="0"/>
          </a:p>
        </p:txBody>
      </p:sp>
    </p:spTree>
    <p:extLst>
      <p:ext uri="{BB962C8B-B14F-4D97-AF65-F5344CB8AC3E}">
        <p14:creationId xmlns:p14="http://schemas.microsoft.com/office/powerpoint/2010/main" val="2731642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731042" y="2076601"/>
            <a:ext cx="1394556"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877855"/>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
        <p:nvSpPr>
          <p:cNvPr id="23" name="Rectangle 22"/>
          <p:cNvSpPr/>
          <p:nvPr/>
        </p:nvSpPr>
        <p:spPr>
          <a:xfrm>
            <a:off x="4059146" y="1780652"/>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rc 23"/>
          <p:cNvSpPr/>
          <p:nvPr/>
        </p:nvSpPr>
        <p:spPr>
          <a:xfrm>
            <a:off x="4551256" y="1797379"/>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4388582" y="436413"/>
            <a:ext cx="2858139" cy="646331"/>
          </a:xfrm>
          <a:prstGeom prst="rect">
            <a:avLst/>
          </a:prstGeom>
          <a:noFill/>
        </p:spPr>
        <p:txBody>
          <a:bodyPr wrap="square" rtlCol="0">
            <a:spAutoFit/>
          </a:bodyPr>
          <a:lstStyle/>
          <a:p>
            <a:r>
              <a:rPr lang="en-US" dirty="0" smtClean="0"/>
              <a:t>Wait 950 µs for emission of trapped charge</a:t>
            </a:r>
            <a:endParaRPr lang="en-US" dirty="0"/>
          </a:p>
        </p:txBody>
      </p:sp>
      <p:cxnSp>
        <p:nvCxnSpPr>
          <p:cNvPr id="36" name="Straight Connector 35"/>
          <p:cNvCxnSpPr>
            <a:endCxn id="23" idx="0"/>
          </p:cNvCxnSpPr>
          <p:nvPr/>
        </p:nvCxnSpPr>
        <p:spPr>
          <a:xfrm flipH="1">
            <a:off x="4389109" y="1120100"/>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2400 µs </a:t>
            </a:r>
            <a:endParaRPr lang="en-US" dirty="0"/>
          </a:p>
        </p:txBody>
      </p:sp>
    </p:spTree>
    <p:extLst>
      <p:ext uri="{BB962C8B-B14F-4D97-AF65-F5344CB8AC3E}">
        <p14:creationId xmlns:p14="http://schemas.microsoft.com/office/powerpoint/2010/main" val="1509771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731042" y="2051697"/>
            <a:ext cx="1394556"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865403"/>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19" name="Straight Connector 18"/>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1" name="Up-Down Arrow 20"/>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cxnSp>
        <p:nvCxnSpPr>
          <p:cNvPr id="25" name="Straight Connector 24"/>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60346" y="5429120"/>
            <a:ext cx="8205443" cy="1200329"/>
          </a:xfrm>
          <a:prstGeom prst="rect">
            <a:avLst/>
          </a:prstGeom>
          <a:noFill/>
        </p:spPr>
        <p:txBody>
          <a:bodyPr wrap="square" rtlCol="0">
            <a:spAutoFit/>
          </a:bodyPr>
          <a:lstStyle/>
          <a:p>
            <a:r>
              <a:rPr lang="en-US" dirty="0"/>
              <a:t> </a:t>
            </a:r>
            <a:r>
              <a:rPr lang="en-US" dirty="0" smtClean="0"/>
              <a:t>t = 3350 µs  = line time  = 300µs for parallel charge dump + 3050µs for line readout overlapped with the remaining  ¾ of parallel transfer </a:t>
            </a:r>
          </a:p>
          <a:p>
            <a:endParaRPr lang="en-US" dirty="0"/>
          </a:p>
          <a:p>
            <a:r>
              <a:rPr lang="en-US" dirty="0" smtClean="0"/>
              <a:t>Frame time = 3350µs/line * 3072 lines = 10.3 s</a:t>
            </a:r>
            <a:endParaRPr lang="en-US" dirty="0"/>
          </a:p>
        </p:txBody>
      </p:sp>
    </p:spTree>
    <p:extLst>
      <p:ext uri="{BB962C8B-B14F-4D97-AF65-F5344CB8AC3E}">
        <p14:creationId xmlns:p14="http://schemas.microsoft.com/office/powerpoint/2010/main" val="2846821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5428082" y="3088123"/>
            <a:ext cx="2789587" cy="947398"/>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2612523"/>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0391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265768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25598" y="3459713"/>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4731042" y="2682586"/>
            <a:ext cx="697279" cy="81292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31042" y="2521083"/>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7184467" y="2466697"/>
            <a:ext cx="1120626" cy="646331"/>
          </a:xfrm>
          <a:prstGeom prst="rect">
            <a:avLst/>
          </a:prstGeom>
          <a:noFill/>
        </p:spPr>
        <p:txBody>
          <a:bodyPr wrap="square" rtlCol="0">
            <a:spAutoFit/>
          </a:bodyPr>
          <a:lstStyle/>
          <a:p>
            <a:r>
              <a:rPr lang="en-US" dirty="0" smtClean="0">
                <a:solidFill>
                  <a:schemeClr val="accent6">
                    <a:lumMod val="75000"/>
                  </a:schemeClr>
                </a:solidFill>
              </a:rPr>
              <a:t>Serials stopped</a:t>
            </a:r>
            <a:endParaRPr lang="en-US" dirty="0">
              <a:solidFill>
                <a:schemeClr val="accent6">
                  <a:lumMod val="75000"/>
                </a:schemeClr>
              </a:solidFill>
            </a:endParaRPr>
          </a:p>
        </p:txBody>
      </p:sp>
    </p:spTree>
    <p:extLst>
      <p:ext uri="{BB962C8B-B14F-4D97-AF65-F5344CB8AC3E}">
        <p14:creationId xmlns:p14="http://schemas.microsoft.com/office/powerpoint/2010/main" val="1583033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For ZTF and </a:t>
            </a:r>
            <a:r>
              <a:rPr lang="en-US" dirty="0" err="1" smtClean="0"/>
              <a:t>WaSP</a:t>
            </a:r>
            <a:r>
              <a:rPr lang="en-US" dirty="0" smtClean="0"/>
              <a:t> we have 3072 parallel transfers and about 3072 µs per line for the pixel reads.  Trapping time is probably shorter than the line read time and with this many line transfers parallel CTE is a mild concern.  </a:t>
            </a:r>
          </a:p>
          <a:p>
            <a:r>
              <a:rPr lang="en-US" dirty="0"/>
              <a:t>T</a:t>
            </a:r>
            <a:r>
              <a:rPr lang="en-US" dirty="0" smtClean="0"/>
              <a:t>aking a parallel clock phase from accumulation (positive) to nearly the final barrier potential allows, one can waiting ~1ms for charge to be </a:t>
            </a:r>
            <a:r>
              <a:rPr lang="en-US" dirty="0" err="1" smtClean="0"/>
              <a:t>detrapped</a:t>
            </a:r>
            <a:r>
              <a:rPr lang="en-US" dirty="0" smtClean="0"/>
              <a:t>.  If the </a:t>
            </a:r>
            <a:r>
              <a:rPr lang="en-US" dirty="0" err="1" smtClean="0"/>
              <a:t>detrapping</a:t>
            </a:r>
            <a:r>
              <a:rPr lang="en-US" dirty="0" smtClean="0"/>
              <a:t> occurs with the phase at less than the adjacent barrier, the </a:t>
            </a:r>
            <a:r>
              <a:rPr lang="en-US" dirty="0" err="1" smtClean="0"/>
              <a:t>detrapped</a:t>
            </a:r>
            <a:r>
              <a:rPr lang="en-US" dirty="0" smtClean="0"/>
              <a:t> charge is constrained to return to the the charge packet from which it was removed.  </a:t>
            </a:r>
            <a:r>
              <a:rPr lang="en-US" dirty="0" smtClean="0">
                <a:solidFill>
                  <a:srgbClr val="0000FF"/>
                </a:solidFill>
              </a:rPr>
              <a:t>Kudos to Neil Murray of Open University for coming up with this scheme.  </a:t>
            </a:r>
          </a:p>
          <a:p>
            <a:r>
              <a:rPr lang="en-US" dirty="0" smtClean="0"/>
              <a:t>The down side is that the </a:t>
            </a:r>
            <a:r>
              <a:rPr lang="en-US" dirty="0" err="1" smtClean="0"/>
              <a:t>detrapping</a:t>
            </a:r>
            <a:r>
              <a:rPr lang="en-US" dirty="0" smtClean="0"/>
              <a:t> time would double the read time for XTF or </a:t>
            </a:r>
            <a:r>
              <a:rPr lang="en-US" dirty="0" err="1" smtClean="0"/>
              <a:t>WaSP</a:t>
            </a:r>
            <a:r>
              <a:rPr lang="en-US" dirty="0" smtClean="0"/>
              <a:t>.</a:t>
            </a:r>
          </a:p>
          <a:p>
            <a:r>
              <a:rPr lang="en-US" dirty="0" smtClean="0"/>
              <a:t>Let’s examine to what extent the parallel clock timing can be overlapped with serial clocking to hide this overhead.  Another benefit of doing so is that the clock slew rate requirement can be relaxed so that a lower power and more compact clock driver can be used, and slower edges will also reduce spurious charge injection.</a:t>
            </a:r>
          </a:p>
          <a:p>
            <a:r>
              <a:rPr lang="en-US" dirty="0" smtClean="0"/>
              <a:t>For serial transfers we are hoping that the pixel rate is much faster than the trap capture time constant.</a:t>
            </a:r>
            <a:endParaRPr lang="en-US" dirty="0"/>
          </a:p>
        </p:txBody>
      </p:sp>
    </p:spTree>
    <p:extLst>
      <p:ext uri="{BB962C8B-B14F-4D97-AF65-F5344CB8AC3E}">
        <p14:creationId xmlns:p14="http://schemas.microsoft.com/office/powerpoint/2010/main" val="3223686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5428082" y="3088123"/>
            <a:ext cx="2789587" cy="947398"/>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34355"/>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0391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2339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25598" y="3459713"/>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743951" y="1705940"/>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4500 µs </a:t>
            </a:r>
            <a:endParaRPr lang="en-US" dirty="0"/>
          </a:p>
        </p:txBody>
      </p:sp>
    </p:spTree>
    <p:extLst>
      <p:ext uri="{BB962C8B-B14F-4D97-AF65-F5344CB8AC3E}">
        <p14:creationId xmlns:p14="http://schemas.microsoft.com/office/powerpoint/2010/main" val="2395203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5428082" y="3088123"/>
            <a:ext cx="2789587" cy="947398"/>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34355"/>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0391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2339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25598" y="3459713"/>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743951" y="1705940"/>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rc 23"/>
          <p:cNvSpPr/>
          <p:nvPr/>
        </p:nvSpPr>
        <p:spPr>
          <a:xfrm>
            <a:off x="5236061" y="1722667"/>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TextBox 24"/>
          <p:cNvSpPr txBox="1"/>
          <p:nvPr/>
        </p:nvSpPr>
        <p:spPr>
          <a:xfrm>
            <a:off x="5073387" y="361701"/>
            <a:ext cx="3530533" cy="646331"/>
          </a:xfrm>
          <a:prstGeom prst="rect">
            <a:avLst/>
          </a:prstGeom>
          <a:noFill/>
        </p:spPr>
        <p:txBody>
          <a:bodyPr wrap="square" rtlCol="0">
            <a:spAutoFit/>
          </a:bodyPr>
          <a:lstStyle/>
          <a:p>
            <a:r>
              <a:rPr lang="en-US" dirty="0" smtClean="0"/>
              <a:t>Wait for emission of trapped charge  … serials stopped</a:t>
            </a:r>
            <a:endParaRPr lang="en-US" dirty="0"/>
          </a:p>
        </p:txBody>
      </p:sp>
      <p:cxnSp>
        <p:nvCxnSpPr>
          <p:cNvPr id="27" name="Straight Connector 26"/>
          <p:cNvCxnSpPr>
            <a:endCxn id="20" idx="0"/>
          </p:cNvCxnSpPr>
          <p:nvPr/>
        </p:nvCxnSpPr>
        <p:spPr>
          <a:xfrm flipH="1">
            <a:off x="5073914" y="1045388"/>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5068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5428082" y="3088123"/>
            <a:ext cx="2789587" cy="947398"/>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34355"/>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0391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2339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25598" y="3459713"/>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285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6125598" y="2926246"/>
            <a:ext cx="2092071" cy="1109275"/>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34355"/>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2550263"/>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24166"/>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258651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25598" y="3459713"/>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0470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6125598" y="2664753"/>
            <a:ext cx="2092071"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34355"/>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24166"/>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826941"/>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38049" y="2774846"/>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6001577" y="2799750"/>
            <a:ext cx="821299" cy="150867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008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6835328" y="2652301"/>
            <a:ext cx="1367360" cy="1389888"/>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34355"/>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24166"/>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826941"/>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Up-Down Arrow 21"/>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7545557" y="2764369"/>
            <a:ext cx="1120626" cy="646331"/>
          </a:xfrm>
          <a:prstGeom prst="rect">
            <a:avLst/>
          </a:prstGeom>
          <a:noFill/>
        </p:spPr>
        <p:txBody>
          <a:bodyPr wrap="square" rtlCol="0">
            <a:spAutoFit/>
          </a:bodyPr>
          <a:lstStyle/>
          <a:p>
            <a:r>
              <a:rPr lang="en-US" dirty="0" smtClean="0">
                <a:solidFill>
                  <a:schemeClr val="accent6">
                    <a:lumMod val="75000"/>
                  </a:schemeClr>
                </a:solidFill>
              </a:rPr>
              <a:t>Serials restart</a:t>
            </a:r>
            <a:endParaRPr lang="en-US" dirty="0">
              <a:solidFill>
                <a:schemeClr val="accent6">
                  <a:lumMod val="75000"/>
                </a:schemeClr>
              </a:solidFill>
            </a:endParaRPr>
          </a:p>
        </p:txBody>
      </p:sp>
    </p:spTree>
    <p:extLst>
      <p:ext uri="{BB962C8B-B14F-4D97-AF65-F5344CB8AC3E}">
        <p14:creationId xmlns:p14="http://schemas.microsoft.com/office/powerpoint/2010/main" val="2218016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2425743"/>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247090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Up-Down Arrow 21"/>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7545557" y="2764369"/>
            <a:ext cx="1120626" cy="646331"/>
          </a:xfrm>
          <a:prstGeom prst="rect">
            <a:avLst/>
          </a:prstGeom>
          <a:noFill/>
        </p:spPr>
        <p:txBody>
          <a:bodyPr wrap="square" rtlCol="0">
            <a:spAutoFit/>
          </a:bodyPr>
          <a:lstStyle/>
          <a:p>
            <a:r>
              <a:rPr lang="en-US" dirty="0" smtClean="0">
                <a:solidFill>
                  <a:schemeClr val="accent6">
                    <a:lumMod val="75000"/>
                  </a:schemeClr>
                </a:solidFill>
              </a:rPr>
              <a:t>Serial clocking</a:t>
            </a:r>
            <a:endParaRPr lang="en-US" dirty="0">
              <a:solidFill>
                <a:schemeClr val="accent6">
                  <a:lumMod val="75000"/>
                </a:schemeClr>
              </a:solidFill>
            </a:endParaRPr>
          </a:p>
        </p:txBody>
      </p:sp>
    </p:spTree>
    <p:extLst>
      <p:ext uri="{BB962C8B-B14F-4D97-AF65-F5344CB8AC3E}">
        <p14:creationId xmlns:p14="http://schemas.microsoft.com/office/powerpoint/2010/main" val="15058665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177823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54610"/>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Up-Down Arrow 21"/>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7545557" y="2764369"/>
            <a:ext cx="1120626" cy="646331"/>
          </a:xfrm>
          <a:prstGeom prst="rect">
            <a:avLst/>
          </a:prstGeom>
          <a:noFill/>
        </p:spPr>
        <p:txBody>
          <a:bodyPr wrap="square" rtlCol="0">
            <a:spAutoFit/>
          </a:bodyPr>
          <a:lstStyle/>
          <a:p>
            <a:r>
              <a:rPr lang="en-US" dirty="0" smtClean="0">
                <a:solidFill>
                  <a:schemeClr val="accent6">
                    <a:lumMod val="75000"/>
                  </a:schemeClr>
                </a:solidFill>
              </a:rPr>
              <a:t>Serial clocking</a:t>
            </a:r>
            <a:endParaRPr lang="en-US" dirty="0">
              <a:solidFill>
                <a:schemeClr val="accent6">
                  <a:lumMod val="75000"/>
                </a:schemeClr>
              </a:solidFill>
            </a:endParaRPr>
          </a:p>
        </p:txBody>
      </p:sp>
    </p:spTree>
    <p:extLst>
      <p:ext uri="{BB962C8B-B14F-4D97-AF65-F5344CB8AC3E}">
        <p14:creationId xmlns:p14="http://schemas.microsoft.com/office/powerpoint/2010/main" val="3181310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25129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54610"/>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25491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Up-Down Arrow 21"/>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7545557" y="2764369"/>
            <a:ext cx="1120626" cy="646331"/>
          </a:xfrm>
          <a:prstGeom prst="rect">
            <a:avLst/>
          </a:prstGeom>
          <a:noFill/>
        </p:spPr>
        <p:txBody>
          <a:bodyPr wrap="square" rtlCol="0">
            <a:spAutoFit/>
          </a:bodyPr>
          <a:lstStyle/>
          <a:p>
            <a:r>
              <a:rPr lang="en-US" dirty="0" smtClean="0">
                <a:solidFill>
                  <a:schemeClr val="accent6">
                    <a:lumMod val="75000"/>
                  </a:schemeClr>
                </a:solidFill>
              </a:rPr>
              <a:t>Serial clocking</a:t>
            </a:r>
            <a:endParaRPr lang="en-US" dirty="0">
              <a:solidFill>
                <a:schemeClr val="accent6">
                  <a:lumMod val="75000"/>
                </a:schemeClr>
              </a:solidFill>
            </a:endParaRPr>
          </a:p>
        </p:txBody>
      </p:sp>
    </p:spTree>
    <p:extLst>
      <p:ext uri="{BB962C8B-B14F-4D97-AF65-F5344CB8AC3E}">
        <p14:creationId xmlns:p14="http://schemas.microsoft.com/office/powerpoint/2010/main" val="36310449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79069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54610"/>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5815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39" name="Straight Connector 38"/>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5403418" y="3484617"/>
            <a:ext cx="1395032" cy="72419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Up-Down Arrow 21"/>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7545557" y="2764369"/>
            <a:ext cx="1120626" cy="646331"/>
          </a:xfrm>
          <a:prstGeom prst="rect">
            <a:avLst/>
          </a:prstGeom>
          <a:noFill/>
        </p:spPr>
        <p:txBody>
          <a:bodyPr wrap="square" rtlCol="0">
            <a:spAutoFit/>
          </a:bodyPr>
          <a:lstStyle/>
          <a:p>
            <a:r>
              <a:rPr lang="en-US" dirty="0" smtClean="0">
                <a:solidFill>
                  <a:schemeClr val="accent6">
                    <a:lumMod val="75000"/>
                  </a:schemeClr>
                </a:solidFill>
              </a:rPr>
              <a:t>Serial clocking</a:t>
            </a:r>
            <a:endParaRPr lang="en-US" dirty="0">
              <a:solidFill>
                <a:schemeClr val="accent6">
                  <a:lumMod val="75000"/>
                </a:schemeClr>
              </a:solidFill>
            </a:endParaRPr>
          </a:p>
        </p:txBody>
      </p:sp>
    </p:spTree>
    <p:extLst>
      <p:ext uri="{BB962C8B-B14F-4D97-AF65-F5344CB8AC3E}">
        <p14:creationId xmlns:p14="http://schemas.microsoft.com/office/powerpoint/2010/main" val="125183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38" name="Group 37"/>
          <p:cNvGrpSpPr/>
          <p:nvPr/>
        </p:nvGrpSpPr>
        <p:grpSpPr>
          <a:xfrm>
            <a:off x="1257625" y="182097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83057"/>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1954904" y="2091955"/>
            <a:ext cx="1381580" cy="1368951"/>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Connector 44"/>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Up-Down Arrow 45"/>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Serials can be clocking</a:t>
            </a:r>
            <a:endParaRPr lang="en-US" dirty="0">
              <a:solidFill>
                <a:schemeClr val="accent6">
                  <a:lumMod val="75000"/>
                </a:schemeClr>
              </a:solidFill>
            </a:endParaRPr>
          </a:p>
        </p:txBody>
      </p:sp>
      <p:sp>
        <p:nvSpPr>
          <p:cNvPr id="48" name="TextBox 47"/>
          <p:cNvSpPr txBox="1"/>
          <p:nvPr/>
        </p:nvSpPr>
        <p:spPr>
          <a:xfrm>
            <a:off x="1282561" y="1416709"/>
            <a:ext cx="697279" cy="369332"/>
          </a:xfrm>
          <a:prstGeom prst="rect">
            <a:avLst/>
          </a:prstGeom>
          <a:noFill/>
        </p:spPr>
        <p:txBody>
          <a:bodyPr wrap="square" rtlCol="0">
            <a:spAutoFit/>
          </a:bodyPr>
          <a:lstStyle/>
          <a:p>
            <a:pPr algn="ctr"/>
            <a:r>
              <a:rPr lang="en-US" dirty="0" smtClean="0">
                <a:solidFill>
                  <a:srgbClr val="FF0000"/>
                </a:solidFill>
              </a:rPr>
              <a:t>P2</a:t>
            </a:r>
            <a:endParaRPr lang="en-US" dirty="0">
              <a:solidFill>
                <a:srgbClr val="FF0000"/>
              </a:solidFill>
            </a:endParaRPr>
          </a:p>
        </p:txBody>
      </p:sp>
      <p:sp>
        <p:nvSpPr>
          <p:cNvPr id="49" name="TextBox 48"/>
          <p:cNvSpPr txBox="1"/>
          <p:nvPr/>
        </p:nvSpPr>
        <p:spPr>
          <a:xfrm>
            <a:off x="550883" y="1175588"/>
            <a:ext cx="697279" cy="369332"/>
          </a:xfrm>
          <a:prstGeom prst="rect">
            <a:avLst/>
          </a:prstGeom>
          <a:noFill/>
        </p:spPr>
        <p:txBody>
          <a:bodyPr wrap="square" rtlCol="0">
            <a:spAutoFit/>
          </a:bodyPr>
          <a:lstStyle/>
          <a:p>
            <a:pPr algn="ctr"/>
            <a:r>
              <a:rPr lang="en-US" dirty="0" smtClean="0"/>
              <a:t>P1</a:t>
            </a:r>
            <a:endParaRPr lang="en-US" dirty="0"/>
          </a:p>
        </p:txBody>
      </p:sp>
      <p:sp>
        <p:nvSpPr>
          <p:cNvPr id="50" name="TextBox 49"/>
          <p:cNvSpPr txBox="1"/>
          <p:nvPr/>
        </p:nvSpPr>
        <p:spPr>
          <a:xfrm>
            <a:off x="3349462" y="1239712"/>
            <a:ext cx="697279" cy="369332"/>
          </a:xfrm>
          <a:prstGeom prst="rect">
            <a:avLst/>
          </a:prstGeom>
          <a:noFill/>
        </p:spPr>
        <p:txBody>
          <a:bodyPr wrap="square" rtlCol="0">
            <a:spAutoFit/>
          </a:bodyPr>
          <a:lstStyle/>
          <a:p>
            <a:pPr algn="ctr"/>
            <a:r>
              <a:rPr lang="en-US" dirty="0" smtClean="0"/>
              <a:t>P1</a:t>
            </a:r>
            <a:endParaRPr lang="en-US" dirty="0"/>
          </a:p>
        </p:txBody>
      </p:sp>
      <p:sp>
        <p:nvSpPr>
          <p:cNvPr id="51" name="TextBox 50"/>
          <p:cNvSpPr txBox="1"/>
          <p:nvPr/>
        </p:nvSpPr>
        <p:spPr>
          <a:xfrm>
            <a:off x="4046741" y="1487334"/>
            <a:ext cx="697279" cy="369332"/>
          </a:xfrm>
          <a:prstGeom prst="rect">
            <a:avLst/>
          </a:prstGeom>
          <a:noFill/>
        </p:spPr>
        <p:txBody>
          <a:bodyPr wrap="square" rtlCol="0">
            <a:spAutoFit/>
          </a:bodyPr>
          <a:lstStyle/>
          <a:p>
            <a:pPr algn="ctr"/>
            <a:r>
              <a:rPr lang="en-US" dirty="0" smtClean="0">
                <a:solidFill>
                  <a:srgbClr val="FF0000"/>
                </a:solidFill>
              </a:rPr>
              <a:t>P2</a:t>
            </a:r>
            <a:endParaRPr lang="en-US" dirty="0">
              <a:solidFill>
                <a:srgbClr val="FF0000"/>
              </a:solidFill>
            </a:endParaRPr>
          </a:p>
        </p:txBody>
      </p:sp>
      <p:sp>
        <p:nvSpPr>
          <p:cNvPr id="52" name="TextBox 51"/>
          <p:cNvSpPr txBox="1"/>
          <p:nvPr/>
        </p:nvSpPr>
        <p:spPr>
          <a:xfrm>
            <a:off x="1954904" y="3503033"/>
            <a:ext cx="697279" cy="369332"/>
          </a:xfrm>
          <a:prstGeom prst="rect">
            <a:avLst/>
          </a:prstGeom>
          <a:noFill/>
        </p:spPr>
        <p:txBody>
          <a:bodyPr wrap="square" rtlCol="0">
            <a:spAutoFit/>
          </a:bodyPr>
          <a:lstStyle/>
          <a:p>
            <a:pPr algn="ctr"/>
            <a:r>
              <a:rPr lang="en-US" dirty="0" smtClean="0">
                <a:solidFill>
                  <a:srgbClr val="008000"/>
                </a:solidFill>
              </a:rPr>
              <a:t>P3</a:t>
            </a:r>
            <a:endParaRPr lang="en-US" dirty="0">
              <a:solidFill>
                <a:srgbClr val="008000"/>
              </a:solidFill>
            </a:endParaRPr>
          </a:p>
        </p:txBody>
      </p:sp>
      <p:sp>
        <p:nvSpPr>
          <p:cNvPr id="53" name="TextBox 52"/>
          <p:cNvSpPr txBox="1"/>
          <p:nvPr/>
        </p:nvSpPr>
        <p:spPr>
          <a:xfrm>
            <a:off x="2639205" y="3503033"/>
            <a:ext cx="697279" cy="369332"/>
          </a:xfrm>
          <a:prstGeom prst="rect">
            <a:avLst/>
          </a:prstGeom>
          <a:noFill/>
        </p:spPr>
        <p:txBody>
          <a:bodyPr wrap="square" rtlCol="0">
            <a:spAutoFit/>
          </a:bodyPr>
          <a:lstStyle/>
          <a:p>
            <a:pPr algn="ctr"/>
            <a:r>
              <a:rPr lang="en-US" dirty="0" smtClean="0">
                <a:solidFill>
                  <a:srgbClr val="0000FF"/>
                </a:solidFill>
              </a:rPr>
              <a:t>P4</a:t>
            </a:r>
            <a:endParaRPr lang="en-US" dirty="0">
              <a:solidFill>
                <a:srgbClr val="0000FF"/>
              </a:solidFill>
            </a:endParaRPr>
          </a:p>
        </p:txBody>
      </p:sp>
      <p:sp>
        <p:nvSpPr>
          <p:cNvPr id="54" name="TextBox 53"/>
          <p:cNvSpPr txBox="1"/>
          <p:nvPr/>
        </p:nvSpPr>
        <p:spPr>
          <a:xfrm>
            <a:off x="4731042" y="3518218"/>
            <a:ext cx="697279" cy="369332"/>
          </a:xfrm>
          <a:prstGeom prst="rect">
            <a:avLst/>
          </a:prstGeom>
          <a:noFill/>
        </p:spPr>
        <p:txBody>
          <a:bodyPr wrap="square" rtlCol="0">
            <a:spAutoFit/>
          </a:bodyPr>
          <a:lstStyle/>
          <a:p>
            <a:pPr algn="ctr"/>
            <a:r>
              <a:rPr lang="en-US" dirty="0" smtClean="0">
                <a:solidFill>
                  <a:srgbClr val="008000"/>
                </a:solidFill>
              </a:rPr>
              <a:t>P3</a:t>
            </a:r>
            <a:endParaRPr lang="en-US" dirty="0">
              <a:solidFill>
                <a:srgbClr val="008000"/>
              </a:solidFill>
            </a:endParaRPr>
          </a:p>
        </p:txBody>
      </p:sp>
      <p:sp>
        <p:nvSpPr>
          <p:cNvPr id="55" name="TextBox 54"/>
          <p:cNvSpPr txBox="1"/>
          <p:nvPr/>
        </p:nvSpPr>
        <p:spPr>
          <a:xfrm>
            <a:off x="5415343" y="3518218"/>
            <a:ext cx="697279" cy="369332"/>
          </a:xfrm>
          <a:prstGeom prst="rect">
            <a:avLst/>
          </a:prstGeom>
          <a:noFill/>
        </p:spPr>
        <p:txBody>
          <a:bodyPr wrap="square" rtlCol="0">
            <a:spAutoFit/>
          </a:bodyPr>
          <a:lstStyle/>
          <a:p>
            <a:pPr algn="ctr"/>
            <a:r>
              <a:rPr lang="en-US" dirty="0" smtClean="0">
                <a:solidFill>
                  <a:srgbClr val="0000FF"/>
                </a:solidFill>
              </a:rPr>
              <a:t>P4</a:t>
            </a:r>
            <a:endParaRPr lang="en-US" dirty="0">
              <a:solidFill>
                <a:srgbClr val="0000FF"/>
              </a:solidFill>
            </a:endParaRPr>
          </a:p>
        </p:txBody>
      </p:sp>
      <p:sp>
        <p:nvSpPr>
          <p:cNvPr id="56" name="TextBox 55"/>
          <p:cNvSpPr txBox="1"/>
          <p:nvPr/>
        </p:nvSpPr>
        <p:spPr>
          <a:xfrm>
            <a:off x="6100206" y="1339771"/>
            <a:ext cx="697279" cy="369332"/>
          </a:xfrm>
          <a:prstGeom prst="rect">
            <a:avLst/>
          </a:prstGeom>
          <a:noFill/>
        </p:spPr>
        <p:txBody>
          <a:bodyPr wrap="square" rtlCol="0">
            <a:spAutoFit/>
          </a:bodyPr>
          <a:lstStyle/>
          <a:p>
            <a:pPr algn="ctr"/>
            <a:r>
              <a:rPr lang="en-US" dirty="0" smtClean="0">
                <a:solidFill>
                  <a:srgbClr val="FF00FF"/>
                </a:solidFill>
              </a:rPr>
              <a:t>TG</a:t>
            </a:r>
            <a:endParaRPr lang="en-US" dirty="0">
              <a:solidFill>
                <a:srgbClr val="FF00FF"/>
              </a:solidFill>
            </a:endParaRPr>
          </a:p>
        </p:txBody>
      </p:sp>
      <p:cxnSp>
        <p:nvCxnSpPr>
          <p:cNvPr id="57" name="Straight Connector 56"/>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4718626" y="2092345"/>
            <a:ext cx="1381580" cy="1368951"/>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734633" y="4893680"/>
            <a:ext cx="5503521" cy="646331"/>
          </a:xfrm>
          <a:prstGeom prst="rect">
            <a:avLst/>
          </a:prstGeom>
          <a:noFill/>
        </p:spPr>
        <p:txBody>
          <a:bodyPr wrap="square" rtlCol="0">
            <a:spAutoFit/>
          </a:bodyPr>
          <a:lstStyle/>
          <a:p>
            <a:r>
              <a:rPr lang="en-US" dirty="0" smtClean="0"/>
              <a:t>Assume we have 4 phase parallel clocks since these are popular due to increased well capacity. </a:t>
            </a:r>
            <a:endParaRPr lang="en-US" dirty="0"/>
          </a:p>
        </p:txBody>
      </p:sp>
    </p:spTree>
    <p:extLst>
      <p:ext uri="{BB962C8B-B14F-4D97-AF65-F5344CB8AC3E}">
        <p14:creationId xmlns:p14="http://schemas.microsoft.com/office/powerpoint/2010/main" val="3148697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charge dump</a:t>
            </a:r>
            <a:endParaRPr lang="en-US" dirty="0"/>
          </a:p>
        </p:txBody>
      </p:sp>
      <p:sp>
        <p:nvSpPr>
          <p:cNvPr id="3" name="Content Placeholder 2"/>
          <p:cNvSpPr>
            <a:spLocks noGrp="1"/>
          </p:cNvSpPr>
          <p:nvPr>
            <p:ph idx="1"/>
          </p:nvPr>
        </p:nvSpPr>
        <p:spPr/>
        <p:txBody>
          <a:bodyPr/>
          <a:lstStyle/>
          <a:p>
            <a:r>
              <a:rPr lang="en-US" dirty="0" smtClean="0"/>
              <a:t>If we make the positive rail for the serial clocks much higher than the parallel phase immediately preceding TG, we can have much faster charge dump since we only need to switch TG to allow charge to “run downhill” into the serial register, by simply lowering TG.</a:t>
            </a:r>
            <a:endParaRPr lang="en-US" dirty="0"/>
          </a:p>
        </p:txBody>
      </p:sp>
    </p:spTree>
    <p:extLst>
      <p:ext uri="{BB962C8B-B14F-4D97-AF65-F5344CB8AC3E}">
        <p14:creationId xmlns:p14="http://schemas.microsoft.com/office/powerpoint/2010/main" val="26182108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38" name="Group 37"/>
          <p:cNvGrpSpPr/>
          <p:nvPr/>
        </p:nvGrpSpPr>
        <p:grpSpPr>
          <a:xfrm>
            <a:off x="1257625" y="182097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64634"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6822877" y="4953713"/>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1954904" y="2078569"/>
            <a:ext cx="1381580"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Connector 44"/>
          <p:cNvCxnSpPr/>
          <p:nvPr/>
        </p:nvCxnSpPr>
        <p:spPr>
          <a:xfrm>
            <a:off x="6822877" y="3263200"/>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Up-Down Arrow 45"/>
          <p:cNvSpPr/>
          <p:nvPr/>
        </p:nvSpPr>
        <p:spPr>
          <a:xfrm>
            <a:off x="7246721" y="3263200"/>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6138049" y="174515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0 = end of previous line </a:t>
            </a:r>
            <a:endParaRPr lang="en-US" dirty="0"/>
          </a:p>
        </p:txBody>
      </p:sp>
      <p:sp>
        <p:nvSpPr>
          <p:cNvPr id="41" name="Rectangle 40"/>
          <p:cNvSpPr/>
          <p:nvPr/>
        </p:nvSpPr>
        <p:spPr>
          <a:xfrm>
            <a:off x="4718626" y="2078569"/>
            <a:ext cx="1381580" cy="137160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 name="Group 36"/>
          <p:cNvGrpSpPr/>
          <p:nvPr/>
        </p:nvGrpSpPr>
        <p:grpSpPr>
          <a:xfrm>
            <a:off x="1967353" y="3487336"/>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sp>
        <p:nvSpPr>
          <p:cNvPr id="3" name="TextBox 2"/>
          <p:cNvSpPr txBox="1"/>
          <p:nvPr/>
        </p:nvSpPr>
        <p:spPr>
          <a:xfrm>
            <a:off x="7533106" y="3611113"/>
            <a:ext cx="1536187" cy="923330"/>
          </a:xfrm>
          <a:prstGeom prst="rect">
            <a:avLst/>
          </a:prstGeom>
          <a:noFill/>
        </p:spPr>
        <p:txBody>
          <a:bodyPr wrap="square" rtlCol="0">
            <a:spAutoFit/>
          </a:bodyPr>
          <a:lstStyle/>
          <a:p>
            <a:r>
              <a:rPr lang="en-US" dirty="0">
                <a:solidFill>
                  <a:srgbClr val="FF6600"/>
                </a:solidFill>
              </a:rPr>
              <a:t>M</a:t>
            </a:r>
            <a:r>
              <a:rPr lang="en-US" dirty="0" smtClean="0">
                <a:solidFill>
                  <a:srgbClr val="FF6600"/>
                </a:solidFill>
              </a:rPr>
              <a:t>ore positive</a:t>
            </a:r>
          </a:p>
          <a:p>
            <a:r>
              <a:rPr lang="en-US" dirty="0">
                <a:solidFill>
                  <a:srgbClr val="FF6600"/>
                </a:solidFill>
              </a:rPr>
              <a:t>s</a:t>
            </a:r>
            <a:r>
              <a:rPr lang="en-US" dirty="0" smtClean="0">
                <a:solidFill>
                  <a:srgbClr val="FF6600"/>
                </a:solidFill>
              </a:rPr>
              <a:t>erial clock levels</a:t>
            </a:r>
            <a:endParaRPr lang="en-US" dirty="0">
              <a:solidFill>
                <a:srgbClr val="FF6600"/>
              </a:solidFill>
            </a:endParaRPr>
          </a:p>
        </p:txBody>
      </p:sp>
    </p:spTree>
    <p:extLst>
      <p:ext uri="{BB962C8B-B14F-4D97-AF65-F5344CB8AC3E}">
        <p14:creationId xmlns:p14="http://schemas.microsoft.com/office/powerpoint/2010/main" val="3536653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4731042" y="2527777"/>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8" name="Group 37"/>
          <p:cNvGrpSpPr/>
          <p:nvPr/>
        </p:nvGrpSpPr>
        <p:grpSpPr>
          <a:xfrm>
            <a:off x="1257625" y="159684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1954904" y="1954984"/>
            <a:ext cx="2078859"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Up Arrow 2"/>
          <p:cNvSpPr/>
          <p:nvPr/>
        </p:nvSpPr>
        <p:spPr>
          <a:xfrm>
            <a:off x="1481717" y="1650937"/>
            <a:ext cx="211674" cy="229332"/>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Up Arrow 17"/>
          <p:cNvSpPr/>
          <p:nvPr/>
        </p:nvSpPr>
        <p:spPr>
          <a:xfrm flipV="1">
            <a:off x="750067" y="1596841"/>
            <a:ext cx="211674" cy="990778"/>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7545557" y="2648774"/>
            <a:ext cx="1120626" cy="646331"/>
          </a:xfrm>
          <a:prstGeom prst="rect">
            <a:avLst/>
          </a:prstGeom>
          <a:noFill/>
        </p:spPr>
        <p:txBody>
          <a:bodyPr wrap="square" rtlCol="0">
            <a:spAutoFit/>
          </a:bodyPr>
          <a:lstStyle/>
          <a:p>
            <a:r>
              <a:rPr lang="en-US" dirty="0" smtClean="0">
                <a:solidFill>
                  <a:schemeClr val="accent6">
                    <a:lumMod val="75000"/>
                  </a:schemeClr>
                </a:solidFill>
              </a:rPr>
              <a:t>Serials stopped</a:t>
            </a:r>
            <a:endParaRPr lang="en-US" dirty="0">
              <a:solidFill>
                <a:schemeClr val="accent6">
                  <a:lumMod val="75000"/>
                </a:schemeClr>
              </a:solidFill>
            </a:endParaRPr>
          </a:p>
        </p:txBody>
      </p:sp>
      <p:sp>
        <p:nvSpPr>
          <p:cNvPr id="36" name="Rectangle 35"/>
          <p:cNvSpPr/>
          <p:nvPr/>
        </p:nvSpPr>
        <p:spPr>
          <a:xfrm>
            <a:off x="1954904" y="2623869"/>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258761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2598965"/>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sp>
        <p:nvSpPr>
          <p:cNvPr id="41" name="Rectangle 40"/>
          <p:cNvSpPr/>
          <p:nvPr/>
        </p:nvSpPr>
        <p:spPr>
          <a:xfrm>
            <a:off x="3336484" y="2636321"/>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Up Arrow 44"/>
          <p:cNvSpPr/>
          <p:nvPr/>
        </p:nvSpPr>
        <p:spPr>
          <a:xfrm>
            <a:off x="2144625" y="2632231"/>
            <a:ext cx="211674" cy="850826"/>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6138049" y="3560090"/>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560346" y="5454024"/>
            <a:ext cx="4569665" cy="369332"/>
          </a:xfrm>
          <a:prstGeom prst="rect">
            <a:avLst/>
          </a:prstGeom>
          <a:noFill/>
        </p:spPr>
        <p:txBody>
          <a:bodyPr wrap="square" rtlCol="0">
            <a:spAutoFit/>
          </a:bodyPr>
          <a:lstStyle/>
          <a:p>
            <a:r>
              <a:rPr lang="en-US" dirty="0"/>
              <a:t> </a:t>
            </a:r>
            <a:r>
              <a:rPr lang="en-US" dirty="0" smtClean="0"/>
              <a:t>t = 50 µs    … if rise time = 100 µs </a:t>
            </a:r>
            <a:endParaRPr lang="en-US" dirty="0"/>
          </a:p>
        </p:txBody>
      </p:sp>
      <p:sp>
        <p:nvSpPr>
          <p:cNvPr id="39" name="Rectangle 38"/>
          <p:cNvSpPr/>
          <p:nvPr/>
        </p:nvSpPr>
        <p:spPr>
          <a:xfrm>
            <a:off x="5418846" y="3401284"/>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6103674" y="3481843"/>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2" name="Arc 41"/>
          <p:cNvSpPr/>
          <p:nvPr/>
        </p:nvSpPr>
        <p:spPr>
          <a:xfrm>
            <a:off x="5179310" y="2582423"/>
            <a:ext cx="498022" cy="543617"/>
          </a:xfrm>
          <a:prstGeom prst="arc">
            <a:avLst>
              <a:gd name="adj1" fmla="val 16200000"/>
              <a:gd name="adj2" fmla="val 165259"/>
            </a:avLst>
          </a:prstGeom>
          <a:ln>
            <a:solidFill>
              <a:schemeClr val="accent4">
                <a:lumMod val="75000"/>
              </a:schemeClr>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Arc 43"/>
          <p:cNvSpPr/>
          <p:nvPr/>
        </p:nvSpPr>
        <p:spPr>
          <a:xfrm>
            <a:off x="5867114" y="3126599"/>
            <a:ext cx="498022" cy="543617"/>
          </a:xfrm>
          <a:prstGeom prst="arc">
            <a:avLst>
              <a:gd name="adj1" fmla="val 16200000"/>
              <a:gd name="adj2" fmla="val 165259"/>
            </a:avLst>
          </a:prstGeom>
          <a:ln>
            <a:solidFill>
              <a:schemeClr val="accent4">
                <a:lumMod val="75000"/>
              </a:schemeClr>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Rectangle 50"/>
          <p:cNvSpPr/>
          <p:nvPr/>
        </p:nvSpPr>
        <p:spPr>
          <a:xfrm>
            <a:off x="6835328" y="3622350"/>
            <a:ext cx="1382599" cy="137160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traight Connector 53"/>
          <p:cNvCxnSpPr/>
          <p:nvPr/>
        </p:nvCxnSpPr>
        <p:spPr>
          <a:xfrm>
            <a:off x="6822877" y="502843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53" name="Arc 52"/>
          <p:cNvSpPr/>
          <p:nvPr/>
        </p:nvSpPr>
        <p:spPr>
          <a:xfrm>
            <a:off x="6661028" y="3475996"/>
            <a:ext cx="498022" cy="543617"/>
          </a:xfrm>
          <a:prstGeom prst="arc">
            <a:avLst>
              <a:gd name="adj1" fmla="val 16200000"/>
              <a:gd name="adj2" fmla="val 165259"/>
            </a:avLst>
          </a:prstGeom>
          <a:ln>
            <a:solidFill>
              <a:schemeClr val="accent4">
                <a:lumMod val="75000"/>
              </a:schemeClr>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Up Arrow 54"/>
          <p:cNvSpPr/>
          <p:nvPr/>
        </p:nvSpPr>
        <p:spPr>
          <a:xfrm>
            <a:off x="5024174" y="2622062"/>
            <a:ext cx="211674" cy="850826"/>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6296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6835328" y="3622350"/>
            <a:ext cx="1382599" cy="137160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1358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4830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2658672" y="2141762"/>
            <a:ext cx="1381580" cy="132588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967355" y="1730844"/>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Up Arrow 26"/>
          <p:cNvSpPr/>
          <p:nvPr/>
        </p:nvSpPr>
        <p:spPr>
          <a:xfrm flipV="1">
            <a:off x="750067" y="2456029"/>
            <a:ext cx="211674" cy="990778"/>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Up Arrow 35"/>
          <p:cNvSpPr/>
          <p:nvPr/>
        </p:nvSpPr>
        <p:spPr>
          <a:xfrm>
            <a:off x="2190954" y="1848301"/>
            <a:ext cx="211674" cy="616105"/>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60346" y="5441572"/>
            <a:ext cx="8105837" cy="923330"/>
          </a:xfrm>
          <a:prstGeom prst="rect">
            <a:avLst/>
          </a:prstGeom>
          <a:noFill/>
        </p:spPr>
        <p:txBody>
          <a:bodyPr wrap="square" rtlCol="0">
            <a:spAutoFit/>
          </a:bodyPr>
          <a:lstStyle/>
          <a:p>
            <a:r>
              <a:rPr lang="en-US" dirty="0"/>
              <a:t> </a:t>
            </a:r>
            <a:r>
              <a:rPr lang="en-US" dirty="0" smtClean="0"/>
              <a:t>t = 100 µs  … Serial clocking is only suspended for one rise time of parallel clock, so most parallel clock timing is hidden inside pixel reads and rise times can be quite slow.</a:t>
            </a:r>
            <a:endParaRPr lang="en-US" dirty="0"/>
          </a:p>
        </p:txBody>
      </p:sp>
      <p:sp>
        <p:nvSpPr>
          <p:cNvPr id="47" name="Rectangle 46"/>
          <p:cNvSpPr/>
          <p:nvPr/>
        </p:nvSpPr>
        <p:spPr>
          <a:xfrm>
            <a:off x="4755944" y="1768200"/>
            <a:ext cx="659925"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6822877" y="502843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6800953" y="2287663"/>
            <a:ext cx="1830855" cy="923330"/>
          </a:xfrm>
          <a:prstGeom prst="rect">
            <a:avLst/>
          </a:prstGeom>
          <a:noFill/>
        </p:spPr>
        <p:txBody>
          <a:bodyPr wrap="square" rtlCol="0">
            <a:spAutoFit/>
          </a:bodyPr>
          <a:lstStyle/>
          <a:p>
            <a:r>
              <a:rPr lang="en-US" dirty="0" smtClean="0">
                <a:solidFill>
                  <a:schemeClr val="accent6">
                    <a:lumMod val="75000"/>
                  </a:schemeClr>
                </a:solidFill>
              </a:rPr>
              <a:t>TG raised immediately so serials can restart</a:t>
            </a:r>
            <a:endParaRPr lang="en-US" dirty="0">
              <a:solidFill>
                <a:schemeClr val="accent6">
                  <a:lumMod val="75000"/>
                </a:schemeClr>
              </a:solidFill>
            </a:endParaRPr>
          </a:p>
        </p:txBody>
      </p:sp>
      <p:cxnSp>
        <p:nvCxnSpPr>
          <p:cNvPr id="50" name="Straight Connector 49"/>
          <p:cNvCxnSpPr/>
          <p:nvPr/>
        </p:nvCxnSpPr>
        <p:spPr>
          <a:xfrm>
            <a:off x="6125598" y="1729630"/>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53" name="Rectangle 52"/>
          <p:cNvSpPr/>
          <p:nvPr/>
        </p:nvSpPr>
        <p:spPr>
          <a:xfrm>
            <a:off x="5418846" y="3401284"/>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6103674" y="1658644"/>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260866" y="150014"/>
            <a:ext cx="3013240" cy="646331"/>
          </a:xfrm>
          <a:prstGeom prst="rect">
            <a:avLst/>
          </a:prstGeom>
          <a:noFill/>
        </p:spPr>
        <p:txBody>
          <a:bodyPr wrap="square" rtlCol="0">
            <a:spAutoFit/>
          </a:bodyPr>
          <a:lstStyle/>
          <a:p>
            <a:r>
              <a:rPr lang="en-US" dirty="0" smtClean="0"/>
              <a:t>Relatively little time allowed for </a:t>
            </a:r>
            <a:r>
              <a:rPr lang="en-US" dirty="0" err="1" smtClean="0"/>
              <a:t>detrapping</a:t>
            </a:r>
            <a:r>
              <a:rPr lang="en-US" dirty="0" smtClean="0"/>
              <a:t> last line</a:t>
            </a:r>
            <a:endParaRPr lang="en-US" dirty="0"/>
          </a:p>
        </p:txBody>
      </p:sp>
      <p:cxnSp>
        <p:nvCxnSpPr>
          <p:cNvPr id="6" name="Straight Connector 5"/>
          <p:cNvCxnSpPr>
            <a:stCxn id="3" idx="2"/>
            <a:endCxn id="47" idx="0"/>
          </p:cNvCxnSpPr>
          <p:nvPr/>
        </p:nvCxnSpPr>
        <p:spPr>
          <a:xfrm flipH="1">
            <a:off x="5085907" y="796345"/>
            <a:ext cx="681579" cy="971855"/>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a:stCxn id="3" idx="2"/>
            <a:endCxn id="54" idx="0"/>
          </p:cNvCxnSpPr>
          <p:nvPr/>
        </p:nvCxnSpPr>
        <p:spPr>
          <a:xfrm>
            <a:off x="5767486" y="796345"/>
            <a:ext cx="684828" cy="862299"/>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 idx="2"/>
            <a:endCxn id="53" idx="2"/>
          </p:cNvCxnSpPr>
          <p:nvPr/>
        </p:nvCxnSpPr>
        <p:spPr>
          <a:xfrm>
            <a:off x="5767486" y="796345"/>
            <a:ext cx="0" cy="2652329"/>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21790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1358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4830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2658672" y="2141762"/>
            <a:ext cx="1381580" cy="132588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967355" y="1730844"/>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Up Arrow 26"/>
          <p:cNvSpPr/>
          <p:nvPr/>
        </p:nvSpPr>
        <p:spPr>
          <a:xfrm flipV="1">
            <a:off x="750067" y="2456029"/>
            <a:ext cx="211674" cy="990778"/>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Up Arrow 35"/>
          <p:cNvSpPr/>
          <p:nvPr/>
        </p:nvSpPr>
        <p:spPr>
          <a:xfrm>
            <a:off x="2190954" y="1848301"/>
            <a:ext cx="211674" cy="616105"/>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60346" y="5441572"/>
            <a:ext cx="8105837" cy="369332"/>
          </a:xfrm>
          <a:prstGeom prst="rect">
            <a:avLst/>
          </a:prstGeom>
          <a:noFill/>
        </p:spPr>
        <p:txBody>
          <a:bodyPr wrap="square" rtlCol="0">
            <a:spAutoFit/>
          </a:bodyPr>
          <a:lstStyle/>
          <a:p>
            <a:r>
              <a:rPr lang="en-US" dirty="0"/>
              <a:t> </a:t>
            </a:r>
            <a:r>
              <a:rPr lang="en-US" dirty="0" smtClean="0"/>
              <a:t>t = 100 µs  … the new barrier phase (P3) stops just short of inversion</a:t>
            </a:r>
            <a:endParaRPr lang="en-US" dirty="0"/>
          </a:p>
        </p:txBody>
      </p:sp>
      <p:sp>
        <p:nvSpPr>
          <p:cNvPr id="47" name="Rectangle 46"/>
          <p:cNvSpPr/>
          <p:nvPr/>
        </p:nvSpPr>
        <p:spPr>
          <a:xfrm>
            <a:off x="4755944" y="1768200"/>
            <a:ext cx="659925"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0" name="Straight Connector 49"/>
          <p:cNvCxnSpPr/>
          <p:nvPr/>
        </p:nvCxnSpPr>
        <p:spPr>
          <a:xfrm>
            <a:off x="6125598" y="1729630"/>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53" name="Rectangle 52"/>
          <p:cNvSpPr/>
          <p:nvPr/>
        </p:nvSpPr>
        <p:spPr>
          <a:xfrm>
            <a:off x="5418846" y="3401284"/>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6103674" y="1658644"/>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941017" y="158823"/>
            <a:ext cx="5613098" cy="369332"/>
          </a:xfrm>
          <a:prstGeom prst="rect">
            <a:avLst/>
          </a:prstGeom>
          <a:noFill/>
        </p:spPr>
        <p:txBody>
          <a:bodyPr wrap="square" rtlCol="0">
            <a:spAutoFit/>
          </a:bodyPr>
          <a:lstStyle/>
          <a:p>
            <a:r>
              <a:rPr lang="en-US" dirty="0" smtClean="0"/>
              <a:t>Wait 700 µs for </a:t>
            </a:r>
            <a:r>
              <a:rPr lang="en-US" dirty="0" err="1" smtClean="0"/>
              <a:t>detrapping</a:t>
            </a:r>
            <a:r>
              <a:rPr lang="en-US" dirty="0" smtClean="0"/>
              <a:t> = more than last version</a:t>
            </a:r>
            <a:endParaRPr lang="en-US" dirty="0"/>
          </a:p>
        </p:txBody>
      </p:sp>
      <p:cxnSp>
        <p:nvCxnSpPr>
          <p:cNvPr id="6" name="Straight Connector 5"/>
          <p:cNvCxnSpPr>
            <a:stCxn id="3" idx="1"/>
            <a:endCxn id="17" idx="0"/>
          </p:cNvCxnSpPr>
          <p:nvPr/>
        </p:nvCxnSpPr>
        <p:spPr>
          <a:xfrm flipH="1">
            <a:off x="2297318" y="343489"/>
            <a:ext cx="643699" cy="1387355"/>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Up-Down Arrow 41"/>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
        <p:nvSpPr>
          <p:cNvPr id="45" name="Arc 44"/>
          <p:cNvSpPr/>
          <p:nvPr/>
        </p:nvSpPr>
        <p:spPr>
          <a:xfrm>
            <a:off x="2409661" y="1784927"/>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315503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1358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4830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2658672" y="2054598"/>
            <a:ext cx="1381580"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60346" y="5441572"/>
            <a:ext cx="8105837" cy="369332"/>
          </a:xfrm>
          <a:prstGeom prst="rect">
            <a:avLst/>
          </a:prstGeom>
          <a:noFill/>
        </p:spPr>
        <p:txBody>
          <a:bodyPr wrap="square" rtlCol="0">
            <a:spAutoFit/>
          </a:bodyPr>
          <a:lstStyle/>
          <a:p>
            <a:r>
              <a:rPr lang="en-US" dirty="0"/>
              <a:t> </a:t>
            </a:r>
            <a:r>
              <a:rPr lang="en-US" dirty="0" smtClean="0"/>
              <a:t>t = 800 µs</a:t>
            </a:r>
            <a:endParaRPr lang="en-US" dirty="0"/>
          </a:p>
        </p:txBody>
      </p:sp>
      <p:cxnSp>
        <p:nvCxnSpPr>
          <p:cNvPr id="50" name="Straight Connector 49"/>
          <p:cNvCxnSpPr/>
          <p:nvPr/>
        </p:nvCxnSpPr>
        <p:spPr>
          <a:xfrm>
            <a:off x="6125598" y="1729630"/>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53" name="Rectangle 52"/>
          <p:cNvSpPr/>
          <p:nvPr/>
        </p:nvSpPr>
        <p:spPr>
          <a:xfrm>
            <a:off x="5418846" y="3401284"/>
            <a:ext cx="697279" cy="4739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Up-Down Arrow 41"/>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34193114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2658672" y="1968061"/>
            <a:ext cx="2072370"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2500455"/>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3661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252425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23" name="Up Arrow 22"/>
          <p:cNvSpPr/>
          <p:nvPr/>
        </p:nvSpPr>
        <p:spPr>
          <a:xfrm>
            <a:off x="2178973" y="1650937"/>
            <a:ext cx="211674" cy="229332"/>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Up Arrow 23"/>
          <p:cNvSpPr/>
          <p:nvPr/>
        </p:nvSpPr>
        <p:spPr>
          <a:xfrm flipV="1">
            <a:off x="1497127" y="1596841"/>
            <a:ext cx="211674" cy="903614"/>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652183" y="2540232"/>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033763" y="2540232"/>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Up Arrow 35"/>
          <p:cNvSpPr/>
          <p:nvPr/>
        </p:nvSpPr>
        <p:spPr>
          <a:xfrm>
            <a:off x="2866784" y="2540231"/>
            <a:ext cx="211674" cy="955277"/>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850 µs </a:t>
            </a:r>
            <a:endParaRPr lang="en-US" dirty="0"/>
          </a:p>
        </p:txBody>
      </p:sp>
      <p:cxnSp>
        <p:nvCxnSpPr>
          <p:cNvPr id="39" name="Straight Connector 38"/>
          <p:cNvCxnSpPr/>
          <p:nvPr/>
        </p:nvCxnSpPr>
        <p:spPr>
          <a:xfrm>
            <a:off x="6125598" y="1729630"/>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Up-Down Arrow 45"/>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172822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3661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83939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3336484" y="2075207"/>
            <a:ext cx="1394558"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Up Arrow 22"/>
          <p:cNvSpPr/>
          <p:nvPr/>
        </p:nvSpPr>
        <p:spPr>
          <a:xfrm>
            <a:off x="2888233" y="1880269"/>
            <a:ext cx="211674" cy="772032"/>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664634" y="1730844"/>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Up Arrow 40"/>
          <p:cNvSpPr/>
          <p:nvPr/>
        </p:nvSpPr>
        <p:spPr>
          <a:xfrm flipV="1">
            <a:off x="1497127" y="2543193"/>
            <a:ext cx="211674" cy="903614"/>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560346" y="5454024"/>
            <a:ext cx="5428779" cy="369332"/>
          </a:xfrm>
          <a:prstGeom prst="rect">
            <a:avLst/>
          </a:prstGeom>
          <a:noFill/>
        </p:spPr>
        <p:txBody>
          <a:bodyPr wrap="square" rtlCol="0">
            <a:spAutoFit/>
          </a:bodyPr>
          <a:lstStyle/>
          <a:p>
            <a:r>
              <a:rPr lang="en-US" dirty="0"/>
              <a:t> </a:t>
            </a:r>
            <a:r>
              <a:rPr lang="en-US" dirty="0" smtClean="0"/>
              <a:t>t = 900 µs</a:t>
            </a:r>
            <a:endParaRPr lang="en-US" dirty="0"/>
          </a:p>
        </p:txBody>
      </p:sp>
      <p:sp>
        <p:nvSpPr>
          <p:cNvPr id="45" name="Rectangle 44"/>
          <p:cNvSpPr/>
          <p:nvPr/>
        </p:nvSpPr>
        <p:spPr>
          <a:xfrm>
            <a:off x="5428321" y="1782194"/>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2994069" y="608627"/>
            <a:ext cx="4638898" cy="369332"/>
          </a:xfrm>
          <a:prstGeom prst="rect">
            <a:avLst/>
          </a:prstGeom>
          <a:noFill/>
        </p:spPr>
        <p:txBody>
          <a:bodyPr wrap="square" rtlCol="0">
            <a:spAutoFit/>
          </a:bodyPr>
          <a:lstStyle/>
          <a:p>
            <a:r>
              <a:rPr lang="en-US" dirty="0" smtClean="0"/>
              <a:t>Wait 700 µs for emission of trapped charge</a:t>
            </a:r>
            <a:endParaRPr lang="en-US" dirty="0"/>
          </a:p>
        </p:txBody>
      </p:sp>
      <p:cxnSp>
        <p:nvCxnSpPr>
          <p:cNvPr id="36" name="Straight Connector 35"/>
          <p:cNvCxnSpPr/>
          <p:nvPr/>
        </p:nvCxnSpPr>
        <p:spPr>
          <a:xfrm flipH="1">
            <a:off x="2994597" y="1070292"/>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Up-Down Arrow 49"/>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25573641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3661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83939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3336484" y="2050303"/>
            <a:ext cx="1394558"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1600 µs </a:t>
            </a:r>
            <a:endParaRPr lang="en-US" dirty="0"/>
          </a:p>
        </p:txBody>
      </p:sp>
      <p:sp>
        <p:nvSpPr>
          <p:cNvPr id="42" name="Rectangle 41"/>
          <p:cNvSpPr/>
          <p:nvPr/>
        </p:nvSpPr>
        <p:spPr>
          <a:xfrm>
            <a:off x="5428321" y="1782194"/>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7" name="Up-Down Arrow 26"/>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38633613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3336483" y="1939629"/>
            <a:ext cx="2091835"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25129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2520710"/>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23" name="Rectangle 22"/>
          <p:cNvSpPr/>
          <p:nvPr/>
        </p:nvSpPr>
        <p:spPr>
          <a:xfrm>
            <a:off x="4731042" y="2541338"/>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324032" y="2561609"/>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1650 µs </a:t>
            </a:r>
            <a:endParaRPr lang="en-US" dirty="0"/>
          </a:p>
        </p:txBody>
      </p:sp>
      <p:sp>
        <p:nvSpPr>
          <p:cNvPr id="40" name="Rectangle 39"/>
          <p:cNvSpPr/>
          <p:nvPr/>
        </p:nvSpPr>
        <p:spPr>
          <a:xfrm>
            <a:off x="5428318" y="1581989"/>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Up-Down Arrow 40"/>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2224763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38" name="Group 37"/>
          <p:cNvGrpSpPr/>
          <p:nvPr/>
        </p:nvGrpSpPr>
        <p:grpSpPr>
          <a:xfrm>
            <a:off x="1257625" y="182097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83057"/>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6822877" y="4069621"/>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1954904" y="2091955"/>
            <a:ext cx="1381580" cy="1368951"/>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Connector 44"/>
          <p:cNvCxnSpPr/>
          <p:nvPr/>
        </p:nvCxnSpPr>
        <p:spPr>
          <a:xfrm>
            <a:off x="6822877" y="2379108"/>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Up-Down Arrow 45"/>
          <p:cNvSpPr/>
          <p:nvPr/>
        </p:nvSpPr>
        <p:spPr>
          <a:xfrm>
            <a:off x="7246721" y="2379108"/>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7545557" y="2764369"/>
            <a:ext cx="1120626" cy="923330"/>
          </a:xfrm>
          <a:prstGeom prst="rect">
            <a:avLst/>
          </a:prstGeom>
          <a:noFill/>
        </p:spPr>
        <p:txBody>
          <a:bodyPr wrap="square" rtlCol="0">
            <a:spAutoFit/>
          </a:bodyPr>
          <a:lstStyle/>
          <a:p>
            <a:r>
              <a:rPr lang="en-US" dirty="0" smtClean="0">
                <a:solidFill>
                  <a:schemeClr val="accent6">
                    <a:lumMod val="75000"/>
                  </a:schemeClr>
                </a:solidFill>
              </a:rPr>
              <a:t>Last pixels read</a:t>
            </a:r>
            <a:endParaRPr lang="en-US" dirty="0">
              <a:solidFill>
                <a:schemeClr val="accent6">
                  <a:lumMod val="75000"/>
                </a:schemeClr>
              </a:solidFill>
            </a:endParaRPr>
          </a:p>
        </p:txBody>
      </p:sp>
      <p:cxnSp>
        <p:nvCxnSpPr>
          <p:cNvPr id="36" name="Straight Connector 35"/>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0 = end of previous line </a:t>
            </a:r>
            <a:endParaRPr lang="en-US" dirty="0"/>
          </a:p>
        </p:txBody>
      </p:sp>
      <p:sp>
        <p:nvSpPr>
          <p:cNvPr id="41" name="Rectangle 40"/>
          <p:cNvSpPr/>
          <p:nvPr/>
        </p:nvSpPr>
        <p:spPr>
          <a:xfrm>
            <a:off x="4718626" y="2092345"/>
            <a:ext cx="1381580" cy="1368951"/>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89589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033763" y="2076601"/>
            <a:ext cx="1394555"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790691"/>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23" name="Rectangle 22"/>
          <p:cNvSpPr/>
          <p:nvPr/>
        </p:nvSpPr>
        <p:spPr>
          <a:xfrm>
            <a:off x="3336988" y="1705940"/>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rc 23"/>
          <p:cNvSpPr/>
          <p:nvPr/>
        </p:nvSpPr>
        <p:spPr>
          <a:xfrm>
            <a:off x="3829098" y="1760023"/>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3666424" y="583723"/>
            <a:ext cx="4451892" cy="369332"/>
          </a:xfrm>
          <a:prstGeom prst="rect">
            <a:avLst/>
          </a:prstGeom>
          <a:noFill/>
        </p:spPr>
        <p:txBody>
          <a:bodyPr wrap="square" rtlCol="0">
            <a:spAutoFit/>
          </a:bodyPr>
          <a:lstStyle/>
          <a:p>
            <a:r>
              <a:rPr lang="en-US" dirty="0" smtClean="0"/>
              <a:t>Wait 700 µs for emission of trapped charge</a:t>
            </a:r>
            <a:endParaRPr lang="en-US" dirty="0"/>
          </a:p>
        </p:txBody>
      </p:sp>
      <p:cxnSp>
        <p:nvCxnSpPr>
          <p:cNvPr id="36" name="Straight Connector 35"/>
          <p:cNvCxnSpPr>
            <a:endCxn id="23" idx="0"/>
          </p:cNvCxnSpPr>
          <p:nvPr/>
        </p:nvCxnSpPr>
        <p:spPr>
          <a:xfrm flipH="1">
            <a:off x="3666951" y="1045388"/>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1700 µs </a:t>
            </a:r>
            <a:endParaRPr lang="en-US" dirty="0"/>
          </a:p>
        </p:txBody>
      </p:sp>
      <p:sp>
        <p:nvSpPr>
          <p:cNvPr id="42" name="Rectangle 41"/>
          <p:cNvSpPr/>
          <p:nvPr/>
        </p:nvSpPr>
        <p:spPr>
          <a:xfrm>
            <a:off x="6125598" y="1661546"/>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4744019" y="2028468"/>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Up-Down Arrow 45"/>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6469946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033763" y="2051697"/>
            <a:ext cx="1394555"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790691"/>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3446807"/>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1627709"/>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23" name="Straight Connector 22"/>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2400 µs </a:t>
            </a:r>
            <a:endParaRPr lang="en-US" dirty="0"/>
          </a:p>
        </p:txBody>
      </p:sp>
      <p:cxnSp>
        <p:nvCxnSpPr>
          <p:cNvPr id="25" name="Straight Connector 24"/>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Up-Down Arrow 35"/>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14478952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033763" y="1927177"/>
            <a:ext cx="2091835"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253781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25491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23" name="Rectangle 22"/>
          <p:cNvSpPr/>
          <p:nvPr/>
        </p:nvSpPr>
        <p:spPr>
          <a:xfrm>
            <a:off x="4033739" y="2586513"/>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428321" y="2561609"/>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2450 µs </a:t>
            </a:r>
            <a:endParaRPr lang="en-US" dirty="0"/>
          </a:p>
        </p:txBody>
      </p:sp>
      <p:cxnSp>
        <p:nvCxnSpPr>
          <p:cNvPr id="36" name="Straight Connector 35"/>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Up-Down Arrow 39"/>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16832426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731042" y="2076601"/>
            <a:ext cx="1394556" cy="137160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877855"/>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23" name="Rectangle 22"/>
          <p:cNvSpPr/>
          <p:nvPr/>
        </p:nvSpPr>
        <p:spPr>
          <a:xfrm>
            <a:off x="4059146" y="1780652"/>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rc 23"/>
          <p:cNvSpPr/>
          <p:nvPr/>
        </p:nvSpPr>
        <p:spPr>
          <a:xfrm>
            <a:off x="4551256" y="1797379"/>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TextBox 26"/>
          <p:cNvSpPr txBox="1"/>
          <p:nvPr/>
        </p:nvSpPr>
        <p:spPr>
          <a:xfrm>
            <a:off x="4388582" y="673001"/>
            <a:ext cx="4427012" cy="369332"/>
          </a:xfrm>
          <a:prstGeom prst="rect">
            <a:avLst/>
          </a:prstGeom>
          <a:noFill/>
        </p:spPr>
        <p:txBody>
          <a:bodyPr wrap="square" rtlCol="0">
            <a:spAutoFit/>
          </a:bodyPr>
          <a:lstStyle/>
          <a:p>
            <a:r>
              <a:rPr lang="en-US" dirty="0" smtClean="0"/>
              <a:t>Wait 700 µs for emission of trapped charge</a:t>
            </a:r>
            <a:endParaRPr lang="en-US" dirty="0"/>
          </a:p>
        </p:txBody>
      </p:sp>
      <p:cxnSp>
        <p:nvCxnSpPr>
          <p:cNvPr id="36" name="Straight Connector 35"/>
          <p:cNvCxnSpPr>
            <a:endCxn id="23" idx="0"/>
          </p:cNvCxnSpPr>
          <p:nvPr/>
        </p:nvCxnSpPr>
        <p:spPr>
          <a:xfrm flipH="1">
            <a:off x="4389109" y="1120100"/>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2500 µs </a:t>
            </a:r>
            <a:endParaRPr lang="en-US" dirty="0"/>
          </a:p>
        </p:txBody>
      </p:sp>
      <p:cxnSp>
        <p:nvCxnSpPr>
          <p:cNvPr id="25" name="Straight Connector 24"/>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Up-Down Arrow 41"/>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8959273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4731042" y="2051697"/>
            <a:ext cx="1394556"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159145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865403"/>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346706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70605"/>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cxnSp>
        <p:nvCxnSpPr>
          <p:cNvPr id="25" name="Straight Connector 24"/>
          <p:cNvCxnSpPr/>
          <p:nvPr/>
        </p:nvCxnSpPr>
        <p:spPr>
          <a:xfrm>
            <a:off x="6138049" y="172887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60346" y="5429120"/>
            <a:ext cx="8205443" cy="1200329"/>
          </a:xfrm>
          <a:prstGeom prst="rect">
            <a:avLst/>
          </a:prstGeom>
          <a:noFill/>
        </p:spPr>
        <p:txBody>
          <a:bodyPr wrap="square" rtlCol="0">
            <a:spAutoFit/>
          </a:bodyPr>
          <a:lstStyle/>
          <a:p>
            <a:r>
              <a:rPr lang="en-US" dirty="0"/>
              <a:t> </a:t>
            </a:r>
            <a:r>
              <a:rPr lang="en-US" dirty="0" smtClean="0"/>
              <a:t>t = 3200 µs  = line time  = 100µs for parallel charge dump + 3100µs for line readout overlapped rest of parallel transfer </a:t>
            </a:r>
          </a:p>
          <a:p>
            <a:endParaRPr lang="en-US" dirty="0"/>
          </a:p>
          <a:p>
            <a:r>
              <a:rPr lang="en-US" dirty="0" smtClean="0"/>
              <a:t>Frame time = 3200µs/line * 3072 lines = 9.8 s</a:t>
            </a:r>
            <a:endParaRPr lang="en-US" dirty="0"/>
          </a:p>
        </p:txBody>
      </p:sp>
      <p:cxnSp>
        <p:nvCxnSpPr>
          <p:cNvPr id="23" name="Straight Connector 22"/>
          <p:cNvCxnSpPr/>
          <p:nvPr/>
        </p:nvCxnSpPr>
        <p:spPr>
          <a:xfrm>
            <a:off x="6848032" y="5028432"/>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6848032" y="3337919"/>
            <a:ext cx="1395050" cy="0"/>
          </a:xfrm>
          <a:prstGeom prst="line">
            <a:avLst/>
          </a:prstGeom>
          <a:ln w="28575"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27" name="Up-Down Arrow 26"/>
          <p:cNvSpPr/>
          <p:nvPr/>
        </p:nvSpPr>
        <p:spPr>
          <a:xfrm>
            <a:off x="7271876" y="3337919"/>
            <a:ext cx="361091" cy="1690513"/>
          </a:xfrm>
          <a:prstGeom prst="upDownArrow">
            <a:avLst/>
          </a:prstGeom>
          <a:solidFill>
            <a:srgbClr val="FFFFFF"/>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7570712" y="3723180"/>
            <a:ext cx="1120626" cy="923330"/>
          </a:xfrm>
          <a:prstGeom prst="rect">
            <a:avLst/>
          </a:prstGeom>
          <a:noFill/>
        </p:spPr>
        <p:txBody>
          <a:bodyPr wrap="square" rtlCol="0">
            <a:spAutoFit/>
          </a:bodyPr>
          <a:lstStyle/>
          <a:p>
            <a:r>
              <a:rPr lang="en-US" dirty="0" smtClean="0">
                <a:solidFill>
                  <a:schemeClr val="accent6">
                    <a:lumMod val="75000"/>
                  </a:schemeClr>
                </a:solidFill>
              </a:rPr>
              <a:t>Serials are clocking</a:t>
            </a:r>
            <a:endParaRPr lang="en-US" dirty="0">
              <a:solidFill>
                <a:schemeClr val="accent6">
                  <a:lumMod val="75000"/>
                </a:schemeClr>
              </a:solidFill>
            </a:endParaRPr>
          </a:p>
        </p:txBody>
      </p:sp>
    </p:spTree>
    <p:extLst>
      <p:ext uri="{BB962C8B-B14F-4D97-AF65-F5344CB8AC3E}">
        <p14:creationId xmlns:p14="http://schemas.microsoft.com/office/powerpoint/2010/main" val="6995174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83" y="751266"/>
            <a:ext cx="553633" cy="656695"/>
          </a:xfrm>
          <a:prstGeom prst="rect">
            <a:avLst/>
          </a:prstGeom>
          <a:noFill/>
        </p:spPr>
        <p:txBody>
          <a:bodyPr wrap="square" rtlCol="0">
            <a:spAutoFit/>
          </a:bodyPr>
          <a:lstStyle/>
          <a:p>
            <a:r>
              <a:rPr lang="en-US" sz="2800" dirty="0" smtClean="0"/>
              <a:t>P1</a:t>
            </a:r>
          </a:p>
        </p:txBody>
      </p:sp>
      <p:sp>
        <p:nvSpPr>
          <p:cNvPr id="3" name="TextBox 2"/>
          <p:cNvSpPr txBox="1"/>
          <p:nvPr/>
        </p:nvSpPr>
        <p:spPr>
          <a:xfrm>
            <a:off x="48583" y="1765996"/>
            <a:ext cx="553633" cy="656695"/>
          </a:xfrm>
          <a:prstGeom prst="rect">
            <a:avLst/>
          </a:prstGeom>
          <a:noFill/>
        </p:spPr>
        <p:txBody>
          <a:bodyPr wrap="square" rtlCol="0">
            <a:spAutoFit/>
          </a:bodyPr>
          <a:lstStyle/>
          <a:p>
            <a:r>
              <a:rPr lang="en-US" sz="2800" dirty="0" smtClean="0">
                <a:solidFill>
                  <a:srgbClr val="FF0000"/>
                </a:solidFill>
              </a:rPr>
              <a:t>P2</a:t>
            </a:r>
          </a:p>
        </p:txBody>
      </p:sp>
      <p:sp>
        <p:nvSpPr>
          <p:cNvPr id="4" name="TextBox 3"/>
          <p:cNvSpPr txBox="1"/>
          <p:nvPr/>
        </p:nvSpPr>
        <p:spPr>
          <a:xfrm>
            <a:off x="48583" y="2677466"/>
            <a:ext cx="553633" cy="656695"/>
          </a:xfrm>
          <a:prstGeom prst="rect">
            <a:avLst/>
          </a:prstGeom>
          <a:noFill/>
        </p:spPr>
        <p:txBody>
          <a:bodyPr wrap="square" rtlCol="0">
            <a:spAutoFit/>
          </a:bodyPr>
          <a:lstStyle/>
          <a:p>
            <a:r>
              <a:rPr lang="en-US" sz="2800" dirty="0" smtClean="0">
                <a:solidFill>
                  <a:srgbClr val="008000"/>
                </a:solidFill>
              </a:rPr>
              <a:t>P3</a:t>
            </a:r>
          </a:p>
        </p:txBody>
      </p:sp>
      <p:sp>
        <p:nvSpPr>
          <p:cNvPr id="5" name="TextBox 4"/>
          <p:cNvSpPr txBox="1"/>
          <p:nvPr/>
        </p:nvSpPr>
        <p:spPr>
          <a:xfrm>
            <a:off x="48583" y="4604699"/>
            <a:ext cx="654110" cy="523220"/>
          </a:xfrm>
          <a:prstGeom prst="rect">
            <a:avLst/>
          </a:prstGeom>
          <a:noFill/>
        </p:spPr>
        <p:txBody>
          <a:bodyPr wrap="square" rtlCol="0">
            <a:spAutoFit/>
          </a:bodyPr>
          <a:lstStyle/>
          <a:p>
            <a:r>
              <a:rPr lang="en-US" sz="2800" dirty="0" smtClean="0">
                <a:solidFill>
                  <a:srgbClr val="FF00FF"/>
                </a:solidFill>
              </a:rPr>
              <a:t>TG</a:t>
            </a:r>
          </a:p>
        </p:txBody>
      </p:sp>
      <p:sp>
        <p:nvSpPr>
          <p:cNvPr id="6" name="TextBox 5"/>
          <p:cNvSpPr txBox="1"/>
          <p:nvPr/>
        </p:nvSpPr>
        <p:spPr>
          <a:xfrm>
            <a:off x="48583" y="3669740"/>
            <a:ext cx="553633" cy="656695"/>
          </a:xfrm>
          <a:prstGeom prst="rect">
            <a:avLst/>
          </a:prstGeom>
          <a:noFill/>
        </p:spPr>
        <p:txBody>
          <a:bodyPr wrap="square" rtlCol="0">
            <a:spAutoFit/>
          </a:bodyPr>
          <a:lstStyle/>
          <a:p>
            <a:r>
              <a:rPr lang="en-US" sz="2800" dirty="0" smtClean="0">
                <a:solidFill>
                  <a:srgbClr val="0000FF"/>
                </a:solidFill>
              </a:rPr>
              <a:t>P4</a:t>
            </a:r>
          </a:p>
        </p:txBody>
      </p:sp>
      <p:sp>
        <p:nvSpPr>
          <p:cNvPr id="7" name="TextBox 6"/>
          <p:cNvSpPr txBox="1"/>
          <p:nvPr/>
        </p:nvSpPr>
        <p:spPr>
          <a:xfrm>
            <a:off x="25065" y="5644543"/>
            <a:ext cx="553633" cy="656695"/>
          </a:xfrm>
          <a:prstGeom prst="rect">
            <a:avLst/>
          </a:prstGeom>
          <a:noFill/>
        </p:spPr>
        <p:txBody>
          <a:bodyPr wrap="square" rtlCol="0">
            <a:spAutoFit/>
          </a:bodyPr>
          <a:lstStyle/>
          <a:p>
            <a:r>
              <a:rPr lang="en-US" sz="2800" dirty="0" err="1" smtClean="0">
                <a:solidFill>
                  <a:srgbClr val="FF6600"/>
                </a:solidFill>
              </a:rPr>
              <a:t>Sx</a:t>
            </a:r>
            <a:endParaRPr lang="en-US" sz="2800" dirty="0" smtClean="0">
              <a:solidFill>
                <a:srgbClr val="FF6600"/>
              </a:solidFill>
            </a:endParaRPr>
          </a:p>
        </p:txBody>
      </p:sp>
      <p:cxnSp>
        <p:nvCxnSpPr>
          <p:cNvPr id="8" name="Straight Connector 7"/>
          <p:cNvCxnSpPr/>
          <p:nvPr/>
        </p:nvCxnSpPr>
        <p:spPr>
          <a:xfrm>
            <a:off x="668285" y="1621014"/>
            <a:ext cx="45791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2693" y="2464971"/>
            <a:ext cx="577535"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02693" y="2772009"/>
            <a:ext cx="577535"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702693" y="5286978"/>
            <a:ext cx="516590" cy="1"/>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2" idx="3"/>
          </p:cNvCxnSpPr>
          <p:nvPr/>
        </p:nvCxnSpPr>
        <p:spPr>
          <a:xfrm flipV="1">
            <a:off x="602216" y="1070062"/>
            <a:ext cx="6433217" cy="9551"/>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602216" y="2100278"/>
            <a:ext cx="6433217" cy="9551"/>
          </a:xfrm>
          <a:prstGeom prst="line">
            <a:avLst/>
          </a:prstGeom>
          <a:ln w="12700" cmpd="sng">
            <a:solidFill>
              <a:srgbClr val="FF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602216" y="2996264"/>
            <a:ext cx="6433217" cy="9551"/>
          </a:xfrm>
          <a:prstGeom prst="line">
            <a:avLst/>
          </a:prstGeom>
          <a:ln w="12700" cmpd="sng">
            <a:solidFill>
              <a:srgbClr val="008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602216" y="3992922"/>
            <a:ext cx="6433217" cy="9551"/>
          </a:xfrm>
          <a:prstGeom prst="line">
            <a:avLst/>
          </a:prstGeom>
          <a:ln w="12700" cmpd="sng">
            <a:prstDash val="dot"/>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602216" y="4922464"/>
            <a:ext cx="6433217" cy="9551"/>
          </a:xfrm>
          <a:prstGeom prst="line">
            <a:avLst/>
          </a:prstGeom>
          <a:ln w="12700" cmpd="sng">
            <a:solidFill>
              <a:srgbClr val="FF00FF"/>
            </a:solidFill>
            <a:prstDash val="dot"/>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02693" y="5439462"/>
            <a:ext cx="8441307" cy="0"/>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1219283" y="4604700"/>
            <a:ext cx="31987" cy="682278"/>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1126204" y="809336"/>
            <a:ext cx="204878" cy="811678"/>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280228" y="2772009"/>
            <a:ext cx="204879" cy="562153"/>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485106" y="3334162"/>
            <a:ext cx="1464466"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1280229" y="2464971"/>
            <a:ext cx="204878" cy="212495"/>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1280229" y="3797344"/>
            <a:ext cx="88579" cy="160053"/>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1251271" y="4604701"/>
            <a:ext cx="292125"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1543396" y="4604700"/>
            <a:ext cx="4537" cy="682279"/>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1485106" y="3334162"/>
            <a:ext cx="0" cy="1270538"/>
          </a:xfrm>
          <a:prstGeom prst="line">
            <a:avLst/>
          </a:prstGeom>
          <a:ln w="12700" cmpd="sng">
            <a:solidFill>
              <a:srgbClr val="FF00FF"/>
            </a:solidFill>
            <a:prstDash val="dot"/>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1607616" y="5439462"/>
            <a:ext cx="54071" cy="727507"/>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1661687" y="6164238"/>
            <a:ext cx="6064517" cy="0"/>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1116056" y="5439462"/>
            <a:ext cx="68818" cy="724776"/>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H="1">
            <a:off x="702693" y="6164238"/>
            <a:ext cx="413363" cy="2732"/>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1368807" y="3957397"/>
            <a:ext cx="199488"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V="1">
            <a:off x="1577721" y="3797345"/>
            <a:ext cx="97928" cy="160052"/>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702693" y="3797344"/>
            <a:ext cx="577535"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661687" y="3797344"/>
            <a:ext cx="1287885"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49572" y="3334162"/>
            <a:ext cx="172047" cy="216168"/>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a:off x="1485106" y="2677466"/>
            <a:ext cx="1464466"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flipH="1">
            <a:off x="2949573" y="1866862"/>
            <a:ext cx="172046" cy="822564"/>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2949572" y="3797344"/>
            <a:ext cx="172047" cy="45313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a:off x="3121619" y="4250474"/>
            <a:ext cx="1464466"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3121619" y="3537792"/>
            <a:ext cx="1464466"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a:off x="1331082" y="809336"/>
            <a:ext cx="3255002"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flipV="1">
            <a:off x="3121619" y="1848302"/>
            <a:ext cx="3100978" cy="1856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flipV="1">
            <a:off x="4586085" y="2753449"/>
            <a:ext cx="172046" cy="771993"/>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flipH="1" flipV="1">
            <a:off x="4586085" y="809337"/>
            <a:ext cx="172046" cy="598624"/>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a:off x="4586084" y="4250474"/>
            <a:ext cx="172047" cy="216168"/>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a:off x="4758131" y="1397732"/>
            <a:ext cx="1464466"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p:nvCxnSpPr>
        <p:spPr>
          <a:xfrm>
            <a:off x="4758131" y="4466642"/>
            <a:ext cx="1464466"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66" name="Straight Connector 165"/>
          <p:cNvCxnSpPr/>
          <p:nvPr/>
        </p:nvCxnSpPr>
        <p:spPr>
          <a:xfrm flipV="1">
            <a:off x="4758131" y="2753449"/>
            <a:ext cx="3100978" cy="1856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80" name="Straight Connector 179"/>
          <p:cNvCxnSpPr/>
          <p:nvPr/>
        </p:nvCxnSpPr>
        <p:spPr>
          <a:xfrm flipH="1">
            <a:off x="6222598" y="3797345"/>
            <a:ext cx="164158" cy="676798"/>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181" name="Straight Connector 180"/>
          <p:cNvCxnSpPr/>
          <p:nvPr/>
        </p:nvCxnSpPr>
        <p:spPr>
          <a:xfrm>
            <a:off x="6222597" y="1385974"/>
            <a:ext cx="172047" cy="216168"/>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2" name="Straight Connector 181"/>
          <p:cNvCxnSpPr/>
          <p:nvPr/>
        </p:nvCxnSpPr>
        <p:spPr>
          <a:xfrm>
            <a:off x="6386756" y="1595211"/>
            <a:ext cx="1464466"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3" name="Straight Connector 182"/>
          <p:cNvCxnSpPr/>
          <p:nvPr/>
        </p:nvCxnSpPr>
        <p:spPr>
          <a:xfrm>
            <a:off x="6222597" y="1848302"/>
            <a:ext cx="204878" cy="616669"/>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89" name="Straight Connector 188"/>
          <p:cNvCxnSpPr/>
          <p:nvPr/>
        </p:nvCxnSpPr>
        <p:spPr>
          <a:xfrm>
            <a:off x="6427475" y="2464971"/>
            <a:ext cx="1464466"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91" name="Straight Connector 190"/>
          <p:cNvCxnSpPr/>
          <p:nvPr/>
        </p:nvCxnSpPr>
        <p:spPr>
          <a:xfrm>
            <a:off x="7851222" y="2753449"/>
            <a:ext cx="204879" cy="562153"/>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p:nvCxnSpPr>
        <p:spPr>
          <a:xfrm>
            <a:off x="7863473" y="2464971"/>
            <a:ext cx="204878" cy="212495"/>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p:nvCxnSpPr>
        <p:spPr>
          <a:xfrm>
            <a:off x="8068351" y="2677466"/>
            <a:ext cx="107564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p:nvCxnSpPr>
        <p:spPr>
          <a:xfrm flipV="1">
            <a:off x="7863473" y="802222"/>
            <a:ext cx="204878" cy="811678"/>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5" name="Straight Connector 194"/>
          <p:cNvCxnSpPr/>
          <p:nvPr/>
        </p:nvCxnSpPr>
        <p:spPr>
          <a:xfrm>
            <a:off x="8056101" y="809337"/>
            <a:ext cx="108789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6" name="Straight Connector 195"/>
          <p:cNvCxnSpPr/>
          <p:nvPr/>
        </p:nvCxnSpPr>
        <p:spPr>
          <a:xfrm>
            <a:off x="8056101" y="3315602"/>
            <a:ext cx="108789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205" name="Straight Connector 204"/>
          <p:cNvCxnSpPr/>
          <p:nvPr/>
        </p:nvCxnSpPr>
        <p:spPr>
          <a:xfrm>
            <a:off x="6386756" y="3797345"/>
            <a:ext cx="1464466"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p:cNvCxnSpPr/>
          <p:nvPr/>
        </p:nvCxnSpPr>
        <p:spPr>
          <a:xfrm>
            <a:off x="7826881" y="3797344"/>
            <a:ext cx="88579" cy="160053"/>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207" name="Straight Connector 206"/>
          <p:cNvCxnSpPr/>
          <p:nvPr/>
        </p:nvCxnSpPr>
        <p:spPr>
          <a:xfrm>
            <a:off x="7915459" y="3957397"/>
            <a:ext cx="199488"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p:nvPr/>
        </p:nvCxnSpPr>
        <p:spPr>
          <a:xfrm flipV="1">
            <a:off x="8124373" y="3797345"/>
            <a:ext cx="97928" cy="160052"/>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a:off x="8222301" y="3797344"/>
            <a:ext cx="92169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p:cNvCxnSpPr/>
          <p:nvPr/>
        </p:nvCxnSpPr>
        <p:spPr>
          <a:xfrm>
            <a:off x="1543396" y="5256704"/>
            <a:ext cx="6283485" cy="4692"/>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212" name="Straight Connector 211"/>
          <p:cNvCxnSpPr/>
          <p:nvPr/>
        </p:nvCxnSpPr>
        <p:spPr>
          <a:xfrm flipV="1">
            <a:off x="7831699" y="4590875"/>
            <a:ext cx="31987" cy="682278"/>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213" name="Straight Connector 212"/>
          <p:cNvCxnSpPr/>
          <p:nvPr/>
        </p:nvCxnSpPr>
        <p:spPr>
          <a:xfrm flipH="1">
            <a:off x="7863687" y="4590875"/>
            <a:ext cx="292125" cy="1"/>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214" name="Straight Connector 213"/>
          <p:cNvCxnSpPr/>
          <p:nvPr/>
        </p:nvCxnSpPr>
        <p:spPr>
          <a:xfrm flipH="1" flipV="1">
            <a:off x="8155812" y="4590875"/>
            <a:ext cx="4537" cy="682279"/>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215" name="Straight Connector 214"/>
          <p:cNvCxnSpPr/>
          <p:nvPr/>
        </p:nvCxnSpPr>
        <p:spPr>
          <a:xfrm>
            <a:off x="8160349" y="5256704"/>
            <a:ext cx="983651" cy="1"/>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221" name="Straight Connector 220"/>
          <p:cNvCxnSpPr/>
          <p:nvPr/>
        </p:nvCxnSpPr>
        <p:spPr>
          <a:xfrm>
            <a:off x="8217764" y="5436731"/>
            <a:ext cx="54071" cy="727507"/>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222" name="Straight Connector 221"/>
          <p:cNvCxnSpPr/>
          <p:nvPr/>
        </p:nvCxnSpPr>
        <p:spPr>
          <a:xfrm flipH="1">
            <a:off x="7726204" y="5436731"/>
            <a:ext cx="68818" cy="724776"/>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cxnSp>
        <p:nvCxnSpPr>
          <p:cNvPr id="225" name="Straight Connector 224"/>
          <p:cNvCxnSpPr/>
          <p:nvPr/>
        </p:nvCxnSpPr>
        <p:spPr>
          <a:xfrm flipH="1">
            <a:off x="8271836" y="6166969"/>
            <a:ext cx="872164" cy="0"/>
          </a:xfrm>
          <a:prstGeom prst="line">
            <a:avLst/>
          </a:prstGeom>
          <a:ln w="28575" cmpd="sng">
            <a:solidFill>
              <a:srgbClr val="FF6600"/>
            </a:solidFill>
          </a:ln>
          <a:effectLst/>
        </p:spPr>
        <p:style>
          <a:lnRef idx="2">
            <a:schemeClr val="accent1"/>
          </a:lnRef>
          <a:fillRef idx="0">
            <a:schemeClr val="accent1"/>
          </a:fillRef>
          <a:effectRef idx="1">
            <a:schemeClr val="accent1"/>
          </a:effectRef>
          <a:fontRef idx="minor">
            <a:schemeClr val="tx1"/>
          </a:fontRef>
        </p:style>
      </p:cxnSp>
      <p:sp>
        <p:nvSpPr>
          <p:cNvPr id="227" name="Trapezoid 226"/>
          <p:cNvSpPr/>
          <p:nvPr/>
        </p:nvSpPr>
        <p:spPr>
          <a:xfrm flipV="1">
            <a:off x="1577731" y="5436731"/>
            <a:ext cx="6249150" cy="724776"/>
          </a:xfrm>
          <a:prstGeom prst="trapezoid">
            <a:avLst>
              <a:gd name="adj" fmla="val 3909"/>
            </a:avLst>
          </a:prstGeom>
          <a:pattFill prst="openDmnd">
            <a:fgClr>
              <a:srgbClr val="FF6600"/>
            </a:fgClr>
            <a:bgClr>
              <a:prstClr val="white"/>
            </a:bgClr>
          </a:patt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Trapezoid 227"/>
          <p:cNvSpPr/>
          <p:nvPr/>
        </p:nvSpPr>
        <p:spPr>
          <a:xfrm flipV="1">
            <a:off x="517391" y="5424973"/>
            <a:ext cx="679367" cy="724776"/>
          </a:xfrm>
          <a:prstGeom prst="trapezoid">
            <a:avLst>
              <a:gd name="adj" fmla="val 7120"/>
            </a:avLst>
          </a:prstGeom>
          <a:pattFill prst="openDmnd">
            <a:fgClr>
              <a:srgbClr val="FF6600"/>
            </a:fgClr>
            <a:bgClr>
              <a:prstClr val="white"/>
            </a:bgClr>
          </a:patt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Trapezoid 228"/>
          <p:cNvSpPr/>
          <p:nvPr/>
        </p:nvSpPr>
        <p:spPr>
          <a:xfrm flipV="1">
            <a:off x="8184689" y="5436731"/>
            <a:ext cx="1095270" cy="724776"/>
          </a:xfrm>
          <a:prstGeom prst="trapezoid">
            <a:avLst>
              <a:gd name="adj" fmla="val 7120"/>
            </a:avLst>
          </a:prstGeom>
          <a:pattFill prst="openDmnd">
            <a:fgClr>
              <a:srgbClr val="FF6600"/>
            </a:fgClr>
            <a:bgClr>
              <a:prstClr val="white"/>
            </a:bgClr>
          </a:patt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602216" y="5979006"/>
            <a:ext cx="8541784" cy="2"/>
          </a:xfrm>
          <a:prstGeom prst="line">
            <a:avLst/>
          </a:prstGeom>
          <a:ln w="28575" cmpd="sng">
            <a:solidFill>
              <a:schemeClr val="accent6">
                <a:lumMod val="75000"/>
              </a:schemeClr>
            </a:solidFill>
            <a:prstDash val="dot"/>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2929814" y="1385974"/>
            <a:ext cx="0" cy="3218725"/>
          </a:xfrm>
          <a:prstGeom prst="line">
            <a:avLst/>
          </a:prstGeom>
          <a:ln w="1270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3082214" y="1407961"/>
            <a:ext cx="0" cy="3179594"/>
          </a:xfrm>
          <a:prstGeom prst="line">
            <a:avLst/>
          </a:prstGeom>
          <a:ln w="1270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2385223" y="1595211"/>
            <a:ext cx="544591"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a:off x="3082214" y="1592502"/>
            <a:ext cx="367575"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586084" y="2422691"/>
            <a:ext cx="0" cy="2349405"/>
          </a:xfrm>
          <a:prstGeom prst="line">
            <a:avLst/>
          </a:prstGeom>
          <a:ln w="1270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a:off x="3082214" y="2677466"/>
            <a:ext cx="1503870" cy="0"/>
          </a:xfrm>
          <a:prstGeom prst="straightConnector1">
            <a:avLst/>
          </a:prstGeom>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449789" y="2424823"/>
            <a:ext cx="782689" cy="369332"/>
          </a:xfrm>
          <a:prstGeom prst="rect">
            <a:avLst/>
          </a:prstGeom>
          <a:solidFill>
            <a:srgbClr val="FFFFFF"/>
          </a:solidFill>
        </p:spPr>
        <p:txBody>
          <a:bodyPr wrap="square" rtlCol="0">
            <a:spAutoFit/>
          </a:bodyPr>
          <a:lstStyle/>
          <a:p>
            <a:r>
              <a:rPr lang="en-US" dirty="0"/>
              <a:t>7</a:t>
            </a:r>
            <a:r>
              <a:rPr lang="en-US" dirty="0" smtClean="0"/>
              <a:t>00µs</a:t>
            </a:r>
            <a:endParaRPr lang="en-US" dirty="0"/>
          </a:p>
        </p:txBody>
      </p:sp>
      <p:sp>
        <p:nvSpPr>
          <p:cNvPr id="91" name="TextBox 90"/>
          <p:cNvSpPr txBox="1"/>
          <p:nvPr/>
        </p:nvSpPr>
        <p:spPr>
          <a:xfrm>
            <a:off x="1810354" y="1370484"/>
            <a:ext cx="782689" cy="369332"/>
          </a:xfrm>
          <a:prstGeom prst="rect">
            <a:avLst/>
          </a:prstGeom>
          <a:solidFill>
            <a:srgbClr val="FFFFFF"/>
          </a:solidFill>
        </p:spPr>
        <p:txBody>
          <a:bodyPr wrap="square" rtlCol="0">
            <a:spAutoFit/>
          </a:bodyPr>
          <a:lstStyle/>
          <a:p>
            <a:r>
              <a:rPr lang="en-US" dirty="0" smtClean="0"/>
              <a:t>100µs</a:t>
            </a:r>
            <a:endParaRPr lang="en-US" dirty="0"/>
          </a:p>
        </p:txBody>
      </p:sp>
    </p:spTree>
    <p:extLst>
      <p:ext uri="{BB962C8B-B14F-4D97-AF65-F5344CB8AC3E}">
        <p14:creationId xmlns:p14="http://schemas.microsoft.com/office/powerpoint/2010/main" val="1425242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tri-level clocking is being used here to pause before entering inversion.</a:t>
            </a:r>
          </a:p>
          <a:p>
            <a:r>
              <a:rPr lang="en-US" dirty="0" smtClean="0"/>
              <a:t>We could invoke the </a:t>
            </a:r>
            <a:r>
              <a:rPr lang="en-US" dirty="0" err="1" smtClean="0"/>
              <a:t>trilevel</a:t>
            </a:r>
            <a:r>
              <a:rPr lang="en-US" dirty="0" smtClean="0"/>
              <a:t> capability to leave inversion slowly as well so that spurious charge generation as well.</a:t>
            </a:r>
          </a:p>
          <a:p>
            <a:r>
              <a:rPr lang="en-US" dirty="0" smtClean="0"/>
              <a:t>However it probably wont be a strong enough effect to be a concern in these applications and in fact my be </a:t>
            </a:r>
            <a:r>
              <a:rPr lang="en-US" dirty="0" err="1" smtClean="0"/>
              <a:t>mitgated</a:t>
            </a:r>
            <a:r>
              <a:rPr lang="en-US" dirty="0" smtClean="0"/>
              <a:t> merely by the relatively low slew rate possible due to the </a:t>
            </a:r>
            <a:r>
              <a:rPr lang="en-US" dirty="0" err="1" smtClean="0"/>
              <a:t>lareg</a:t>
            </a:r>
            <a:r>
              <a:rPr lang="en-US" dirty="0" smtClean="0"/>
              <a:t> electrode capacitance and resistances.</a:t>
            </a:r>
          </a:p>
          <a:p>
            <a:r>
              <a:rPr lang="en-US" dirty="0" smtClean="0"/>
              <a:t>Steve, did you take into account the CCD electrode resistance and wiring resistance when calculating rise time, or only the drive current available ?</a:t>
            </a:r>
            <a:endParaRPr lang="en-US" dirty="0"/>
          </a:p>
        </p:txBody>
      </p:sp>
    </p:spTree>
    <p:extLst>
      <p:ext uri="{BB962C8B-B14F-4D97-AF65-F5344CB8AC3E}">
        <p14:creationId xmlns:p14="http://schemas.microsoft.com/office/powerpoint/2010/main" val="4023760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4731042" y="2540229"/>
            <a:ext cx="2078859" cy="914400"/>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731042" y="2621586"/>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112622" y="2634038"/>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8" name="Group 37"/>
          <p:cNvGrpSpPr/>
          <p:nvPr/>
        </p:nvGrpSpPr>
        <p:grpSpPr>
          <a:xfrm>
            <a:off x="1257625" y="159684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1954904" y="2017244"/>
            <a:ext cx="2078859"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Up Arrow 2"/>
          <p:cNvSpPr/>
          <p:nvPr/>
        </p:nvSpPr>
        <p:spPr>
          <a:xfrm>
            <a:off x="1481717" y="1650937"/>
            <a:ext cx="211674" cy="229332"/>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Up Arrow 17"/>
          <p:cNvSpPr/>
          <p:nvPr/>
        </p:nvSpPr>
        <p:spPr>
          <a:xfrm flipV="1">
            <a:off x="750067" y="1596841"/>
            <a:ext cx="211674" cy="990778"/>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6822877" y="1418604"/>
            <a:ext cx="1685603" cy="923330"/>
          </a:xfrm>
          <a:prstGeom prst="rect">
            <a:avLst/>
          </a:prstGeom>
          <a:noFill/>
        </p:spPr>
        <p:txBody>
          <a:bodyPr wrap="square" rtlCol="0">
            <a:spAutoFit/>
          </a:bodyPr>
          <a:lstStyle/>
          <a:p>
            <a:r>
              <a:rPr lang="en-US" dirty="0" smtClean="0">
                <a:solidFill>
                  <a:schemeClr val="accent6">
                    <a:lumMod val="75000"/>
                  </a:schemeClr>
                </a:solidFill>
              </a:rPr>
              <a:t>Serials stopped during parallel charge dump</a:t>
            </a:r>
            <a:endParaRPr lang="en-US" dirty="0">
              <a:solidFill>
                <a:schemeClr val="accent6">
                  <a:lumMod val="75000"/>
                </a:schemeClr>
              </a:solidFill>
            </a:endParaRPr>
          </a:p>
        </p:txBody>
      </p:sp>
      <p:sp>
        <p:nvSpPr>
          <p:cNvPr id="36" name="Rectangle 35"/>
          <p:cNvSpPr/>
          <p:nvPr/>
        </p:nvSpPr>
        <p:spPr>
          <a:xfrm>
            <a:off x="1954904" y="2623869"/>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2587619"/>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2598965"/>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sp>
        <p:nvSpPr>
          <p:cNvPr id="41" name="Rectangle 40"/>
          <p:cNvSpPr/>
          <p:nvPr/>
        </p:nvSpPr>
        <p:spPr>
          <a:xfrm>
            <a:off x="3336484" y="2636321"/>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Up Arrow 44"/>
          <p:cNvSpPr/>
          <p:nvPr/>
        </p:nvSpPr>
        <p:spPr>
          <a:xfrm>
            <a:off x="2144625" y="2632231"/>
            <a:ext cx="211674" cy="850826"/>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6138049" y="2612963"/>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50 µs    … if rise time = 100 µs </a:t>
            </a:r>
            <a:endParaRPr lang="en-US" dirty="0"/>
          </a:p>
        </p:txBody>
      </p:sp>
      <p:sp>
        <p:nvSpPr>
          <p:cNvPr id="52" name="Rectangle 51"/>
          <p:cNvSpPr/>
          <p:nvPr/>
        </p:nvSpPr>
        <p:spPr>
          <a:xfrm>
            <a:off x="6835328" y="3385795"/>
            <a:ext cx="1382599" cy="658921"/>
          </a:xfrm>
          <a:prstGeom prst="rect">
            <a:avLst/>
          </a:prstGeom>
          <a:pattFill prst="lgConfetti">
            <a:fgClr>
              <a:srgbClr val="CCC1DA"/>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Arc 52"/>
          <p:cNvSpPr/>
          <p:nvPr/>
        </p:nvSpPr>
        <p:spPr>
          <a:xfrm>
            <a:off x="6698381" y="2587619"/>
            <a:ext cx="498022" cy="543617"/>
          </a:xfrm>
          <a:prstGeom prst="arc">
            <a:avLst>
              <a:gd name="adj1" fmla="val 16200000"/>
              <a:gd name="adj2" fmla="val 165259"/>
            </a:avLst>
          </a:prstGeom>
          <a:ln>
            <a:solidFill>
              <a:schemeClr val="accent4">
                <a:lumMod val="75000"/>
              </a:schemeClr>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00436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428319" y="3237549"/>
            <a:ext cx="2789608" cy="1446659"/>
            <a:chOff x="5428319" y="3237549"/>
            <a:chExt cx="2789608" cy="1446659"/>
          </a:xfrm>
        </p:grpSpPr>
        <p:sp>
          <p:nvSpPr>
            <p:cNvPr id="44" name="Rectangle 43"/>
            <p:cNvSpPr/>
            <p:nvPr/>
          </p:nvSpPr>
          <p:spPr>
            <a:xfrm>
              <a:off x="5428321" y="3237549"/>
              <a:ext cx="2776136" cy="832072"/>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125598" y="3735535"/>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5428319" y="3508120"/>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113147" y="3760439"/>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1358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4830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2658672" y="2141762"/>
            <a:ext cx="1381580" cy="132588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967355" y="1730844"/>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Up Arrow 26"/>
          <p:cNvSpPr/>
          <p:nvPr/>
        </p:nvSpPr>
        <p:spPr>
          <a:xfrm flipV="1">
            <a:off x="750067" y="2456029"/>
            <a:ext cx="211674" cy="990778"/>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Up Arrow 35"/>
          <p:cNvSpPr/>
          <p:nvPr/>
        </p:nvSpPr>
        <p:spPr>
          <a:xfrm>
            <a:off x="2190954" y="1848301"/>
            <a:ext cx="211674" cy="616105"/>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560346" y="5441572"/>
            <a:ext cx="8105837" cy="369332"/>
          </a:xfrm>
          <a:prstGeom prst="rect">
            <a:avLst/>
          </a:prstGeom>
          <a:noFill/>
        </p:spPr>
        <p:txBody>
          <a:bodyPr wrap="square" rtlCol="0">
            <a:spAutoFit/>
          </a:bodyPr>
          <a:lstStyle/>
          <a:p>
            <a:r>
              <a:rPr lang="en-US" dirty="0"/>
              <a:t> </a:t>
            </a:r>
            <a:r>
              <a:rPr lang="en-US" dirty="0" smtClean="0"/>
              <a:t>t = 100 µs  … the new barrier phase (P3) stops just short of inversion</a:t>
            </a:r>
            <a:endParaRPr lang="en-US" dirty="0"/>
          </a:p>
        </p:txBody>
      </p:sp>
      <p:sp>
        <p:nvSpPr>
          <p:cNvPr id="42" name="TextBox 41"/>
          <p:cNvSpPr txBox="1"/>
          <p:nvPr/>
        </p:nvSpPr>
        <p:spPr>
          <a:xfrm>
            <a:off x="7097301" y="2316683"/>
            <a:ext cx="1120626" cy="646331"/>
          </a:xfrm>
          <a:prstGeom prst="rect">
            <a:avLst/>
          </a:prstGeom>
          <a:noFill/>
        </p:spPr>
        <p:txBody>
          <a:bodyPr wrap="square" rtlCol="0">
            <a:spAutoFit/>
          </a:bodyPr>
          <a:lstStyle/>
          <a:p>
            <a:r>
              <a:rPr lang="en-US" dirty="0" smtClean="0">
                <a:solidFill>
                  <a:schemeClr val="accent6">
                    <a:lumMod val="75000"/>
                  </a:schemeClr>
                </a:solidFill>
              </a:rPr>
              <a:t>Serials stopped</a:t>
            </a:r>
            <a:endParaRPr lang="en-US" dirty="0">
              <a:solidFill>
                <a:schemeClr val="accent6">
                  <a:lumMod val="75000"/>
                </a:schemeClr>
              </a:solidFill>
            </a:endParaRPr>
          </a:p>
        </p:txBody>
      </p:sp>
      <p:sp>
        <p:nvSpPr>
          <p:cNvPr id="47" name="Rectangle 46"/>
          <p:cNvSpPr/>
          <p:nvPr/>
        </p:nvSpPr>
        <p:spPr>
          <a:xfrm>
            <a:off x="4755944" y="1768200"/>
            <a:ext cx="659925"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577738" y="536030"/>
            <a:ext cx="2640189" cy="646331"/>
          </a:xfrm>
          <a:prstGeom prst="rect">
            <a:avLst/>
          </a:prstGeom>
          <a:noFill/>
        </p:spPr>
        <p:txBody>
          <a:bodyPr wrap="square" rtlCol="0">
            <a:spAutoFit/>
          </a:bodyPr>
          <a:lstStyle/>
          <a:p>
            <a:r>
              <a:rPr lang="en-US" dirty="0" smtClean="0"/>
              <a:t>Very small amount of trapped charge per line</a:t>
            </a:r>
            <a:endParaRPr lang="en-US" dirty="0"/>
          </a:p>
        </p:txBody>
      </p:sp>
      <p:cxnSp>
        <p:nvCxnSpPr>
          <p:cNvPr id="9" name="Straight Connector 8"/>
          <p:cNvCxnSpPr>
            <a:stCxn id="7" idx="1"/>
            <a:endCxn id="47" idx="0"/>
          </p:cNvCxnSpPr>
          <p:nvPr/>
        </p:nvCxnSpPr>
        <p:spPr>
          <a:xfrm flipH="1">
            <a:off x="5085907" y="859196"/>
            <a:ext cx="491831" cy="909004"/>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9478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5428319" y="3237549"/>
            <a:ext cx="2789608" cy="1446659"/>
            <a:chOff x="5428319" y="3237549"/>
            <a:chExt cx="2789608" cy="1446659"/>
          </a:xfrm>
        </p:grpSpPr>
        <p:sp>
          <p:nvSpPr>
            <p:cNvPr id="48" name="Rectangle 47"/>
            <p:cNvSpPr/>
            <p:nvPr/>
          </p:nvSpPr>
          <p:spPr>
            <a:xfrm>
              <a:off x="5428321" y="3237549"/>
              <a:ext cx="2776136" cy="832072"/>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9" name="Straight Connector 48"/>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6125598" y="3735535"/>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5428319" y="3508120"/>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113147" y="3760439"/>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1358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4830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2658672" y="2141762"/>
            <a:ext cx="1381580" cy="132588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967355" y="1730844"/>
            <a:ext cx="659925" cy="91440"/>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Arc 2"/>
          <p:cNvSpPr/>
          <p:nvPr/>
        </p:nvSpPr>
        <p:spPr>
          <a:xfrm>
            <a:off x="2459465" y="1784927"/>
            <a:ext cx="498022" cy="543617"/>
          </a:xfrm>
          <a:prstGeom prst="arc">
            <a:avLst>
              <a:gd name="adj1" fmla="val 16200000"/>
              <a:gd name="adj2" fmla="val 165259"/>
            </a:avLst>
          </a:prstGeom>
          <a:ln>
            <a:solidFill>
              <a:srgbClr val="FF6600"/>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TextBox 3"/>
          <p:cNvSpPr txBox="1"/>
          <p:nvPr/>
        </p:nvSpPr>
        <p:spPr>
          <a:xfrm>
            <a:off x="2296790" y="423961"/>
            <a:ext cx="6145261" cy="646331"/>
          </a:xfrm>
          <a:prstGeom prst="rect">
            <a:avLst/>
          </a:prstGeom>
          <a:noFill/>
        </p:spPr>
        <p:txBody>
          <a:bodyPr wrap="square" rtlCol="0">
            <a:spAutoFit/>
          </a:bodyPr>
          <a:lstStyle/>
          <a:p>
            <a:r>
              <a:rPr lang="en-US" dirty="0" smtClean="0"/>
              <a:t>Wait only ~100 µs for emission of trapped charge since serials are stopped, make longer if CTE is a problem.  </a:t>
            </a:r>
            <a:endParaRPr lang="en-US" dirty="0"/>
          </a:p>
        </p:txBody>
      </p:sp>
      <p:cxnSp>
        <p:nvCxnSpPr>
          <p:cNvPr id="6" name="Straight Connector 5"/>
          <p:cNvCxnSpPr>
            <a:endCxn id="17" idx="0"/>
          </p:cNvCxnSpPr>
          <p:nvPr/>
        </p:nvCxnSpPr>
        <p:spPr>
          <a:xfrm flipH="1">
            <a:off x="2297318" y="1070292"/>
            <a:ext cx="329962" cy="660552"/>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125598" y="3735535"/>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7545557" y="2590041"/>
            <a:ext cx="1120626" cy="646331"/>
          </a:xfrm>
          <a:prstGeom prst="rect">
            <a:avLst/>
          </a:prstGeom>
          <a:noFill/>
        </p:spPr>
        <p:txBody>
          <a:bodyPr wrap="square" rtlCol="0">
            <a:spAutoFit/>
          </a:bodyPr>
          <a:lstStyle/>
          <a:p>
            <a:r>
              <a:rPr lang="en-US" dirty="0" smtClean="0">
                <a:solidFill>
                  <a:schemeClr val="accent6">
                    <a:lumMod val="75000"/>
                  </a:schemeClr>
                </a:solidFill>
              </a:rPr>
              <a:t>Serials stopped</a:t>
            </a:r>
            <a:endParaRPr lang="en-US" dirty="0">
              <a:solidFill>
                <a:schemeClr val="accent6">
                  <a:lumMod val="75000"/>
                </a:schemeClr>
              </a:solidFill>
            </a:endParaRPr>
          </a:p>
        </p:txBody>
      </p:sp>
      <p:sp>
        <p:nvSpPr>
          <p:cNvPr id="45" name="TextBox 44"/>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100 µs </a:t>
            </a:r>
            <a:endParaRPr lang="en-US" dirty="0"/>
          </a:p>
        </p:txBody>
      </p:sp>
      <p:sp>
        <p:nvSpPr>
          <p:cNvPr id="53" name="Rectangle 52"/>
          <p:cNvSpPr/>
          <p:nvPr/>
        </p:nvSpPr>
        <p:spPr>
          <a:xfrm>
            <a:off x="4755944" y="1768200"/>
            <a:ext cx="659925"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Arc 53"/>
          <p:cNvSpPr/>
          <p:nvPr/>
        </p:nvSpPr>
        <p:spPr>
          <a:xfrm>
            <a:off x="5179310" y="1784927"/>
            <a:ext cx="498022" cy="543617"/>
          </a:xfrm>
          <a:prstGeom prst="arc">
            <a:avLst>
              <a:gd name="adj1" fmla="val 16200000"/>
              <a:gd name="adj2" fmla="val 165259"/>
            </a:avLst>
          </a:prstGeom>
          <a:ln>
            <a:solidFill>
              <a:schemeClr val="accent4">
                <a:lumMod val="75000"/>
              </a:schemeClr>
            </a:solidFill>
            <a:headEnd type="none"/>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38187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5431307" y="3240525"/>
            <a:ext cx="2789608" cy="1446659"/>
            <a:chOff x="5428319" y="3237549"/>
            <a:chExt cx="2789608" cy="1446659"/>
          </a:xfrm>
        </p:grpSpPr>
        <p:sp>
          <p:nvSpPr>
            <p:cNvPr id="47" name="Rectangle 46"/>
            <p:cNvSpPr/>
            <p:nvPr/>
          </p:nvSpPr>
          <p:spPr>
            <a:xfrm>
              <a:off x="5428321" y="3237549"/>
              <a:ext cx="2776136" cy="832072"/>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125598" y="3735535"/>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5428319" y="3508120"/>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113147" y="3760439"/>
              <a:ext cx="697279" cy="92376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2" name="Straight Connector 51"/>
          <p:cNvCxnSpPr/>
          <p:nvPr/>
        </p:nvCxnSpPr>
        <p:spPr>
          <a:xfrm>
            <a:off x="6128586" y="3738511"/>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6825865" y="4072597"/>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1613581"/>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848302"/>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3483057"/>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43" name="Rectangle 42"/>
          <p:cNvSpPr/>
          <p:nvPr/>
        </p:nvSpPr>
        <p:spPr>
          <a:xfrm>
            <a:off x="2658672" y="2067050"/>
            <a:ext cx="1381580" cy="1399032"/>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125598" y="3735535"/>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200 µs </a:t>
            </a:r>
            <a:endParaRPr lang="en-US" dirty="0"/>
          </a:p>
        </p:txBody>
      </p:sp>
    </p:spTree>
    <p:extLst>
      <p:ext uri="{BB962C8B-B14F-4D97-AF65-F5344CB8AC3E}">
        <p14:creationId xmlns:p14="http://schemas.microsoft.com/office/powerpoint/2010/main" val="1343861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6125598" y="2762930"/>
            <a:ext cx="2078859" cy="1277511"/>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2658672" y="1968061"/>
            <a:ext cx="2072370" cy="1517904"/>
          </a:xfrm>
          <a:prstGeom prst="rect">
            <a:avLst/>
          </a:prstGeom>
          <a:pattFill prst="lgConfetti">
            <a:fgClr>
              <a:schemeClr val="accent6">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 name="Group 1"/>
          <p:cNvGrpSpPr/>
          <p:nvPr/>
        </p:nvGrpSpPr>
        <p:grpSpPr>
          <a:xfrm>
            <a:off x="560346" y="3446807"/>
            <a:ext cx="3473417" cy="36250"/>
            <a:chOff x="560346" y="1581413"/>
            <a:chExt cx="3473417" cy="36250"/>
          </a:xfrm>
        </p:grpSpPr>
        <p:cxnSp>
          <p:nvCxnSpPr>
            <p:cNvPr id="26" name="Straight Connector 25"/>
            <p:cNvCxnSpPr/>
            <p:nvPr/>
          </p:nvCxnSpPr>
          <p:spPr>
            <a:xfrm>
              <a:off x="560346" y="158141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336484" y="1617663"/>
              <a:ext cx="697279" cy="0"/>
            </a:xfrm>
            <a:prstGeom prst="line">
              <a:avLst/>
            </a:pr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38" name="Group 37"/>
          <p:cNvGrpSpPr/>
          <p:nvPr/>
        </p:nvGrpSpPr>
        <p:grpSpPr>
          <a:xfrm>
            <a:off x="1257625" y="2500455"/>
            <a:ext cx="3473417" cy="27325"/>
            <a:chOff x="1257625" y="1161021"/>
            <a:chExt cx="3473417" cy="27325"/>
          </a:xfrm>
        </p:grpSpPr>
        <p:cxnSp>
          <p:nvCxnSpPr>
            <p:cNvPr id="28" name="Straight Connector 27"/>
            <p:cNvCxnSpPr/>
            <p:nvPr/>
          </p:nvCxnSpPr>
          <p:spPr>
            <a:xfrm>
              <a:off x="1257625" y="1161021"/>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033763" y="1188346"/>
              <a:ext cx="697279" cy="0"/>
            </a:xfrm>
            <a:prstGeom prst="line">
              <a:avLst/>
            </a:prstGeom>
            <a:ln w="28575" cmpd="sng">
              <a:solidFill>
                <a:srgbClr val="FF0000"/>
              </a:solidFill>
            </a:ln>
            <a:effectLst/>
          </p:spPr>
          <p:style>
            <a:lnRef idx="2">
              <a:schemeClr val="accent1"/>
            </a:lnRef>
            <a:fillRef idx="0">
              <a:schemeClr val="accent1"/>
            </a:fillRef>
            <a:effectRef idx="1">
              <a:schemeClr val="accent1"/>
            </a:effectRef>
            <a:fontRef idx="minor">
              <a:schemeClr val="tx1"/>
            </a:fontRef>
          </p:style>
        </p:cxnSp>
      </p:grpSp>
      <p:grpSp>
        <p:nvGrpSpPr>
          <p:cNvPr id="37" name="Group 36"/>
          <p:cNvGrpSpPr/>
          <p:nvPr/>
        </p:nvGrpSpPr>
        <p:grpSpPr>
          <a:xfrm>
            <a:off x="1954904" y="1636618"/>
            <a:ext cx="3473417" cy="0"/>
            <a:chOff x="1954904" y="1911122"/>
            <a:chExt cx="3473417" cy="0"/>
          </a:xfrm>
        </p:grpSpPr>
        <p:cxnSp>
          <p:nvCxnSpPr>
            <p:cNvPr id="29" name="Straight Connector 28"/>
            <p:cNvCxnSpPr/>
            <p:nvPr/>
          </p:nvCxnSpPr>
          <p:spPr>
            <a:xfrm>
              <a:off x="1954904"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731042" y="1911122"/>
              <a:ext cx="697279" cy="0"/>
            </a:xfrm>
            <a:prstGeom prst="line">
              <a:avLst/>
            </a:prstGeom>
            <a:ln w="28575" cmpd="sng">
              <a:solidFill>
                <a:srgbClr val="008000"/>
              </a:solidFill>
            </a:ln>
            <a:effectLst/>
          </p:spPr>
          <p:style>
            <a:lnRef idx="2">
              <a:schemeClr val="accent1"/>
            </a:lnRef>
            <a:fillRef idx="0">
              <a:schemeClr val="accent1"/>
            </a:fillRef>
            <a:effectRef idx="1">
              <a:schemeClr val="accent1"/>
            </a:effectRef>
            <a:fontRef idx="minor">
              <a:schemeClr val="tx1"/>
            </a:fontRef>
          </p:style>
        </p:cxnSp>
      </p:grpSp>
      <p:grpSp>
        <p:nvGrpSpPr>
          <p:cNvPr id="35" name="Group 34"/>
          <p:cNvGrpSpPr/>
          <p:nvPr/>
        </p:nvGrpSpPr>
        <p:grpSpPr>
          <a:xfrm>
            <a:off x="2652183" y="2524253"/>
            <a:ext cx="3473415" cy="0"/>
            <a:chOff x="2652183" y="1465821"/>
            <a:chExt cx="3473415" cy="0"/>
          </a:xfrm>
        </p:grpSpPr>
        <p:cxnSp>
          <p:nvCxnSpPr>
            <p:cNvPr id="30" name="Straight Connector 29"/>
            <p:cNvCxnSpPr/>
            <p:nvPr/>
          </p:nvCxnSpPr>
          <p:spPr>
            <a:xfrm>
              <a:off x="2652183"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28319" y="1465821"/>
              <a:ext cx="697279" cy="0"/>
            </a:xfrm>
            <a:prstGeom prst="line">
              <a:avLst/>
            </a:prstGeom>
            <a:ln w="28575" cmpd="sng">
              <a:solidFill>
                <a:srgbClr val="0000FF"/>
              </a:solidFill>
            </a:ln>
            <a:effectLst/>
          </p:spPr>
          <p:style>
            <a:lnRef idx="2">
              <a:schemeClr val="accent1"/>
            </a:lnRef>
            <a:fillRef idx="0">
              <a:schemeClr val="accent1"/>
            </a:fillRef>
            <a:effectRef idx="1">
              <a:schemeClr val="accent1"/>
            </a:effectRef>
            <a:fontRef idx="minor">
              <a:schemeClr val="tx1"/>
            </a:fontRef>
          </p:style>
        </p:cxnSp>
      </p:grpSp>
      <p:sp>
        <p:nvSpPr>
          <p:cNvPr id="23" name="Up Arrow 22"/>
          <p:cNvSpPr/>
          <p:nvPr/>
        </p:nvSpPr>
        <p:spPr>
          <a:xfrm>
            <a:off x="2178973" y="1650937"/>
            <a:ext cx="211674" cy="229332"/>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Up Arrow 23"/>
          <p:cNvSpPr/>
          <p:nvPr/>
        </p:nvSpPr>
        <p:spPr>
          <a:xfrm flipV="1">
            <a:off x="1497127" y="1596841"/>
            <a:ext cx="211674" cy="903614"/>
          </a:xfrm>
          <a:prstGeom prst="upArrow">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652183" y="2540232"/>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033763" y="2540232"/>
            <a:ext cx="697279" cy="95527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Up Arrow 35"/>
          <p:cNvSpPr/>
          <p:nvPr/>
        </p:nvSpPr>
        <p:spPr>
          <a:xfrm>
            <a:off x="2866784" y="2540231"/>
            <a:ext cx="211674" cy="955277"/>
          </a:xfrm>
          <a:prstGeom prst="upArrow">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6822877" y="4069621"/>
            <a:ext cx="1395050" cy="0"/>
          </a:xfrm>
          <a:prstGeom prst="line">
            <a:avLst/>
          </a:prstGeom>
          <a:ln w="28575" cmpd="sng">
            <a:solidFill>
              <a:srgbClr val="FF66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125598" y="2838983"/>
            <a:ext cx="697279" cy="0"/>
          </a:xfrm>
          <a:prstGeom prst="line">
            <a:avLst/>
          </a:prstGeom>
          <a:ln w="28575" cmpd="sng">
            <a:solidFill>
              <a:srgbClr val="FF00FF"/>
            </a:solidFill>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60346" y="5441572"/>
            <a:ext cx="4569665" cy="369332"/>
          </a:xfrm>
          <a:prstGeom prst="rect">
            <a:avLst/>
          </a:prstGeom>
          <a:noFill/>
        </p:spPr>
        <p:txBody>
          <a:bodyPr wrap="square" rtlCol="0">
            <a:spAutoFit/>
          </a:bodyPr>
          <a:lstStyle/>
          <a:p>
            <a:r>
              <a:rPr lang="en-US" dirty="0"/>
              <a:t> </a:t>
            </a:r>
            <a:r>
              <a:rPr lang="en-US" dirty="0" smtClean="0"/>
              <a:t>t = 250 µs </a:t>
            </a:r>
            <a:endParaRPr lang="en-US" dirty="0"/>
          </a:p>
        </p:txBody>
      </p:sp>
      <p:sp>
        <p:nvSpPr>
          <p:cNvPr id="53" name="Rectangle 52"/>
          <p:cNvSpPr/>
          <p:nvPr/>
        </p:nvSpPr>
        <p:spPr>
          <a:xfrm>
            <a:off x="6125598" y="2856052"/>
            <a:ext cx="697279" cy="136521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5428321" y="2442150"/>
            <a:ext cx="697277" cy="45720"/>
          </a:xfrm>
          <a:prstGeom prst="rect">
            <a:avLst/>
          </a:prstGeom>
          <a:pattFill prst="lgConfetti">
            <a:fgClr>
              <a:schemeClr val="accent4">
                <a:lumMod val="40000"/>
                <a:lumOff val="6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7262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TotalTime>
  <Words>942</Words>
  <Application>Microsoft Office PowerPoint</Application>
  <PresentationFormat>On-screen Show (4:3)</PresentationFormat>
  <Paragraphs>114</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Tri-level parallel clocking overlapped with serials</vt:lpstr>
      <vt:lpstr>Motivation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Optimized charge dump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Notes</vt:lpstr>
    </vt:vector>
  </TitlesOfParts>
  <Company>Caltech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Smith</dc:creator>
  <cp:lastModifiedBy>kaye</cp:lastModifiedBy>
  <cp:revision>34</cp:revision>
  <dcterms:created xsi:type="dcterms:W3CDTF">2013-06-29T16:33:07Z</dcterms:created>
  <dcterms:modified xsi:type="dcterms:W3CDTF">2013-07-04T23:22:44Z</dcterms:modified>
</cp:coreProperties>
</file>