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5"/>
  </p:notesMasterIdLst>
  <p:sldIdLst>
    <p:sldId id="256" r:id="rId2"/>
    <p:sldId id="257" r:id="rId3"/>
    <p:sldId id="258" r:id="rId4"/>
    <p:sldId id="259" r:id="rId5"/>
    <p:sldId id="260" r:id="rId6"/>
    <p:sldId id="261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349" r:id="rId34"/>
    <p:sldId id="286" r:id="rId35"/>
    <p:sldId id="289" r:id="rId36"/>
    <p:sldId id="29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91" r:id="rId82"/>
    <p:sldId id="392" r:id="rId83"/>
    <p:sldId id="393" r:id="rId84"/>
    <p:sldId id="394" r:id="rId85"/>
    <p:sldId id="395" r:id="rId86"/>
    <p:sldId id="396" r:id="rId87"/>
    <p:sldId id="397" r:id="rId88"/>
    <p:sldId id="398" r:id="rId89"/>
    <p:sldId id="399" r:id="rId90"/>
    <p:sldId id="400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401" r:id="rId101"/>
    <p:sldId id="402" r:id="rId102"/>
    <p:sldId id="403" r:id="rId103"/>
    <p:sldId id="347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14E28-9763-4E41-A2CE-D21E10C17358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ADB6B-7C06-49A8-A589-199C94F3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 of telescope</a:t>
            </a:r>
            <a:r>
              <a:rPr lang="en-US" baseline="0" dirty="0" smtClean="0"/>
              <a:t> time could be higher if performance improved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7E651-73D3-0149-81B7-2C56E05DDA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9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ADB6B-7C06-49A8-A589-199C94F36D0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Wide field prime focus imager on P200</a:t>
            </a:r>
          </a:p>
          <a:p>
            <a:r>
              <a:rPr lang="en-US" dirty="0" smtClean="0"/>
              <a:t>24’ x 24’ field of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dirty="0" smtClean="0"/>
              <a:t>Built in 2000 by Mark Metzger, Rob Simcoe, et al.</a:t>
            </a:r>
          </a:p>
          <a:p>
            <a:endParaRPr lang="en-US" dirty="0" smtClean="0"/>
          </a:p>
          <a:p>
            <a:r>
              <a:rPr lang="en-US" dirty="0" smtClean="0"/>
              <a:t>Science: imaging</a:t>
            </a:r>
            <a:r>
              <a:rPr lang="en-US" baseline="0" dirty="0" smtClean="0"/>
              <a:t> and photometry.  Extragalactic and galactic, broad and narrowband.  Galaxies, transients, and solar-system objects.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7E651-73D3-0149-81B7-2C56E05DDA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9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Omits important factors like obscuration</a:t>
            </a:r>
            <a:r>
              <a:rPr lang="en-US" baseline="0" dirty="0" smtClean="0"/>
              <a:t> &amp; transmission,</a:t>
            </a:r>
            <a:r>
              <a:rPr lang="en-US" dirty="0" smtClean="0"/>
              <a:t> DIQ and site seeing, weather, sky background, readout speed, software/reduction</a:t>
            </a:r>
            <a:r>
              <a:rPr lang="en-US" baseline="0" dirty="0" smtClean="0"/>
              <a:t> infrastructure, available time,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7E651-73D3-0149-81B7-2C56E05DDA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9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91">
              <a:defRPr/>
            </a:pPr>
            <a:r>
              <a:rPr lang="en-US" dirty="0" smtClean="0"/>
              <a:t>LFC</a:t>
            </a:r>
            <a:r>
              <a:rPr lang="en-US" baseline="0" dirty="0" smtClean="0"/>
              <a:t> is a </a:t>
            </a:r>
            <a:r>
              <a:rPr lang="en-US" dirty="0" smtClean="0"/>
              <a:t>workhorse instrument, but lots of little problems</a:t>
            </a:r>
          </a:p>
          <a:p>
            <a:endParaRPr lang="en-US" dirty="0" smtClean="0"/>
          </a:p>
          <a:p>
            <a:r>
              <a:rPr lang="en-US" dirty="0" smtClean="0"/>
              <a:t>Confluence with another</a:t>
            </a:r>
            <a:r>
              <a:rPr lang="en-US" baseline="0" dirty="0" smtClean="0"/>
              <a:t> project in development, PTF-2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7E651-73D3-0149-81B7-2C56E05DDA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4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Fills 75% of </a:t>
            </a:r>
            <a:r>
              <a:rPr lang="en-US" dirty="0" err="1" smtClean="0"/>
              <a:t>unvignetted</a:t>
            </a:r>
            <a:r>
              <a:rPr lang="en-US" baseline="0" dirty="0" smtClean="0"/>
              <a:t> field.  </a:t>
            </a:r>
          </a:p>
          <a:p>
            <a:r>
              <a:rPr lang="en-US" baseline="0" dirty="0" smtClean="0"/>
              <a:t>Prototype CCD and electronic stack for ZTF </a:t>
            </a:r>
            <a:r>
              <a:rPr lang="en-US" baseline="0" dirty="0" err="1" smtClean="0"/>
              <a:t>moscaic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7E651-73D3-0149-81B7-2C56E05DDA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4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Wide field prime focus imager on P200</a:t>
            </a:r>
          </a:p>
          <a:p>
            <a:r>
              <a:rPr lang="en-US" dirty="0" smtClean="0"/>
              <a:t>24’ x 24’ field of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dirty="0" smtClean="0"/>
              <a:t>Built in 2000 by Mark Metzger, Rob Simcoe, et al.</a:t>
            </a:r>
          </a:p>
          <a:p>
            <a:endParaRPr lang="en-US" dirty="0" smtClean="0"/>
          </a:p>
          <a:p>
            <a:r>
              <a:rPr lang="en-US" dirty="0" smtClean="0"/>
              <a:t>Science: imaging</a:t>
            </a:r>
            <a:r>
              <a:rPr lang="en-US" baseline="0" dirty="0" smtClean="0"/>
              <a:t> and photometry.  Extragalactic and galactic, broad and narrowband.  Galaxies, transients, and solar-system objects.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7E651-73D3-0149-81B7-2C56E05DDA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9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installation of science CCD first, followed by guide/focus CCDs in succession.  Will also show flex cable handling fixtures.  </a:t>
            </a:r>
            <a:r>
              <a:rPr lang="en-US" baseline="0" smtClean="0"/>
              <a:t>Show fasteners </a:t>
            </a:r>
            <a:r>
              <a:rPr lang="en-US" baseline="0" dirty="0" smtClean="0"/>
              <a:t>and tools.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651CC-0111-5A47-8F63-416DBAEE428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8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ADB6B-7C06-49A8-A589-199C94F36D0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9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ADB6B-7C06-49A8-A589-199C94F36D0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0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8F71B-5770-4A58-A009-469C46D176C8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7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E169-F745-4561-95D5-D13D8771E24C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7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5D91-FF55-44B9-9F73-DE727EA302CB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6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2716-A2EC-4B28-8F91-6AD96283CEC6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1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A47A-08ED-443B-A2D5-F268E6D5EF64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4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ADF4-A64E-4F34-8D41-D2D2FA2AC145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2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AB07-2EC4-42ED-A14A-55B8BA13AFD7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6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4067-86FA-4D2D-863A-5B13BD685DFA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6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42F9B-1D6D-4002-94B4-0057FFD55383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A0E6-E1F7-4B6B-A928-B3D270F0C5CC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9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FF8A-2341-408B-BDFF-6EB63EA35C8A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2C0ACF6-D2E4-4D1E-B4CC-E0780FDE6C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87ED38-134E-482E-8E60-90DA6D3DD27A}" type="datetime1">
              <a:rPr lang="en-US" smtClean="0">
                <a:solidFill>
                  <a:srgbClr val="DFDCB7"/>
                </a:solidFill>
              </a:rPr>
              <a:pPr/>
              <a:t>6/19/2013</a:t>
            </a:fld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3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84" y="2772612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WaSP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200" dirty="0" smtClean="0"/>
              <a:t>(</a:t>
            </a:r>
            <a:r>
              <a:rPr lang="it-IT" sz="2200" dirty="0" smtClean="0"/>
              <a:t>Wafer </a:t>
            </a:r>
            <a:r>
              <a:rPr lang="it-IT" sz="2200" dirty="0"/>
              <a:t>Scale camera for Prime </a:t>
            </a:r>
            <a:r>
              <a:rPr lang="it-IT" sz="2200" dirty="0" smtClean="0"/>
              <a:t>focus)</a:t>
            </a:r>
            <a:r>
              <a:rPr lang="it-IT" dirty="0"/>
              <a:t/>
            </a:r>
            <a:br>
              <a:rPr lang="it-IT" dirty="0"/>
            </a:br>
            <a:r>
              <a:rPr lang="en-US" dirty="0" smtClean="0"/>
              <a:t>Camera Review</a:t>
            </a:r>
            <a:br>
              <a:rPr lang="en-US" dirty="0" smtClean="0"/>
            </a:br>
            <a:r>
              <a:rPr lang="en-US" dirty="0" smtClean="0"/>
              <a:t>June </a:t>
            </a:r>
            <a:r>
              <a:rPr lang="en-US" dirty="0" smtClean="0"/>
              <a:t>21st</a:t>
            </a:r>
            <a:r>
              <a:rPr lang="en-US" dirty="0" smtClean="0"/>
              <a:t>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9" name="Picture 5" descr="C:\Users\srmartin\Pictures\caltechlogo_orange_7in_primary-rgb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1"/>
            <a:ext cx="2209800" cy="69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rmartin\Pictures\jpl_logotype(220x67)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"/>
            <a:ext cx="1981200" cy="8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de_field_camer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3" y="835199"/>
            <a:ext cx="8053660" cy="6040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68" y="85534"/>
            <a:ext cx="8890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The P200 prime focus provides commodity 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imaging capabilities.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943600" y="4267200"/>
            <a:ext cx="545999" cy="545999"/>
          </a:xfrm>
          <a:prstGeom prst="ellipse">
            <a:avLst/>
          </a:prstGeom>
          <a:noFill/>
          <a:ln w="47625">
            <a:solidFill>
              <a:srgbClr val="FF6600">
                <a:alpha val="57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</a:t>
            </a:r>
            <a:r>
              <a:rPr lang="en-US" dirty="0" err="1" smtClean="0"/>
              <a:t>i&amp;T</a:t>
            </a:r>
            <a:r>
              <a:rPr lang="en-US" dirty="0" smtClean="0"/>
              <a:t> plan–</a:t>
            </a:r>
            <a:br>
              <a:rPr lang="en-US" dirty="0" smtClean="0"/>
            </a:br>
            <a:r>
              <a:rPr lang="en-US" dirty="0" err="1" smtClean="0"/>
              <a:t>tim</a:t>
            </a:r>
            <a:r>
              <a:rPr lang="en-US" dirty="0" smtClean="0"/>
              <a:t> </a:t>
            </a:r>
            <a:r>
              <a:rPr lang="en-US" dirty="0" err="1" smtClean="0"/>
              <a:t>goodsall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Finish VIB final design </a:t>
            </a:r>
          </a:p>
          <a:p>
            <a:pPr lvl="1"/>
            <a:r>
              <a:rPr lang="en-US" dirty="0" smtClean="0"/>
              <a:t>Complete layout (using ZTF pre-amp design) and send out for manufacture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VIB testing  </a:t>
            </a:r>
          </a:p>
          <a:p>
            <a:pPr lvl="1"/>
            <a:r>
              <a:rPr lang="en-US" dirty="0" smtClean="0"/>
              <a:t>Mechanical/vacuum/</a:t>
            </a:r>
            <a:r>
              <a:rPr lang="en-US" dirty="0" err="1" smtClean="0"/>
              <a:t>cryo</a:t>
            </a:r>
            <a:r>
              <a:rPr lang="en-US" dirty="0" smtClean="0"/>
              <a:t> testing in dewar</a:t>
            </a:r>
          </a:p>
          <a:p>
            <a:pPr lvl="1"/>
            <a:r>
              <a:rPr lang="en-US" dirty="0" smtClean="0"/>
              <a:t>Bench testing of assembled VIB to check functionality and noise performance</a:t>
            </a:r>
          </a:p>
          <a:p>
            <a:pPr lvl="1"/>
            <a:r>
              <a:rPr lang="en-US" dirty="0" smtClean="0"/>
              <a:t>Test in dewar to measure noise performance under load using loopback tests</a:t>
            </a:r>
          </a:p>
          <a:p>
            <a:pPr lvl="1"/>
            <a:r>
              <a:rPr lang="en-US" dirty="0" smtClean="0"/>
              <a:t>Verification of CCD bias and clock voltages at connectors</a:t>
            </a:r>
          </a:p>
          <a:p>
            <a:pPr lvl="1"/>
            <a:r>
              <a:rPr lang="en-US" dirty="0" smtClean="0"/>
              <a:t>Identify and eliminate any ground-loops and other possible sources of EMI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Detector Testing</a:t>
            </a:r>
          </a:p>
          <a:p>
            <a:pPr lvl="1"/>
            <a:r>
              <a:rPr lang="en-US" dirty="0" smtClean="0"/>
              <a:t>Lab characterization of guide &amp; focus CCDs at JPL</a:t>
            </a:r>
          </a:p>
          <a:p>
            <a:pPr lvl="2"/>
            <a:r>
              <a:rPr lang="en-US" dirty="0" smtClean="0"/>
              <a:t>QE, dark current, read noise, flatness, image quality</a:t>
            </a:r>
          </a:p>
          <a:p>
            <a:pPr lvl="2"/>
            <a:r>
              <a:rPr lang="en-US" dirty="0" smtClean="0"/>
              <a:t>Prior to delivery to Caltech</a:t>
            </a:r>
          </a:p>
          <a:p>
            <a:pPr lvl="1"/>
            <a:r>
              <a:rPr lang="en-US" dirty="0" smtClean="0"/>
              <a:t>Bench characterization and operation of science CCD?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Assembly Testing</a:t>
            </a:r>
          </a:p>
          <a:p>
            <a:pPr lvl="1"/>
            <a:r>
              <a:rPr lang="en-US" dirty="0" smtClean="0"/>
              <a:t>Trial-run of focal plane assembly to ensure handling hardware is adequate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Integrated testing</a:t>
            </a:r>
          </a:p>
          <a:p>
            <a:pPr lvl="1"/>
            <a:r>
              <a:rPr lang="en-US" dirty="0" smtClean="0"/>
              <a:t>Separate testing of science and guide CCDs when installed on VIB </a:t>
            </a:r>
            <a:r>
              <a:rPr lang="en-US" dirty="0"/>
              <a:t>(</a:t>
            </a:r>
            <a:r>
              <a:rPr lang="en-US" dirty="0" smtClean="0"/>
              <a:t>in dewar) to measure noise performance and perform final optimization of CCD waveforms if required </a:t>
            </a:r>
          </a:p>
          <a:p>
            <a:pPr lvl="1"/>
            <a:r>
              <a:rPr lang="en-US" dirty="0" smtClean="0"/>
              <a:t>Testing of full focal plane assembly after installation of science and guide/focus CCDs.  Measurement of noise performance, cross-talk and overall system performance</a:t>
            </a:r>
          </a:p>
          <a:p>
            <a:pPr marL="411480" lvl="1" indent="0">
              <a:buNone/>
            </a:pPr>
            <a:endParaRPr lang="en-US" dirty="0" smtClean="0"/>
          </a:p>
          <a:p>
            <a:pPr marL="411480" lvl="1" indent="0"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I&amp;T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7620000" cy="3352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VIB testing (3 weeks)</a:t>
            </a:r>
            <a:endParaRPr lang="en-US" dirty="0" smtClean="0"/>
          </a:p>
          <a:p>
            <a:r>
              <a:rPr lang="en-US" sz="2400" dirty="0" smtClean="0"/>
              <a:t>Test installed science CCD (3 weeks)</a:t>
            </a:r>
          </a:p>
          <a:p>
            <a:pPr lvl="1"/>
            <a:r>
              <a:rPr lang="en-US" sz="2000" dirty="0" smtClean="0"/>
              <a:t>Install science CCD and test assembly procedure </a:t>
            </a:r>
          </a:p>
          <a:p>
            <a:pPr lvl="1"/>
            <a:r>
              <a:rPr lang="en-US" sz="2000" dirty="0" smtClean="0"/>
              <a:t>Electrical testing of CCD </a:t>
            </a:r>
          </a:p>
          <a:p>
            <a:r>
              <a:rPr lang="en-US" sz="2400" dirty="0" smtClean="0"/>
              <a:t>Test installed guide &amp; focus CCDs (2 weeks)</a:t>
            </a:r>
          </a:p>
          <a:p>
            <a:r>
              <a:rPr lang="en-US" sz="2400" dirty="0" smtClean="0"/>
              <a:t>Test fully assembled FPA (</a:t>
            </a:r>
            <a:r>
              <a:rPr lang="en-US" sz="2400" dirty="0"/>
              <a:t>4</a:t>
            </a:r>
            <a:r>
              <a:rPr lang="en-US" sz="2400" dirty="0" smtClean="0"/>
              <a:t> weeks)</a:t>
            </a:r>
          </a:p>
          <a:p>
            <a:r>
              <a:rPr lang="en-US" sz="2400" dirty="0" smtClean="0"/>
              <a:t>Troubleshoot (4 weeks)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102</a:t>
            </a:fld>
            <a:endParaRPr lang="en-US" dirty="0"/>
          </a:p>
        </p:txBody>
      </p:sp>
      <p:pic>
        <p:nvPicPr>
          <p:cNvPr id="5" name="Picture 4" descr="WaSP Electronics I&amp;T Plan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6629400" cy="19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6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69" y="850941"/>
            <a:ext cx="40250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Challenges: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 Light"/>
                <a:cs typeface="Helvetica Neue Light"/>
              </a:rPr>
              <a:t>Slow readout (93 seconds)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Instrument crashes and freezes,</a:t>
            </a:r>
            <a:br>
              <a:rPr lang="en-US" dirty="0" smtClean="0">
                <a:latin typeface="Helvetica Neue Light"/>
                <a:cs typeface="Helvetica Neue Light"/>
              </a:rPr>
            </a:br>
            <a:r>
              <a:rPr lang="en-US" dirty="0" smtClean="0">
                <a:latin typeface="Helvetica Neue Light"/>
                <a:cs typeface="Helvetica Neue Light"/>
              </a:rPr>
              <a:t>chip failures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Shutter/filter homing problems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Slow focusing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 Light"/>
                <a:cs typeface="Helvetica Neue Light"/>
              </a:rPr>
              <a:t>Small guider field of </a:t>
            </a:r>
            <a:r>
              <a:rPr lang="en-US" dirty="0" smtClean="0">
                <a:latin typeface="Helvetica Neue Light"/>
                <a:cs typeface="Helvetica Neue Light"/>
              </a:rPr>
              <a:t>view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 Light"/>
                <a:cs typeface="Helvetica Neue Light"/>
              </a:rPr>
              <a:t>Chip gaps in primary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Unfriendly control and reduction software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Helvetica Neue Light"/>
                <a:cs typeface="Helvetica Neue Light"/>
              </a:rPr>
              <a:t>Focus changes through the field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Helvetica Neue Light"/>
                <a:cs typeface="Helvetica Neue Light"/>
              </a:rPr>
              <a:t>PSF &amp; </a:t>
            </a:r>
            <a:r>
              <a:rPr lang="en-US" i="1" dirty="0" err="1" smtClean="0">
                <a:latin typeface="Helvetica Neue Light"/>
                <a:cs typeface="Helvetica Neue Light"/>
              </a:rPr>
              <a:t>astrometric</a:t>
            </a:r>
            <a:r>
              <a:rPr lang="en-US" i="1" dirty="0" smtClean="0">
                <a:latin typeface="Helvetica Neue Light"/>
                <a:cs typeface="Helvetica Neue Light"/>
              </a:rPr>
              <a:t> distortion at field edges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0"/>
            <a:ext cx="772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A replacement can address some of LFC’s shortcomings.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6835" y="733272"/>
            <a:ext cx="4015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/>
                <a:cs typeface="Helvetica Neue Light"/>
              </a:rPr>
              <a:t>Opportunity: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Helvetica Neue Light"/>
                <a:cs typeface="Helvetica Neue Light"/>
              </a:rPr>
              <a:t>Combine development work </a:t>
            </a:r>
            <a:r>
              <a:rPr lang="en-US" sz="1600" dirty="0" smtClean="0">
                <a:latin typeface="Helvetica Neue Light"/>
                <a:cs typeface="Helvetica Neue Light"/>
              </a:rPr>
              <a:t>for ZTF</a:t>
            </a:r>
            <a:endParaRPr lang="en-US" sz="1600" dirty="0">
              <a:latin typeface="Helvetica Neue Light"/>
              <a:cs typeface="Helvetica Neue Light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Helvetica Neue Light"/>
                <a:cs typeface="Helvetica Neue Light"/>
              </a:rPr>
              <a:t>Potentially standardize a controller/software stack for the next decade at </a:t>
            </a:r>
            <a:r>
              <a:rPr lang="en-US" sz="1600" dirty="0" smtClean="0">
                <a:latin typeface="Helvetica Neue Light"/>
                <a:cs typeface="Helvetica Neue Light"/>
              </a:rPr>
              <a:t>Palomar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Screen Shot 2012-04-10 at 2.1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" y="4587148"/>
            <a:ext cx="4130601" cy="2270852"/>
          </a:xfrm>
          <a:prstGeom prst="rect">
            <a:avLst/>
          </a:prstGeom>
        </p:spPr>
      </p:pic>
      <p:pic>
        <p:nvPicPr>
          <p:cNvPr id="6" name="Picture 5" descr="lfcfoc_8mm_ed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28" y="2050082"/>
            <a:ext cx="4633572" cy="4807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10600" y="64008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856799"/>
            <a:ext cx="4908633" cy="3929771"/>
            <a:chOff x="0" y="0"/>
            <a:chExt cx="8566250" cy="6858000"/>
          </a:xfrm>
        </p:grpSpPr>
        <p:pic>
          <p:nvPicPr>
            <p:cNvPr id="3" name="Picture 2" descr="lfc_focal_plane_simco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566250" cy="6858000"/>
            </a:xfrm>
            <a:prstGeom prst="rect">
              <a:avLst/>
            </a:prstGeom>
          </p:spPr>
        </p:pic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1204907" y="1020415"/>
              <a:ext cx="4480560" cy="4480560"/>
            </a:xfrm>
            <a:prstGeom prst="rect">
              <a:avLst/>
            </a:prstGeom>
            <a:solidFill>
              <a:schemeClr val="accent6">
                <a:alpha val="25000"/>
              </a:schemeClr>
            </a:solidFill>
            <a:ln w="539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1" y="0"/>
            <a:ext cx="630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elvetica Neue Light"/>
                <a:cs typeface="Helvetica Neue Light"/>
              </a:rPr>
              <a:t>WaSP</a:t>
            </a:r>
            <a:r>
              <a:rPr lang="en-US" sz="2400" dirty="0" smtClean="0">
                <a:latin typeface="Helvetica Neue Light"/>
                <a:cs typeface="Helvetica Neue Light"/>
              </a:rPr>
              <a:t> will use a single wafer-scale CCD. 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03996"/>
              </p:ext>
            </p:extLst>
          </p:nvPr>
        </p:nvGraphicFramePr>
        <p:xfrm>
          <a:off x="4463064" y="1294083"/>
          <a:ext cx="3847818" cy="205502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86469"/>
                <a:gridCol w="1230823"/>
                <a:gridCol w="1430526"/>
              </a:tblGrid>
              <a:tr h="375065"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LFC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WASP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</a:tr>
              <a:tr h="433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CCDs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six 2k</a:t>
                      </a:r>
                      <a:r>
                        <a:rPr lang="en-US" sz="1600" b="0" i="0" baseline="0" dirty="0" smtClean="0">
                          <a:latin typeface="Helvetica Neue Light"/>
                          <a:cs typeface="Helvetica Neue Light"/>
                        </a:rPr>
                        <a:t> x 4k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single 6k</a:t>
                      </a:r>
                      <a:r>
                        <a:rPr lang="en-US" sz="1600" b="0" i="0" baseline="0" dirty="0" smtClean="0">
                          <a:latin typeface="Helvetica Neue Light"/>
                          <a:cs typeface="Helvetica Neue Light"/>
                        </a:rPr>
                        <a:t> x 6k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</a:tr>
              <a:tr h="81067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Field dimensions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 24’ x 24’</a:t>
                      </a: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18.4’ x 18.4’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</a:tr>
              <a:tr h="433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Pixel scale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0.18”/pixel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0.18”/pixel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81067" marR="81067" marT="40534" marB="40534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475224" y="3487716"/>
            <a:ext cx="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WaSP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098160" y="3962992"/>
            <a:ext cx="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LFC</a:t>
            </a:r>
            <a:endParaRPr lang="en-US" sz="2400" dirty="0"/>
          </a:p>
        </p:txBody>
      </p:sp>
      <p:pic>
        <p:nvPicPr>
          <p:cNvPr id="4" name="Picture 3" descr="Screen Shot 2013-06-16 at 12.32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" y="4776475"/>
            <a:ext cx="2691324" cy="20815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122" y="6479620"/>
            <a:ext cx="54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Helvetica Neue Light"/>
                <a:cs typeface="Helvetica Neue Light"/>
              </a:rPr>
              <a:t>e2v</a:t>
            </a:r>
            <a:endParaRPr lang="en-US" dirty="0">
              <a:solidFill>
                <a:schemeClr val="bg1">
                  <a:lumMod val="75000"/>
                </a:schemeClr>
              </a:solidFill>
              <a:latin typeface="Helvetica Neue Light"/>
              <a:cs typeface="Helvetica Neue Light"/>
            </a:endParaRPr>
          </a:p>
        </p:txBody>
      </p:sp>
      <p:pic>
        <p:nvPicPr>
          <p:cNvPr id="5" name="Picture 4" descr="WaSP_QE_with_SDSS_filt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32" y="3544748"/>
            <a:ext cx="4417668" cy="33132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415F-DBFE-FB4E-A34D-1B184D8F4F0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33" y="2579043"/>
            <a:ext cx="3311376" cy="3982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00" y="1325400"/>
            <a:ext cx="2193929" cy="2540202"/>
          </a:xfrm>
          <a:prstGeom prst="rect">
            <a:avLst/>
          </a:prstGeom>
        </p:spPr>
      </p:pic>
      <p:sp>
        <p:nvSpPr>
          <p:cNvPr id="10" name="Text Placeholder 5"/>
          <p:cNvSpPr txBox="1">
            <a:spLocks/>
          </p:cNvSpPr>
          <p:nvPr/>
        </p:nvSpPr>
        <p:spPr bwMode="auto">
          <a:xfrm>
            <a:off x="91850" y="1936799"/>
            <a:ext cx="4904783" cy="47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latin typeface="Helvetica Neue Light"/>
                <a:cs typeface="Helvetica Neue Light"/>
              </a:rPr>
              <a:t>Project Charter is to develop a reliable, affordable replacement for LFC that also serves as a pilot for ZTF.</a:t>
            </a:r>
          </a:p>
          <a:p>
            <a:pPr lvl="1"/>
            <a:r>
              <a:rPr lang="en-US" sz="1800" dirty="0" smtClean="0">
                <a:latin typeface="Helvetica Neue Light"/>
                <a:cs typeface="Helvetica Neue Light"/>
              </a:rPr>
              <a:t>Performance improvements </a:t>
            </a:r>
            <a:br>
              <a:rPr lang="en-US" sz="1800" dirty="0" smtClean="0">
                <a:latin typeface="Helvetica Neue Light"/>
                <a:cs typeface="Helvetica Neue Light"/>
              </a:rPr>
            </a:br>
            <a:r>
              <a:rPr lang="en-US" sz="1800" dirty="0" smtClean="0">
                <a:latin typeface="Helvetica Neue Light"/>
                <a:cs typeface="Helvetica Neue Light"/>
              </a:rPr>
              <a:t>at low cost should be considered along the way.</a:t>
            </a:r>
          </a:p>
          <a:p>
            <a:pPr lvl="1"/>
            <a:r>
              <a:rPr lang="en-US" sz="1800" dirty="0" smtClean="0">
                <a:latin typeface="Helvetica Neue Light"/>
                <a:cs typeface="Helvetica Neue Light"/>
              </a:rPr>
              <a:t>Narrow and broadband imaging from </a:t>
            </a:r>
            <a:br>
              <a:rPr lang="en-US" sz="1800" dirty="0" smtClean="0">
                <a:latin typeface="Helvetica Neue Light"/>
                <a:cs typeface="Helvetica Neue Light"/>
              </a:rPr>
            </a:br>
            <a:r>
              <a:rPr lang="en-US" sz="1800" dirty="0" smtClean="0">
                <a:latin typeface="Helvetica Neue Light"/>
                <a:cs typeface="Helvetica Neue Light"/>
              </a:rPr>
              <a:t>u’</a:t>
            </a:r>
            <a:r>
              <a:rPr lang="en-US" sz="800" dirty="0">
                <a:latin typeface="Helvetica Neue Light"/>
                <a:cs typeface="Helvetica Neue Light"/>
              </a:rPr>
              <a:t> Sloan</a:t>
            </a:r>
            <a:r>
              <a:rPr lang="en-US" sz="1800" dirty="0" smtClean="0">
                <a:latin typeface="Helvetica Neue Light"/>
                <a:cs typeface="Helvetica Neue Light"/>
              </a:rPr>
              <a:t> to Z</a:t>
            </a:r>
            <a:r>
              <a:rPr lang="en-US" sz="800" dirty="0">
                <a:solidFill>
                  <a:srgbClr val="000000"/>
                </a:solidFill>
                <a:latin typeface="Helvetica Neue Light"/>
                <a:cs typeface="Helvetica Neue Light"/>
              </a:rPr>
              <a:t>UKIDSS</a:t>
            </a:r>
            <a:r>
              <a:rPr lang="en-US" sz="1800" dirty="0" smtClean="0">
                <a:latin typeface="Helvetica Neue Light"/>
                <a:cs typeface="Helvetica Neue Light"/>
              </a:rPr>
              <a:t> filters </a:t>
            </a:r>
            <a:r>
              <a:rPr lang="en-US" sz="1400" dirty="0" smtClean="0">
                <a:latin typeface="Helvetica Neue Light"/>
                <a:cs typeface="Helvetica Neue Light"/>
              </a:rPr>
              <a:t>(</a:t>
            </a:r>
            <a:r>
              <a:rPr lang="en-US" sz="1600" dirty="0" smtClean="0">
                <a:latin typeface="Helvetica Neue Light"/>
                <a:cs typeface="Helvetica Neue Light"/>
              </a:rPr>
              <a:t>l</a:t>
            </a:r>
            <a:r>
              <a:rPr lang="en-US" sz="1400" dirty="0" smtClean="0">
                <a:latin typeface="Helvetica Neue Light"/>
                <a:cs typeface="Helvetica Neue Light"/>
              </a:rPr>
              <a:t> = 352 – 942 nm)</a:t>
            </a:r>
            <a:endParaRPr lang="en-US" sz="1800" dirty="0">
              <a:latin typeface="Helvetica Neue Light"/>
              <a:cs typeface="Helvetica Neue Light"/>
            </a:endParaRPr>
          </a:p>
          <a:p>
            <a:r>
              <a:rPr lang="en-US" sz="2000" dirty="0" smtClean="0">
                <a:latin typeface="Helvetica Neue Light"/>
                <a:cs typeface="Helvetica Neue Light"/>
              </a:rPr>
              <a:t>Companion Delivered Image Quality (DIQ) Budget allocates high-level requirements to subsystem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elvetica Neue Light"/>
                <a:cs typeface="Helvetica Neue Light"/>
              </a:rPr>
              <a:t>WaSP</a:t>
            </a:r>
            <a:r>
              <a:rPr lang="en-US" sz="2400" dirty="0" smtClean="0">
                <a:latin typeface="Helvetica Neue Light"/>
                <a:cs typeface="Helvetica Neue Light"/>
              </a:rPr>
              <a:t> requirements are contained in an 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Instrument Requirements Document (IRD, currently v0.4)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1027" y="784800"/>
            <a:ext cx="7902573" cy="4320527"/>
          </a:xfrm>
        </p:spPr>
        <p:txBody>
          <a:bodyPr>
            <a:noAutofit/>
          </a:bodyPr>
          <a:lstStyle/>
          <a:p>
            <a:pPr lvl="0"/>
            <a:r>
              <a:rPr lang="en-US" sz="1800" dirty="0">
                <a:latin typeface="Helvetica Neue Light"/>
                <a:cs typeface="Helvetica Neue Light"/>
              </a:rPr>
              <a:t>Significant reuse of the Wynne Corrector.  This determines:</a:t>
            </a:r>
          </a:p>
          <a:p>
            <a:pPr lvl="1"/>
            <a:r>
              <a:rPr lang="en-US" sz="1800" dirty="0">
                <a:latin typeface="Helvetica Neue Light"/>
                <a:cs typeface="Helvetica Neue Light"/>
              </a:rPr>
              <a:t>Plate scale = 12”/mm </a:t>
            </a:r>
          </a:p>
          <a:p>
            <a:pPr lvl="1"/>
            <a:r>
              <a:rPr lang="en-US" sz="1800" dirty="0">
                <a:latin typeface="Helvetica Neue Light"/>
                <a:cs typeface="Helvetica Neue Light"/>
              </a:rPr>
              <a:t>Field </a:t>
            </a:r>
            <a:r>
              <a:rPr lang="en-US" sz="1800" dirty="0" err="1">
                <a:latin typeface="Helvetica Neue Light"/>
                <a:cs typeface="Helvetica Neue Light"/>
              </a:rPr>
              <a:t>vignetting</a:t>
            </a:r>
            <a:r>
              <a:rPr lang="en-US" sz="1800" dirty="0">
                <a:latin typeface="Helvetica Neue Light"/>
                <a:cs typeface="Helvetica Neue Light"/>
              </a:rPr>
              <a:t> beyond 12 </a:t>
            </a:r>
            <a:r>
              <a:rPr lang="en-US" sz="1800" dirty="0" err="1">
                <a:latin typeface="Helvetica Neue Light"/>
                <a:cs typeface="Helvetica Neue Light"/>
              </a:rPr>
              <a:t>arcmin</a:t>
            </a:r>
            <a:r>
              <a:rPr lang="en-US" sz="1800" dirty="0">
                <a:latin typeface="Helvetica Neue Light"/>
                <a:cs typeface="Helvetica Neue Light"/>
              </a:rPr>
              <a:t> radius</a:t>
            </a:r>
          </a:p>
          <a:p>
            <a:pPr lvl="1"/>
            <a:r>
              <a:rPr lang="en-US" sz="1800" dirty="0" smtClean="0">
                <a:latin typeface="Helvetica Neue Light"/>
                <a:cs typeface="Helvetica Neue Light"/>
              </a:rPr>
              <a:t>Residual field curvature</a:t>
            </a:r>
          </a:p>
          <a:p>
            <a:pPr lvl="1"/>
            <a:r>
              <a:rPr lang="en-US" sz="1800" dirty="0" smtClean="0">
                <a:latin typeface="Helvetica Neue Light"/>
                <a:cs typeface="Helvetica Neue Light"/>
              </a:rPr>
              <a:t>PSF </a:t>
            </a:r>
            <a:r>
              <a:rPr lang="en-US" sz="1800" dirty="0">
                <a:latin typeface="Helvetica Neue Light"/>
                <a:cs typeface="Helvetica Neue Light"/>
              </a:rPr>
              <a:t>and astrometric distortions at the edges</a:t>
            </a:r>
          </a:p>
          <a:p>
            <a:pPr lvl="0"/>
            <a:r>
              <a:rPr lang="en-US" sz="1800" dirty="0">
                <a:latin typeface="Helvetica Neue Light"/>
                <a:cs typeface="Helvetica Neue Light"/>
              </a:rPr>
              <a:t>Significant reuse of the LFC shutter and filter assembly.  This determines:</a:t>
            </a:r>
          </a:p>
          <a:p>
            <a:pPr lvl="1"/>
            <a:r>
              <a:rPr lang="en-US" sz="1800" dirty="0">
                <a:latin typeface="Helvetica Neue Light"/>
                <a:cs typeface="Helvetica Neue Light"/>
              </a:rPr>
              <a:t>Four filters are available to the camera at any time.</a:t>
            </a:r>
          </a:p>
          <a:p>
            <a:pPr lvl="1"/>
            <a:r>
              <a:rPr lang="en-US" sz="1800" dirty="0">
                <a:latin typeface="Helvetica Neue Light"/>
                <a:cs typeface="Helvetica Neue Light"/>
              </a:rPr>
              <a:t>Minimum exposure = 0.6 seconds</a:t>
            </a:r>
          </a:p>
          <a:p>
            <a:pPr lvl="0"/>
            <a:r>
              <a:rPr lang="en-US" sz="1800" dirty="0">
                <a:latin typeface="Helvetica Neue Light"/>
                <a:cs typeface="Helvetica Neue Light"/>
              </a:rPr>
              <a:t>Use of a </a:t>
            </a:r>
            <a:r>
              <a:rPr lang="en-US" sz="1800" dirty="0" smtClean="0">
                <a:latin typeface="Helvetica Neue Light"/>
                <a:cs typeface="Helvetica Neue Light"/>
              </a:rPr>
              <a:t>ZTF-selected CCD</a:t>
            </a:r>
            <a:endParaRPr lang="en-US" sz="1800" dirty="0">
              <a:latin typeface="Helvetica Neue Light"/>
              <a:cs typeface="Helvetica Neue Light"/>
            </a:endParaRPr>
          </a:p>
          <a:p>
            <a:pPr lvl="1"/>
            <a:r>
              <a:rPr lang="en-US" sz="1800" dirty="0">
                <a:latin typeface="Helvetica Neue Light"/>
                <a:cs typeface="Helvetica Neue Light"/>
              </a:rPr>
              <a:t>Wafer scale</a:t>
            </a:r>
            <a:r>
              <a:rPr lang="en-US" sz="1800" dirty="0" smtClean="0">
                <a:latin typeface="Helvetica Neue Light"/>
                <a:cs typeface="Helvetica Neue Light"/>
              </a:rPr>
              <a:t>, </a:t>
            </a:r>
            <a:r>
              <a:rPr lang="en-US" sz="1800" dirty="0">
                <a:latin typeface="Helvetica Neue Light"/>
                <a:cs typeface="Helvetica Neue Light"/>
              </a:rPr>
              <a:t>~9.2 x ~9.2 cm</a:t>
            </a:r>
          </a:p>
          <a:p>
            <a:pPr lvl="1"/>
            <a:r>
              <a:rPr lang="en-US" sz="1800" dirty="0">
                <a:latin typeface="Helvetica Neue Light"/>
                <a:cs typeface="Helvetica Neue Light"/>
              </a:rPr>
              <a:t>15 </a:t>
            </a:r>
            <a:r>
              <a:rPr lang="en-US" sz="1800" dirty="0" smtClean="0">
                <a:latin typeface="Helvetica Neue Light"/>
                <a:cs typeface="Helvetica Neue Light"/>
              </a:rPr>
              <a:t>micron pixels</a:t>
            </a:r>
          </a:p>
          <a:p>
            <a:pPr lvl="0"/>
            <a:r>
              <a:rPr lang="en-US" sz="1800" dirty="0" smtClean="0">
                <a:latin typeface="Helvetica Neue Light"/>
                <a:cs typeface="Helvetica Neue Light"/>
              </a:rPr>
              <a:t>Use of a ZTF-relevant controller</a:t>
            </a:r>
          </a:p>
          <a:p>
            <a:pPr lvl="1"/>
            <a:r>
              <a:rPr lang="en-US" sz="1800" dirty="0" smtClean="0">
                <a:latin typeface="Helvetica Neue Light"/>
                <a:cs typeface="Helvetica Neue Light"/>
              </a:rPr>
              <a:t>The </a:t>
            </a:r>
            <a:r>
              <a:rPr lang="en-US" sz="1800" dirty="0">
                <a:latin typeface="Helvetica Neue Light"/>
                <a:cs typeface="Helvetica Neue Light"/>
              </a:rPr>
              <a:t>IFPAC controller provided by IUCAA as part of the ZTF partnership</a:t>
            </a:r>
          </a:p>
          <a:p>
            <a:pPr lvl="0"/>
            <a:r>
              <a:rPr lang="en-US" sz="1800" dirty="0" smtClean="0">
                <a:latin typeface="Helvetica Neue Light"/>
                <a:cs typeface="Helvetica Neue Light"/>
              </a:rPr>
              <a:t>The </a:t>
            </a:r>
            <a:r>
              <a:rPr lang="en-US" sz="1800" dirty="0">
                <a:latin typeface="Helvetica Neue Light"/>
                <a:cs typeface="Helvetica Neue Light"/>
              </a:rPr>
              <a:t>instrument shall be installed and used as a facility instrument on the Hale Telescope without telescope modifications.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" y="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Project assumptions include several constraints on scope.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30565" y="749665"/>
            <a:ext cx="4728565" cy="5247935"/>
          </a:xfrm>
        </p:spPr>
        <p:txBody>
          <a:bodyPr>
            <a:noAutofit/>
          </a:bodyPr>
          <a:lstStyle/>
          <a:p>
            <a:pPr lvl="0"/>
            <a:r>
              <a:rPr lang="en-US" sz="1800" dirty="0" smtClean="0">
                <a:latin typeface="Helvetica Neue Light"/>
                <a:cs typeface="Helvetica Neue Light"/>
              </a:rPr>
              <a:t>Optical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FoV:  ~18’ x 18’ </a:t>
            </a:r>
            <a:r>
              <a:rPr lang="en-US" sz="1400" dirty="0" err="1" smtClean="0">
                <a:latin typeface="Helvetica Neue Light"/>
                <a:cs typeface="Helvetica Neue Light"/>
              </a:rPr>
              <a:t>arcmin</a:t>
            </a:r>
            <a:r>
              <a:rPr lang="en-US" sz="1400" dirty="0" smtClean="0">
                <a:latin typeface="Helvetica Neue Light"/>
                <a:cs typeface="Helvetica Neue Light"/>
              </a:rPr>
              <a:t>, set by ZTF-relevant CCD size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Pixel Scale = 0.18 </a:t>
            </a:r>
            <a:r>
              <a:rPr lang="en-US" sz="1400" dirty="0" err="1" smtClean="0">
                <a:latin typeface="Helvetica Neue Light"/>
                <a:cs typeface="Helvetica Neue Light"/>
              </a:rPr>
              <a:t>arcse</a:t>
            </a:r>
            <a:r>
              <a:rPr lang="en-US" sz="1400" dirty="0" err="1">
                <a:latin typeface="Helvetica Neue Light"/>
                <a:cs typeface="Helvetica Neue Light"/>
              </a:rPr>
              <a:t>c</a:t>
            </a:r>
            <a:r>
              <a:rPr lang="en-US" sz="1400" dirty="0">
                <a:latin typeface="Helvetica Neue Light"/>
                <a:cs typeface="Helvetica Neue Light"/>
              </a:rPr>
              <a:t>/</a:t>
            </a:r>
            <a:r>
              <a:rPr lang="en-US" sz="1400" dirty="0" smtClean="0">
                <a:latin typeface="Helvetica Neue Light"/>
                <a:cs typeface="Helvetica Neue Light"/>
              </a:rPr>
              <a:t>pix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Antireflection coated window</a:t>
            </a:r>
          </a:p>
          <a:p>
            <a:pPr lvl="0"/>
            <a:r>
              <a:rPr lang="en-US" sz="1800" dirty="0" smtClean="0">
                <a:latin typeface="Helvetica Neue Light"/>
                <a:cs typeface="Helvetica Neue Light"/>
              </a:rPr>
              <a:t>Photometric Accuracy &lt; 2%, calibrated to standards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1% allocable to shutter timing variation</a:t>
            </a:r>
          </a:p>
          <a:p>
            <a:pPr lvl="0"/>
            <a:r>
              <a:rPr lang="en-US" sz="1800" dirty="0" smtClean="0">
                <a:latin typeface="Helvetica Neue Light"/>
                <a:cs typeface="Helvetica Neue Light"/>
              </a:rPr>
              <a:t>Astrometric Precision &lt; 10 mas, relative</a:t>
            </a:r>
          </a:p>
          <a:p>
            <a:pPr lvl="0"/>
            <a:r>
              <a:rPr lang="en-US" sz="1800" dirty="0" smtClean="0">
                <a:latin typeface="Helvetica Neue Light"/>
                <a:cs typeface="Helvetica Neue Light"/>
              </a:rPr>
              <a:t>Reliability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MTBF &gt; 40 </a:t>
            </a:r>
            <a:r>
              <a:rPr lang="en-US" sz="1400" dirty="0" err="1" smtClean="0">
                <a:latin typeface="Helvetica Neue Light"/>
                <a:cs typeface="Helvetica Neue Light"/>
              </a:rPr>
              <a:t>hrs</a:t>
            </a:r>
            <a:r>
              <a:rPr lang="en-US" sz="1400" dirty="0" smtClean="0">
                <a:latin typeface="Helvetica Neue Light"/>
                <a:cs typeface="Helvetica Neue Light"/>
              </a:rPr>
              <a:t> (TBC)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This implies 95% confidence of no loss of data in an 8-hour night consisting of 16 30-minute exposures (TBC)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Fault recovery</a:t>
            </a:r>
          </a:p>
          <a:p>
            <a:pPr lvl="2"/>
            <a:r>
              <a:rPr lang="en-US" sz="1400" dirty="0" smtClean="0">
                <a:latin typeface="Helvetica Neue Light"/>
                <a:cs typeface="Helvetica Neue Light"/>
              </a:rPr>
              <a:t>Software reboot &lt; 30 seconds (20 sec goal)</a:t>
            </a:r>
          </a:p>
          <a:p>
            <a:pPr lvl="2"/>
            <a:r>
              <a:rPr lang="en-US" sz="1400" dirty="0" smtClean="0">
                <a:latin typeface="Helvetica Neue Light"/>
                <a:cs typeface="Helvetica Neue Light"/>
              </a:rPr>
              <a:t>Full hardware + software reboot &lt; 60 seconds (30 sec goal) (TBC)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 bwMode="auto">
          <a:xfrm>
            <a:off x="4627217" y="1680585"/>
            <a:ext cx="374638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err="1" smtClean="0">
                <a:latin typeface="Helvetica Neue Light"/>
                <a:cs typeface="Helvetica Neue Light"/>
              </a:rPr>
              <a:t>Autoguider</a:t>
            </a:r>
            <a:r>
              <a:rPr lang="en-US" sz="1800" dirty="0" smtClean="0">
                <a:latin typeface="Helvetica Neue Light"/>
                <a:cs typeface="Helvetica Neue Light"/>
              </a:rPr>
              <a:t>/</a:t>
            </a:r>
            <a:r>
              <a:rPr lang="en-US" sz="1800" dirty="0" err="1" smtClean="0">
                <a:latin typeface="Helvetica Neue Light"/>
                <a:cs typeface="Helvetica Neue Light"/>
              </a:rPr>
              <a:t>Autofocuser</a:t>
            </a:r>
            <a:r>
              <a:rPr lang="en-US" sz="1800" dirty="0" smtClean="0">
                <a:latin typeface="Helvetica Neue Light"/>
                <a:cs typeface="Helvetica Neue Light"/>
              </a:rPr>
              <a:t> shall have sufficient field to: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Track with blurring &lt; 0.1” FWHM </a:t>
            </a:r>
            <a:br>
              <a:rPr lang="en-US" sz="1400" dirty="0" smtClean="0">
                <a:latin typeface="Helvetica Neue Light"/>
                <a:cs typeface="Helvetica Neue Light"/>
              </a:rPr>
            </a:br>
            <a:r>
              <a:rPr lang="en-US" sz="1400" dirty="0" smtClean="0">
                <a:latin typeface="Helvetica Neue Light"/>
                <a:cs typeface="Helvetica Neue Light"/>
              </a:rPr>
              <a:t>(about 0.16” P-V)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Autofocus to &lt; 0.22” FWHM</a:t>
            </a:r>
          </a:p>
          <a:p>
            <a:pPr marL="457200" lvl="1" indent="0">
              <a:buNone/>
            </a:pPr>
            <a:r>
              <a:rPr lang="en-US" sz="1400" dirty="0" smtClean="0">
                <a:latin typeface="Helvetica Neue Light"/>
                <a:cs typeface="Helvetica Neue Light"/>
              </a:rPr>
              <a:t>(See Delivered Image Quality Budget)</a:t>
            </a:r>
          </a:p>
          <a:p>
            <a:r>
              <a:rPr lang="en-US" sz="1800" dirty="0" smtClean="0">
                <a:latin typeface="Helvetica Neue Light"/>
                <a:cs typeface="Helvetica Neue Light"/>
              </a:rPr>
              <a:t>Cadence</a:t>
            </a:r>
          </a:p>
          <a:p>
            <a:pPr lvl="1"/>
            <a:r>
              <a:rPr lang="en-US" sz="1400" dirty="0" smtClean="0">
                <a:latin typeface="Helvetica Neue Light"/>
                <a:cs typeface="Helvetica Neue Light"/>
              </a:rPr>
              <a:t>Full-frame readout time &lt; 20 seconds (&lt;10 sec goal, &lt; 5 sec stretch goal), driven by ZTF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Other requirements are set by science performance.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1" y="9312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Delivered Image Quality Budget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Screen Shot 2013-06-18 at 3.01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4" y="1068317"/>
            <a:ext cx="7427948" cy="57896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18695" y="700340"/>
            <a:ext cx="8089305" cy="5448415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 dirty="0" smtClean="0">
                <a:latin typeface="Helvetica Neue Light"/>
                <a:cs typeface="Helvetica Neue Light"/>
              </a:rPr>
              <a:t>Operability</a:t>
            </a:r>
          </a:p>
          <a:p>
            <a:pPr lvl="1"/>
            <a:r>
              <a:rPr lang="en-US" sz="1600" dirty="0">
                <a:latin typeface="Helvetica Neue Light"/>
                <a:cs typeface="Helvetica Neue Light"/>
              </a:rPr>
              <a:t>No modifications to P200 </a:t>
            </a:r>
            <a:r>
              <a:rPr lang="en-US" sz="1600" dirty="0" smtClean="0">
                <a:latin typeface="Helvetica Neue Light"/>
                <a:cs typeface="Helvetica Neue Light"/>
              </a:rPr>
              <a:t>telescope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No window condensation during normal operations</a:t>
            </a:r>
            <a:endParaRPr lang="en-US" sz="1600" dirty="0">
              <a:latin typeface="Helvetica Neue Light"/>
              <a:cs typeface="Helvetica Neue Light"/>
            </a:endParaRPr>
          </a:p>
          <a:p>
            <a:pPr lvl="1"/>
            <a:r>
              <a:rPr lang="en-US" sz="1600" dirty="0" err="1" smtClean="0">
                <a:latin typeface="Helvetica Neue Light"/>
                <a:cs typeface="Helvetica Neue Light"/>
              </a:rPr>
              <a:t>Cryotank</a:t>
            </a:r>
            <a:r>
              <a:rPr lang="en-US" sz="1600" dirty="0" smtClean="0">
                <a:latin typeface="Helvetica Neue Light"/>
                <a:cs typeface="Helvetica Neue Light"/>
              </a:rPr>
              <a:t> hold time &gt; 30 hours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Vacuum pumping &lt; 1 per month (&lt; 1 per 3 months goal)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Shutter maintenance interval &gt; 9,000 cycles</a:t>
            </a:r>
          </a:p>
          <a:p>
            <a:pPr lvl="2"/>
            <a:r>
              <a:rPr lang="en-US" sz="1600" dirty="0" smtClean="0">
                <a:latin typeface="Helvetica Neue Light"/>
                <a:cs typeface="Helvetica Neue Light"/>
              </a:rPr>
              <a:t>&gt; about 90 nights of ‘typical’ operation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Exposure times between 0.6 seconds and tens of minutes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Data storage &gt; ~150 GB</a:t>
            </a:r>
          </a:p>
          <a:p>
            <a:r>
              <a:rPr lang="en-US" sz="2000" dirty="0" smtClean="0">
                <a:latin typeface="Helvetica Neue Light"/>
                <a:cs typeface="Helvetica Neue Light"/>
              </a:rPr>
              <a:t>Detector Readout Modes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Readable </a:t>
            </a:r>
            <a:r>
              <a:rPr lang="en-US" sz="1600" dirty="0">
                <a:latin typeface="Helvetica Neue Light"/>
                <a:cs typeface="Helvetica Neue Light"/>
              </a:rPr>
              <a:t>with either 1, 2, or 4 readout amplifiers</a:t>
            </a:r>
            <a:r>
              <a:rPr lang="en-US" sz="1600" dirty="0" smtClean="0">
                <a:latin typeface="Helvetica Neue Light"/>
                <a:cs typeface="Helvetica Neue Light"/>
              </a:rPr>
              <a:t>.</a:t>
            </a:r>
            <a:r>
              <a:rPr lang="en-US" sz="1600" dirty="0">
                <a:latin typeface="Helvetica Neue Light"/>
                <a:cs typeface="Helvetica Neue Light"/>
              </a:rPr>
              <a:t> </a:t>
            </a: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Readable </a:t>
            </a:r>
            <a:r>
              <a:rPr lang="en-US" sz="1600" dirty="0">
                <a:latin typeface="Helvetica Neue Light"/>
                <a:cs typeface="Helvetica Neue Light"/>
              </a:rPr>
              <a:t>with arbitrary binning through a single readout-amplifier</a:t>
            </a:r>
            <a:r>
              <a:rPr lang="en-US" sz="1600" dirty="0" smtClean="0">
                <a:latin typeface="Helvetica Neue Light"/>
                <a:cs typeface="Helvetica Neue Light"/>
              </a:rPr>
              <a:t>.</a:t>
            </a:r>
            <a:endParaRPr lang="en-US" sz="1600" dirty="0">
              <a:latin typeface="Helvetica Neue Light"/>
              <a:cs typeface="Helvetica Neue Light"/>
            </a:endParaRP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Readable </a:t>
            </a:r>
            <a:r>
              <a:rPr lang="en-US" sz="1600" dirty="0">
                <a:latin typeface="Helvetica Neue Light"/>
                <a:cs typeface="Helvetica Neue Light"/>
              </a:rPr>
              <a:t>in a band of interest (</a:t>
            </a:r>
            <a:r>
              <a:rPr lang="en-US" sz="1600" dirty="0" err="1">
                <a:latin typeface="Helvetica Neue Light"/>
                <a:cs typeface="Helvetica Neue Light"/>
              </a:rPr>
              <a:t>BoI</a:t>
            </a:r>
            <a:r>
              <a:rPr lang="en-US" sz="1600" dirty="0">
                <a:latin typeface="Helvetica Neue Light"/>
                <a:cs typeface="Helvetica Neue Light"/>
              </a:rPr>
              <a:t>) mode that reads the range of full rows in each of 1, 2, and 4-readout amplifier modes</a:t>
            </a:r>
            <a:r>
              <a:rPr lang="en-US" sz="1600" dirty="0" smtClean="0">
                <a:latin typeface="Helvetica Neue Light"/>
                <a:cs typeface="Helvetica Neue Light"/>
              </a:rPr>
              <a:t>.</a:t>
            </a:r>
            <a:endParaRPr lang="en-US" sz="1600" dirty="0">
              <a:latin typeface="Helvetica Neue Light"/>
              <a:cs typeface="Helvetica Neue Light"/>
            </a:endParaRPr>
          </a:p>
          <a:p>
            <a:pPr lvl="1"/>
            <a:r>
              <a:rPr lang="en-US" sz="1600" dirty="0" smtClean="0">
                <a:latin typeface="Helvetica Neue Light"/>
                <a:cs typeface="Helvetica Neue Light"/>
              </a:rPr>
              <a:t>Readable </a:t>
            </a:r>
            <a:r>
              <a:rPr lang="en-US" sz="1600" dirty="0">
                <a:latin typeface="Helvetica Neue Light"/>
                <a:cs typeface="Helvetica Neue Light"/>
              </a:rPr>
              <a:t>with rectangular region of interest (</a:t>
            </a:r>
            <a:r>
              <a:rPr lang="en-US" sz="1600" dirty="0" err="1">
                <a:latin typeface="Helvetica Neue Light"/>
                <a:cs typeface="Helvetica Neue Light"/>
              </a:rPr>
              <a:t>RoI</a:t>
            </a:r>
            <a:r>
              <a:rPr lang="en-US" sz="1600" dirty="0">
                <a:latin typeface="Helvetica Neue Light"/>
                <a:cs typeface="Helvetica Neue Light"/>
              </a:rPr>
              <a:t>) through a single readout </a:t>
            </a:r>
            <a:r>
              <a:rPr lang="en-US" sz="1600" dirty="0" smtClean="0">
                <a:latin typeface="Helvetica Neue Light"/>
                <a:cs typeface="Helvetica Neue Light"/>
              </a:rPr>
              <a:t>amplifier (goal).</a:t>
            </a:r>
            <a:endParaRPr lang="en-US" sz="1600" dirty="0">
              <a:latin typeface="Helvetica Neue Light"/>
              <a:cs typeface="Helvetica Neue Light"/>
            </a:endParaRPr>
          </a:p>
          <a:p>
            <a:endParaRPr lang="en-US" sz="1800" dirty="0" smtClean="0">
              <a:latin typeface="Helvetica Neue Light"/>
              <a:cs typeface="Helvetica Neue Light"/>
            </a:endParaRPr>
          </a:p>
          <a:p>
            <a:r>
              <a:rPr lang="en-US" sz="1800" dirty="0" smtClean="0">
                <a:latin typeface="Helvetica Neue Light"/>
                <a:cs typeface="Helvetica Neue Light"/>
              </a:rPr>
              <a:t>Science </a:t>
            </a:r>
            <a:r>
              <a:rPr lang="en-US" sz="1800" dirty="0">
                <a:latin typeface="Helvetica Neue Light"/>
                <a:cs typeface="Helvetica Neue Light"/>
              </a:rPr>
              <a:t>detector QE, other parameters, subject to sensitivity trades as part of procurement process (no fixed IRD requirement</a:t>
            </a:r>
            <a:r>
              <a:rPr lang="en-US" sz="1800" dirty="0" smtClean="0">
                <a:latin typeface="Helvetica Neue Light"/>
                <a:cs typeface="Helvetica Neue Light"/>
              </a:rPr>
              <a:t>)</a:t>
            </a:r>
            <a:endParaRPr lang="en-US" sz="1800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Other requirements are set by operations goals.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CRYOSTAT Optical design-</a:t>
            </a:r>
            <a:br>
              <a:rPr lang="en-US" dirty="0" smtClean="0"/>
            </a:br>
            <a:r>
              <a:rPr lang="en-US" dirty="0" smtClean="0"/>
              <a:t>Stefan Martin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62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Hale telescope prime focus cage</a:t>
            </a:r>
            <a:endParaRPr lang="en-US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42" y="3657600"/>
            <a:ext cx="3495502" cy="261850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3067" y="1724025"/>
            <a:ext cx="5257800" cy="394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28700"/>
            <a:ext cx="3505200" cy="2628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685800"/>
            <a:ext cx="286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WIRC in place at prime focus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6248400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LFC in place on filter/shutter box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6248400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 telescope prime focus cage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31325" y="169863"/>
            <a:ext cx="680085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Review </a:t>
            </a:r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52800" y="1152412"/>
            <a:ext cx="6336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Review </a:t>
            </a:r>
            <a:r>
              <a:rPr lang="en-US" sz="2000" dirty="0" smtClean="0">
                <a:solidFill>
                  <a:srgbClr val="00B050"/>
                </a:solidFill>
              </a:rPr>
              <a:t>Board </a:t>
            </a:r>
            <a:r>
              <a:rPr lang="en-US" sz="2000" dirty="0" smtClean="0">
                <a:solidFill>
                  <a:srgbClr val="00B050"/>
                </a:solidFill>
              </a:rPr>
              <a:t>Convened </a:t>
            </a:r>
            <a:r>
              <a:rPr lang="en-US" sz="2000" dirty="0">
                <a:solidFill>
                  <a:srgbClr val="00B050"/>
                </a:solidFill>
              </a:rPr>
              <a:t>by R. Dekany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Chair </a:t>
            </a:r>
            <a:r>
              <a:rPr lang="en-US" sz="2000" dirty="0">
                <a:solidFill>
                  <a:srgbClr val="00B050"/>
                </a:solidFill>
              </a:rPr>
              <a:t>– </a:t>
            </a:r>
            <a:r>
              <a:rPr lang="en-US" sz="2000" dirty="0" smtClean="0">
                <a:solidFill>
                  <a:srgbClr val="00B050"/>
                </a:solidFill>
              </a:rPr>
              <a:t>Mark Lysek, (JPL) </a:t>
            </a:r>
            <a:endParaRPr lang="en-US" sz="2000" dirty="0">
              <a:solidFill>
                <a:srgbClr val="00B050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Andy </a:t>
            </a:r>
            <a:r>
              <a:rPr lang="en-US" sz="2000" dirty="0" err="1">
                <a:solidFill>
                  <a:srgbClr val="00B050"/>
                </a:solidFill>
              </a:rPr>
              <a:t>Boden</a:t>
            </a:r>
            <a:r>
              <a:rPr lang="en-US" sz="2000" dirty="0">
                <a:solidFill>
                  <a:srgbClr val="00B050"/>
                </a:solidFill>
              </a:rPr>
              <a:t> (COO)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Randy </a:t>
            </a:r>
            <a:r>
              <a:rPr lang="en-US" sz="2000" dirty="0">
                <a:solidFill>
                  <a:srgbClr val="00B050"/>
                </a:solidFill>
              </a:rPr>
              <a:t>Bartos (JPL)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James Bauer (JPL)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8470" y="4636513"/>
            <a:ext cx="7317530" cy="110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Attending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S</a:t>
            </a:r>
            <a:r>
              <a:rPr lang="en-US" sz="2000" dirty="0">
                <a:solidFill>
                  <a:srgbClr val="00B050"/>
                </a:solidFill>
              </a:rPr>
              <a:t>. </a:t>
            </a:r>
            <a:r>
              <a:rPr lang="en-US" sz="2000" dirty="0" smtClean="0">
                <a:solidFill>
                  <a:srgbClr val="00B050"/>
                </a:solidFill>
              </a:rPr>
              <a:t>Nikzad, </a:t>
            </a:r>
            <a:r>
              <a:rPr lang="en-US" sz="2000" dirty="0" smtClean="0">
                <a:solidFill>
                  <a:srgbClr val="00B050"/>
                </a:solidFill>
              </a:rPr>
              <a:t>J</a:t>
            </a:r>
            <a:r>
              <a:rPr lang="en-US" sz="2000" dirty="0">
                <a:solidFill>
                  <a:srgbClr val="00B050"/>
                </a:solidFill>
              </a:rPr>
              <a:t>. Henning, </a:t>
            </a:r>
            <a:r>
              <a:rPr lang="en-US" sz="2000" dirty="0" smtClean="0">
                <a:solidFill>
                  <a:srgbClr val="00B050"/>
                </a:solidFill>
              </a:rPr>
              <a:t>C</a:t>
            </a:r>
            <a:r>
              <a:rPr lang="en-US" sz="2000" dirty="0">
                <a:solidFill>
                  <a:srgbClr val="00B050"/>
                </a:solidFill>
              </a:rPr>
              <a:t>. Heffner, </a:t>
            </a:r>
            <a:r>
              <a:rPr lang="en-US" sz="2000" dirty="0" smtClean="0">
                <a:solidFill>
                  <a:srgbClr val="00B050"/>
                </a:solidFill>
              </a:rPr>
              <a:t>A</a:t>
            </a:r>
            <a:r>
              <a:rPr lang="en-US" sz="2000" dirty="0">
                <a:solidFill>
                  <a:srgbClr val="00B050"/>
                </a:solidFill>
              </a:rPr>
              <a:t>. </a:t>
            </a:r>
            <a:r>
              <a:rPr lang="en-US" sz="2000" dirty="0" err="1" smtClean="0">
                <a:solidFill>
                  <a:srgbClr val="00B050"/>
                </a:solidFill>
              </a:rPr>
              <a:t>Ramaprakash</a:t>
            </a:r>
            <a:endParaRPr lang="en-US" sz="2000" dirty="0">
              <a:solidFill>
                <a:srgbClr val="00B050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idx="1"/>
          </p:nvPr>
        </p:nvSpPr>
        <p:spPr>
          <a:xfrm>
            <a:off x="2082725" y="3325612"/>
            <a:ext cx="4800600" cy="1149927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dirty="0" smtClean="0">
                <a:solidFill>
                  <a:srgbClr val="00B050"/>
                </a:solidFill>
              </a:rPr>
              <a:t>Presenters: Stefan Martin, Eric </a:t>
            </a:r>
            <a:r>
              <a:rPr lang="en-US" dirty="0" err="1" smtClean="0">
                <a:solidFill>
                  <a:srgbClr val="00B050"/>
                </a:solidFill>
              </a:rPr>
              <a:t>Bellm</a:t>
            </a:r>
            <a:r>
              <a:rPr lang="en-US" dirty="0" smtClean="0">
                <a:solidFill>
                  <a:srgbClr val="00B050"/>
                </a:solidFill>
              </a:rPr>
              <a:t>, Tim </a:t>
            </a:r>
            <a:r>
              <a:rPr lang="en-US" dirty="0">
                <a:solidFill>
                  <a:srgbClr val="00B050"/>
                </a:solidFill>
              </a:rPr>
              <a:t>Goodsall, </a:t>
            </a:r>
            <a:r>
              <a:rPr lang="en-US" dirty="0" smtClean="0">
                <a:solidFill>
                  <a:srgbClr val="00B050"/>
                </a:solidFill>
              </a:rPr>
              <a:t>Randy </a:t>
            </a:r>
            <a:r>
              <a:rPr lang="en-US" dirty="0" smtClean="0">
                <a:solidFill>
                  <a:srgbClr val="00B050"/>
                </a:solidFill>
              </a:rPr>
              <a:t>Hein, Roger Smith </a:t>
            </a:r>
            <a:endParaRPr lang="en-US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FC+Wyn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8"/>
          <a:stretch/>
        </p:blipFill>
        <p:spPr>
          <a:xfrm>
            <a:off x="4168800" y="2318400"/>
            <a:ext cx="4259839" cy="39042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066800"/>
            <a:ext cx="3743632" cy="914400"/>
          </a:xfrm>
        </p:spPr>
        <p:txBody>
          <a:bodyPr>
            <a:noAutofit/>
          </a:bodyPr>
          <a:lstStyle/>
          <a:p>
            <a:r>
              <a:rPr lang="en-US" sz="1600" dirty="0" err="1"/>
              <a:t>WaSP</a:t>
            </a:r>
            <a:r>
              <a:rPr lang="en-US" sz="1600" dirty="0"/>
              <a:t> to be </a:t>
            </a:r>
            <a:r>
              <a:rPr lang="en-US" sz="1600" dirty="0" smtClean="0"/>
              <a:t>located at the P200 </a:t>
            </a:r>
            <a:r>
              <a:rPr lang="en-US" sz="1600" dirty="0"/>
              <a:t>Prime </a:t>
            </a:r>
            <a:r>
              <a:rPr lang="en-US" sz="1600" dirty="0" smtClean="0"/>
              <a:t>Focus</a:t>
            </a:r>
            <a:endParaRPr lang="en-US" sz="1600" dirty="0"/>
          </a:p>
          <a:p>
            <a:r>
              <a:rPr lang="en-US" sz="1600" dirty="0"/>
              <a:t>Will reuse existing </a:t>
            </a:r>
            <a:r>
              <a:rPr lang="en-US" sz="1600" dirty="0" smtClean="0"/>
              <a:t>LFC filter/shutter </a:t>
            </a:r>
            <a:r>
              <a:rPr lang="en-US" sz="1600" dirty="0"/>
              <a:t>box</a:t>
            </a:r>
          </a:p>
          <a:p>
            <a:r>
              <a:rPr lang="en-US" sz="1600" dirty="0"/>
              <a:t>Form </a:t>
            </a:r>
            <a:r>
              <a:rPr lang="en-US" sz="1600" dirty="0" smtClean="0"/>
              <a:t>will </a:t>
            </a:r>
            <a:r>
              <a:rPr lang="en-US" sz="1600" dirty="0"/>
              <a:t>fit </a:t>
            </a:r>
            <a:r>
              <a:rPr lang="en-US" sz="1600" dirty="0" smtClean="0"/>
              <a:t>around existing </a:t>
            </a:r>
            <a:r>
              <a:rPr lang="en-US" sz="1600" dirty="0"/>
              <a:t>structures on that box</a:t>
            </a:r>
          </a:p>
          <a:p>
            <a:endParaRPr lang="en-US" sz="16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2" y="3623699"/>
            <a:ext cx="3495502" cy="2618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800" y="3240000"/>
            <a:ext cx="339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LFC in position on filter/shutter box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64980" y="1738316"/>
            <a:ext cx="363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Schematic of working position for LFC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8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CFH12K Dewar supplied by COO</a:t>
            </a:r>
            <a:endParaRPr lang="en-US" dirty="0"/>
          </a:p>
        </p:txBody>
      </p:sp>
      <p:pic>
        <p:nvPicPr>
          <p:cNvPr id="4" name="Picture 2" descr="C:\Users\srmartin\Dropbox\Camera Uploads\2013-02-20 11.50.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794" y="1946307"/>
            <a:ext cx="3370811" cy="44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600" y="957600"/>
            <a:ext cx="372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getter assemblies and replace with thinner units</a:t>
            </a:r>
          </a:p>
          <a:p>
            <a:r>
              <a:rPr lang="en-US" dirty="0" smtClean="0"/>
              <a:t>Rotate can by 45 degrees to bring vacuum ports to desired orientation</a:t>
            </a:r>
          </a:p>
          <a:p>
            <a:r>
              <a:rPr lang="en-US" dirty="0"/>
              <a:t>Replace heaters with </a:t>
            </a:r>
            <a:r>
              <a:rPr lang="en-US" dirty="0" smtClean="0"/>
              <a:t>TO2 style. Add thermal fuse.</a:t>
            </a:r>
          </a:p>
          <a:p>
            <a:r>
              <a:rPr lang="en-US" dirty="0"/>
              <a:t>T</a:t>
            </a:r>
            <a:r>
              <a:rPr lang="en-US" dirty="0" smtClean="0"/>
              <a:t>emperature sensor on tank and CCD</a:t>
            </a:r>
          </a:p>
          <a:p>
            <a:r>
              <a:rPr lang="en-US" dirty="0" smtClean="0"/>
              <a:t>Add vacuum interface board (VIB) for feed-through wiring.</a:t>
            </a:r>
          </a:p>
          <a:p>
            <a:r>
              <a:rPr lang="en-US" dirty="0" smtClean="0"/>
              <a:t>VIB apertures clear flexures.</a:t>
            </a:r>
            <a:endParaRPr lang="en-US" dirty="0"/>
          </a:p>
        </p:txBody>
      </p:sp>
      <p:pic>
        <p:nvPicPr>
          <p:cNvPr id="6146" name="Picture 2" descr="C:\Users\srmartin\Dropbox\Camera Uploads\Photo Feb 20, 11 53 09 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0" y="3925800"/>
            <a:ext cx="3405600" cy="25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297600" y="3628800"/>
            <a:ext cx="1612800" cy="499562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18900000">
            <a:off x="5799600" y="3532324"/>
            <a:ext cx="1295400" cy="1192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8900000">
            <a:off x="5913901" y="386675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CCD orientation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Palomar Hale Telescope has a </a:t>
            </a:r>
            <a:r>
              <a:rPr lang="en-US" dirty="0" err="1" smtClean="0"/>
              <a:t>paraboloidal</a:t>
            </a:r>
            <a:r>
              <a:rPr lang="en-US" dirty="0" smtClean="0"/>
              <a:t> primary mirror with collecting aperture of 200 inches, operating at f/3.34 at prime focus. </a:t>
            </a:r>
          </a:p>
          <a:p>
            <a:pPr lvl="1"/>
            <a:r>
              <a:rPr lang="en-US" dirty="0" smtClean="0"/>
              <a:t>The Wynne Prime Focus Corrector (Wynne 1967) corrects field aberration to ~0.3 arc sec or better out to a field of ~15 arc minutes.</a:t>
            </a:r>
          </a:p>
          <a:p>
            <a:pPr lvl="1"/>
            <a:r>
              <a:rPr lang="en-US" dirty="0" smtClean="0"/>
              <a:t>The resulting beam is f/3.50 at 11.5 arc sec/mm plate scale.</a:t>
            </a:r>
          </a:p>
          <a:p>
            <a:r>
              <a:rPr lang="en-US" dirty="0" smtClean="0"/>
              <a:t>The imaging field is </a:t>
            </a:r>
            <a:r>
              <a:rPr lang="en-US" dirty="0" err="1" smtClean="0"/>
              <a:t>unvignetted</a:t>
            </a:r>
            <a:r>
              <a:rPr lang="en-US" dirty="0" smtClean="0"/>
              <a:t> to 12.4 arc min radius (132 mm 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50% transmission at 13.6 arc min </a:t>
            </a:r>
            <a:r>
              <a:rPr lang="en-US" dirty="0"/>
              <a:t>(</a:t>
            </a:r>
            <a:r>
              <a:rPr lang="en-US" dirty="0" smtClean="0"/>
              <a:t>145 </a:t>
            </a:r>
            <a:r>
              <a:rPr lang="en-US" dirty="0"/>
              <a:t>mm 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 at focal plane)</a:t>
            </a:r>
          </a:p>
          <a:p>
            <a:pPr lvl="1"/>
            <a:r>
              <a:rPr lang="en-US" dirty="0" smtClean="0"/>
              <a:t>PSF and </a:t>
            </a:r>
            <a:r>
              <a:rPr lang="en-US" dirty="0" err="1" smtClean="0"/>
              <a:t>astrometric</a:t>
            </a:r>
            <a:r>
              <a:rPr lang="en-US" dirty="0" smtClean="0"/>
              <a:t> distortions appear at the field edges. </a:t>
            </a:r>
          </a:p>
          <a:p>
            <a:r>
              <a:rPr lang="en-US" dirty="0" smtClean="0"/>
              <a:t>The plane of best focus is slightly curved</a:t>
            </a:r>
          </a:p>
          <a:p>
            <a:pPr lvl="1"/>
            <a:r>
              <a:rPr lang="en-US" dirty="0" smtClean="0"/>
              <a:t>deviation of ~-0.05 mm at the outer edge of the field relative to the center.</a:t>
            </a:r>
          </a:p>
          <a:p>
            <a:pPr lvl="1"/>
            <a:r>
              <a:rPr lang="en-US" dirty="0" smtClean="0"/>
              <a:t>The effective focal length is 17.874 m</a:t>
            </a:r>
          </a:p>
          <a:p>
            <a:r>
              <a:rPr lang="en-US" dirty="0" smtClean="0"/>
              <a:t>The </a:t>
            </a:r>
            <a:r>
              <a:rPr lang="en-US" dirty="0"/>
              <a:t>pixel size corresponds to a </a:t>
            </a:r>
            <a:r>
              <a:rPr lang="en-US" dirty="0" smtClean="0"/>
              <a:t>~0.173 </a:t>
            </a:r>
            <a:r>
              <a:rPr lang="en-US" dirty="0"/>
              <a:t>arc sec square field.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9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2" y="1117740"/>
            <a:ext cx="6890918" cy="548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81100" y="1283732"/>
            <a:ext cx="3886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Wynne corrector through to focal plane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21634" y="2161641"/>
            <a:ext cx="1524000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Elements 1&amp;2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2461522"/>
            <a:ext cx="1524000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Elements 3&amp;4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6380" y="4752445"/>
            <a:ext cx="2209800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Filter, </a:t>
            </a:r>
            <a:r>
              <a:rPr lang="en-US" dirty="0" err="1" smtClean="0"/>
              <a:t>dewar</a:t>
            </a:r>
            <a:r>
              <a:rPr lang="en-US" dirty="0" smtClean="0"/>
              <a:t> window and focal planes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73309" y="3115200"/>
            <a:ext cx="1151541" cy="92333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Telescope primary mirror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571233" y="3598045"/>
            <a:ext cx="47487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605464" y="563640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6" y="2823667"/>
            <a:ext cx="6943902" cy="40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38"/>
            <a:ext cx="7620000" cy="676338"/>
          </a:xfrm>
        </p:spPr>
        <p:txBody>
          <a:bodyPr/>
          <a:lstStyle/>
          <a:p>
            <a:r>
              <a:rPr lang="en-US" dirty="0" smtClean="0"/>
              <a:t>CCD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5531"/>
            <a:ext cx="3807562" cy="2211015"/>
          </a:xfrm>
        </p:spPr>
        <p:txBody>
          <a:bodyPr>
            <a:normAutofit/>
          </a:bodyPr>
          <a:lstStyle/>
          <a:p>
            <a:r>
              <a:rPr lang="en-US" sz="1100" dirty="0" smtClean="0"/>
              <a:t>WaSP will use same science CCD as ZTF; e2v CCD 231-C6</a:t>
            </a:r>
          </a:p>
          <a:p>
            <a:pPr lvl="1"/>
            <a:r>
              <a:rPr lang="en-US" sz="1050" dirty="0" smtClean="0"/>
              <a:t>6144(H</a:t>
            </a:r>
            <a:r>
              <a:rPr lang="en-US" sz="1050" dirty="0"/>
              <a:t>) x 6160(V</a:t>
            </a:r>
            <a:r>
              <a:rPr lang="en-US" sz="1050" dirty="0" smtClean="0"/>
              <a:t>) pixels, </a:t>
            </a:r>
            <a:r>
              <a:rPr lang="en-US" sz="1050" dirty="0"/>
              <a:t>15 </a:t>
            </a:r>
            <a:r>
              <a:rPr lang="el-GR" sz="1050" dirty="0"/>
              <a:t>μ</a:t>
            </a:r>
            <a:r>
              <a:rPr lang="en-US" sz="1050" dirty="0"/>
              <a:t>m </a:t>
            </a:r>
            <a:r>
              <a:rPr lang="en-US" sz="1050" dirty="0" smtClean="0"/>
              <a:t>square, image </a:t>
            </a:r>
            <a:r>
              <a:rPr lang="en-US" sz="1050" dirty="0"/>
              <a:t>area 92.2 mm x 92.4 mm</a:t>
            </a:r>
          </a:p>
          <a:p>
            <a:pPr lvl="1"/>
            <a:r>
              <a:rPr lang="en-US" sz="1050" dirty="0" smtClean="0"/>
              <a:t>Package </a:t>
            </a:r>
            <a:r>
              <a:rPr lang="en-US" sz="1050" dirty="0"/>
              <a:t>size 98.5 x 93.7 mm</a:t>
            </a:r>
          </a:p>
          <a:p>
            <a:pPr lvl="1"/>
            <a:r>
              <a:rPr lang="en-US" sz="1050" dirty="0" smtClean="0"/>
              <a:t>Readout </a:t>
            </a:r>
            <a:r>
              <a:rPr lang="en-US" sz="1050" dirty="0"/>
              <a:t>noise 5 </a:t>
            </a:r>
            <a:r>
              <a:rPr lang="en-US" sz="1050" dirty="0" smtClean="0"/>
              <a:t>e</a:t>
            </a:r>
            <a:r>
              <a:rPr lang="en-US" sz="1050" baseline="30000" dirty="0" smtClean="0"/>
              <a:t>-</a:t>
            </a:r>
            <a:r>
              <a:rPr lang="en-US" sz="1050" dirty="0" smtClean="0"/>
              <a:t> </a:t>
            </a:r>
            <a:r>
              <a:rPr lang="en-US" sz="1050" dirty="0"/>
              <a:t>at 1 </a:t>
            </a:r>
            <a:r>
              <a:rPr lang="en-US" sz="1050" dirty="0" smtClean="0"/>
              <a:t>MHz, 2 e</a:t>
            </a:r>
            <a:r>
              <a:rPr lang="en-US" sz="1000" baseline="30000" dirty="0" smtClean="0"/>
              <a:t>-</a:t>
            </a:r>
            <a:r>
              <a:rPr lang="en-US" sz="1050" dirty="0" smtClean="0"/>
              <a:t> </a:t>
            </a:r>
            <a:r>
              <a:rPr lang="en-US" sz="1050" dirty="0"/>
              <a:t>at 50 </a:t>
            </a:r>
            <a:r>
              <a:rPr lang="en-US" sz="1050" dirty="0" smtClean="0"/>
              <a:t>kHz</a:t>
            </a:r>
            <a:endParaRPr lang="en-US" sz="1050" dirty="0"/>
          </a:p>
          <a:p>
            <a:pPr lvl="1"/>
            <a:r>
              <a:rPr lang="en-US" sz="1050" dirty="0" smtClean="0"/>
              <a:t>Pixel </a:t>
            </a:r>
            <a:r>
              <a:rPr lang="en-US" sz="1050" dirty="0"/>
              <a:t>full </a:t>
            </a:r>
            <a:r>
              <a:rPr lang="en-US" sz="1050" dirty="0" smtClean="0"/>
              <a:t>well </a:t>
            </a:r>
            <a:r>
              <a:rPr lang="en-US" sz="1050" dirty="0"/>
              <a:t>350,000 </a:t>
            </a:r>
            <a:r>
              <a:rPr lang="en-US" sz="1050" dirty="0" smtClean="0"/>
              <a:t>e</a:t>
            </a:r>
            <a:r>
              <a:rPr lang="en-US" sz="1050" baseline="30000" dirty="0" smtClean="0"/>
              <a:t>-</a:t>
            </a:r>
            <a:endParaRPr lang="en-US" sz="1050" baseline="30000" dirty="0"/>
          </a:p>
          <a:p>
            <a:pPr lvl="1"/>
            <a:r>
              <a:rPr lang="en-US" sz="1050" dirty="0"/>
              <a:t>Dark signal 3 </a:t>
            </a:r>
            <a:r>
              <a:rPr lang="en-US" sz="1050" dirty="0" smtClean="0"/>
              <a:t>e</a:t>
            </a:r>
            <a:r>
              <a:rPr lang="en-US" sz="1050" baseline="30000" dirty="0" smtClean="0"/>
              <a:t>-</a:t>
            </a:r>
            <a:r>
              <a:rPr lang="en-US" sz="1050" dirty="0" smtClean="0"/>
              <a:t>/pixel/hour (at </a:t>
            </a:r>
            <a:r>
              <a:rPr lang="en-US" sz="1050" dirty="0"/>
              <a:t>–</a:t>
            </a:r>
            <a:r>
              <a:rPr lang="en-US" sz="1050" dirty="0" smtClean="0"/>
              <a:t>100 C)</a:t>
            </a:r>
          </a:p>
          <a:p>
            <a:r>
              <a:rPr lang="en-US" sz="1100" dirty="0" smtClean="0"/>
              <a:t>Edges of package are at ~8.6 arc min, corners at 12.2 arc min.</a:t>
            </a:r>
          </a:p>
          <a:p>
            <a:r>
              <a:rPr lang="en-US" sz="1100" dirty="0" smtClean="0"/>
              <a:t>WaSP science area is 75% of LFC science area, but is contiguous. Total WaSP CCD area is 90% of LFC.</a:t>
            </a:r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93950" y="304212"/>
            <a:ext cx="3807562" cy="2651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WaSP will use JPL-packaged CCDs for guide and focus based on STA3600 CCDs </a:t>
            </a:r>
          </a:p>
          <a:p>
            <a:r>
              <a:rPr lang="en-US" sz="1100" dirty="0" smtClean="0"/>
              <a:t>The CCD is </a:t>
            </a:r>
            <a:r>
              <a:rPr lang="en-US" sz="1100" dirty="0"/>
              <a:t>grown on high-resistivity silicon and thinned to 200um to enhance the red sensitivity.  The design allows for full-depletion of the silicon substrate to meet the charge diffusion (MTF) requirements.   </a:t>
            </a:r>
            <a:endParaRPr lang="en-US" sz="1100" dirty="0" smtClean="0"/>
          </a:p>
          <a:p>
            <a:r>
              <a:rPr lang="en-US" sz="1100" dirty="0" smtClean="0"/>
              <a:t>The </a:t>
            </a:r>
            <a:r>
              <a:rPr lang="en-US" sz="1100" dirty="0"/>
              <a:t>wafer is delta-doped prior to dicing and packaging to enhance the blue response short ward of 350nm.</a:t>
            </a:r>
            <a:endParaRPr lang="en-US" sz="1100" dirty="0" smtClean="0"/>
          </a:p>
          <a:p>
            <a:r>
              <a:rPr lang="en-US" sz="1100" dirty="0" smtClean="0"/>
              <a:t>These will also be deployed on ZTF.</a:t>
            </a:r>
          </a:p>
          <a:p>
            <a:r>
              <a:rPr lang="en-US" sz="1050" dirty="0" smtClean="0"/>
              <a:t>2048(H) x 2048V) pixels, 15 </a:t>
            </a:r>
            <a:r>
              <a:rPr lang="el-GR" sz="1050" dirty="0" smtClean="0"/>
              <a:t>μ</a:t>
            </a:r>
            <a:r>
              <a:rPr lang="en-US" sz="1050" dirty="0" smtClean="0"/>
              <a:t>m square, image area 30.7 mm x 30.7 mm</a:t>
            </a:r>
          </a:p>
          <a:p>
            <a:pPr lvl="1"/>
            <a:r>
              <a:rPr lang="en-US" sz="1050" dirty="0" smtClean="0"/>
              <a:t>Package size TBD</a:t>
            </a:r>
          </a:p>
          <a:p>
            <a:pPr lvl="1"/>
            <a:r>
              <a:rPr lang="en-US" sz="1050" dirty="0" smtClean="0"/>
              <a:t>WaSP may use half the area as a frame store (hatched area + exterior area)</a:t>
            </a:r>
          </a:p>
        </p:txBody>
      </p:sp>
    </p:spTree>
    <p:extLst>
      <p:ext uri="{BB962C8B-B14F-4D97-AF65-F5344CB8AC3E}">
        <p14:creationId xmlns:p14="http://schemas.microsoft.com/office/powerpoint/2010/main" val="834035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73925"/>
          </a:xfrm>
        </p:spPr>
        <p:txBody>
          <a:bodyPr/>
          <a:lstStyle/>
          <a:p>
            <a:r>
              <a:rPr lang="en-US" dirty="0" smtClean="0"/>
              <a:t>CCD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34" y="1082677"/>
            <a:ext cx="4590974" cy="185071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Most obvious layout creates difficulties either with mounting flexures or with science CCD cables</a:t>
            </a:r>
          </a:p>
          <a:p>
            <a:r>
              <a:rPr lang="en-US" dirty="0" smtClean="0"/>
              <a:t>Side-by-side layout has guide/focus cables very close to edge of mounting structures</a:t>
            </a:r>
          </a:p>
          <a:p>
            <a:r>
              <a:rPr lang="en-US" dirty="0" smtClean="0"/>
              <a:t>Side-by-side layout plus a small translation better accommodates cables into the structure and enlarges guide and focus CCD areas. Only ~1% of science CCD is in partially </a:t>
            </a:r>
            <a:r>
              <a:rPr lang="en-US" dirty="0" err="1" smtClean="0"/>
              <a:t>vignetted</a:t>
            </a:r>
            <a:r>
              <a:rPr lang="en-US" dirty="0" smtClean="0"/>
              <a:t> area.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t>25</a:t>
            </a:fld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48175" y="3364969"/>
            <a:ext cx="3657600" cy="354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6" y="3364969"/>
            <a:ext cx="3657600" cy="348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42" y="447675"/>
            <a:ext cx="2474786" cy="289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45075" y="519379"/>
            <a:ext cx="84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Simple layout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458615" y="3129657"/>
            <a:ext cx="10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Side-by-side layout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2639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Fields of 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43800" y="62484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01" y="910560"/>
            <a:ext cx="6422400" cy="58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68888" y="563640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0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Dewar window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5774" y="978296"/>
            <a:ext cx="4267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Clear aperture of window exceeds 50% </a:t>
            </a:r>
            <a:r>
              <a:rPr lang="en-US" sz="1400" dirty="0" err="1" smtClean="0"/>
              <a:t>vignetted</a:t>
            </a:r>
            <a:r>
              <a:rPr lang="en-US" sz="1400" dirty="0" smtClean="0"/>
              <a:t> field (field #10) by 2mm.</a:t>
            </a:r>
          </a:p>
          <a:p>
            <a:r>
              <a:rPr lang="en-US" sz="1400" dirty="0" smtClean="0"/>
              <a:t>Clear aperture is 156 mm (6.18 inch).</a:t>
            </a:r>
          </a:p>
          <a:p>
            <a:r>
              <a:rPr lang="en-US" sz="1400" dirty="0" smtClean="0"/>
              <a:t>Window is 178 mm diameter (7.00 inch).</a:t>
            </a:r>
          </a:p>
          <a:p>
            <a:r>
              <a:rPr lang="en-US" sz="1400" dirty="0" smtClean="0"/>
              <a:t>Window is not the aperture limit even at large fields: filter box limits.</a:t>
            </a:r>
            <a:endParaRPr lang="en-US" sz="1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3292"/>
            <a:ext cx="5486400" cy="442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045" y="1301461"/>
            <a:ext cx="106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1919335" y="1670793"/>
            <a:ext cx="823865" cy="216787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6048" y="1376127"/>
            <a:ext cx="108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Window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986828" y="1745459"/>
            <a:ext cx="72428" cy="192119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27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20" y="2363291"/>
            <a:ext cx="2896330" cy="350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15000" y="5943600"/>
            <a:ext cx="266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Field curvature out to </a:t>
            </a:r>
            <a:r>
              <a:rPr lang="en-US" sz="1400" dirty="0" smtClean="0"/>
              <a:t>center of focus CCD area</a:t>
            </a:r>
            <a:endParaRPr lang="en-US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482824"/>
            <a:ext cx="27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723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2" y="2648183"/>
            <a:ext cx="3962377" cy="406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566"/>
            <a:ext cx="7620000" cy="7461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Focal planes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990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Vignetting</a:t>
            </a:r>
            <a:r>
              <a:rPr lang="en-US" dirty="0" smtClean="0"/>
              <a:t> of rays with field angle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3382448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Vignetting</a:t>
            </a:r>
            <a:r>
              <a:rPr lang="en-US" sz="1400" dirty="0" smtClean="0"/>
              <a:t> occurs at  Wynne corrector element 1 (~12.6 arcmin) , </a:t>
            </a:r>
          </a:p>
          <a:p>
            <a:r>
              <a:rPr lang="en-US" sz="1400" dirty="0" smtClean="0"/>
              <a:t>then at filter box</a:t>
            </a:r>
            <a:r>
              <a:rPr lang="en-US" sz="1400" dirty="0"/>
              <a:t> </a:t>
            </a:r>
            <a:r>
              <a:rPr lang="en-US" sz="1400" dirty="0" smtClean="0"/>
              <a:t>(~14.3 </a:t>
            </a:r>
            <a:r>
              <a:rPr lang="en-US" sz="1400" dirty="0"/>
              <a:t>arcmin</a:t>
            </a:r>
            <a:r>
              <a:rPr lang="en-US" sz="1400" dirty="0" smtClean="0"/>
              <a:t>).</a:t>
            </a:r>
          </a:p>
          <a:p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807243" y="4628245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264560" y="360937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02296" y="3763262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9200" y="322855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76881" y="251499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76880" y="291071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3856" y="271769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43800" y="62484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364143" y="2202561"/>
            <a:ext cx="2819400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Fields used for analysis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1416948"/>
            <a:ext cx="2734900" cy="191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4165" y="380246"/>
            <a:ext cx="3458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Fields:</a:t>
            </a:r>
          </a:p>
          <a:p>
            <a:r>
              <a:rPr lang="en-US" sz="1200" dirty="0" smtClean="0"/>
              <a:t>1: Zero field on sky</a:t>
            </a:r>
          </a:p>
          <a:p>
            <a:r>
              <a:rPr lang="en-US" sz="1200" dirty="0" smtClean="0"/>
              <a:t>2: Typical field on science CCD</a:t>
            </a:r>
          </a:p>
          <a:p>
            <a:r>
              <a:rPr lang="en-US" sz="1200" dirty="0" smtClean="0"/>
              <a:t>3: Corner of science CCD</a:t>
            </a:r>
          </a:p>
          <a:p>
            <a:r>
              <a:rPr lang="en-US" sz="1200" dirty="0" smtClean="0"/>
              <a:t>4: Center of guide/focus </a:t>
            </a:r>
            <a:r>
              <a:rPr lang="en-US" sz="1200" dirty="0" err="1" smtClean="0"/>
              <a:t>unvignetted</a:t>
            </a:r>
            <a:r>
              <a:rPr lang="en-US" sz="1200" dirty="0" smtClean="0"/>
              <a:t> area</a:t>
            </a:r>
          </a:p>
          <a:p>
            <a:r>
              <a:rPr lang="en-US" sz="1200" dirty="0" smtClean="0"/>
              <a:t>5: Edge of </a:t>
            </a:r>
            <a:r>
              <a:rPr lang="en-US" sz="1200" dirty="0" err="1" smtClean="0"/>
              <a:t>unvignetted</a:t>
            </a:r>
            <a:endParaRPr lang="en-US" sz="1200" dirty="0" smtClean="0"/>
          </a:p>
          <a:p>
            <a:r>
              <a:rPr lang="en-US" sz="1200" dirty="0" smtClean="0"/>
              <a:t>6: 50% </a:t>
            </a:r>
            <a:r>
              <a:rPr lang="en-US" sz="1200" dirty="0" err="1" smtClean="0"/>
              <a:t>vignetted</a:t>
            </a:r>
            <a:endParaRPr lang="en-US" sz="1200" dirty="0" smtClean="0"/>
          </a:p>
          <a:p>
            <a:r>
              <a:rPr lang="en-US" sz="1200" dirty="0" smtClean="0"/>
              <a:t>7: 100% </a:t>
            </a:r>
            <a:r>
              <a:rPr lang="en-US" sz="1200" dirty="0" err="1" smtClean="0"/>
              <a:t>vignetted</a:t>
            </a:r>
            <a:endParaRPr lang="en-US" sz="1200" dirty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73" y="4263928"/>
            <a:ext cx="2444602" cy="244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98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Focal planes (2)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43800" y="62484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1454832"/>
            <a:ext cx="3200400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Grid distortion to edge of </a:t>
            </a:r>
            <a:r>
              <a:rPr lang="en-US" dirty="0" err="1" smtClean="0"/>
              <a:t>unvignetted</a:t>
            </a:r>
            <a:r>
              <a:rPr lang="en-US" dirty="0" smtClean="0"/>
              <a:t> field- max 5.6%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038600" y="786825"/>
            <a:ext cx="3886200" cy="58477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Spot diagrams for fields 1 through 7</a:t>
            </a:r>
          </a:p>
          <a:p>
            <a:r>
              <a:rPr lang="en-US" sz="1400" dirty="0" smtClean="0"/>
              <a:t>Gridded areas are 5x5 pixels:  ~ 0.95 arc sec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4058" y="5706070"/>
            <a:ext cx="5259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Required RMS spot radii (excluding seeing) that meet requirements are</a:t>
            </a:r>
          </a:p>
          <a:p>
            <a:r>
              <a:rPr lang="en-US" sz="1200" dirty="0" smtClean="0"/>
              <a:t>25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at field edge, 11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</a:t>
            </a:r>
            <a:r>
              <a:rPr lang="en-US" sz="1200" dirty="0"/>
              <a:t>at field </a:t>
            </a:r>
            <a:r>
              <a:rPr lang="en-US" sz="1200" dirty="0" smtClean="0"/>
              <a:t>center. So these foci meet requirements.</a:t>
            </a:r>
          </a:p>
          <a:p>
            <a:pPr marL="0" lvl="2"/>
            <a:r>
              <a:rPr lang="en-US" sz="1200" dirty="0" smtClean="0"/>
              <a:t>(From instrumental </a:t>
            </a:r>
            <a:r>
              <a:rPr lang="en-US" sz="1200" dirty="0"/>
              <a:t>error budget of 0.55” FWHM at the field </a:t>
            </a:r>
            <a:r>
              <a:rPr lang="en-US" sz="1200" dirty="0" smtClean="0"/>
              <a:t>edges, 0.25</a:t>
            </a:r>
            <a:r>
              <a:rPr lang="en-US" sz="1200" dirty="0"/>
              <a:t>” FWHM at the field </a:t>
            </a:r>
            <a:r>
              <a:rPr lang="en-US" sz="1200" dirty="0" smtClean="0"/>
              <a:t>center)</a:t>
            </a:r>
            <a:endParaRPr lang="en-US" sz="1200" dirty="0"/>
          </a:p>
          <a:p>
            <a:endParaRPr lang="en-US" sz="1200" dirty="0" smtClean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5" t="1318" r="23798" b="21752"/>
          <a:stretch/>
        </p:blipFill>
        <p:spPr bwMode="auto">
          <a:xfrm>
            <a:off x="404552" y="2152980"/>
            <a:ext cx="25603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4230" y="4921240"/>
            <a:ext cx="2862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Fields (left to right from top):</a:t>
            </a:r>
          </a:p>
          <a:p>
            <a:r>
              <a:rPr lang="en-US" sz="1200" dirty="0" smtClean="0"/>
              <a:t>1: Zero field on sky</a:t>
            </a:r>
          </a:p>
          <a:p>
            <a:r>
              <a:rPr lang="en-US" sz="1200" dirty="0" smtClean="0"/>
              <a:t>2: Typical field on science CCD</a:t>
            </a:r>
          </a:p>
          <a:p>
            <a:r>
              <a:rPr lang="en-US" sz="1200" dirty="0" smtClean="0"/>
              <a:t>3: Corner of science CCD</a:t>
            </a:r>
          </a:p>
          <a:p>
            <a:r>
              <a:rPr lang="en-US" sz="1200" dirty="0" smtClean="0"/>
              <a:t>4: Center of guide/focus </a:t>
            </a:r>
            <a:r>
              <a:rPr lang="en-US" sz="1200" dirty="0" err="1" smtClean="0"/>
              <a:t>unvignetted</a:t>
            </a:r>
            <a:r>
              <a:rPr lang="en-US" sz="1200" dirty="0" smtClean="0"/>
              <a:t> area</a:t>
            </a:r>
          </a:p>
          <a:p>
            <a:r>
              <a:rPr lang="en-US" sz="1200" dirty="0" smtClean="0"/>
              <a:t>5: Edge of </a:t>
            </a:r>
            <a:r>
              <a:rPr lang="en-US" sz="1200" dirty="0" err="1" smtClean="0"/>
              <a:t>unvignetted</a:t>
            </a:r>
            <a:endParaRPr lang="en-US" sz="1200" dirty="0" smtClean="0"/>
          </a:p>
          <a:p>
            <a:r>
              <a:rPr lang="en-US" sz="1200" dirty="0" smtClean="0"/>
              <a:t>6: 50% </a:t>
            </a:r>
            <a:r>
              <a:rPr lang="en-US" sz="1200" dirty="0" err="1" smtClean="0"/>
              <a:t>vignetted</a:t>
            </a:r>
            <a:endParaRPr lang="en-US" sz="1200" dirty="0" smtClean="0"/>
          </a:p>
          <a:p>
            <a:r>
              <a:rPr lang="en-US" sz="1200" dirty="0" smtClean="0"/>
              <a:t>7: 100% </a:t>
            </a:r>
            <a:r>
              <a:rPr lang="en-US" sz="1200" dirty="0" err="1" smtClean="0"/>
              <a:t>vignetted</a:t>
            </a:r>
            <a:endParaRPr lang="en-US" sz="1200" dirty="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302"/>
          <a:stretch/>
        </p:blipFill>
        <p:spPr bwMode="auto">
          <a:xfrm>
            <a:off x="3426406" y="1371600"/>
            <a:ext cx="4843512" cy="433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3800" y="3964838"/>
            <a:ext cx="59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field is strongly </a:t>
            </a:r>
            <a:r>
              <a:rPr lang="en-US" sz="800" dirty="0" err="1" smtClean="0"/>
              <a:t>vignetted</a:t>
            </a:r>
            <a:endParaRPr lang="en-US" sz="800" dirty="0"/>
          </a:p>
        </p:txBody>
      </p:sp>
      <p:sp>
        <p:nvSpPr>
          <p:cNvPr id="20" name="Rectangle 1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Review Charter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convening authority is Richard Dekany (Caltech Optical Observatories) (COO). </a:t>
            </a:r>
          </a:p>
          <a:p>
            <a:r>
              <a:rPr lang="en-US" dirty="0" smtClean="0"/>
              <a:t>The responsible individual </a:t>
            </a:r>
            <a:r>
              <a:rPr lang="en-US" dirty="0"/>
              <a:t>for JPL is </a:t>
            </a:r>
            <a:r>
              <a:rPr lang="en-US" dirty="0" smtClean="0"/>
              <a:t>Stefan Martin.  He will define the review agenda and prior to the review discuss it with COO. </a:t>
            </a:r>
          </a:p>
          <a:p>
            <a:r>
              <a:rPr lang="en-US" dirty="0" smtClean="0"/>
              <a:t>COO and JPL will recommend review board members. </a:t>
            </a:r>
          </a:p>
          <a:p>
            <a:r>
              <a:rPr lang="en-US" dirty="0" smtClean="0"/>
              <a:t>The review board Chair will prepare a report and recommendations.</a:t>
            </a:r>
          </a:p>
          <a:p>
            <a:r>
              <a:rPr lang="en-US" dirty="0" smtClean="0"/>
              <a:t>Review board members will be drawn from JPL and COO.</a:t>
            </a:r>
          </a:p>
          <a:p>
            <a:r>
              <a:rPr lang="en-US" dirty="0" smtClean="0"/>
              <a:t>Other invitees will be drawn from  JPL,  COO and COO Palomar Observatory</a:t>
            </a:r>
          </a:p>
          <a:p>
            <a:r>
              <a:rPr lang="en-US" dirty="0" smtClean="0"/>
              <a:t>Review materials will be provided to the review board at least one day in advance of the review.  </a:t>
            </a:r>
          </a:p>
          <a:p>
            <a:r>
              <a:rPr lang="en-US" dirty="0" smtClean="0"/>
              <a:t>Some review elements may be informal with hand sketches, drawings rolled out, documents with relevant sections highlighted, etc.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Window strength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43800" y="62484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9906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WaSP</a:t>
            </a:r>
            <a:r>
              <a:rPr lang="en-US" sz="1400" dirty="0" smtClean="0"/>
              <a:t> window is 178 mm diameter (7.00 inch).</a:t>
            </a:r>
          </a:p>
          <a:p>
            <a:endParaRPr lang="en-US" sz="1400" dirty="0" smtClean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732076"/>
              </p:ext>
            </p:extLst>
          </p:nvPr>
        </p:nvGraphicFramePr>
        <p:xfrm>
          <a:off x="566401" y="1371600"/>
          <a:ext cx="4886325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Worksheet" r:id="rId3" imgW="4886435" imgH="2676457" progId="Excel.Sheet.12">
                  <p:embed/>
                </p:oleObj>
              </mc:Choice>
              <mc:Fallback>
                <p:oleObj name="Worksheet" r:id="rId3" imgW="4886435" imgH="26764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401" y="1371600"/>
                        <a:ext cx="4886325" cy="267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4479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29200" y="990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LFC window is 203.2 mm diameter (8.00 inch).</a:t>
            </a:r>
          </a:p>
          <a:p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33400" y="4111823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WaSP</a:t>
            </a:r>
            <a:r>
              <a:rPr lang="en-US" sz="1400" dirty="0" smtClean="0"/>
              <a:t> window has greater safety margin than LFC window.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33400" y="4495800"/>
            <a:ext cx="769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2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62845"/>
          </a:xfrm>
        </p:spPr>
        <p:txBody>
          <a:bodyPr/>
          <a:lstStyle/>
          <a:p>
            <a:r>
              <a:rPr lang="en-US" dirty="0" smtClean="0"/>
              <a:t>Focus estimator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" y="980182"/>
            <a:ext cx="4949568" cy="2864618"/>
          </a:xfrm>
        </p:spPr>
        <p:txBody>
          <a:bodyPr>
            <a:normAutofit/>
          </a:bodyPr>
          <a:lstStyle/>
          <a:p>
            <a:r>
              <a:rPr lang="en-US" sz="1200" dirty="0" smtClean="0"/>
              <a:t>Assumed a 1.5 mm offset of the focus CCD from the </a:t>
            </a:r>
            <a:r>
              <a:rPr lang="en-US" sz="1200" dirty="0" smtClean="0"/>
              <a:t>science focal </a:t>
            </a:r>
            <a:r>
              <a:rPr lang="en-US" sz="1200" dirty="0" smtClean="0"/>
              <a:t>plane</a:t>
            </a:r>
          </a:p>
          <a:p>
            <a:r>
              <a:rPr lang="en-US" sz="1200" dirty="0" smtClean="0"/>
              <a:t>Modeled the focus detector surface with sixty 15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pixels.</a:t>
            </a:r>
          </a:p>
          <a:p>
            <a:r>
              <a:rPr lang="en-US" sz="1200" dirty="0" smtClean="0"/>
              <a:t>Took five images of a star at field #4 with different focus offsets (-200 to 200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m) to </a:t>
            </a:r>
            <a:r>
              <a:rPr lang="en-US" sz="1200" dirty="0"/>
              <a:t>act as </a:t>
            </a:r>
            <a:r>
              <a:rPr lang="en-US" sz="1200" dirty="0" smtClean="0"/>
              <a:t>templates.</a:t>
            </a:r>
          </a:p>
          <a:p>
            <a:r>
              <a:rPr lang="en-US" sz="1200" dirty="0" smtClean="0"/>
              <a:t>Took another image with a focus offset of 50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to act as the test case.</a:t>
            </a:r>
          </a:p>
          <a:p>
            <a:r>
              <a:rPr lang="en-US" sz="1200" dirty="0" smtClean="0"/>
              <a:t>Calculated the 2D correlation function of the templates with the offset focus image</a:t>
            </a:r>
          </a:p>
          <a:p>
            <a:r>
              <a:rPr lang="en-US" sz="1200" dirty="0" smtClean="0"/>
              <a:t>Graph shows quadratic curve fit to correlations</a:t>
            </a:r>
          </a:p>
          <a:p>
            <a:pPr lvl="1"/>
            <a:r>
              <a:rPr lang="en-US" sz="1100" dirty="0" smtClean="0"/>
              <a:t>Location of focus is apparent</a:t>
            </a:r>
          </a:p>
          <a:p>
            <a:r>
              <a:rPr lang="en-US" sz="1200" dirty="0" smtClean="0"/>
              <a:t>Model will be enhanced to include noise and displacement of the centroid</a:t>
            </a:r>
          </a:p>
          <a:p>
            <a:r>
              <a:rPr lang="en-US" sz="1200" dirty="0" smtClean="0"/>
              <a:t>Will then be able to test at different stellar magnitudes and determine an optimal focal plane offset for the focus CCD.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3864" y="2872800"/>
            <a:ext cx="301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Nominal focus position x = 0 mm</a:t>
            </a:r>
          </a:p>
          <a:p>
            <a:r>
              <a:rPr lang="en-US" sz="1000" dirty="0" smtClean="0"/>
              <a:t>Focus offset to x = 0.05 mm</a:t>
            </a:r>
          </a:p>
          <a:p>
            <a:r>
              <a:rPr lang="en-US" sz="1000" dirty="0" smtClean="0"/>
              <a:t>Boxes show correlations, curve is a quadratic fit. </a:t>
            </a:r>
          </a:p>
          <a:p>
            <a:r>
              <a:rPr lang="en-US" sz="1000" dirty="0" smtClean="0"/>
              <a:t>Peak of curve is at x = 49.4 um, correlation = 0.997</a:t>
            </a:r>
            <a:endParaRPr lang="en-US" sz="1000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00" y="734678"/>
            <a:ext cx="2581200" cy="221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05600" y="675873"/>
            <a:ext cx="30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Correlation of defocused spot against templates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91999" y="4068959"/>
            <a:ext cx="2131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Pixelated broadband defocused </a:t>
            </a:r>
            <a:endParaRPr lang="en-US" sz="1100" b="1" dirty="0" smtClean="0"/>
          </a:p>
          <a:p>
            <a:r>
              <a:rPr lang="en-US" sz="1100" b="1" dirty="0" smtClean="0"/>
              <a:t>image </a:t>
            </a:r>
            <a:r>
              <a:rPr lang="en-US" sz="1100" b="1" dirty="0" smtClean="0"/>
              <a:t>of star</a:t>
            </a:r>
            <a:endParaRPr lang="en-US" sz="11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98329" y="1104520"/>
            <a:ext cx="0" cy="1457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46" y="4507200"/>
            <a:ext cx="2697638" cy="235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763"/>
          <a:stretch/>
        </p:blipFill>
        <p:spPr bwMode="auto">
          <a:xfrm>
            <a:off x="6191999" y="4506197"/>
            <a:ext cx="2254357" cy="235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48661" y="4068958"/>
            <a:ext cx="2634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Surface map of image of </a:t>
            </a:r>
            <a:endParaRPr lang="en-US" sz="1100" b="1" dirty="0" smtClean="0"/>
          </a:p>
          <a:p>
            <a:r>
              <a:rPr lang="en-US" sz="1100" b="1" dirty="0" smtClean="0"/>
              <a:t>defocused </a:t>
            </a:r>
            <a:r>
              <a:rPr lang="en-US" sz="1100" b="1" dirty="0" smtClean="0"/>
              <a:t>star</a:t>
            </a:r>
            <a:endParaRPr lang="en-US" sz="1100" b="1" dirty="0"/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" y="4613211"/>
            <a:ext cx="3361417" cy="21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7516" y="3994935"/>
            <a:ext cx="2469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RMS spot radius </a:t>
            </a:r>
            <a:r>
              <a:rPr lang="en-US" sz="1100" b="1" dirty="0" smtClean="0"/>
              <a:t>(mm) across </a:t>
            </a:r>
            <a:r>
              <a:rPr lang="en-US" sz="1100" b="1" dirty="0"/>
              <a:t>the science CCD near optimum focus</a:t>
            </a:r>
          </a:p>
        </p:txBody>
      </p:sp>
    </p:spTree>
    <p:extLst>
      <p:ext uri="{BB962C8B-B14F-4D97-AF65-F5344CB8AC3E}">
        <p14:creationId xmlns:p14="http://schemas.microsoft.com/office/powerpoint/2010/main" val="1462074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62845"/>
          </a:xfrm>
        </p:spPr>
        <p:txBody>
          <a:bodyPr/>
          <a:lstStyle/>
          <a:p>
            <a:r>
              <a:rPr lang="en-US" dirty="0" smtClean="0"/>
              <a:t>Guider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" y="980182"/>
            <a:ext cx="4087368" cy="2261063"/>
          </a:xfrm>
        </p:spPr>
        <p:txBody>
          <a:bodyPr>
            <a:normAutofit/>
          </a:bodyPr>
          <a:lstStyle/>
          <a:p>
            <a:r>
              <a:rPr lang="en-US" sz="1200" dirty="0" smtClean="0"/>
              <a:t>Model the </a:t>
            </a:r>
            <a:r>
              <a:rPr lang="en-US" sz="1200" dirty="0" smtClean="0"/>
              <a:t>guider detector </a:t>
            </a:r>
            <a:r>
              <a:rPr lang="en-US" sz="1200" dirty="0" smtClean="0"/>
              <a:t>surface with sixty 15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pixels.</a:t>
            </a:r>
          </a:p>
          <a:p>
            <a:r>
              <a:rPr lang="en-US" sz="1200" dirty="0" smtClean="0"/>
              <a:t>Track the centroid of the focused star image while adjusting the </a:t>
            </a:r>
            <a:r>
              <a:rPr lang="en-US" sz="1200" dirty="0" smtClean="0"/>
              <a:t>field</a:t>
            </a:r>
          </a:p>
          <a:p>
            <a:pPr lvl="1"/>
            <a:r>
              <a:rPr lang="en-US" sz="800" dirty="0" err="1" smtClean="0"/>
              <a:t>rms</a:t>
            </a:r>
            <a:r>
              <a:rPr lang="en-US" sz="800" dirty="0" smtClean="0"/>
              <a:t> spot diameter ~ 22 </a:t>
            </a:r>
            <a:r>
              <a:rPr lang="en-US" sz="800" dirty="0"/>
              <a:t> </a:t>
            </a:r>
            <a:r>
              <a:rPr lang="en-US" sz="800" dirty="0">
                <a:latin typeface="Symbol" pitchFamily="18" charset="2"/>
              </a:rPr>
              <a:t>m</a:t>
            </a:r>
            <a:r>
              <a:rPr lang="en-US" sz="800" dirty="0"/>
              <a:t>m</a:t>
            </a:r>
            <a:endParaRPr lang="en-US" sz="800" dirty="0" smtClean="0"/>
          </a:p>
          <a:p>
            <a:pPr lvl="1"/>
            <a:r>
              <a:rPr lang="en-US" sz="800" dirty="0"/>
              <a:t>Standard deviation of displacement is ~4e-6 arc sec</a:t>
            </a:r>
            <a:endParaRPr lang="en-US" sz="800" dirty="0" smtClean="0"/>
          </a:p>
          <a:p>
            <a:r>
              <a:rPr lang="en-US" sz="1200" dirty="0" smtClean="0"/>
              <a:t>Model will be enhanced to include noise and defocus</a:t>
            </a:r>
          </a:p>
          <a:p>
            <a:r>
              <a:rPr lang="en-US" sz="1200" dirty="0" smtClean="0"/>
              <a:t>Will verify guide CCD can meet requirements of tracking to </a:t>
            </a:r>
            <a:r>
              <a:rPr lang="en-US" sz="1200" dirty="0"/>
              <a:t>&lt; 0.1” FWHM </a:t>
            </a:r>
            <a:r>
              <a:rPr lang="en-US" sz="1200" dirty="0" smtClean="0"/>
              <a:t> (</a:t>
            </a:r>
            <a:r>
              <a:rPr lang="en-US" sz="1200" dirty="0"/>
              <a:t>about 0.16” P-V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Guider will be positioned slightly (~50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m) less deep into dewar than main CCD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6800" y="2906291"/>
            <a:ext cx="3052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Measured centroid of spot (only about 1000 e- per frame, but effectively noise-free) for a monotonic position change of the star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6249" y="3241245"/>
            <a:ext cx="26347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Surface map of star image on guide CCD</a:t>
            </a:r>
            <a:endParaRPr lang="en-US" sz="11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2" y="3580686"/>
            <a:ext cx="3760852" cy="327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61" y="3580686"/>
            <a:ext cx="4369752" cy="327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46650" y="2286000"/>
            <a:ext cx="313741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Polychromatic spot radius against focus offset for fields 1 (blue), 2 (red) and 3 (green)</a:t>
            </a:r>
            <a:endParaRPr lang="en-US" sz="1100" b="1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87" y="-13800"/>
            <a:ext cx="3952700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820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On-sky alignment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In lab, use traveling microscope to measure alignment of CCD with dewar baseplate.</a:t>
            </a:r>
          </a:p>
          <a:p>
            <a:pPr lvl="1"/>
            <a:r>
              <a:rPr lang="en-US" dirty="0" smtClean="0"/>
              <a:t>If necessary, adjust by shimming at three points under spacer</a:t>
            </a:r>
          </a:p>
          <a:p>
            <a:r>
              <a:rPr lang="en-US" dirty="0" smtClean="0"/>
              <a:t>On sky, at or near zenith, </a:t>
            </a:r>
            <a:r>
              <a:rPr lang="en-US" dirty="0"/>
              <a:t>test focus </a:t>
            </a:r>
            <a:r>
              <a:rPr lang="en-US" dirty="0" smtClean="0"/>
              <a:t>on a target star at a series of focus positions.</a:t>
            </a:r>
          </a:p>
          <a:p>
            <a:pPr lvl="1"/>
            <a:r>
              <a:rPr lang="en-US" dirty="0" smtClean="0"/>
              <a:t>Use similar algorithm as for autofocus</a:t>
            </a:r>
          </a:p>
          <a:p>
            <a:r>
              <a:rPr lang="en-US" dirty="0" smtClean="0"/>
              <a:t>Run focus tests with star near four corners of science CCD</a:t>
            </a:r>
          </a:p>
          <a:p>
            <a:pPr lvl="1"/>
            <a:r>
              <a:rPr lang="en-US" dirty="0" smtClean="0"/>
              <a:t>Determine tilt of CCD plane </a:t>
            </a:r>
            <a:r>
              <a:rPr lang="en-US" dirty="0" err="1" smtClean="0"/>
              <a:t>wrt</a:t>
            </a:r>
            <a:r>
              <a:rPr lang="en-US" dirty="0" smtClean="0"/>
              <a:t> telescope focal plane.</a:t>
            </a:r>
          </a:p>
          <a:p>
            <a:r>
              <a:rPr lang="en-US" dirty="0" smtClean="0"/>
              <a:t>Calculate required shims to correct tilt</a:t>
            </a:r>
          </a:p>
          <a:p>
            <a:pPr lvl="1"/>
            <a:r>
              <a:rPr lang="en-US" dirty="0" smtClean="0"/>
              <a:t>Loosen camera attachment to filter box.</a:t>
            </a:r>
          </a:p>
          <a:p>
            <a:pPr lvl="1"/>
            <a:r>
              <a:rPr lang="en-US" dirty="0" smtClean="0"/>
              <a:t>Use jacking screws on dewar to raise dewar off filter box</a:t>
            </a:r>
          </a:p>
          <a:p>
            <a:pPr lvl="1"/>
            <a:r>
              <a:rPr lang="en-US" dirty="0" smtClean="0"/>
              <a:t>Place shims</a:t>
            </a:r>
          </a:p>
          <a:p>
            <a:pPr lvl="1"/>
            <a:r>
              <a:rPr lang="en-US" dirty="0" smtClean="0"/>
              <a:t>Re-tighten dewar to filter box</a:t>
            </a:r>
          </a:p>
          <a:p>
            <a:r>
              <a:rPr lang="en-US" dirty="0" smtClean="0"/>
              <a:t>Repeat measurement and adjustment cycle as necessary.</a:t>
            </a:r>
          </a:p>
          <a:p>
            <a:pPr lvl="1"/>
            <a:r>
              <a:rPr lang="en-US" dirty="0" smtClean="0"/>
              <a:t>A shim of 2/1000” across 10.5” corresponds to tilt of 18 um across the science CCD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n-US" sz="2900" b="1" dirty="0" smtClean="0"/>
              <a:t>Permanent fix of the tilt</a:t>
            </a:r>
          </a:p>
          <a:p>
            <a:r>
              <a:rPr lang="en-US" dirty="0" smtClean="0"/>
              <a:t>A permanent correction can be made using a hard annular shim placed between the camera and the filter box.</a:t>
            </a:r>
          </a:p>
          <a:p>
            <a:r>
              <a:rPr lang="en-US" dirty="0" smtClean="0"/>
              <a:t>Thickness ~ 1mm, ~12.6” OD, 10” ID</a:t>
            </a:r>
          </a:p>
          <a:p>
            <a:r>
              <a:rPr lang="en-US" dirty="0" smtClean="0"/>
              <a:t>Once correct shims have been determined, grind annular shim to known angle and permanently attach to base of camera.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5275307"/>
            <a:ext cx="1314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Alignment feature</a:t>
            </a:r>
            <a:endParaRPr lang="en-US" sz="1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78" y="4441102"/>
            <a:ext cx="1971939" cy="194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440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Window ghosts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43800" y="62484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803562"/>
            <a:ext cx="76355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Window to CCD distance is 8.06 mm. Roundtrip is 16.12 mm. </a:t>
            </a:r>
          </a:p>
          <a:p>
            <a:r>
              <a:rPr lang="en-US" sz="1400" dirty="0" smtClean="0"/>
              <a:t>F# is 3.50. Diameter of ghost is 4.6 mm; 53 arc sec.</a:t>
            </a:r>
          </a:p>
          <a:p>
            <a:r>
              <a:rPr lang="en-US" sz="1400" dirty="0" smtClean="0"/>
              <a:t>Assume reflectance of CCD is 20%</a:t>
            </a:r>
          </a:p>
          <a:p>
            <a:r>
              <a:rPr lang="en-US" sz="1400" dirty="0" smtClean="0"/>
              <a:t>Assume reflectance of window is 1%</a:t>
            </a:r>
          </a:p>
          <a:p>
            <a:r>
              <a:rPr lang="en-US" sz="1400" dirty="0" smtClean="0"/>
              <a:t>Intensity of ghost in 1.1 arc sec seeing compared with star is 0.2*0.01*(1.1/53)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= 8.6 x 10</a:t>
            </a:r>
            <a:r>
              <a:rPr lang="en-US" sz="1400" baseline="30000" dirty="0" smtClean="0"/>
              <a:t>-7</a:t>
            </a:r>
            <a:r>
              <a:rPr lang="en-US" sz="1400" dirty="0" smtClean="0"/>
              <a:t>. </a:t>
            </a:r>
            <a:r>
              <a:rPr lang="en-US" sz="1400" dirty="0">
                <a:latin typeface="Symbol" pitchFamily="18" charset="2"/>
              </a:rPr>
              <a:t>D</a:t>
            </a:r>
            <a:r>
              <a:rPr lang="en-US" sz="1400" dirty="0"/>
              <a:t>M = </a:t>
            </a:r>
            <a:r>
              <a:rPr lang="en-US" sz="1400" dirty="0" smtClean="0"/>
              <a:t>15.2</a:t>
            </a:r>
          </a:p>
          <a:p>
            <a:r>
              <a:rPr lang="en-US" sz="1400" dirty="0" smtClean="0"/>
              <a:t>Double reflection ghost from a 3mm thick filter, uncoated is 0.04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*(1.1/30)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/>
              <a:t>= </a:t>
            </a:r>
            <a:r>
              <a:rPr lang="en-US" sz="1400" dirty="0" smtClean="0"/>
              <a:t>2.2 </a:t>
            </a:r>
            <a:r>
              <a:rPr lang="en-US" sz="1400" dirty="0"/>
              <a:t>x 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-6</a:t>
            </a:r>
            <a:r>
              <a:rPr lang="en-US" sz="1400" dirty="0" smtClean="0"/>
              <a:t>. </a:t>
            </a:r>
            <a:r>
              <a:rPr lang="en-US" sz="1400" dirty="0" smtClean="0">
                <a:latin typeface="Symbol" pitchFamily="18" charset="2"/>
              </a:rPr>
              <a:t>D</a:t>
            </a:r>
            <a:r>
              <a:rPr lang="en-US" sz="1400" dirty="0" smtClean="0"/>
              <a:t>M = 14.1</a:t>
            </a:r>
          </a:p>
          <a:p>
            <a:endParaRPr lang="en-US" sz="1400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2710" y="2270400"/>
            <a:ext cx="7620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Window specifications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3975" y="2819400"/>
            <a:ext cx="7315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Fused </a:t>
            </a:r>
            <a:r>
              <a:rPr lang="en-US" sz="1400" dirty="0"/>
              <a:t>silica for best near UV </a:t>
            </a:r>
            <a:r>
              <a:rPr lang="en-US" sz="1400" dirty="0"/>
              <a:t>performance and low radioactivity; </a:t>
            </a:r>
            <a:r>
              <a:rPr lang="en-US" sz="1400" dirty="0"/>
              <a:t>BK7 transmission falls off ~350nm</a:t>
            </a:r>
          </a:p>
          <a:p>
            <a:r>
              <a:rPr lang="en-US" sz="1400" dirty="0"/>
              <a:t>AR coated (better than 1%) for imaging from u’ Sloan to ZUKIDSS filters (l from 352 to 942 nm)</a:t>
            </a:r>
          </a:p>
          <a:p>
            <a:r>
              <a:rPr lang="en-US" sz="1400" dirty="0" smtClean="0"/>
              <a:t>CCD 231 has much better UV QE compared </a:t>
            </a:r>
            <a:r>
              <a:rPr lang="en-US" sz="1400" dirty="0"/>
              <a:t>to </a:t>
            </a:r>
            <a:r>
              <a:rPr lang="en-US" sz="1400" dirty="0" smtClean="0"/>
              <a:t>LFC CCDs</a:t>
            </a:r>
            <a:endParaRPr lang="en-US" sz="1400" dirty="0"/>
          </a:p>
          <a:p>
            <a:r>
              <a:rPr lang="en-US" sz="1400" dirty="0" smtClean="0"/>
              <a:t>Graph (left, below) </a:t>
            </a:r>
            <a:r>
              <a:rPr lang="en-US" sz="1400" dirty="0"/>
              <a:t>shows deep depletion </a:t>
            </a:r>
            <a:r>
              <a:rPr lang="en-US" sz="1400" dirty="0" err="1"/>
              <a:t>astro</a:t>
            </a:r>
            <a:r>
              <a:rPr lang="en-US" sz="1400" dirty="0"/>
              <a:t> broadband version (red) and LFC (blue)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437673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9" b="-845"/>
          <a:stretch/>
        </p:blipFill>
        <p:spPr bwMode="auto">
          <a:xfrm>
            <a:off x="3581400" y="3810000"/>
            <a:ext cx="4852987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03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79" y="0"/>
            <a:ext cx="8229600" cy="3950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Requirements check list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0632753"/>
              </p:ext>
            </p:extLst>
          </p:nvPr>
        </p:nvGraphicFramePr>
        <p:xfrm>
          <a:off x="0" y="435736"/>
          <a:ext cx="8344583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890"/>
                <a:gridCol w="1545465"/>
                <a:gridCol w="2675725"/>
                <a:gridCol w="241050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Delivered Image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Dominated by Palomar seeing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Optical</a:t>
                      </a:r>
                      <a:r>
                        <a:rPr lang="en-US" sz="1100" baseline="0" dirty="0" smtClean="0"/>
                        <a:t> window thickness weakly affects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Field of view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~18*18</a:t>
                      </a:r>
                      <a:r>
                        <a:rPr lang="en-US" sz="1100" baseline="0" dirty="0" smtClean="0"/>
                        <a:t> arc min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Determined by CCD size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17.3 arc </a:t>
                      </a:r>
                      <a:r>
                        <a:rPr lang="en-US" sz="1100" dirty="0" smtClean="0"/>
                        <a:t>min square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Photometric accuracy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2% in broadband</a:t>
                      </a:r>
                      <a:r>
                        <a:rPr lang="en-US" sz="1100" baseline="0" dirty="0" smtClean="0"/>
                        <a:t> filters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Determined by existing</a:t>
                      </a:r>
                      <a:r>
                        <a:rPr lang="en-US" sz="1100" baseline="0" dirty="0" smtClean="0"/>
                        <a:t> LFC filter box shutter</a:t>
                      </a:r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Calibratable</a:t>
                      </a:r>
                      <a:r>
                        <a:rPr lang="en-US" sz="1100" dirty="0" smtClean="0"/>
                        <a:t> to standards</a:t>
                      </a:r>
                      <a:endParaRPr lang="en-US" sz="11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Astrometric</a:t>
                      </a:r>
                      <a:r>
                        <a:rPr lang="en-US" sz="1100" dirty="0" smtClean="0"/>
                        <a:t> precision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 10 mas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Determined by distortions</a:t>
                      </a:r>
                      <a:r>
                        <a:rPr lang="en-US" sz="1100" baseline="0" dirty="0" smtClean="0"/>
                        <a:t> of Wynne corrector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Calculable</a:t>
                      </a:r>
                      <a:r>
                        <a:rPr lang="en-US" sz="1100" baseline="0" dirty="0" smtClean="0"/>
                        <a:t> and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calibratable</a:t>
                      </a:r>
                      <a:r>
                        <a:rPr lang="en-US" sz="1100" dirty="0" smtClean="0"/>
                        <a:t> down to gravity</a:t>
                      </a:r>
                      <a:r>
                        <a:rPr lang="en-US" sz="1100" baseline="0" dirty="0" smtClean="0"/>
                        <a:t> and thermal effects 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 coated</a:t>
                      </a:r>
                      <a:r>
                        <a:rPr lang="en-US" sz="1100" baseline="0" dirty="0" smtClean="0"/>
                        <a:t> window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u’ g’ r’ i’ Z bands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BB OTS coating, </a:t>
                      </a:r>
                      <a:r>
                        <a:rPr lang="en-US" sz="1100" dirty="0" err="1" smtClean="0"/>
                        <a:t>eg</a:t>
                      </a:r>
                      <a:r>
                        <a:rPr lang="en-US" sz="1100" dirty="0" smtClean="0"/>
                        <a:t> Rainbow</a:t>
                      </a:r>
                      <a:r>
                        <a:rPr lang="en-US" sz="1100" baseline="0" dirty="0" smtClean="0"/>
                        <a:t> Optics</a:t>
                      </a:r>
                      <a:endParaRPr lang="en-US" sz="1100" dirty="0"/>
                    </a:p>
                  </a:txBody>
                  <a:tcPr/>
                </a:tc>
              </a:tr>
              <a:tr h="21844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Autoguide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0.10”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Looks ok. Model </a:t>
                      </a:r>
                      <a:r>
                        <a:rPr lang="en-US" sz="1100" dirty="0" smtClean="0"/>
                        <a:t>to be completed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Autofocus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0.22”</a:t>
                      </a:r>
                      <a:r>
                        <a:rPr lang="en-US" sz="1100" baseline="0" dirty="0" smtClean="0"/>
                        <a:t> FWHM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~19 um.</a:t>
                      </a:r>
                      <a:r>
                        <a:rPr lang="en-US" sz="1100" baseline="0" dirty="0" smtClean="0"/>
                        <a:t> Assume this means ~70 um focus offset maximum.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Looks ok.  Model </a:t>
                      </a:r>
                      <a:r>
                        <a:rPr lang="en-US" sz="1100" dirty="0" smtClean="0"/>
                        <a:t>to be completed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Full frame readout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 20 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Outside</a:t>
                      </a:r>
                      <a:r>
                        <a:rPr lang="en-US" sz="1100" baseline="0" dirty="0" smtClean="0"/>
                        <a:t> scope of this review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 mods</a:t>
                      </a:r>
                      <a:r>
                        <a:rPr lang="en-US" sz="1100" baseline="0" dirty="0" smtClean="0"/>
                        <a:t> to P200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Check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 window condensation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Will provide dry </a:t>
                      </a:r>
                      <a:r>
                        <a:rPr lang="en-US" sz="1100" dirty="0" smtClean="0"/>
                        <a:t>N</a:t>
                      </a:r>
                      <a:r>
                        <a:rPr lang="en-US" sz="1100" baseline="-25000" dirty="0" smtClean="0"/>
                        <a:t>2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smtClean="0"/>
                        <a:t>flow across </a:t>
                      </a:r>
                      <a:r>
                        <a:rPr lang="en-US" sz="1100" dirty="0" smtClean="0"/>
                        <a:t>window or into filter box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Cryo</a:t>
                      </a:r>
                      <a:r>
                        <a:rPr lang="en-US" sz="1100" dirty="0" smtClean="0"/>
                        <a:t> hold time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&gt; 30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Check:</a:t>
                      </a:r>
                      <a:r>
                        <a:rPr lang="en-US" sz="1100" baseline="0" dirty="0" smtClean="0"/>
                        <a:t> &gt; 28 hours expected.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Vacuum hold time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&lt; 1 per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Check-</a:t>
                      </a:r>
                      <a:r>
                        <a:rPr lang="en-US" sz="1100" baseline="0" dirty="0" smtClean="0"/>
                        <a:t> 0.11 </a:t>
                      </a:r>
                      <a:r>
                        <a:rPr lang="en-US" sz="1100" baseline="0" dirty="0" err="1" smtClean="0"/>
                        <a:t>Torr</a:t>
                      </a:r>
                      <a:r>
                        <a:rPr lang="en-US" sz="1100" baseline="0" dirty="0" smtClean="0"/>
                        <a:t> per month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Exposure times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Determined by existing filter box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shutter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Outside</a:t>
                      </a:r>
                      <a:r>
                        <a:rPr lang="en-US" sz="1100" baseline="0" dirty="0" smtClean="0"/>
                        <a:t> scope of this review</a:t>
                      </a:r>
                      <a:endParaRPr lang="en-US" sz="1100" dirty="0" smtClean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Safe against internal pressurization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Will have pressure relief valve on</a:t>
                      </a:r>
                      <a:r>
                        <a:rPr lang="en-US" sz="1100" baseline="0" dirty="0" smtClean="0"/>
                        <a:t> vacuum port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Check</a:t>
                      </a:r>
                      <a:endParaRPr 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Robust window coating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Unexpected condensation </a:t>
                      </a:r>
                      <a:r>
                        <a:rPr lang="en-US" sz="1100" dirty="0" err="1" smtClean="0"/>
                        <a:t>eg</a:t>
                      </a:r>
                      <a:r>
                        <a:rPr lang="en-US" sz="1100" dirty="0" smtClean="0"/>
                        <a:t> when dismounting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To</a:t>
                      </a:r>
                      <a:r>
                        <a:rPr lang="en-US" sz="1100" baseline="0" dirty="0" smtClean="0"/>
                        <a:t> be negotiated with vendor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Tilt adjustment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Manual/</a:t>
                      </a:r>
                      <a:r>
                        <a:rPr lang="en-US" sz="1100" baseline="0" dirty="0" smtClean="0"/>
                        <a:t> one time per mounting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Will be permanently set</a:t>
                      </a:r>
                      <a:r>
                        <a:rPr lang="en-US" sz="1100" baseline="0" dirty="0" smtClean="0"/>
                        <a:t> during integration phase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82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/>
              <a:t>CRYOSTAT </a:t>
            </a:r>
            <a:r>
              <a:rPr lang="en-US" dirty="0" smtClean="0"/>
              <a:t>Mechanical </a:t>
            </a:r>
            <a:r>
              <a:rPr lang="en-US" dirty="0"/>
              <a:t>design-</a:t>
            </a:r>
            <a:br>
              <a:rPr lang="en-US" dirty="0"/>
            </a:br>
            <a:r>
              <a:rPr lang="en-US" dirty="0" smtClean="0"/>
              <a:t>randy </a:t>
            </a:r>
            <a:r>
              <a:rPr lang="en-US" dirty="0" err="1" smtClean="0"/>
              <a:t>hein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92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85200" y="224238"/>
            <a:ext cx="76200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Principal components</a:t>
            </a:r>
            <a:endParaRPr lang="en-US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6"/>
          <a:stretch/>
        </p:blipFill>
        <p:spPr bwMode="auto">
          <a:xfrm>
            <a:off x="0" y="1023999"/>
            <a:ext cx="9144000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sectional 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2C0ACF6-D2E4-4D1E-B4CC-E0780FDE6CBC}" type="slidenum">
              <a:rPr lang="en-US" smtClean="0"/>
              <a:t>38</a:t>
            </a:fld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2346463"/>
            <a:ext cx="8350819" cy="350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7686" y="2346463"/>
            <a:ext cx="8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00" y="4239600"/>
            <a:ext cx="8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Cold shield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4800" y="1977131"/>
            <a:ext cx="8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60200" y="5065200"/>
            <a:ext cx="113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0800" y="4529620"/>
            <a:ext cx="14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Science CCD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7600" y="1530134"/>
            <a:ext cx="13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finger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40800" y="3112386"/>
            <a:ext cx="8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Cold shield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6957" y="3250885"/>
            <a:ext cx="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Spacer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00" y="3654516"/>
            <a:ext cx="113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Backplate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30598" y="1899466"/>
            <a:ext cx="295103" cy="9680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880800" y="2267158"/>
            <a:ext cx="331200" cy="6003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513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Drivers for WaSP camera packaging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Fixed distance from Filter Box deck to detector (27mm).</a:t>
            </a:r>
          </a:p>
          <a:p>
            <a:r>
              <a:rPr lang="en-US" dirty="0" smtClean="0"/>
              <a:t>Length of Science CCD flex cables (98.80mm).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9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Review Objectives</a:t>
            </a:r>
            <a:endParaRPr lang="en-US" dirty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Determine that the design will meet the requirements.  </a:t>
            </a:r>
          </a:p>
          <a:p>
            <a:r>
              <a:rPr lang="en-US" sz="2000" dirty="0" smtClean="0"/>
              <a:t>Determine that camera can be integrated into Hale telescope.</a:t>
            </a:r>
          </a:p>
          <a:p>
            <a:r>
              <a:rPr lang="en-US" sz="2000" dirty="0" smtClean="0"/>
              <a:t>Assess whether risks are being adequately mitigated. </a:t>
            </a:r>
          </a:p>
          <a:p>
            <a:r>
              <a:rPr lang="en-US" sz="2000" dirty="0" smtClean="0"/>
              <a:t>Determine </a:t>
            </a:r>
            <a:r>
              <a:rPr lang="en-US" sz="2000" dirty="0"/>
              <a:t>that the test plans are appropriate.</a:t>
            </a:r>
          </a:p>
          <a:p>
            <a:r>
              <a:rPr lang="en-US" sz="2000" dirty="0" smtClean="0"/>
              <a:t>Assess whether the plan can meet the cost and schedule constraints.</a:t>
            </a:r>
          </a:p>
          <a:p>
            <a:r>
              <a:rPr lang="en-US" sz="2000" dirty="0" smtClean="0"/>
              <a:t>Determine the readiness to begin hardware fabrication and procurement.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4" y="142875"/>
            <a:ext cx="8886826" cy="914400"/>
          </a:xfrm>
        </p:spPr>
        <p:txBody>
          <a:bodyPr/>
          <a:lstStyle/>
          <a:p>
            <a:r>
              <a:rPr lang="en-US" sz="2800" dirty="0"/>
              <a:t>Fixed distance from Filter Box deck to detector (27mm)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083965"/>
              </p:ext>
            </p:extLst>
          </p:nvPr>
        </p:nvGraphicFramePr>
        <p:xfrm>
          <a:off x="593725" y="10287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Acrobat Document" r:id="rId3" imgW="7543648" imgH="5829300" progId="AcroExch.Document.11">
                  <p:embed/>
                </p:oleObj>
              </mc:Choice>
              <mc:Fallback>
                <p:oleObj name="Acrobat Document" r:id="rId3" imgW="7543648" imgH="5829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25" y="10287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71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33350"/>
            <a:ext cx="8305800" cy="914400"/>
          </a:xfrm>
        </p:spPr>
        <p:txBody>
          <a:bodyPr/>
          <a:lstStyle/>
          <a:p>
            <a:r>
              <a:rPr lang="en-US" sz="2800" dirty="0"/>
              <a:t>Length of Science CCD flex cables (98.80mm).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832936"/>
              </p:ext>
            </p:extLst>
          </p:nvPr>
        </p:nvGraphicFramePr>
        <p:xfrm>
          <a:off x="182885" y="628633"/>
          <a:ext cx="8808715" cy="6229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Acrobat Document" r:id="rId3" imgW="16039973" imgH="11344072" progId="AcroExch.Document.11">
                  <p:embed/>
                </p:oleObj>
              </mc:Choice>
              <mc:Fallback>
                <p:oleObj name="Acrobat Document" r:id="rId3" imgW="16039973" imgH="1134407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5" y="628633"/>
                        <a:ext cx="8808715" cy="6229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 flipH="1">
            <a:off x="742950" y="628633"/>
            <a:ext cx="5895975" cy="38957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66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50"/>
            <a:ext cx="8305800" cy="762000"/>
          </a:xfrm>
        </p:spPr>
        <p:txBody>
          <a:bodyPr/>
          <a:lstStyle/>
          <a:p>
            <a:pPr algn="ctr"/>
            <a:r>
              <a:rPr lang="en-US" dirty="0" smtClean="0"/>
              <a:t>WaSP dimensions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23" y="885987"/>
            <a:ext cx="6339876" cy="597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914" y="1131984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Estimated mass: 19.53kg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22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WaSP Camera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92356"/>
              </p:ext>
            </p:extLst>
          </p:nvPr>
        </p:nvGraphicFramePr>
        <p:xfrm>
          <a:off x="161870" y="1143000"/>
          <a:ext cx="7010400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Acrobat Document" r:id="rId3" imgW="7543648" imgH="5829300" progId="AcroExch.Document.11">
                  <p:embed/>
                </p:oleObj>
              </mc:Choice>
              <mc:Fallback>
                <p:oleObj name="Acrobat Document" r:id="rId3" imgW="7543648" imgH="58293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70" y="1143000"/>
                        <a:ext cx="7010400" cy="541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5170" y="5876924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 Baseplate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060241" y="451380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 Body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973527" y="390525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Spacer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94852" y="4206031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Mounting Ring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14072" y="5876925"/>
            <a:ext cx="154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 Retainer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901986" y="5678060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5" idx="0"/>
          </p:cNvCxnSpPr>
          <p:nvPr/>
        </p:nvCxnSpPr>
        <p:spPr bwMode="auto">
          <a:xfrm flipH="1" flipV="1">
            <a:off x="1110148" y="5436452"/>
            <a:ext cx="638744" cy="4404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10" idx="0"/>
          </p:cNvCxnSpPr>
          <p:nvPr/>
        </p:nvCxnSpPr>
        <p:spPr bwMode="auto">
          <a:xfrm flipH="1" flipV="1">
            <a:off x="2901986" y="5276850"/>
            <a:ext cx="411331" cy="401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9" idx="0"/>
          </p:cNvCxnSpPr>
          <p:nvPr/>
        </p:nvCxnSpPr>
        <p:spPr bwMode="auto">
          <a:xfrm flipH="1" flipV="1">
            <a:off x="5380352" y="5429249"/>
            <a:ext cx="408131" cy="4476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6" idx="1"/>
          </p:cNvCxnSpPr>
          <p:nvPr/>
        </p:nvCxnSpPr>
        <p:spPr bwMode="auto">
          <a:xfrm flipH="1">
            <a:off x="6428102" y="4667697"/>
            <a:ext cx="632139" cy="2472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237102" y="1274856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 Backplate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167042" y="254109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Adapter Ring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111514" y="622637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Science CCD</a:t>
            </a:r>
            <a:endParaRPr lang="en-US" sz="1400" dirty="0"/>
          </a:p>
        </p:txBody>
      </p:sp>
      <p:cxnSp>
        <p:nvCxnSpPr>
          <p:cNvPr id="32" name="Straight Arrow Connector 31"/>
          <p:cNvCxnSpPr>
            <a:stCxn id="8" idx="1"/>
          </p:cNvCxnSpPr>
          <p:nvPr/>
        </p:nvCxnSpPr>
        <p:spPr bwMode="auto">
          <a:xfrm flipH="1">
            <a:off x="6085202" y="4359920"/>
            <a:ext cx="809650" cy="4616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7" idx="1"/>
          </p:cNvCxnSpPr>
          <p:nvPr/>
        </p:nvCxnSpPr>
        <p:spPr bwMode="auto">
          <a:xfrm flipH="1">
            <a:off x="5942327" y="4059139"/>
            <a:ext cx="1031200" cy="7038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927359" y="1322481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Getter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878343" y="1284384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Thermal Link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050716" y="28956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Upper Spacer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467452" y="5681662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 Faceplate</a:t>
            </a:r>
            <a:endParaRPr lang="en-US" sz="1400" dirty="0"/>
          </a:p>
        </p:txBody>
      </p:sp>
      <p:cxnSp>
        <p:nvCxnSpPr>
          <p:cNvPr id="40" name="Straight Arrow Connector 39"/>
          <p:cNvCxnSpPr>
            <a:stCxn id="38" idx="1"/>
          </p:cNvCxnSpPr>
          <p:nvPr/>
        </p:nvCxnSpPr>
        <p:spPr bwMode="auto">
          <a:xfrm flipH="1" flipV="1">
            <a:off x="5675627" y="4914900"/>
            <a:ext cx="791825" cy="920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942567" y="3530500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Center Mounting Ring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923042" y="3222723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Thermal Shield</a:t>
            </a:r>
            <a:endParaRPr lang="en-US" sz="1400" dirty="0"/>
          </a:p>
        </p:txBody>
      </p:sp>
      <p:cxnSp>
        <p:nvCxnSpPr>
          <p:cNvPr id="44" name="Straight Arrow Connector 43"/>
          <p:cNvCxnSpPr>
            <a:stCxn id="41" idx="1"/>
          </p:cNvCxnSpPr>
          <p:nvPr/>
        </p:nvCxnSpPr>
        <p:spPr bwMode="auto">
          <a:xfrm flipH="1">
            <a:off x="6189977" y="3684389"/>
            <a:ext cx="752590" cy="754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42" idx="1"/>
          </p:cNvCxnSpPr>
          <p:nvPr/>
        </p:nvCxnSpPr>
        <p:spPr bwMode="auto">
          <a:xfrm flipH="1">
            <a:off x="5885177" y="3376612"/>
            <a:ext cx="1037865" cy="6849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stCxn id="37" idx="1"/>
          </p:cNvCxnSpPr>
          <p:nvPr/>
        </p:nvCxnSpPr>
        <p:spPr bwMode="auto">
          <a:xfrm flipH="1">
            <a:off x="5685152" y="3049489"/>
            <a:ext cx="1365564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6846244" y="2097322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Upper Mounting Ring</a:t>
            </a:r>
            <a:endParaRPr lang="en-US" sz="1400" dirty="0"/>
          </a:p>
        </p:txBody>
      </p:sp>
      <p:cxnSp>
        <p:nvCxnSpPr>
          <p:cNvPr id="88" name="Straight Arrow Connector 87"/>
          <p:cNvCxnSpPr>
            <a:stCxn id="30" idx="0"/>
          </p:cNvCxnSpPr>
          <p:nvPr/>
        </p:nvCxnSpPr>
        <p:spPr bwMode="auto">
          <a:xfrm flipH="1" flipV="1">
            <a:off x="4208777" y="4895850"/>
            <a:ext cx="533679" cy="1330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>
            <a:stCxn id="35" idx="2"/>
          </p:cNvCxnSpPr>
          <p:nvPr/>
        </p:nvCxnSpPr>
        <p:spPr bwMode="auto">
          <a:xfrm>
            <a:off x="4268158" y="1630258"/>
            <a:ext cx="1312048" cy="1573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1487644" y="1592161"/>
            <a:ext cx="2200176" cy="16112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8" name="Straight Arrow Connector 97"/>
          <p:cNvCxnSpPr>
            <a:stCxn id="28" idx="2"/>
          </p:cNvCxnSpPr>
          <p:nvPr/>
        </p:nvCxnSpPr>
        <p:spPr bwMode="auto">
          <a:xfrm>
            <a:off x="2942584" y="1582633"/>
            <a:ext cx="2286641" cy="2431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Straight Arrow Connector 99"/>
          <p:cNvCxnSpPr>
            <a:stCxn id="49" idx="1"/>
          </p:cNvCxnSpPr>
          <p:nvPr/>
        </p:nvCxnSpPr>
        <p:spPr bwMode="auto">
          <a:xfrm flipH="1">
            <a:off x="5542006" y="2251211"/>
            <a:ext cx="1304238" cy="13994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2" name="Straight Arrow Connector 101"/>
          <p:cNvCxnSpPr>
            <a:stCxn id="29" idx="1"/>
          </p:cNvCxnSpPr>
          <p:nvPr/>
        </p:nvCxnSpPr>
        <p:spPr bwMode="auto">
          <a:xfrm flipH="1">
            <a:off x="5485127" y="2694980"/>
            <a:ext cx="1681915" cy="12197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75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r>
              <a:rPr lang="en-US" dirty="0" smtClean="0"/>
              <a:t>           WaSP Camera Components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4" y="1110618"/>
            <a:ext cx="8920366" cy="55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8157" y="5829297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 Baseplate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655403" y="476651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 Body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358562" y="4098724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Spacer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37177" y="4420193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Mounting Ring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855158" y="6391240"/>
            <a:ext cx="154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 Retainer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586652" y="6115525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21326" y="4699395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 Backplate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09270" y="366371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Adapter Ring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26365" y="5092897"/>
            <a:ext cx="700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CCD’s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9603" y="2819131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Getter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131298" y="1314445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Thermal Link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42796" y="2944713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Upper Spacer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80556" y="5460770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 Faceplate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424374" y="3741403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Center Mounting Ring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50513" y="4252612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Thermal Shield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527309" y="2594110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Upper Mounting Ring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 bwMode="auto">
          <a:xfrm flipH="1">
            <a:off x="6334125" y="4406501"/>
            <a:ext cx="216388" cy="153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5" idx="1"/>
          </p:cNvCxnSpPr>
          <p:nvPr/>
        </p:nvCxnSpPr>
        <p:spPr bwMode="auto">
          <a:xfrm flipH="1">
            <a:off x="7403980" y="4920405"/>
            <a:ext cx="251423" cy="172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3"/>
          </p:cNvCxnSpPr>
          <p:nvPr/>
        </p:nvCxnSpPr>
        <p:spPr bwMode="auto">
          <a:xfrm flipV="1">
            <a:off x="7403980" y="6545128"/>
            <a:ext cx="1187570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409313" y="6269413"/>
            <a:ext cx="2020312" cy="1218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5935601" y="5983185"/>
            <a:ext cx="2189224" cy="2862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16" idx="3"/>
          </p:cNvCxnSpPr>
          <p:nvPr/>
        </p:nvCxnSpPr>
        <p:spPr bwMode="auto">
          <a:xfrm flipV="1">
            <a:off x="6189916" y="5391149"/>
            <a:ext cx="290503" cy="2235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68" name="Straight Arrow Connector 11267"/>
          <p:cNvCxnSpPr/>
          <p:nvPr/>
        </p:nvCxnSpPr>
        <p:spPr bwMode="auto">
          <a:xfrm flipV="1">
            <a:off x="4627134" y="4766516"/>
            <a:ext cx="959518" cy="480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70" name="Straight Arrow Connector 11269"/>
          <p:cNvCxnSpPr>
            <a:stCxn id="10" idx="3"/>
          </p:cNvCxnSpPr>
          <p:nvPr/>
        </p:nvCxnSpPr>
        <p:spPr bwMode="auto">
          <a:xfrm flipV="1">
            <a:off x="4732290" y="4560389"/>
            <a:ext cx="496935" cy="2928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912040" y="509395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O- Ring</a:t>
            </a:r>
            <a:endParaRPr lang="en-US" sz="1400" dirty="0"/>
          </a:p>
        </p:txBody>
      </p:sp>
      <p:cxnSp>
        <p:nvCxnSpPr>
          <p:cNvPr id="11274" name="Straight Arrow Connector 11273"/>
          <p:cNvCxnSpPr>
            <a:stCxn id="39" idx="2"/>
          </p:cNvCxnSpPr>
          <p:nvPr/>
        </p:nvCxnSpPr>
        <p:spPr bwMode="auto">
          <a:xfrm flipH="1">
            <a:off x="8039100" y="5401729"/>
            <a:ext cx="273852" cy="2129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76" name="Straight Arrow Connector 11275"/>
          <p:cNvCxnSpPr>
            <a:stCxn id="11" idx="1"/>
          </p:cNvCxnSpPr>
          <p:nvPr/>
        </p:nvCxnSpPr>
        <p:spPr bwMode="auto">
          <a:xfrm flipH="1">
            <a:off x="5229225" y="3817604"/>
            <a:ext cx="180045" cy="2209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80" name="Straight Arrow Connector 11279"/>
          <p:cNvCxnSpPr>
            <a:stCxn id="15" idx="1"/>
          </p:cNvCxnSpPr>
          <p:nvPr/>
        </p:nvCxnSpPr>
        <p:spPr bwMode="auto">
          <a:xfrm flipH="1">
            <a:off x="4114800" y="3098602"/>
            <a:ext cx="627996" cy="2446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82" name="Straight Arrow Connector 11281"/>
          <p:cNvCxnSpPr>
            <a:stCxn id="19" idx="2"/>
          </p:cNvCxnSpPr>
          <p:nvPr/>
        </p:nvCxnSpPr>
        <p:spPr bwMode="auto">
          <a:xfrm flipH="1">
            <a:off x="3907315" y="2901887"/>
            <a:ext cx="557912" cy="3190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84" name="Straight Arrow Connector 11283"/>
          <p:cNvCxnSpPr>
            <a:stCxn id="7" idx="0"/>
          </p:cNvCxnSpPr>
          <p:nvPr/>
        </p:nvCxnSpPr>
        <p:spPr bwMode="auto">
          <a:xfrm flipV="1">
            <a:off x="3575095" y="4200525"/>
            <a:ext cx="806405" cy="2196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86" name="Straight Arrow Connector 11285"/>
          <p:cNvCxnSpPr>
            <a:stCxn id="6" idx="3"/>
          </p:cNvCxnSpPr>
          <p:nvPr/>
        </p:nvCxnSpPr>
        <p:spPr bwMode="auto">
          <a:xfrm flipV="1">
            <a:off x="3647697" y="4098724"/>
            <a:ext cx="538574" cy="153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88" name="Straight Arrow Connector 11287"/>
          <p:cNvCxnSpPr>
            <a:stCxn id="17" idx="3"/>
          </p:cNvCxnSpPr>
          <p:nvPr/>
        </p:nvCxnSpPr>
        <p:spPr bwMode="auto">
          <a:xfrm>
            <a:off x="3349901" y="3895292"/>
            <a:ext cx="605039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90" name="Straight Connector 11289"/>
          <p:cNvCxnSpPr/>
          <p:nvPr/>
        </p:nvCxnSpPr>
        <p:spPr bwMode="auto">
          <a:xfrm>
            <a:off x="878343" y="2333625"/>
            <a:ext cx="702807" cy="4143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92" name="Straight Connector 11291"/>
          <p:cNvCxnSpPr>
            <a:stCxn id="13" idx="0"/>
          </p:cNvCxnSpPr>
          <p:nvPr/>
        </p:nvCxnSpPr>
        <p:spPr bwMode="auto">
          <a:xfrm flipV="1">
            <a:off x="800402" y="2540811"/>
            <a:ext cx="429344" cy="2783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94" name="Straight Arrow Connector 11293"/>
          <p:cNvCxnSpPr/>
          <p:nvPr/>
        </p:nvCxnSpPr>
        <p:spPr bwMode="auto">
          <a:xfrm flipH="1">
            <a:off x="1504950" y="1468333"/>
            <a:ext cx="626348" cy="5890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3517944" y="1884461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O- Ring</a:t>
            </a:r>
            <a:endParaRPr lang="en-US" sz="1400" dirty="0"/>
          </a:p>
        </p:txBody>
      </p:sp>
      <p:cxnSp>
        <p:nvCxnSpPr>
          <p:cNvPr id="32" name="Straight Arrow Connector 31"/>
          <p:cNvCxnSpPr>
            <a:stCxn id="65" idx="1"/>
          </p:cNvCxnSpPr>
          <p:nvPr/>
        </p:nvCxnSpPr>
        <p:spPr bwMode="auto">
          <a:xfrm flipH="1">
            <a:off x="2400300" y="2038350"/>
            <a:ext cx="1117644" cy="2762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65" idx="1"/>
          </p:cNvCxnSpPr>
          <p:nvPr/>
        </p:nvCxnSpPr>
        <p:spPr bwMode="auto">
          <a:xfrm flipH="1">
            <a:off x="3228975" y="2038350"/>
            <a:ext cx="288969" cy="6905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15271" y="3253545"/>
            <a:ext cx="15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 Interface</a:t>
            </a:r>
          </a:p>
          <a:p>
            <a:r>
              <a:rPr lang="en-US" sz="1400" dirty="0" smtClean="0"/>
              <a:t> Board (VIB)</a:t>
            </a:r>
            <a:endParaRPr lang="en-US" sz="1400" dirty="0"/>
          </a:p>
        </p:txBody>
      </p:sp>
      <p:cxnSp>
        <p:nvCxnSpPr>
          <p:cNvPr id="38" name="Straight Arrow Connector 37"/>
          <p:cNvCxnSpPr>
            <a:stCxn id="70" idx="3"/>
          </p:cNvCxnSpPr>
          <p:nvPr/>
        </p:nvCxnSpPr>
        <p:spPr bwMode="auto">
          <a:xfrm flipV="1">
            <a:off x="1589228" y="3022133"/>
            <a:ext cx="731234" cy="4930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17081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5322"/>
            <a:ext cx="7890365" cy="61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0" y="0"/>
            <a:ext cx="4496537" cy="762000"/>
          </a:xfrm>
        </p:spPr>
        <p:txBody>
          <a:bodyPr/>
          <a:lstStyle/>
          <a:p>
            <a:r>
              <a:rPr lang="en-US" dirty="0" smtClean="0"/>
              <a:t>Getter Assembly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68957" y="1905000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Getter Material Retainer</a:t>
            </a:r>
          </a:p>
          <a:p>
            <a:r>
              <a:rPr lang="en-US" sz="1400" dirty="0" smtClean="0"/>
              <a:t>(perforated sheet)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7512" y="3958829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Getter Body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3799" y="3425429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Getter material (charcoal?)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7321" y="1206698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Retaining Screws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3457575" y="1196579"/>
            <a:ext cx="749746" cy="153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4" idx="1"/>
          </p:cNvCxnSpPr>
          <p:nvPr/>
        </p:nvCxnSpPr>
        <p:spPr bwMode="auto">
          <a:xfrm flipH="1">
            <a:off x="3715670" y="2166610"/>
            <a:ext cx="1353287" cy="5575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6" idx="1"/>
          </p:cNvCxnSpPr>
          <p:nvPr/>
        </p:nvCxnSpPr>
        <p:spPr bwMode="auto">
          <a:xfrm flipH="1">
            <a:off x="3640537" y="3579318"/>
            <a:ext cx="1153262" cy="11546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5" idx="1"/>
          </p:cNvCxnSpPr>
          <p:nvPr/>
        </p:nvCxnSpPr>
        <p:spPr bwMode="auto">
          <a:xfrm flipH="1">
            <a:off x="3600450" y="4112718"/>
            <a:ext cx="1077062" cy="15737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746580" y="2919115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Dutch Cloth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689103" y="3073003"/>
            <a:ext cx="1035297" cy="506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63003" y="6096000"/>
            <a:ext cx="2434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Heater w/ Thermal Cutoff Fuse</a:t>
            </a:r>
          </a:p>
          <a:p>
            <a:r>
              <a:rPr lang="en-US" sz="1400" dirty="0" smtClean="0"/>
              <a:t>Soldered to lead</a:t>
            </a:r>
          </a:p>
        </p:txBody>
      </p:sp>
      <p:cxnSp>
        <p:nvCxnSpPr>
          <p:cNvPr id="7" name="Straight Arrow Connector 6"/>
          <p:cNvCxnSpPr>
            <a:stCxn id="16" idx="1"/>
          </p:cNvCxnSpPr>
          <p:nvPr/>
        </p:nvCxnSpPr>
        <p:spPr>
          <a:xfrm flipH="1" flipV="1">
            <a:off x="2971800" y="6005736"/>
            <a:ext cx="1391203" cy="3518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76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013"/>
            <a:ext cx="6866740" cy="617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Dewar mounted to Camera Baseplate (with VIB in between)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069329" y="5903169"/>
            <a:ext cx="78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Getter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0383" y="1283999"/>
            <a:ext cx="79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Dewar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0275" y="3627148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Thermal Link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4447" y="2788948"/>
            <a:ext cx="2931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Heaters (paired with Thermal</a:t>
            </a:r>
          </a:p>
          <a:p>
            <a:r>
              <a:rPr lang="en-US" dirty="0" smtClean="0"/>
              <a:t>Cutoff Fuse soldered to lead)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 bwMode="auto">
          <a:xfrm flipH="1">
            <a:off x="4824187" y="3112114"/>
            <a:ext cx="590260" cy="4384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293843" y="3811814"/>
            <a:ext cx="716432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053169" y="1468665"/>
            <a:ext cx="661706" cy="3737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861627" y="5764893"/>
            <a:ext cx="431552" cy="3229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966772" y="2417473"/>
            <a:ext cx="2405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Heater Mounting Plate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 bwMode="auto">
          <a:xfrm flipH="1">
            <a:off x="4376512" y="2602139"/>
            <a:ext cx="590260" cy="576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24047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6689"/>
            <a:ext cx="9143999" cy="52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305800" cy="762000"/>
          </a:xfrm>
        </p:spPr>
        <p:txBody>
          <a:bodyPr/>
          <a:lstStyle/>
          <a:p>
            <a:r>
              <a:rPr lang="en-US" dirty="0" smtClean="0"/>
              <a:t>          Thermal Isolator Assembly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544163" y="546735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Spacer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132727" y="6444406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Mounting Ring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02594" y="988222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Upper Mounting Ring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36" idx="0"/>
          </p:cNvCxnSpPr>
          <p:nvPr/>
        </p:nvCxnSpPr>
        <p:spPr bwMode="auto">
          <a:xfrm flipV="1">
            <a:off x="4848964" y="4439467"/>
            <a:ext cx="152398" cy="312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833298" y="5095577"/>
            <a:ext cx="533399" cy="5256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>
            <a:stCxn id="37" idx="2"/>
          </p:cNvCxnSpPr>
          <p:nvPr/>
        </p:nvCxnSpPr>
        <p:spPr bwMode="auto">
          <a:xfrm>
            <a:off x="1440512" y="1295999"/>
            <a:ext cx="937917" cy="3613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>
            <a:stCxn id="14" idx="3"/>
          </p:cNvCxnSpPr>
          <p:nvPr/>
        </p:nvCxnSpPr>
        <p:spPr bwMode="auto">
          <a:xfrm flipV="1">
            <a:off x="6350054" y="4851205"/>
            <a:ext cx="1088971" cy="13123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33" idx="3"/>
          </p:cNvCxnSpPr>
          <p:nvPr/>
        </p:nvCxnSpPr>
        <p:spPr bwMode="auto">
          <a:xfrm flipV="1">
            <a:off x="7008562" y="5968604"/>
            <a:ext cx="668588" cy="6296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826368"/>
              </p:ext>
            </p:extLst>
          </p:nvPr>
        </p:nvGraphicFramePr>
        <p:xfrm>
          <a:off x="1752600" y="3809999"/>
          <a:ext cx="2273297" cy="294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Acrobat Document" r:id="rId4" imgW="5829207" imgH="7543800" progId="AcroExch.Document.11">
                  <p:embed/>
                </p:oleObj>
              </mc:Choice>
              <mc:Fallback>
                <p:oleObj name="Acrobat Document" r:id="rId4" imgW="5829207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3809999"/>
                        <a:ext cx="2273297" cy="2942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50512" y="4787771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Bond Spacers</a:t>
            </a:r>
          </a:p>
          <a:p>
            <a:r>
              <a:rPr lang="en-US" sz="1400" dirty="0" smtClean="0"/>
              <a:t>into grooves</a:t>
            </a:r>
            <a:endParaRPr lang="en-US" sz="1400" dirty="0"/>
          </a:p>
        </p:txBody>
      </p:sp>
      <p:cxnSp>
        <p:nvCxnSpPr>
          <p:cNvPr id="52" name="Straight Arrow Connector 51"/>
          <p:cNvCxnSpPr>
            <a:stCxn id="42" idx="3"/>
          </p:cNvCxnSpPr>
          <p:nvPr/>
        </p:nvCxnSpPr>
        <p:spPr bwMode="auto">
          <a:xfrm flipV="1">
            <a:off x="1460486" y="3946593"/>
            <a:ext cx="1509426" cy="1102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>
            <a:stCxn id="42" idx="3"/>
          </p:cNvCxnSpPr>
          <p:nvPr/>
        </p:nvCxnSpPr>
        <p:spPr bwMode="auto">
          <a:xfrm>
            <a:off x="1460486" y="5049381"/>
            <a:ext cx="2004726" cy="46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>
            <a:stCxn id="42" idx="3"/>
          </p:cNvCxnSpPr>
          <p:nvPr/>
        </p:nvCxnSpPr>
        <p:spPr bwMode="auto">
          <a:xfrm>
            <a:off x="1460486" y="5049381"/>
            <a:ext cx="2004726" cy="1163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35" idx="0"/>
          </p:cNvCxnSpPr>
          <p:nvPr/>
        </p:nvCxnSpPr>
        <p:spPr bwMode="auto">
          <a:xfrm flipV="1">
            <a:off x="3882168" y="3629025"/>
            <a:ext cx="196892" cy="5389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36" idx="1"/>
          </p:cNvCxnSpPr>
          <p:nvPr/>
        </p:nvCxnSpPr>
        <p:spPr bwMode="auto">
          <a:xfrm flipH="1">
            <a:off x="3724275" y="4905448"/>
            <a:ext cx="161925" cy="2970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237600" y="416793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Upper Spacer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886200" y="4751559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Center Mounting Ring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14" idx="1"/>
          </p:cNvCxnSpPr>
          <p:nvPr/>
        </p:nvCxnSpPr>
        <p:spPr bwMode="auto">
          <a:xfrm flipH="1" flipV="1">
            <a:off x="3771900" y="5968605"/>
            <a:ext cx="810362" cy="1949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582262" y="5901929"/>
            <a:ext cx="1767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Vented Captive Screw</a:t>
            </a:r>
          </a:p>
          <a:p>
            <a:r>
              <a:rPr lang="en-US" sz="1400" dirty="0" smtClean="0"/>
              <a:t>(removable)</a:t>
            </a:r>
          </a:p>
        </p:txBody>
      </p:sp>
      <p:cxnSp>
        <p:nvCxnSpPr>
          <p:cNvPr id="4" name="Straight Arrow Connector 3"/>
          <p:cNvCxnSpPr>
            <a:stCxn id="37" idx="2"/>
          </p:cNvCxnSpPr>
          <p:nvPr/>
        </p:nvCxnSpPr>
        <p:spPr bwMode="auto">
          <a:xfrm>
            <a:off x="1440512" y="1295999"/>
            <a:ext cx="1216963" cy="2570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32" idx="1"/>
          </p:cNvCxnSpPr>
          <p:nvPr/>
        </p:nvCxnSpPr>
        <p:spPr bwMode="auto">
          <a:xfrm flipH="1">
            <a:off x="3457575" y="5621239"/>
            <a:ext cx="1086588" cy="153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stCxn id="33" idx="1"/>
          </p:cNvCxnSpPr>
          <p:nvPr/>
        </p:nvCxnSpPr>
        <p:spPr>
          <a:xfrm flipH="1" flipV="1">
            <a:off x="3881437" y="6283449"/>
            <a:ext cx="1251290" cy="314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5" idx="1"/>
          </p:cNvCxnSpPr>
          <p:nvPr/>
        </p:nvCxnSpPr>
        <p:spPr>
          <a:xfrm flipH="1">
            <a:off x="3002735" y="4321820"/>
            <a:ext cx="234865" cy="153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60486" y="5049381"/>
            <a:ext cx="1509426" cy="2344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17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3" y="0"/>
            <a:ext cx="9029700" cy="762000"/>
          </a:xfrm>
        </p:spPr>
        <p:txBody>
          <a:bodyPr/>
          <a:lstStyle/>
          <a:p>
            <a:pPr algn="ctr"/>
            <a:r>
              <a:rPr lang="en-US" sz="2400" dirty="0" smtClean="0"/>
              <a:t>Thermal Isolator Assembly assembled to Camera Body</a:t>
            </a:r>
            <a:endParaRPr lang="en-US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21" y="933450"/>
            <a:ext cx="651226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6090" y="540105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 Body</a:t>
            </a: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 bwMode="auto">
          <a:xfrm flipV="1">
            <a:off x="3215607" y="5225143"/>
            <a:ext cx="819364" cy="3298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303404" y="1086289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Thermal Isolator Assembly</a:t>
            </a:r>
            <a:endParaRPr lang="en-US" sz="1400" dirty="0" smtClean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>
            <a:off x="4310743" y="1240178"/>
            <a:ext cx="992661" cy="2693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81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025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          </a:t>
            </a:r>
            <a:r>
              <a:rPr lang="en-US" sz="2400" dirty="0" smtClean="0"/>
              <a:t>Adapter Ring and CCD Backplate assembled to Thermal                   Isolator   Assembly</a:t>
            </a:r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832011"/>
            <a:ext cx="7387771" cy="57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13714" y="1226849"/>
            <a:ext cx="29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Isolator Assembly 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 bwMode="auto">
          <a:xfrm flipH="1">
            <a:off x="3628571" y="1411515"/>
            <a:ext cx="1985143" cy="250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56463" y="534850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Adapter Ring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51085" y="6034707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CCD Backplate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187651" y="5080000"/>
            <a:ext cx="996427" cy="453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7" idx="3"/>
          </p:cNvCxnSpPr>
          <p:nvPr/>
        </p:nvCxnSpPr>
        <p:spPr bwMode="auto">
          <a:xfrm flipV="1">
            <a:off x="5213106" y="5820229"/>
            <a:ext cx="1202208" cy="399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38800" y="1905000"/>
            <a:ext cx="27015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 mounting pads will be </a:t>
            </a:r>
          </a:p>
          <a:p>
            <a:r>
              <a:rPr lang="en-US" dirty="0" smtClean="0"/>
              <a:t>machined or replaced with</a:t>
            </a:r>
          </a:p>
          <a:p>
            <a:r>
              <a:rPr lang="en-US" dirty="0" smtClean="0"/>
              <a:t> shims to adjust tip &amp; tilt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19800" y="2828330"/>
            <a:ext cx="969786" cy="676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 flipH="1">
            <a:off x="5334000" y="2828330"/>
            <a:ext cx="1655587" cy="22516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 flipH="1">
            <a:off x="6629400" y="2828330"/>
            <a:ext cx="360187" cy="1515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00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8:30 </a:t>
            </a:r>
            <a:r>
              <a:rPr lang="en-US" dirty="0"/>
              <a:t>Coffee </a:t>
            </a:r>
          </a:p>
          <a:p>
            <a:r>
              <a:rPr lang="en-US" dirty="0" smtClean="0"/>
              <a:t>9:00 </a:t>
            </a:r>
            <a:r>
              <a:rPr lang="en-US" dirty="0"/>
              <a:t>Project Introduction and </a:t>
            </a:r>
            <a:r>
              <a:rPr lang="en-US" dirty="0" smtClean="0"/>
              <a:t>Requirements </a:t>
            </a:r>
            <a:r>
              <a:rPr lang="en-US" dirty="0"/>
              <a:t>- E. </a:t>
            </a:r>
            <a:r>
              <a:rPr lang="en-US" dirty="0" err="1"/>
              <a:t>Bellm</a:t>
            </a:r>
            <a:r>
              <a:rPr lang="en-US" dirty="0"/>
              <a:t>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200" dirty="0"/>
              <a:t>9:20 Cryostat </a:t>
            </a:r>
          </a:p>
          <a:p>
            <a:pPr lvl="1"/>
            <a:r>
              <a:rPr lang="en-US" sz="2100" dirty="0" smtClean="0"/>
              <a:t>Optical </a:t>
            </a:r>
            <a:r>
              <a:rPr lang="en-US" sz="2100" dirty="0"/>
              <a:t>Design - S. Martin</a:t>
            </a:r>
          </a:p>
          <a:p>
            <a:pPr lvl="1"/>
            <a:r>
              <a:rPr lang="en-US" dirty="0" smtClean="0"/>
              <a:t>Mechanical </a:t>
            </a:r>
            <a:r>
              <a:rPr lang="en-US" dirty="0"/>
              <a:t>Design - R. </a:t>
            </a:r>
            <a:r>
              <a:rPr lang="en-US" dirty="0" smtClean="0"/>
              <a:t>Hein</a:t>
            </a:r>
          </a:p>
          <a:p>
            <a:pPr lvl="1"/>
            <a:r>
              <a:rPr lang="en-US" dirty="0" smtClean="0"/>
              <a:t>Handling </a:t>
            </a:r>
            <a:r>
              <a:rPr lang="en-US" dirty="0"/>
              <a:t>- T. Goodsall </a:t>
            </a:r>
            <a:endParaRPr lang="en-US" dirty="0" smtClean="0"/>
          </a:p>
          <a:p>
            <a:pPr lvl="1"/>
            <a:r>
              <a:rPr lang="en-US" dirty="0" smtClean="0"/>
              <a:t>Thermal </a:t>
            </a:r>
            <a:r>
              <a:rPr lang="en-US" dirty="0"/>
              <a:t>Design - R. Smith </a:t>
            </a:r>
            <a:endParaRPr lang="en-US" dirty="0" smtClean="0"/>
          </a:p>
          <a:p>
            <a:pPr lvl="1"/>
            <a:r>
              <a:rPr lang="en-US" dirty="0" smtClean="0"/>
              <a:t>Window </a:t>
            </a:r>
            <a:r>
              <a:rPr lang="en-US" dirty="0"/>
              <a:t>Demister - R. Smith </a:t>
            </a:r>
          </a:p>
          <a:p>
            <a:r>
              <a:rPr lang="en-US" dirty="0" smtClean="0"/>
              <a:t>10:35 </a:t>
            </a:r>
            <a:r>
              <a:rPr lang="en-US" dirty="0"/>
              <a:t>Break </a:t>
            </a:r>
          </a:p>
          <a:p>
            <a:r>
              <a:rPr lang="en-US" dirty="0" smtClean="0"/>
              <a:t>10:45 </a:t>
            </a:r>
            <a:r>
              <a:rPr lang="en-US" dirty="0"/>
              <a:t>Interfaces </a:t>
            </a:r>
          </a:p>
          <a:p>
            <a:pPr lvl="1"/>
            <a:r>
              <a:rPr lang="en-US" dirty="0"/>
              <a:t>Vacuum Interface Board - T. Goodsall </a:t>
            </a:r>
          </a:p>
          <a:p>
            <a:pPr lvl="1"/>
            <a:r>
              <a:rPr lang="en-US" dirty="0"/>
              <a:t>Guider Interface - T. Goodsall </a:t>
            </a:r>
          </a:p>
          <a:p>
            <a:pPr lvl="1"/>
            <a:r>
              <a:rPr lang="en-US" dirty="0" smtClean="0"/>
              <a:t>External </a:t>
            </a:r>
            <a:r>
              <a:rPr lang="en-US" dirty="0"/>
              <a:t>Electronics - R. Smith </a:t>
            </a:r>
          </a:p>
          <a:p>
            <a:r>
              <a:rPr lang="en-US" dirty="0" smtClean="0"/>
              <a:t>11:10 </a:t>
            </a:r>
            <a:r>
              <a:rPr lang="en-US" dirty="0"/>
              <a:t>Management Plan - S. Martin </a:t>
            </a:r>
            <a:endParaRPr lang="en-US" dirty="0" smtClean="0"/>
          </a:p>
          <a:p>
            <a:pPr lvl="1"/>
            <a:r>
              <a:rPr lang="en-US" dirty="0" smtClean="0"/>
              <a:t>Electronics I&amp;T </a:t>
            </a:r>
            <a:r>
              <a:rPr lang="en-US" dirty="0"/>
              <a:t>Planning - T. Goodsall </a:t>
            </a:r>
          </a:p>
          <a:p>
            <a:r>
              <a:rPr lang="en-US" dirty="0" smtClean="0"/>
              <a:t>11:30 </a:t>
            </a:r>
            <a:r>
              <a:rPr lang="en-US" dirty="0"/>
              <a:t>Discussion </a:t>
            </a:r>
          </a:p>
          <a:p>
            <a:r>
              <a:rPr lang="en-US" dirty="0" smtClean="0"/>
              <a:t>12:00 </a:t>
            </a:r>
            <a:r>
              <a:rPr lang="en-US" dirty="0"/>
              <a:t>Adjourn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Thermal Shield assembled to Thermal Isolator Assembly</a:t>
            </a:r>
            <a:endParaRPr lang="en-US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72" y="1146635"/>
            <a:ext cx="6590963" cy="540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6456" y="6481802"/>
            <a:ext cx="29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Isolator Assembly </a:t>
            </a: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 bwMode="auto">
          <a:xfrm flipH="1" flipV="1">
            <a:off x="6908800" y="4978400"/>
            <a:ext cx="751428" cy="1503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403084" y="4992523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</a:t>
            </a:r>
            <a:r>
              <a:rPr lang="en-US" dirty="0" smtClean="0"/>
              <a:t>Shield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 bwMode="auto">
          <a:xfrm flipV="1">
            <a:off x="1271271" y="4325257"/>
            <a:ext cx="1283242" cy="667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26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VIB mounted to Camera Body</a:t>
            </a:r>
            <a:endParaRPr lang="en-US" sz="2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" y="859277"/>
            <a:ext cx="7523747" cy="57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5837" y="5736771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Camera Body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41142" y="190902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O-Ring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31130" y="87340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VIB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860800" y="1058066"/>
            <a:ext cx="670330" cy="4659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4" idx="1"/>
          </p:cNvCxnSpPr>
          <p:nvPr/>
        </p:nvCxnSpPr>
        <p:spPr bwMode="auto">
          <a:xfrm flipH="1">
            <a:off x="5196114" y="2093686"/>
            <a:ext cx="345028" cy="4027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3" idx="3"/>
          </p:cNvCxnSpPr>
          <p:nvPr/>
        </p:nvCxnSpPr>
        <p:spPr bwMode="auto">
          <a:xfrm flipV="1">
            <a:off x="3701146" y="5486400"/>
            <a:ext cx="1343005" cy="435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757864" y="57888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9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76" y="1099294"/>
            <a:ext cx="7421820" cy="57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Detectors mounted to CCD Backplate        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701830" y="2258722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CCD Backplate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32183" y="384440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Science CCD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96520" y="6489637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Guide CCD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77870" y="646417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Focus CCD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" idx="2"/>
          </p:cNvCxnSpPr>
          <p:nvPr/>
        </p:nvCxnSpPr>
        <p:spPr bwMode="auto">
          <a:xfrm flipH="1">
            <a:off x="7848600" y="4213741"/>
            <a:ext cx="468413" cy="729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5" idx="0"/>
          </p:cNvCxnSpPr>
          <p:nvPr/>
        </p:nvCxnSpPr>
        <p:spPr bwMode="auto">
          <a:xfrm flipH="1" flipV="1">
            <a:off x="7677870" y="6172200"/>
            <a:ext cx="688650" cy="2919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4" idx="3"/>
          </p:cNvCxnSpPr>
          <p:nvPr/>
        </p:nvCxnSpPr>
        <p:spPr bwMode="auto">
          <a:xfrm flipV="1">
            <a:off x="5860996" y="6572250"/>
            <a:ext cx="1025579" cy="102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6563133" y="2961078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Assembly Guide Rods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373785" y="3330410"/>
            <a:ext cx="1423019" cy="648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552950" y="2443388"/>
            <a:ext cx="2148880" cy="1023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44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07" y="954182"/>
            <a:ext cx="6939806" cy="572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47625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Detectors mounted to CCD Backplate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(reverse angle)        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99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92" y="855015"/>
            <a:ext cx="5884933" cy="600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9" y="0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CCD Faceplate mounted to Thermal Isolator Assembly        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715000" y="1792906"/>
            <a:ext cx="29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Isolator Assembly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51" y="6183868"/>
            <a:ext cx="1543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CCD Faceplate</a:t>
            </a:r>
            <a:endParaRPr lang="en-US" dirty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 bwMode="auto">
          <a:xfrm flipH="1">
            <a:off x="4281401" y="1977572"/>
            <a:ext cx="1433599" cy="1317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4" idx="3"/>
          </p:cNvCxnSpPr>
          <p:nvPr/>
        </p:nvCxnSpPr>
        <p:spPr bwMode="auto">
          <a:xfrm flipV="1">
            <a:off x="2971801" y="5769820"/>
            <a:ext cx="1145430" cy="598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8119" y="5638800"/>
            <a:ext cx="2231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Assembly Guide Rods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6" idx="3"/>
          </p:cNvCxnSpPr>
          <p:nvPr/>
        </p:nvCxnSpPr>
        <p:spPr>
          <a:xfrm flipV="1">
            <a:off x="2819400" y="5486400"/>
            <a:ext cx="609600" cy="337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537403" y="2831068"/>
            <a:ext cx="1587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Captive Screws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20" idx="1"/>
          </p:cNvCxnSpPr>
          <p:nvPr/>
        </p:nvCxnSpPr>
        <p:spPr>
          <a:xfrm flipH="1">
            <a:off x="5927803" y="3015734"/>
            <a:ext cx="609600" cy="489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135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8" y="1133476"/>
            <a:ext cx="7766107" cy="57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Window assembled to Camera Baseplate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257535" y="1415534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Camera Baseplate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2076" y="5184836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82798" y="210541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O-Ring`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3747" y="604105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Window Retainer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3" idx="1"/>
          </p:cNvCxnSpPr>
          <p:nvPr/>
        </p:nvCxnSpPr>
        <p:spPr bwMode="auto">
          <a:xfrm flipH="1">
            <a:off x="3578679" y="1600200"/>
            <a:ext cx="678856" cy="3592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5" idx="1"/>
          </p:cNvCxnSpPr>
          <p:nvPr/>
        </p:nvCxnSpPr>
        <p:spPr bwMode="auto">
          <a:xfrm flipH="1">
            <a:off x="4343059" y="2290082"/>
            <a:ext cx="639739" cy="635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4" idx="3"/>
          </p:cNvCxnSpPr>
          <p:nvPr/>
        </p:nvCxnSpPr>
        <p:spPr bwMode="auto">
          <a:xfrm flipV="1">
            <a:off x="3977479" y="5080000"/>
            <a:ext cx="692256" cy="2895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6" idx="3"/>
          </p:cNvCxnSpPr>
          <p:nvPr/>
        </p:nvCxnSpPr>
        <p:spPr bwMode="auto">
          <a:xfrm flipV="1">
            <a:off x="5265304" y="5859236"/>
            <a:ext cx="496356" cy="366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52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848599" cy="610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Camera Baseplate mounted to Camera Body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111055" y="1056311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Camera Body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33156" y="5668219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Camera Baseplate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50481" y="450707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O-Ring</a:t>
            </a:r>
            <a:endParaRPr lang="en-US" dirty="0"/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 bwMode="auto">
          <a:xfrm flipH="1">
            <a:off x="3054804" y="1240977"/>
            <a:ext cx="1056251" cy="3011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5" idx="3"/>
          </p:cNvCxnSpPr>
          <p:nvPr/>
        </p:nvCxnSpPr>
        <p:spPr bwMode="auto">
          <a:xfrm flipV="1">
            <a:off x="2166116" y="4194629"/>
            <a:ext cx="811582" cy="4971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4" idx="3"/>
          </p:cNvCxnSpPr>
          <p:nvPr/>
        </p:nvCxnSpPr>
        <p:spPr bwMode="auto">
          <a:xfrm flipV="1">
            <a:off x="3728601" y="5384800"/>
            <a:ext cx="709141" cy="4680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56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5" y="759512"/>
            <a:ext cx="7291015" cy="60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Dewar mounted to Camera Baseplate (with VIB in between)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484874" y="6074619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11308" y="1226849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Dewar`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49575" y="214124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O-Ring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86147" y="275084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(VIB)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 bwMode="auto">
          <a:xfrm flipH="1">
            <a:off x="6995887" y="2935514"/>
            <a:ext cx="590260" cy="576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733143" y="2325914"/>
            <a:ext cx="716432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4" idx="1"/>
          </p:cNvCxnSpPr>
          <p:nvPr/>
        </p:nvCxnSpPr>
        <p:spPr bwMode="auto">
          <a:xfrm flipH="1">
            <a:off x="3849602" y="1411515"/>
            <a:ext cx="661706" cy="3737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490277" y="5936343"/>
            <a:ext cx="431552" cy="3229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86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 smtClean="0"/>
              <a:t>WaSP installed on filter box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976628"/>
            <a:ext cx="8833545" cy="588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746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handling-</a:t>
            </a:r>
            <a:br>
              <a:rPr lang="en-US" dirty="0" smtClean="0"/>
            </a:br>
            <a:r>
              <a:rPr lang="en-US" dirty="0" err="1" smtClean="0"/>
              <a:t>tim</a:t>
            </a:r>
            <a:r>
              <a:rPr lang="en-US" dirty="0" smtClean="0"/>
              <a:t> </a:t>
            </a:r>
            <a:r>
              <a:rPr lang="en-US" dirty="0" err="1" smtClean="0"/>
              <a:t>goodsall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57864" y="57888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1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introduction-</a:t>
            </a:r>
            <a:br>
              <a:rPr lang="en-US" dirty="0" smtClean="0"/>
            </a:br>
            <a:r>
              <a:rPr lang="en-US" dirty="0" smtClean="0"/>
              <a:t>Eric </a:t>
            </a:r>
            <a:r>
              <a:rPr lang="en-US" dirty="0" err="1" smtClean="0"/>
              <a:t>Bellm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611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5233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Safe handling of detectors to avoid:</a:t>
            </a:r>
          </a:p>
          <a:p>
            <a:pPr lvl="1"/>
            <a:r>
              <a:rPr lang="en-US" dirty="0" smtClean="0"/>
              <a:t>Mechanical damage</a:t>
            </a:r>
          </a:p>
          <a:p>
            <a:pPr lvl="1"/>
            <a:r>
              <a:rPr lang="en-US" dirty="0" smtClean="0"/>
              <a:t>ESD</a:t>
            </a:r>
          </a:p>
          <a:p>
            <a:r>
              <a:rPr lang="en-US" dirty="0" smtClean="0"/>
              <a:t>Control of package, flex and connector movements during assembly to avoid collisions with installed detectors</a:t>
            </a:r>
            <a:endParaRPr lang="en-US" dirty="0"/>
          </a:p>
        </p:txBody>
      </p:sp>
      <p:pic>
        <p:nvPicPr>
          <p:cNvPr id="12" name="Content Placeholder 11" descr="Screen Shot 2013-06-18 at 13.40.0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r="872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45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rods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Allow removal of detector from container and insertion into dewar without touching package</a:t>
            </a:r>
          </a:p>
          <a:p>
            <a:r>
              <a:rPr lang="en-US" dirty="0" smtClean="0"/>
              <a:t>Provide control of flex and connector movements to avoid hitting already installed devices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71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76" y="1099294"/>
            <a:ext cx="7421820" cy="57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0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Detectors mounted to CCD Backplate        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701830" y="2258722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CCD Backplate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32183" y="384440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Science CCD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96520" y="6489637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Guide CCD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77870" y="646417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Focus CCD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" idx="2"/>
          </p:cNvCxnSpPr>
          <p:nvPr/>
        </p:nvCxnSpPr>
        <p:spPr bwMode="auto">
          <a:xfrm flipH="1">
            <a:off x="7848600" y="4213741"/>
            <a:ext cx="468413" cy="729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5" idx="0"/>
          </p:cNvCxnSpPr>
          <p:nvPr/>
        </p:nvCxnSpPr>
        <p:spPr bwMode="auto">
          <a:xfrm flipH="1" flipV="1">
            <a:off x="7677870" y="6172200"/>
            <a:ext cx="688650" cy="2919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4" idx="3"/>
          </p:cNvCxnSpPr>
          <p:nvPr/>
        </p:nvCxnSpPr>
        <p:spPr bwMode="auto">
          <a:xfrm flipV="1">
            <a:off x="5860996" y="6572250"/>
            <a:ext cx="1025579" cy="102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6563133" y="2961078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Assembly Guide Rods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373785" y="3330410"/>
            <a:ext cx="1423019" cy="648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552950" y="2443388"/>
            <a:ext cx="2148880" cy="1023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1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07" y="954182"/>
            <a:ext cx="6939806" cy="572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" y="47625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Detectors mounted to CCD Backplate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(reverse angle)        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36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810151"/>
            <a:ext cx="7166114" cy="60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9" y="0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CCD Faceplate mounted to Thermal Isolator Assembly        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265370" y="1792906"/>
            <a:ext cx="29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Isolator Assembly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4287" y="5425105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CCD Faceplate</a:t>
            </a:r>
            <a:endParaRPr lang="en-US" dirty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 bwMode="auto">
          <a:xfrm flipH="1">
            <a:off x="3831771" y="1977572"/>
            <a:ext cx="1433599" cy="1317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4" idx="3"/>
          </p:cNvCxnSpPr>
          <p:nvPr/>
        </p:nvCxnSpPr>
        <p:spPr bwMode="auto">
          <a:xfrm flipV="1">
            <a:off x="3076308" y="5011057"/>
            <a:ext cx="926460" cy="598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157051" y="4625005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Assembly Guide Rods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624393" y="4410075"/>
            <a:ext cx="566482" cy="3995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567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810151"/>
            <a:ext cx="7166114" cy="60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9" y="0"/>
            <a:ext cx="9029700" cy="762000"/>
          </a:xfrm>
        </p:spPr>
        <p:txBody>
          <a:bodyPr/>
          <a:lstStyle/>
          <a:p>
            <a:pPr algn="ctr"/>
            <a:r>
              <a:rPr lang="en-US" sz="2800" dirty="0"/>
              <a:t>CCD Faceplate mounted to Thermal Isolator Assembly        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265370" y="1792906"/>
            <a:ext cx="29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Thermal Isolator Assembly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4287" y="5425105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CCD Faceplate</a:t>
            </a:r>
            <a:endParaRPr lang="en-US" dirty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 bwMode="auto">
          <a:xfrm flipH="1">
            <a:off x="3831771" y="1977572"/>
            <a:ext cx="1433599" cy="1317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4" idx="3"/>
          </p:cNvCxnSpPr>
          <p:nvPr/>
        </p:nvCxnSpPr>
        <p:spPr bwMode="auto">
          <a:xfrm flipV="1">
            <a:off x="3076308" y="5011057"/>
            <a:ext cx="926460" cy="598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157051" y="4625005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Assembly Guide Rods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624393" y="4410075"/>
            <a:ext cx="566482" cy="3995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644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animation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r="-1750" b="3038"/>
          <a:stretch/>
        </p:blipFill>
        <p:spPr bwMode="auto">
          <a:xfrm>
            <a:off x="467360" y="1600200"/>
            <a:ext cx="8373600" cy="52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Thermal design and demister-</a:t>
            </a:r>
            <a:br>
              <a:rPr lang="en-US" dirty="0" smtClean="0"/>
            </a:br>
            <a:r>
              <a:rPr lang="en-US" dirty="0" smtClean="0"/>
              <a:t>roger smith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5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0" y="256437"/>
            <a:ext cx="8305800" cy="762000"/>
          </a:xfrm>
        </p:spPr>
        <p:txBody>
          <a:bodyPr/>
          <a:lstStyle/>
          <a:p>
            <a:r>
              <a:rPr lang="en-US" dirty="0" smtClean="0"/>
              <a:t>Thermal model</a:t>
            </a:r>
            <a:br>
              <a:rPr lang="en-US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/>
              <a:t>S</a:t>
            </a:r>
            <a:r>
              <a:rPr lang="en-US" sz="1000" dirty="0" smtClean="0"/>
              <a:t>preadsheet = http</a:t>
            </a:r>
            <a:r>
              <a:rPr lang="en-US" sz="1000" dirty="0"/>
              <a:t>://</a:t>
            </a:r>
            <a:r>
              <a:rPr lang="en-US" sz="1000" dirty="0" err="1"/>
              <a:t>www.oir.caltech.edu</a:t>
            </a:r>
            <a:r>
              <a:rPr lang="en-US" sz="1000" dirty="0"/>
              <a:t>/</a:t>
            </a:r>
            <a:r>
              <a:rPr lang="en-US" sz="1000" dirty="0" err="1"/>
              <a:t>twiki_oir</a:t>
            </a:r>
            <a:r>
              <a:rPr lang="en-US" sz="1000" dirty="0"/>
              <a:t>/bin/</a:t>
            </a:r>
            <a:r>
              <a:rPr lang="en-US" sz="1000" dirty="0" err="1"/>
              <a:t>viewfile</a:t>
            </a:r>
            <a:r>
              <a:rPr lang="en-US" sz="1000" dirty="0"/>
              <a:t>/Palomar/</a:t>
            </a:r>
            <a:r>
              <a:rPr lang="en-US" sz="1000" dirty="0" err="1"/>
              <a:t>WaSP</a:t>
            </a:r>
            <a:r>
              <a:rPr lang="en-US" sz="1000" dirty="0"/>
              <a:t>/</a:t>
            </a:r>
            <a:r>
              <a:rPr lang="en-US" sz="1000" dirty="0" err="1"/>
              <a:t>WebHome?rev</a:t>
            </a:r>
            <a:r>
              <a:rPr lang="en-US" sz="1000" dirty="0"/>
              <a:t>=1;filename=</a:t>
            </a:r>
            <a:r>
              <a:rPr lang="en-US" sz="1000" dirty="0" err="1"/>
              <a:t>WaSP_thermal.xls</a:t>
            </a:r>
            <a:r>
              <a:rPr lang="en-US" sz="1000" dirty="0"/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110966"/>
              </p:ext>
            </p:extLst>
          </p:nvPr>
        </p:nvGraphicFramePr>
        <p:xfrm>
          <a:off x="179706" y="1302638"/>
          <a:ext cx="7793861" cy="4796020"/>
        </p:xfrm>
        <a:graphic>
          <a:graphicData uri="http://schemas.openxmlformats.org/drawingml/2006/table">
            <a:tbl>
              <a:tblPr/>
              <a:tblGrid>
                <a:gridCol w="2890580"/>
                <a:gridCol w="802939"/>
                <a:gridCol w="1156233"/>
                <a:gridCol w="1081292"/>
                <a:gridCol w="1081292"/>
                <a:gridCol w="781525"/>
              </a:tblGrid>
              <a:tr h="18458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Typ.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Min.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Max.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Verdana"/>
                        </a:rPr>
                        <a:t>Ambient </a:t>
                      </a:r>
                      <a:r>
                        <a:rPr lang="en-US" sz="900" b="0" i="0" u="none" strike="noStrike" dirty="0" err="1">
                          <a:effectLst/>
                          <a:latin typeface="Verdana"/>
                        </a:rPr>
                        <a:t>Tempertaure</a:t>
                      </a:r>
                      <a:r>
                        <a:rPr lang="en-US" sz="900" b="0" i="0" u="none" strike="noStrike" dirty="0">
                          <a:effectLst/>
                          <a:latin typeface="Verdana"/>
                        </a:rPr>
                        <a:t> (operation)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285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263</a:t>
                      </a:r>
                      <a:endParaRPr lang="en-US" sz="900" b="0" i="0" u="none" strike="noStrike" dirty="0">
                        <a:solidFill>
                          <a:srgbClr val="0000D4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Sheild Temperature in dewar base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233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229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238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Detector Temperture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Verdana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Typ. Load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effectLst/>
                          <a:latin typeface="Verdana"/>
                        </a:rPr>
                        <a:t>Min.Load</a:t>
                      </a:r>
                      <a:endParaRPr lang="en-US" sz="900" b="1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Max Load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units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Conduction in Detector standoff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0.15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Tank Support conduction and radiation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2.92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2.34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3.31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Hold time, tank only, upright. (guess)</a:t>
                      </a: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3366FF"/>
                          </a:solidFill>
                          <a:effectLst/>
                          <a:latin typeface="Verdana"/>
                        </a:rPr>
                        <a:t>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hours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Conduction in wiring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D4"/>
                          </a:solidFill>
                          <a:effectLst/>
                          <a:latin typeface="Verdana"/>
                        </a:rPr>
                        <a:t>0.45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Verdana"/>
                        </a:rPr>
                        <a:t>Thermal resistance</a:t>
                      </a: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249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K/W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418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Radiation from VIB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Radiation: window-CCD (typical)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3.86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4.88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Radiation from shield to detector mount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0.18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CCD heater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Total load into CCD apart from heater</a:t>
                      </a: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4.63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3.29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5.75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Heater power</a:t>
                      </a: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1.37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2.71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0.25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thermal resistance detector to LN2</a:t>
                      </a: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FF"/>
                          </a:solidFill>
                          <a:effectLst/>
                          <a:latin typeface="Verdana"/>
                        </a:rPr>
                        <a:t>16.0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K/W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final detector temperature at zero power</a:t>
                      </a:r>
                    </a:p>
                  </a:txBody>
                  <a:tcPr marL="13314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151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169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8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Time to Coool fm ambient to operating</a:t>
                      </a:r>
                    </a:p>
                  </a:txBody>
                  <a:tcPr marL="266281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12.3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hour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541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Verdana"/>
                        </a:rPr>
                        <a:t>Total thermal load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Verdana"/>
                        </a:rPr>
                        <a:t>9.5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Verdana"/>
                        </a:rPr>
                        <a:t>8.8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Verdana"/>
                        </a:rPr>
                        <a:t>10.0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Verdana"/>
                        </a:rPr>
                        <a:t>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387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Verdan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1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Verdana"/>
                        </a:rPr>
                        <a:t>Hold time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Verdana"/>
                        </a:rPr>
                        <a:t>29.5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Verdana"/>
                        </a:rPr>
                        <a:t>32.0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Verdana"/>
                        </a:rPr>
                        <a:t>27.9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Verdana"/>
                        </a:rPr>
                        <a:t>hours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55480" y="6434149"/>
            <a:ext cx="6253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Recent news:  </a:t>
            </a:r>
            <a:r>
              <a:rPr lang="en-US" sz="1200" dirty="0" smtClean="0">
                <a:solidFill>
                  <a:srgbClr val="FF0000"/>
                </a:solidFill>
              </a:rPr>
              <a:t>e2v now specifies storage temperature  &gt; 148K to avoid flex delamination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 bwMode="auto">
          <a:xfrm flipV="1">
            <a:off x="5882351" y="5231015"/>
            <a:ext cx="742781" cy="12031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313018" y="599085"/>
            <a:ext cx="611623" cy="9297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694931" y="146532"/>
            <a:ext cx="368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By using electronics to heat dewar wall (as in LFC) we reduce likelihood of dewar getting this cold.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619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044" y="381000"/>
            <a:ext cx="5132955" cy="762000"/>
          </a:xfrm>
        </p:spPr>
        <p:txBody>
          <a:bodyPr/>
          <a:lstStyle/>
          <a:p>
            <a:r>
              <a:rPr lang="en-US" dirty="0" smtClean="0"/>
              <a:t>Sensor and heaters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094" y="1173603"/>
            <a:ext cx="4789125" cy="4495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600" dirty="0" smtClean="0"/>
              <a:t>Tank sensor and heater will be wired to hermetic connector in side wall </a:t>
            </a:r>
            <a:r>
              <a:rPr lang="en-US" sz="1600" dirty="0" smtClean="0">
                <a:solidFill>
                  <a:srgbClr val="FF6600"/>
                </a:solidFill>
              </a:rPr>
              <a:t>flats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3366FF"/>
                </a:solidFill>
              </a:rPr>
              <a:t>or top plate </a:t>
            </a:r>
            <a:r>
              <a:rPr lang="en-US" sz="1600" dirty="0" smtClean="0"/>
              <a:t>(TBD), so that wiring goes with top section when separated from base.  Cabled to Lakeshore 336.</a:t>
            </a:r>
          </a:p>
          <a:p>
            <a:pPr lvl="1"/>
            <a:r>
              <a:rPr lang="en-US" sz="1200" dirty="0" smtClean="0">
                <a:solidFill>
                  <a:srgbClr val="FF00FF"/>
                </a:solidFill>
              </a:rPr>
              <a:t>Tank sensor </a:t>
            </a:r>
            <a:r>
              <a:rPr lang="en-US" sz="1200" dirty="0" smtClean="0"/>
              <a:t>(diode is ok); use spare holes in tank.</a:t>
            </a:r>
          </a:p>
          <a:p>
            <a:pPr lvl="1"/>
            <a:r>
              <a:rPr lang="en-US" sz="1200" dirty="0" smtClean="0"/>
              <a:t>Tank heater resistors (TO-220, single mounting hole paired in parallel then pairs place in series).   Use spare holes in tank.</a:t>
            </a:r>
          </a:p>
          <a:p>
            <a:r>
              <a:rPr lang="en-US" sz="1600" dirty="0" smtClean="0"/>
              <a:t>Detector heater and sensors will be wired flying leads soldered to VIB.   Separate connector on VIB exterior will go to the Lakeshore 336. 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Detector cold plate heaters </a:t>
            </a:r>
            <a:r>
              <a:rPr lang="en-US" sz="1200" dirty="0" smtClean="0"/>
              <a:t>(TO-220 resistors in series-parallel combination, both side so thermal link)</a:t>
            </a:r>
          </a:p>
          <a:p>
            <a:pPr lvl="1"/>
            <a:r>
              <a:rPr lang="en-US" sz="1200" dirty="0" smtClean="0">
                <a:solidFill>
                  <a:srgbClr val="FFB318"/>
                </a:solidFill>
              </a:rPr>
              <a:t>Cold plate sensor </a:t>
            </a:r>
            <a:r>
              <a:rPr lang="en-US" sz="1200" dirty="0" smtClean="0"/>
              <a:t>(RTD)</a:t>
            </a:r>
          </a:p>
          <a:p>
            <a:pPr lvl="1"/>
            <a:r>
              <a:rPr lang="en-US" sz="1200" dirty="0" smtClean="0">
                <a:solidFill>
                  <a:srgbClr val="008000"/>
                </a:solidFill>
              </a:rPr>
              <a:t>Shield sensor </a:t>
            </a:r>
            <a:r>
              <a:rPr lang="en-US" sz="1200" dirty="0" smtClean="0"/>
              <a:t>(diode is ok), close to center.</a:t>
            </a:r>
          </a:p>
          <a:p>
            <a:pPr lvl="1"/>
            <a:r>
              <a:rPr lang="en-US" sz="1200" dirty="0" smtClean="0">
                <a:solidFill>
                  <a:srgbClr val="660066"/>
                </a:solidFill>
              </a:rPr>
              <a:t>Vacuum side wall sensor </a:t>
            </a:r>
            <a:r>
              <a:rPr lang="en-US" sz="1200" dirty="0" smtClean="0"/>
              <a:t>(diode is ok).</a:t>
            </a:r>
            <a:endParaRPr lang="en-US" sz="1200" dirty="0"/>
          </a:p>
          <a:p>
            <a:endParaRPr lang="en-US" sz="1600" dirty="0" smtClean="0"/>
          </a:p>
        </p:txBody>
      </p:sp>
      <p:pic>
        <p:nvPicPr>
          <p:cNvPr id="4" name="Picture 3" descr="Screen Shot 2013-06-15 at 10.35.5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270635" cy="36794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2372110" y="539175"/>
            <a:ext cx="1285490" cy="6038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2899245" y="1143001"/>
            <a:ext cx="758355" cy="2073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2012699" y="2348179"/>
            <a:ext cx="1966770" cy="407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 descr="Screen Shot 2013-06-15 at 10.47.52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9707"/>
            <a:ext cx="3910437" cy="231245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1521505" y="4109707"/>
            <a:ext cx="2515872" cy="1030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814665" y="3745382"/>
            <a:ext cx="3222712" cy="1394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3054991" y="4359859"/>
            <a:ext cx="982386" cy="9326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3054991" y="4624918"/>
            <a:ext cx="982386" cy="11622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3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893" y="838200"/>
            <a:ext cx="786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Helvetica Neue Light"/>
                <a:cs typeface="Helvetica Neue Light"/>
              </a:rPr>
              <a:t>WaSP</a:t>
            </a:r>
            <a:r>
              <a:rPr lang="en-US" sz="3600" dirty="0" smtClean="0">
                <a:latin typeface="Helvetica Neue Light"/>
                <a:cs typeface="Helvetica Neue Light"/>
              </a:rPr>
              <a:t> Overview and Requirements</a:t>
            </a:r>
            <a:endParaRPr lang="en-US" sz="3600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893" y="3854066"/>
            <a:ext cx="7869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 Light"/>
                <a:cs typeface="Helvetica Neue Light"/>
              </a:rPr>
              <a:t>Eric Bellm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2396" y="4804613"/>
            <a:ext cx="55303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On behalf of the </a:t>
            </a:r>
            <a:r>
              <a:rPr lang="en-US" dirty="0" err="1" smtClean="0">
                <a:latin typeface="Helvetica Neue Light"/>
                <a:cs typeface="Helvetica Neue Light"/>
              </a:rPr>
              <a:t>WaSP</a:t>
            </a:r>
            <a:r>
              <a:rPr lang="en-US" dirty="0" smtClean="0">
                <a:latin typeface="Helvetica Neue Light"/>
                <a:cs typeface="Helvetica Neue Light"/>
              </a:rPr>
              <a:t> </a:t>
            </a:r>
            <a:r>
              <a:rPr lang="en-US" dirty="0">
                <a:latin typeface="Helvetica Neue Light"/>
                <a:cs typeface="Helvetica Neue Light"/>
              </a:rPr>
              <a:t>Science Team</a:t>
            </a:r>
            <a:r>
              <a:rPr lang="en-US" dirty="0" smtClean="0">
                <a:latin typeface="Helvetica Neue Light"/>
                <a:cs typeface="Helvetica Neue Light"/>
              </a:rPr>
              <a:t>:</a:t>
            </a:r>
          </a:p>
          <a:p>
            <a:pPr algn="ctr"/>
            <a:endParaRPr lang="en-US" dirty="0">
              <a:latin typeface="Helvetica Neue Light"/>
              <a:cs typeface="Helvetica Neue Light"/>
            </a:endParaRP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Eric Bellm, </a:t>
            </a:r>
            <a:r>
              <a:rPr lang="en-US" dirty="0" err="1" smtClean="0">
                <a:latin typeface="Helvetica Neue Light"/>
                <a:cs typeface="Helvetica Neue Light"/>
              </a:rPr>
              <a:t>Shri</a:t>
            </a:r>
            <a:r>
              <a:rPr lang="en-US" dirty="0" smtClean="0">
                <a:latin typeface="Helvetica Neue Light"/>
                <a:cs typeface="Helvetica Neue Light"/>
              </a:rPr>
              <a:t> </a:t>
            </a:r>
            <a:r>
              <a:rPr lang="en-US" dirty="0" err="1">
                <a:latin typeface="Helvetica Neue Light"/>
                <a:cs typeface="Helvetica Neue Light"/>
              </a:rPr>
              <a:t>Kulkarni</a:t>
            </a:r>
            <a:r>
              <a:rPr lang="en-US" dirty="0">
                <a:latin typeface="Helvetica Neue Light"/>
                <a:cs typeface="Helvetica Neue Light"/>
              </a:rPr>
              <a:t>, Tom Prince</a:t>
            </a:r>
          </a:p>
          <a:p>
            <a:pPr algn="ctr"/>
            <a:r>
              <a:rPr lang="en-US" dirty="0">
                <a:latin typeface="Helvetica Neue Light"/>
                <a:cs typeface="Helvetica Neue Light"/>
              </a:rPr>
              <a:t>Mike Brown, Judy Cohen, George </a:t>
            </a:r>
            <a:r>
              <a:rPr lang="en-US" dirty="0" err="1">
                <a:latin typeface="Helvetica Neue Light"/>
                <a:cs typeface="Helvetica Neue Light"/>
              </a:rPr>
              <a:t>Djorgovski</a:t>
            </a:r>
            <a:r>
              <a:rPr lang="en-US" dirty="0">
                <a:latin typeface="Helvetica Neue Light"/>
                <a:cs typeface="Helvetica Neue Light"/>
              </a:rPr>
              <a:t>, Carl </a:t>
            </a:r>
            <a:r>
              <a:rPr lang="en-US" dirty="0" err="1">
                <a:latin typeface="Helvetica Neue Light"/>
                <a:cs typeface="Helvetica Neue Light"/>
              </a:rPr>
              <a:t>Grillmair</a:t>
            </a:r>
            <a:r>
              <a:rPr lang="en-US" dirty="0">
                <a:latin typeface="Helvetica Neue Light"/>
                <a:cs typeface="Helvetica Neue Light"/>
              </a:rPr>
              <a:t>, John Johnson, Paul </a:t>
            </a:r>
            <a:r>
              <a:rPr lang="en-US" dirty="0" err="1">
                <a:latin typeface="Helvetica Neue Light"/>
                <a:cs typeface="Helvetica Neue Light"/>
              </a:rPr>
              <a:t>Weissman</a:t>
            </a:r>
            <a:r>
              <a:rPr lang="en-US" dirty="0">
                <a:latin typeface="Helvetica Neue Light"/>
                <a:cs typeface="Helvetica Neue Light"/>
              </a:rPr>
              <a:t>, Lin Yan</a:t>
            </a:r>
          </a:p>
        </p:txBody>
      </p:sp>
      <p:pic>
        <p:nvPicPr>
          <p:cNvPr id="5" name="Picture 4" descr="WaSP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27" y="1684581"/>
            <a:ext cx="4042124" cy="20507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5464" y="55626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030614" cy="712914"/>
          </a:xfrm>
        </p:spPr>
        <p:txBody>
          <a:bodyPr/>
          <a:lstStyle/>
          <a:p>
            <a:r>
              <a:rPr lang="en-US" dirty="0" smtClean="0"/>
              <a:t>Tank heater, sensor, getter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5525" y="1065894"/>
            <a:ext cx="1968433" cy="2037355"/>
          </a:xfrm>
        </p:spPr>
        <p:txBody>
          <a:bodyPr>
            <a:noAutofit/>
          </a:bodyPr>
          <a:lstStyle/>
          <a:p>
            <a:r>
              <a:rPr lang="en-US" sz="1200" dirty="0" smtClean="0"/>
              <a:t>Ample getter volume &gt;&gt; 50ml</a:t>
            </a:r>
          </a:p>
          <a:p>
            <a:r>
              <a:rPr lang="en-US" sz="1200" dirty="0" smtClean="0"/>
              <a:t>Large inlet area allows fine mesh to be used: </a:t>
            </a:r>
            <a:r>
              <a:rPr lang="en-US" sz="1200" dirty="0" err="1" smtClean="0"/>
              <a:t>dutch</a:t>
            </a:r>
            <a:r>
              <a:rPr lang="en-US" sz="1200" dirty="0" smtClean="0"/>
              <a:t> weave SS cloth retained by rigid perforated sheet.</a:t>
            </a:r>
          </a:p>
          <a:p>
            <a:r>
              <a:rPr lang="en-US" sz="1200" dirty="0" smtClean="0"/>
              <a:t>Mounts onto existing flexure supports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1200" dirty="0" smtClean="0"/>
              <a:t>Heater resistors</a:t>
            </a:r>
          </a:p>
          <a:p>
            <a:r>
              <a:rPr lang="en-US" sz="1200" dirty="0" smtClean="0"/>
              <a:t>Heater wiring</a:t>
            </a:r>
          </a:p>
          <a:p>
            <a:endParaRPr lang="en-US" sz="1200" dirty="0"/>
          </a:p>
          <a:p>
            <a:r>
              <a:rPr lang="en-US" sz="1200" dirty="0" smtClean="0">
                <a:solidFill>
                  <a:srgbClr val="FF6600"/>
                </a:solidFill>
              </a:rPr>
              <a:t>Temperature sensor</a:t>
            </a:r>
          </a:p>
        </p:txBody>
      </p:sp>
      <p:pic>
        <p:nvPicPr>
          <p:cNvPr id="4" name="Picture 3" descr="Screen Shot 2013-06-15 at 10.57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894"/>
            <a:ext cx="6385525" cy="57921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32995" y="3891039"/>
            <a:ext cx="337687" cy="613694"/>
            <a:chOff x="1856955" y="3891039"/>
            <a:chExt cx="337687" cy="613694"/>
          </a:xfrm>
        </p:grpSpPr>
        <p:grpSp>
          <p:nvGrpSpPr>
            <p:cNvPr id="9" name="Group 8"/>
            <p:cNvGrpSpPr/>
            <p:nvPr/>
          </p:nvGrpSpPr>
          <p:grpSpPr>
            <a:xfrm>
              <a:off x="1856955" y="3891039"/>
              <a:ext cx="337687" cy="212674"/>
              <a:chOff x="7128307" y="4223534"/>
              <a:chExt cx="1090211" cy="587099"/>
            </a:xfrm>
            <a:solidFill>
              <a:srgbClr val="FFFF00"/>
            </a:solidFill>
          </p:grpSpPr>
          <p:sp>
            <p:nvSpPr>
              <p:cNvPr id="6" name="Rectangle 5"/>
              <p:cNvSpPr/>
              <p:nvPr/>
            </p:nvSpPr>
            <p:spPr bwMode="auto">
              <a:xfrm>
                <a:off x="7128307" y="4223534"/>
                <a:ext cx="682879" cy="58709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7811186" y="433735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7811186" y="463353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856955" y="4292059"/>
              <a:ext cx="337687" cy="212674"/>
              <a:chOff x="7128307" y="4223534"/>
              <a:chExt cx="1090211" cy="587099"/>
            </a:xfrm>
            <a:solidFill>
              <a:srgbClr val="FFFF00"/>
            </a:solidFill>
          </p:grpSpPr>
          <p:sp>
            <p:nvSpPr>
              <p:cNvPr id="11" name="Rectangle 10"/>
              <p:cNvSpPr/>
              <p:nvPr/>
            </p:nvSpPr>
            <p:spPr bwMode="auto">
              <a:xfrm>
                <a:off x="7128307" y="4223534"/>
                <a:ext cx="682879" cy="58709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7811186" y="433735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7811186" y="463353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4069975" y="3902475"/>
            <a:ext cx="337687" cy="212674"/>
            <a:chOff x="7128307" y="4223534"/>
            <a:chExt cx="1090211" cy="587099"/>
          </a:xfrm>
          <a:solidFill>
            <a:srgbClr val="FFFF00"/>
          </a:solidFill>
        </p:grpSpPr>
        <p:sp>
          <p:nvSpPr>
            <p:cNvPr id="21" name="Rectangle 20"/>
            <p:cNvSpPr/>
            <p:nvPr/>
          </p:nvSpPr>
          <p:spPr bwMode="auto">
            <a:xfrm>
              <a:off x="7128307" y="4223534"/>
              <a:ext cx="682879" cy="587099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811186" y="4337359"/>
              <a:ext cx="407332" cy="47927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811186" y="4633539"/>
              <a:ext cx="407332" cy="47927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69975" y="4303495"/>
            <a:ext cx="337687" cy="212674"/>
            <a:chOff x="7128307" y="4223534"/>
            <a:chExt cx="1090211" cy="587099"/>
          </a:xfrm>
          <a:solidFill>
            <a:srgbClr val="FFFF00"/>
          </a:solidFill>
        </p:grpSpPr>
        <p:sp>
          <p:nvSpPr>
            <p:cNvPr id="18" name="Rectangle 17"/>
            <p:cNvSpPr/>
            <p:nvPr/>
          </p:nvSpPr>
          <p:spPr bwMode="auto">
            <a:xfrm>
              <a:off x="7128307" y="4223534"/>
              <a:ext cx="682879" cy="587099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7811186" y="4337359"/>
              <a:ext cx="407332" cy="47927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811186" y="4633539"/>
              <a:ext cx="407332" cy="47927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4366135" y="3899109"/>
            <a:ext cx="337687" cy="613694"/>
            <a:chOff x="1856955" y="3891039"/>
            <a:chExt cx="337687" cy="613694"/>
          </a:xfrm>
        </p:grpSpPr>
        <p:grpSp>
          <p:nvGrpSpPr>
            <p:cNvPr id="25" name="Group 24"/>
            <p:cNvGrpSpPr/>
            <p:nvPr/>
          </p:nvGrpSpPr>
          <p:grpSpPr>
            <a:xfrm>
              <a:off x="1856955" y="3891039"/>
              <a:ext cx="337687" cy="212674"/>
              <a:chOff x="7128307" y="4223534"/>
              <a:chExt cx="1090211" cy="587099"/>
            </a:xfrm>
            <a:solidFill>
              <a:srgbClr val="FFFF00"/>
            </a:solidFill>
          </p:grpSpPr>
          <p:sp>
            <p:nvSpPr>
              <p:cNvPr id="30" name="Rectangle 29"/>
              <p:cNvSpPr/>
              <p:nvPr/>
            </p:nvSpPr>
            <p:spPr bwMode="auto">
              <a:xfrm>
                <a:off x="7128307" y="4223534"/>
                <a:ext cx="682879" cy="58709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7811186" y="433735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7811186" y="463353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856955" y="4292059"/>
              <a:ext cx="337687" cy="212674"/>
              <a:chOff x="7128307" y="4223534"/>
              <a:chExt cx="1090211" cy="587099"/>
            </a:xfrm>
            <a:solidFill>
              <a:srgbClr val="FFFF00"/>
            </a:solidFill>
          </p:grpSpPr>
          <p:sp>
            <p:nvSpPr>
              <p:cNvPr id="27" name="Rectangle 26"/>
              <p:cNvSpPr/>
              <p:nvPr/>
            </p:nvSpPr>
            <p:spPr bwMode="auto">
              <a:xfrm>
                <a:off x="7128307" y="4223534"/>
                <a:ext cx="682879" cy="58709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811186" y="433735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811186" y="463353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 flipH="1">
            <a:off x="2124705" y="3895842"/>
            <a:ext cx="337687" cy="613694"/>
            <a:chOff x="1856955" y="3891039"/>
            <a:chExt cx="337687" cy="613694"/>
          </a:xfrm>
        </p:grpSpPr>
        <p:grpSp>
          <p:nvGrpSpPr>
            <p:cNvPr id="34" name="Group 33"/>
            <p:cNvGrpSpPr/>
            <p:nvPr/>
          </p:nvGrpSpPr>
          <p:grpSpPr>
            <a:xfrm>
              <a:off x="1856955" y="3891039"/>
              <a:ext cx="337687" cy="212674"/>
              <a:chOff x="7128307" y="4223534"/>
              <a:chExt cx="1090211" cy="587099"/>
            </a:xfrm>
            <a:solidFill>
              <a:srgbClr val="FFFF00"/>
            </a:solidFill>
          </p:grpSpPr>
          <p:sp>
            <p:nvSpPr>
              <p:cNvPr id="39" name="Rectangle 38"/>
              <p:cNvSpPr/>
              <p:nvPr/>
            </p:nvSpPr>
            <p:spPr bwMode="auto">
              <a:xfrm>
                <a:off x="7128307" y="4223534"/>
                <a:ext cx="682879" cy="58709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7811186" y="433735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7811186" y="463353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856955" y="4292059"/>
              <a:ext cx="337687" cy="212674"/>
              <a:chOff x="7128307" y="4223534"/>
              <a:chExt cx="1090211" cy="587099"/>
            </a:xfrm>
            <a:solidFill>
              <a:srgbClr val="FFFF00"/>
            </a:solidFill>
          </p:grpSpPr>
          <p:sp>
            <p:nvSpPr>
              <p:cNvPr id="36" name="Rectangle 35"/>
              <p:cNvSpPr/>
              <p:nvPr/>
            </p:nvSpPr>
            <p:spPr bwMode="auto">
              <a:xfrm>
                <a:off x="7128307" y="4223534"/>
                <a:ext cx="682879" cy="58709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7811186" y="433735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7811186" y="4633539"/>
                <a:ext cx="407332" cy="4792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 bwMode="auto">
          <a:xfrm rot="5400000">
            <a:off x="3147326" y="4774328"/>
            <a:ext cx="211518" cy="212674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014079" y="4911863"/>
            <a:ext cx="126169" cy="17361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Arc 46"/>
          <p:cNvSpPr/>
          <p:nvPr/>
        </p:nvSpPr>
        <p:spPr bwMode="auto">
          <a:xfrm>
            <a:off x="2134741" y="3163159"/>
            <a:ext cx="2250317" cy="1540480"/>
          </a:xfrm>
          <a:prstGeom prst="arc">
            <a:avLst>
              <a:gd name="adj1" fmla="val 10829406"/>
              <a:gd name="adj2" fmla="val 0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9" name="Straight Connector 48"/>
          <p:cNvCxnSpPr>
            <a:stCxn id="41" idx="3"/>
            <a:endCxn id="37" idx="3"/>
          </p:cNvCxnSpPr>
          <p:nvPr/>
        </p:nvCxnSpPr>
        <p:spPr bwMode="auto">
          <a:xfrm>
            <a:off x="2124705" y="4053045"/>
            <a:ext cx="0" cy="29373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4385058" y="4050997"/>
            <a:ext cx="0" cy="29373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Arc 52"/>
          <p:cNvSpPr/>
          <p:nvPr/>
        </p:nvSpPr>
        <p:spPr bwMode="auto">
          <a:xfrm>
            <a:off x="2122762" y="3687156"/>
            <a:ext cx="2250317" cy="1540480"/>
          </a:xfrm>
          <a:prstGeom prst="arc">
            <a:avLst>
              <a:gd name="adj1" fmla="val 53278"/>
              <a:gd name="adj2" fmla="val 8058950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5171846" y="2611526"/>
            <a:ext cx="1426464" cy="1385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27" idx="0"/>
          </p:cNvCxnSpPr>
          <p:nvPr/>
        </p:nvCxnSpPr>
        <p:spPr bwMode="auto">
          <a:xfrm flipH="1">
            <a:off x="4598063" y="3628339"/>
            <a:ext cx="2000248" cy="6717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H="1">
            <a:off x="4366135" y="3891039"/>
            <a:ext cx="2139195" cy="7402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endCxn id="101" idx="2"/>
          </p:cNvCxnSpPr>
          <p:nvPr/>
        </p:nvCxnSpPr>
        <p:spPr bwMode="auto">
          <a:xfrm flipH="1">
            <a:off x="3422507" y="4333292"/>
            <a:ext cx="3175803" cy="5959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Arc 73"/>
          <p:cNvSpPr/>
          <p:nvPr/>
        </p:nvSpPr>
        <p:spPr bwMode="auto">
          <a:xfrm>
            <a:off x="2134742" y="3723374"/>
            <a:ext cx="2250317" cy="1540480"/>
          </a:xfrm>
          <a:prstGeom prst="arc">
            <a:avLst>
              <a:gd name="adj1" fmla="val 9289599"/>
              <a:gd name="adj2" fmla="val 10928986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8" name="Straight Arrow Connector 77"/>
          <p:cNvCxnSpPr/>
          <p:nvPr/>
        </p:nvCxnSpPr>
        <p:spPr bwMode="auto">
          <a:xfrm flipH="1">
            <a:off x="4959864" y="1857157"/>
            <a:ext cx="1545465" cy="1042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8" name="TextBox 87"/>
          <p:cNvSpPr txBox="1"/>
          <p:nvPr/>
        </p:nvSpPr>
        <p:spPr>
          <a:xfrm>
            <a:off x="685118" y="4663258"/>
            <a:ext cx="139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AC6CD"/>
                </a:solidFill>
              </a:rPr>
              <a:t>Will extend tab to use both bolts</a:t>
            </a:r>
            <a:endParaRPr lang="en-US" sz="1200" dirty="0">
              <a:solidFill>
                <a:srgbClr val="8AC6CD"/>
              </a:solidFill>
            </a:endParaRPr>
          </a:p>
        </p:txBody>
      </p:sp>
      <p:cxnSp>
        <p:nvCxnSpPr>
          <p:cNvPr id="89" name="Straight Arrow Connector 88"/>
          <p:cNvCxnSpPr>
            <a:stCxn id="88" idx="0"/>
          </p:cNvCxnSpPr>
          <p:nvPr/>
        </p:nvCxnSpPr>
        <p:spPr bwMode="auto">
          <a:xfrm flipV="1">
            <a:off x="1382786" y="4115150"/>
            <a:ext cx="63085" cy="5481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3359422" y="4911863"/>
            <a:ext cx="126169" cy="17361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22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Heaters and Thermal Protection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92" y="1303200"/>
            <a:ext cx="3939877" cy="529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984" y="1576368"/>
            <a:ext cx="3456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cutoff to be placed on CCD mounting plate next to  heater. </a:t>
            </a:r>
          </a:p>
          <a:p>
            <a:r>
              <a:rPr lang="en-US" dirty="0" smtClean="0"/>
              <a:t>Lowest maximum opening temperature of this selection is 72 C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9" y="3947541"/>
            <a:ext cx="4248204" cy="8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1566" y="5434519"/>
            <a:ext cx="2000248" cy="1167449"/>
            <a:chOff x="1523701" y="3256950"/>
            <a:chExt cx="2634448" cy="1791299"/>
          </a:xfrm>
        </p:grpSpPr>
        <p:sp>
          <p:nvSpPr>
            <p:cNvPr id="8" name="Rectangle 7"/>
            <p:cNvSpPr/>
            <p:nvPr/>
          </p:nvSpPr>
          <p:spPr>
            <a:xfrm>
              <a:off x="2095200" y="4046400"/>
              <a:ext cx="609600" cy="190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2704800" y="4046400"/>
              <a:ext cx="190500" cy="1905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895301" y="4141650"/>
              <a:ext cx="5714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23701" y="4137000"/>
              <a:ext cx="5714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 rot="5400000">
              <a:off x="2971800" y="3657600"/>
              <a:ext cx="1106099" cy="304800"/>
              <a:chOff x="2971800" y="3657600"/>
              <a:chExt cx="1106099" cy="3048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971800" y="3657600"/>
                <a:ext cx="22860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00400" y="3657600"/>
                <a:ext cx="30600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048000" y="3769800"/>
                <a:ext cx="80009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3506399" y="3868050"/>
                <a:ext cx="57149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506400" y="3748200"/>
                <a:ext cx="57149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 rot="16200000">
              <a:off x="2973000" y="4342800"/>
              <a:ext cx="1106099" cy="304800"/>
              <a:chOff x="2971800" y="3657600"/>
              <a:chExt cx="1106099" cy="304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71800" y="3657600"/>
                <a:ext cx="22860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200400" y="3657600"/>
                <a:ext cx="30600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48000" y="3769800"/>
                <a:ext cx="80009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506399" y="3868050"/>
                <a:ext cx="57149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506399" y="3757684"/>
                <a:ext cx="5715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>
              <a:off x="3586650" y="4137000"/>
              <a:ext cx="5714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16800" y="3219637"/>
            <a:ext cx="393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TO-220 type</a:t>
            </a:r>
          </a:p>
          <a:p>
            <a:r>
              <a:rPr lang="en-US" dirty="0" smtClean="0"/>
              <a:t>Hermetically sealed resistors (Vishay)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51464" y="5434046"/>
            <a:ext cx="8151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Thermal cutoff</a:t>
            </a:r>
            <a:endParaRPr lang="en-US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2397915" y="5260523"/>
            <a:ext cx="8151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Resistors in parallel</a:t>
            </a:r>
            <a:endParaRPr lang="en-US" sz="105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75" y="2293413"/>
            <a:ext cx="8350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Vacuum and cryo systems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Pfeiffer </a:t>
            </a:r>
            <a:r>
              <a:rPr lang="en-US" sz="2000" dirty="0" err="1" smtClean="0"/>
              <a:t>Pirani</a:t>
            </a:r>
            <a:r>
              <a:rPr lang="en-US" sz="2000" dirty="0" smtClean="0"/>
              <a:t>/cold cathode gauge </a:t>
            </a:r>
            <a:r>
              <a:rPr lang="en-US" sz="2000" dirty="0"/>
              <a:t>on </a:t>
            </a:r>
            <a:r>
              <a:rPr lang="en-US" sz="2000" dirty="0" smtClean="0"/>
              <a:t>one side.</a:t>
            </a:r>
            <a:endParaRPr lang="en-US" sz="2000" dirty="0"/>
          </a:p>
          <a:p>
            <a:pPr lvl="1"/>
            <a:r>
              <a:rPr lang="en-US" sz="1800" dirty="0" smtClean="0"/>
              <a:t>sensitive to 3.75 x10</a:t>
            </a:r>
            <a:r>
              <a:rPr lang="en-US" sz="1800" baseline="30000" dirty="0" smtClean="0"/>
              <a:t>-9</a:t>
            </a:r>
            <a:r>
              <a:rPr lang="en-US" sz="1800" dirty="0" smtClean="0"/>
              <a:t> </a:t>
            </a:r>
            <a:r>
              <a:rPr lang="en-US" sz="1800" dirty="0" err="1" smtClean="0"/>
              <a:t>Torr</a:t>
            </a:r>
            <a:endParaRPr lang="en-US" sz="1800" dirty="0"/>
          </a:p>
          <a:p>
            <a:r>
              <a:rPr lang="en-US" sz="2000" dirty="0" smtClean="0"/>
              <a:t>Activated </a:t>
            </a:r>
            <a:r>
              <a:rPr lang="en-US" sz="2000" dirty="0"/>
              <a:t>carbon getter </a:t>
            </a:r>
            <a:r>
              <a:rPr lang="en-US" sz="2000" dirty="0" smtClean="0"/>
              <a:t>installed in contact with tank</a:t>
            </a:r>
          </a:p>
          <a:p>
            <a:r>
              <a:rPr lang="en-US" sz="2000" dirty="0" smtClean="0"/>
              <a:t>Could add a warm </a:t>
            </a:r>
            <a:r>
              <a:rPr lang="en-US" sz="2000" dirty="0"/>
              <a:t>zeolite </a:t>
            </a:r>
            <a:r>
              <a:rPr lang="en-US" sz="2000" dirty="0" err="1"/>
              <a:t>dessicant</a:t>
            </a:r>
            <a:r>
              <a:rPr lang="en-US" sz="2000" dirty="0"/>
              <a:t> </a:t>
            </a:r>
            <a:r>
              <a:rPr lang="en-US" sz="2000" dirty="0" smtClean="0"/>
              <a:t>externally </a:t>
            </a:r>
            <a:r>
              <a:rPr lang="en-US" sz="2000" dirty="0"/>
              <a:t>via KF </a:t>
            </a:r>
            <a:r>
              <a:rPr lang="en-US" sz="2000" dirty="0" smtClean="0"/>
              <a:t>flange to dry out </a:t>
            </a:r>
            <a:r>
              <a:rPr lang="en-US" sz="2000" dirty="0" err="1" smtClean="0"/>
              <a:t>dewar</a:t>
            </a:r>
            <a:r>
              <a:rPr lang="en-US" sz="2000" dirty="0" smtClean="0"/>
              <a:t> over a long period (TBD).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9" y="3434871"/>
            <a:ext cx="2587762" cy="31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5200" y="4600800"/>
            <a:ext cx="12888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21" y="4543200"/>
            <a:ext cx="1134500" cy="18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25" y="5448846"/>
            <a:ext cx="2734575" cy="8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Pressure relief valve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7034" y="927544"/>
            <a:ext cx="33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overpressure relief valve.</a:t>
            </a:r>
          </a:p>
          <a:p>
            <a:r>
              <a:rPr lang="en-US" dirty="0" smtClean="0"/>
              <a:t>Available with KF flanges.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0" y="4252498"/>
            <a:ext cx="2743200" cy="189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37" y="3945599"/>
            <a:ext cx="5520606" cy="26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5" y="1627200"/>
            <a:ext cx="5276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962" y="3641928"/>
            <a:ext cx="33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 types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86470" y="3612665"/>
            <a:ext cx="7721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leak rate estimate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600" y="1371599"/>
            <a:ext cx="3375600" cy="2826913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Estimated pressure increase per month is 0.11 </a:t>
            </a:r>
            <a:r>
              <a:rPr lang="en-US" sz="1800" dirty="0" err="1" smtClean="0"/>
              <a:t>Torr</a:t>
            </a:r>
            <a:endParaRPr lang="en-US" sz="1800" dirty="0" smtClean="0"/>
          </a:p>
          <a:p>
            <a:r>
              <a:rPr lang="en-US" sz="1800" dirty="0" smtClean="0"/>
              <a:t>A Viton/</a:t>
            </a:r>
            <a:r>
              <a:rPr lang="en-US" sz="1800" dirty="0" err="1" smtClean="0"/>
              <a:t>Fluorel</a:t>
            </a:r>
            <a:r>
              <a:rPr lang="en-US" sz="1800" dirty="0" smtClean="0"/>
              <a:t> or </a:t>
            </a:r>
            <a:r>
              <a:rPr lang="en-US" sz="1800" dirty="0" err="1" smtClean="0"/>
              <a:t>Chemraz</a:t>
            </a:r>
            <a:r>
              <a:rPr lang="en-US" sz="1800" dirty="0" smtClean="0"/>
              <a:t>/</a:t>
            </a:r>
            <a:r>
              <a:rPr lang="en-US" sz="1800" dirty="0" err="1" smtClean="0"/>
              <a:t>kalrez</a:t>
            </a:r>
            <a:r>
              <a:rPr lang="en-US" sz="1800" dirty="0" smtClean="0"/>
              <a:t> or-ring would be preferred owing to lower outgassing rate.</a:t>
            </a:r>
          </a:p>
          <a:p>
            <a:pPr lvl="1"/>
            <a:r>
              <a:rPr lang="en-US" sz="1600" dirty="0" smtClean="0"/>
              <a:t>(Similar leak rate)</a:t>
            </a:r>
          </a:p>
          <a:p>
            <a:pPr lvl="1"/>
            <a:endParaRPr lang="en-US" sz="1600" dirty="0" smtClean="0"/>
          </a:p>
          <a:p>
            <a:r>
              <a:rPr lang="en-US" sz="1800" dirty="0"/>
              <a:t>Charcoal getter volume ~30ml (</a:t>
            </a:r>
            <a:r>
              <a:rPr lang="en-US" sz="1800" dirty="0" smtClean="0"/>
              <a:t>TBC), </a:t>
            </a:r>
            <a:r>
              <a:rPr lang="en-US" sz="1800" dirty="0"/>
              <a:t>can pump down from &gt;&gt; 15 </a:t>
            </a:r>
            <a:r>
              <a:rPr lang="en-US" sz="1800" dirty="0" err="1"/>
              <a:t>Torr</a:t>
            </a:r>
            <a:r>
              <a:rPr lang="en-US" sz="1800" dirty="0"/>
              <a:t>, so pumping interval &gt; 10 years (if no leaks).</a:t>
            </a:r>
          </a:p>
          <a:p>
            <a:pPr lvl="1"/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869606"/>
            <a:ext cx="533400" cy="244476"/>
          </a:xfrm>
        </p:spPr>
        <p:txBody>
          <a:bodyPr>
            <a:normAutofit fontScale="92500" lnSpcReduction="20000"/>
          </a:bodyPr>
          <a:lstStyle/>
          <a:p>
            <a:fld id="{C2C0ACF6-D2E4-4D1E-B4CC-E0780FDE6CBC}" type="slidenum">
              <a:rPr lang="en-US" smtClean="0"/>
              <a:t>74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647317"/>
              </p:ext>
            </p:extLst>
          </p:nvPr>
        </p:nvGraphicFramePr>
        <p:xfrm>
          <a:off x="533363" y="1488788"/>
          <a:ext cx="3800475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Worksheet" r:id="rId3" imgW="3800500" imgH="4009957" progId="Excel.Sheet.12">
                  <p:embed/>
                </p:oleObj>
              </mc:Choice>
              <mc:Fallback>
                <p:oleObj name="Worksheet" r:id="rId3" imgW="3800500" imgH="4009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363" y="1488788"/>
                        <a:ext cx="3800475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74</a:t>
            </a:fld>
            <a:endParaRPr lang="en-US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60394"/>
            <a:ext cx="419822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4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emister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3116"/>
            <a:ext cx="7649261" cy="4932883"/>
          </a:xfrm>
        </p:spPr>
        <p:txBody>
          <a:bodyPr/>
          <a:lstStyle/>
          <a:p>
            <a:r>
              <a:rPr lang="en-US" sz="2000" dirty="0"/>
              <a:t>Window demisting:</a:t>
            </a:r>
          </a:p>
          <a:p>
            <a:pPr lvl="1"/>
            <a:r>
              <a:rPr lang="en-US" sz="1800" dirty="0"/>
              <a:t>Very dry gas produced by LN2 </a:t>
            </a:r>
            <a:r>
              <a:rPr lang="en-US" sz="1800" dirty="0" err="1"/>
              <a:t>boiloff</a:t>
            </a:r>
            <a:r>
              <a:rPr lang="en-US" sz="1800" dirty="0"/>
              <a:t> will the routed through a simple heat exchanger attached to dewar and thence to the space in front of the window.  It will escape around the shutter and the filter which are not air tight.</a:t>
            </a:r>
          </a:p>
          <a:p>
            <a:pPr lvl="1"/>
            <a:r>
              <a:rPr lang="en-US" sz="1800" dirty="0"/>
              <a:t>Readout electronics (~40W for two controllers) will use the dewar and filter assembly as a heat sink.  </a:t>
            </a:r>
          </a:p>
          <a:p>
            <a:pPr lvl="2"/>
            <a:r>
              <a:rPr lang="en-US" sz="1600" dirty="0"/>
              <a:t>(Over)compensates for 8W radiated/conducted into the interior.   </a:t>
            </a:r>
          </a:p>
          <a:p>
            <a:pPr lvl="2"/>
            <a:r>
              <a:rPr lang="en-US" sz="1600" dirty="0"/>
              <a:t>Raises dewar wall and thus window  temperature, by an amount TBD to thermal resistance to the filter box, ambient air (etc.).  Probably only modest.</a:t>
            </a:r>
          </a:p>
          <a:p>
            <a:r>
              <a:rPr lang="en-US" sz="2000" dirty="0"/>
              <a:t>The following slides present an idea for the dry N</a:t>
            </a:r>
            <a:r>
              <a:rPr lang="en-US" sz="2000" baseline="-25000" dirty="0"/>
              <a:t>2</a:t>
            </a:r>
            <a:r>
              <a:rPr lang="en-US" sz="2000" dirty="0"/>
              <a:t> ducting.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257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N2 ducting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easy access for LN2 fills.</a:t>
            </a:r>
          </a:p>
          <a:p>
            <a:r>
              <a:rPr lang="en-US" dirty="0" smtClean="0"/>
              <a:t>Must never block (explosion risk):  keep moisture out.</a:t>
            </a:r>
          </a:p>
          <a:p>
            <a:r>
              <a:rPr lang="en-US" dirty="0" smtClean="0"/>
              <a:t>Must not produce condensation on exterior.</a:t>
            </a:r>
          </a:p>
          <a:p>
            <a:r>
              <a:rPr lang="en-US" dirty="0" smtClean="0"/>
              <a:t>Exit gas must be close to dewar temperature.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713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74" y="237567"/>
            <a:ext cx="8305800" cy="762000"/>
          </a:xfrm>
        </p:spPr>
        <p:txBody>
          <a:bodyPr/>
          <a:lstStyle/>
          <a:p>
            <a:r>
              <a:rPr lang="en-US" dirty="0" smtClean="0"/>
              <a:t>Dry N</a:t>
            </a:r>
            <a:r>
              <a:rPr lang="en-US" baseline="-25000" dirty="0" smtClean="0"/>
              <a:t>2</a:t>
            </a:r>
            <a:r>
              <a:rPr lang="en-US" dirty="0" smtClean="0"/>
              <a:t> ducting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0177" y="1133856"/>
            <a:ext cx="6970394" cy="5550840"/>
            <a:chOff x="1261406" y="324862"/>
            <a:chExt cx="7747815" cy="6233596"/>
          </a:xfrm>
        </p:grpSpPr>
        <p:pic>
          <p:nvPicPr>
            <p:cNvPr id="7" name="Picture 6" descr="Screen Shot 2013-06-13 at 1.20.5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406" y="1294018"/>
              <a:ext cx="4309797" cy="52644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5043725" y="2051448"/>
              <a:ext cx="267670" cy="304053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 bwMode="auto">
            <a:xfrm>
              <a:off x="3090698" y="1791345"/>
              <a:ext cx="2226773" cy="267752"/>
            </a:xfrm>
            <a:prstGeom prst="round2Same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 flipV="1">
              <a:off x="5127261" y="5092702"/>
              <a:ext cx="143763" cy="183170"/>
              <a:chOff x="7978911" y="2947488"/>
              <a:chExt cx="874566" cy="1114293"/>
            </a:xfrm>
            <a:solidFill>
              <a:srgbClr val="FFFF00"/>
            </a:solidFill>
          </p:grpSpPr>
          <p:sp>
            <p:nvSpPr>
              <p:cNvPr id="11" name="Round Same Side Corner Rectangle 10"/>
              <p:cNvSpPr/>
              <p:nvPr/>
            </p:nvSpPr>
            <p:spPr bwMode="auto">
              <a:xfrm>
                <a:off x="7978911" y="3798185"/>
                <a:ext cx="874566" cy="263596"/>
              </a:xfrm>
              <a:prstGeom prst="round2Same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 bwMode="auto">
              <a:xfrm>
                <a:off x="8122674" y="2947488"/>
                <a:ext cx="587037" cy="850698"/>
              </a:xfrm>
              <a:prstGeom prst="trapezoid">
                <a:avLst>
                  <a:gd name="adj" fmla="val 14796"/>
                </a:avLst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5103629" y="6052551"/>
              <a:ext cx="143763" cy="183170"/>
              <a:chOff x="7978911" y="2947488"/>
              <a:chExt cx="874566" cy="1114293"/>
            </a:xfrm>
            <a:solidFill>
              <a:srgbClr val="FFFF00"/>
            </a:solidFill>
          </p:grpSpPr>
          <p:sp>
            <p:nvSpPr>
              <p:cNvPr id="17" name="Round Same Side Corner Rectangle 16"/>
              <p:cNvSpPr/>
              <p:nvPr/>
            </p:nvSpPr>
            <p:spPr bwMode="auto">
              <a:xfrm>
                <a:off x="7978911" y="3798185"/>
                <a:ext cx="874566" cy="263596"/>
              </a:xfrm>
              <a:prstGeom prst="round2Same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Trapezoid 17"/>
              <p:cNvSpPr/>
              <p:nvPr/>
            </p:nvSpPr>
            <p:spPr bwMode="auto">
              <a:xfrm>
                <a:off x="8122674" y="2947488"/>
                <a:ext cx="587037" cy="850698"/>
              </a:xfrm>
              <a:prstGeom prst="trapezoid">
                <a:avLst>
                  <a:gd name="adj" fmla="val 14796"/>
                </a:avLst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918633" y="1766920"/>
              <a:ext cx="3090588" cy="4631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Duct bolted to dewar.</a:t>
              </a:r>
            </a:p>
            <a:p>
              <a:endParaRPr lang="en-US" sz="1600" dirty="0"/>
            </a:p>
            <a:p>
              <a:r>
                <a:rPr lang="en-US" sz="1600" dirty="0"/>
                <a:t>T</a:t>
              </a:r>
              <a:r>
                <a:rPr lang="en-US" sz="1600" dirty="0" smtClean="0"/>
                <a:t>o eliminate condensation exterior is conductive and  thermally well connected to dewar, while interior is insulated to eliminate cold spots on exterior surface.</a:t>
              </a:r>
            </a:p>
            <a:p>
              <a:endParaRPr lang="en-US" sz="1600" dirty="0" smtClean="0"/>
            </a:p>
            <a:p>
              <a:r>
                <a:rPr lang="en-US" sz="1600" dirty="0" smtClean="0"/>
                <a:t>To assure thermal equilibration of gas, there is a serpentine path within enclosure, in areas well coupled to dewar.</a:t>
              </a:r>
              <a:endParaRPr lang="en-US" sz="1600" dirty="0"/>
            </a:p>
            <a:p>
              <a:endParaRPr lang="en-US" sz="1600" dirty="0"/>
            </a:p>
            <a:p>
              <a:r>
                <a:rPr lang="en-US" sz="1600" dirty="0" err="1" smtClean="0"/>
                <a:t>Uninsulated</a:t>
              </a:r>
              <a:r>
                <a:rPr lang="en-US" sz="1600" dirty="0" smtClean="0"/>
                <a:t> plastic hose can be used at exit. 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38530" y="324862"/>
              <a:ext cx="44530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Tethered, removable plug for LN2 fills: lies outside N2 flow to minimize cooling of plug.</a:t>
              </a:r>
              <a:endParaRPr lang="en-US" sz="1600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174792" y="2009654"/>
              <a:ext cx="91440" cy="9144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3686592" y="2006288"/>
              <a:ext cx="91440" cy="9144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Round Same Side Corner Rectangle 28"/>
            <p:cNvSpPr/>
            <p:nvPr/>
          </p:nvSpPr>
          <p:spPr bwMode="auto">
            <a:xfrm>
              <a:off x="3255774" y="1534400"/>
              <a:ext cx="431281" cy="263965"/>
            </a:xfrm>
            <a:prstGeom prst="round2Same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Trapezoid 27"/>
            <p:cNvSpPr/>
            <p:nvPr/>
          </p:nvSpPr>
          <p:spPr bwMode="auto">
            <a:xfrm flipV="1">
              <a:off x="3326598" y="1277163"/>
              <a:ext cx="303910" cy="371432"/>
            </a:xfrm>
            <a:prstGeom prst="trapezoid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185948" y="5173547"/>
              <a:ext cx="26081" cy="987552"/>
            </a:xfrm>
            <a:custGeom>
              <a:avLst/>
              <a:gdLst>
                <a:gd name="connsiteX0" fmla="*/ 13754 w 26081"/>
                <a:gd name="connsiteY0" fmla="*/ 0 h 886643"/>
                <a:gd name="connsiteX1" fmla="*/ 25735 w 26081"/>
                <a:gd name="connsiteY1" fmla="*/ 311523 h 886643"/>
                <a:gd name="connsiteX2" fmla="*/ 1774 w 26081"/>
                <a:gd name="connsiteY2" fmla="*/ 527193 h 886643"/>
                <a:gd name="connsiteX3" fmla="*/ 1774 w 26081"/>
                <a:gd name="connsiteY3" fmla="*/ 886643 h 886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81" h="886643">
                  <a:moveTo>
                    <a:pt x="13754" y="0"/>
                  </a:moveTo>
                  <a:cubicBezTo>
                    <a:pt x="20743" y="111829"/>
                    <a:pt x="27732" y="223658"/>
                    <a:pt x="25735" y="311523"/>
                  </a:cubicBezTo>
                  <a:cubicBezTo>
                    <a:pt x="23738" y="399388"/>
                    <a:pt x="5767" y="431340"/>
                    <a:pt x="1774" y="527193"/>
                  </a:cubicBezTo>
                  <a:cubicBezTo>
                    <a:pt x="-2219" y="623046"/>
                    <a:pt x="1774" y="886643"/>
                    <a:pt x="1774" y="886643"/>
                  </a:cubicBezTo>
                </a:path>
              </a:pathLst>
            </a:custGeom>
            <a:ln w="127000" cmpd="dbl">
              <a:solidFill>
                <a:srgbClr val="FFB318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H="1">
              <a:off x="5103629" y="1964991"/>
              <a:ext cx="828772" cy="2156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24" idx="1"/>
              <a:endCxn id="28" idx="2"/>
            </p:cNvCxnSpPr>
            <p:nvPr/>
          </p:nvCxnSpPr>
          <p:spPr bwMode="auto">
            <a:xfrm flipH="1">
              <a:off x="3478553" y="617250"/>
              <a:ext cx="459977" cy="65991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5127261" y="2572694"/>
              <a:ext cx="805140" cy="23877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flipH="1" flipV="1">
              <a:off x="5103629" y="4768700"/>
              <a:ext cx="815004" cy="1917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>
              <a:endCxn id="30" idx="1"/>
            </p:cNvCxnSpPr>
            <p:nvPr/>
          </p:nvCxnSpPr>
          <p:spPr bwMode="auto">
            <a:xfrm flipH="1" flipV="1">
              <a:off x="5211683" y="5520524"/>
              <a:ext cx="732930" cy="3977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Rectangle 24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12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84" y="206573"/>
            <a:ext cx="8305800" cy="762000"/>
          </a:xfrm>
        </p:spPr>
        <p:txBody>
          <a:bodyPr/>
          <a:lstStyle/>
          <a:p>
            <a:r>
              <a:rPr lang="en-US" dirty="0"/>
              <a:t>Dry 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ducting (2)</a:t>
            </a:r>
            <a:endParaRPr lang="en-US" dirty="0"/>
          </a:p>
        </p:txBody>
      </p:sp>
      <p:pic>
        <p:nvPicPr>
          <p:cNvPr id="6" name="Picture 5" descr="Screen Shot 2013-06-13 at 10.41.0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" y="2015070"/>
            <a:ext cx="6737299" cy="37670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22598" y="3518951"/>
            <a:ext cx="644380" cy="885061"/>
            <a:chOff x="7978911" y="2947488"/>
            <a:chExt cx="874566" cy="1114293"/>
          </a:xfrm>
          <a:solidFill>
            <a:srgbClr val="FFFF00"/>
          </a:solidFill>
        </p:grpSpPr>
        <p:sp>
          <p:nvSpPr>
            <p:cNvPr id="9" name="Round Same Side Corner Rectangle 8"/>
            <p:cNvSpPr/>
            <p:nvPr/>
          </p:nvSpPr>
          <p:spPr bwMode="auto">
            <a:xfrm>
              <a:off x="7978911" y="3798185"/>
              <a:ext cx="874566" cy="263596"/>
            </a:xfrm>
            <a:prstGeom prst="round2Same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>
              <a:off x="8122674" y="2947488"/>
              <a:ext cx="587037" cy="850698"/>
            </a:xfrm>
            <a:prstGeom prst="trapezoid">
              <a:avLst>
                <a:gd name="adj" fmla="val 1479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2" name="Can 11"/>
          <p:cNvSpPr/>
          <p:nvPr/>
        </p:nvSpPr>
        <p:spPr bwMode="auto">
          <a:xfrm>
            <a:off x="6628524" y="4337393"/>
            <a:ext cx="432528" cy="723278"/>
          </a:xfrm>
          <a:prstGeom prst="can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6106" y="6002835"/>
            <a:ext cx="2404930" cy="51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Through hole meets channel in front surface of front plate</a:t>
            </a:r>
            <a:endParaRPr lang="en-US" sz="1600" dirty="0"/>
          </a:p>
        </p:txBody>
      </p:sp>
      <p:cxnSp>
        <p:nvCxnSpPr>
          <p:cNvPr id="15" name="Straight Connector 14"/>
          <p:cNvCxnSpPr>
            <a:stCxn id="13" idx="0"/>
            <a:endCxn id="12" idx="3"/>
          </p:cNvCxnSpPr>
          <p:nvPr/>
        </p:nvCxnSpPr>
        <p:spPr bwMode="auto">
          <a:xfrm flipV="1">
            <a:off x="6178571" y="5060672"/>
            <a:ext cx="666217" cy="9421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932627" y="1728981"/>
            <a:ext cx="912160" cy="19139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322760" y="1082650"/>
            <a:ext cx="261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Nipple for hose from electronics box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490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468"/>
            <a:ext cx="8305800" cy="762000"/>
          </a:xfrm>
        </p:spPr>
        <p:txBody>
          <a:bodyPr/>
          <a:lstStyle/>
          <a:p>
            <a:r>
              <a:rPr lang="en-US" dirty="0"/>
              <a:t>Dry N</a:t>
            </a:r>
            <a:r>
              <a:rPr lang="en-US" baseline="-25000" dirty="0"/>
              <a:t>2</a:t>
            </a:r>
            <a:r>
              <a:rPr lang="en-US" dirty="0"/>
              <a:t> ducting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3" name="Picture 2" descr="Screen Shot 2013-06-13 at 10.43.0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17" y="1338677"/>
            <a:ext cx="5044938" cy="5299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5812" y="2128038"/>
            <a:ext cx="1542200" cy="46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Through hole for nipple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 bwMode="auto">
          <a:xfrm rot="19595714">
            <a:off x="4944147" y="2795629"/>
            <a:ext cx="743028" cy="15626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5588448" y="2546731"/>
            <a:ext cx="152865" cy="16205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8" name="Straight Connector 7"/>
          <p:cNvCxnSpPr>
            <a:stCxn id="5" idx="1"/>
          </p:cNvCxnSpPr>
          <p:nvPr/>
        </p:nvCxnSpPr>
        <p:spPr bwMode="auto">
          <a:xfrm flipH="1">
            <a:off x="5811411" y="2359868"/>
            <a:ext cx="504400" cy="2318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stCxn id="6" idx="2"/>
            <a:endCxn id="11" idx="1"/>
          </p:cNvCxnSpPr>
          <p:nvPr/>
        </p:nvCxnSpPr>
        <p:spPr bwMode="auto">
          <a:xfrm>
            <a:off x="5356237" y="2938985"/>
            <a:ext cx="1002399" cy="2168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253886" y="4001741"/>
            <a:ext cx="1192112" cy="3287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B31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358635" y="2923995"/>
            <a:ext cx="1542200" cy="46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Channel milled into front surface</a:t>
            </a:r>
            <a:endParaRPr lang="en-US" sz="1400" dirty="0"/>
          </a:p>
        </p:txBody>
      </p:sp>
      <p:sp>
        <p:nvSpPr>
          <p:cNvPr id="14" name="Block Arc 13"/>
          <p:cNvSpPr/>
          <p:nvPr/>
        </p:nvSpPr>
        <p:spPr bwMode="auto">
          <a:xfrm>
            <a:off x="2179913" y="2349251"/>
            <a:ext cx="3076508" cy="3319092"/>
          </a:xfrm>
          <a:prstGeom prst="blockArc">
            <a:avLst>
              <a:gd name="adj1" fmla="val 13521231"/>
              <a:gd name="adj2" fmla="val 13508100"/>
              <a:gd name="adj3" fmla="val 4901"/>
            </a:avLst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16200000">
            <a:off x="3614191" y="2569733"/>
            <a:ext cx="201197" cy="55675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 rot="16200000">
            <a:off x="3614191" y="5394050"/>
            <a:ext cx="201197" cy="55675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964945" y="3987836"/>
            <a:ext cx="189783" cy="59023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298348" y="3987836"/>
            <a:ext cx="189783" cy="59023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 rot="2700000">
            <a:off x="4569758" y="4966867"/>
            <a:ext cx="201197" cy="55675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 rot="18900000">
            <a:off x="4595494" y="3034312"/>
            <a:ext cx="189783" cy="59023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 rot="18900000">
            <a:off x="2686111" y="4988169"/>
            <a:ext cx="189783" cy="59023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 rot="2700000">
            <a:off x="2670389" y="3014749"/>
            <a:ext cx="201197" cy="55675"/>
          </a:xfrm>
          <a:prstGeom prst="roundRect">
            <a:avLst/>
          </a:prstGeom>
          <a:solidFill>
            <a:srgbClr val="FFB3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8445" y="4184527"/>
            <a:ext cx="1542200" cy="84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Recess in </a:t>
            </a:r>
            <a:r>
              <a:rPr lang="en-US" sz="1400" dirty="0" err="1" smtClean="0"/>
              <a:t>delrin</a:t>
            </a:r>
            <a:r>
              <a:rPr lang="en-US" sz="1400" dirty="0" smtClean="0"/>
              <a:t> window retainer to provide channel for dry N2 flow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4603603" y="4925678"/>
            <a:ext cx="1842396" cy="3179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B31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445999" y="5086706"/>
            <a:ext cx="1542200" cy="103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Slots in </a:t>
            </a:r>
            <a:r>
              <a:rPr lang="en-US" sz="1400" dirty="0" err="1" smtClean="0"/>
              <a:t>delrin</a:t>
            </a:r>
            <a:r>
              <a:rPr lang="en-US" sz="1400" dirty="0" smtClean="0"/>
              <a:t> window retainer to provide exit path for dry N2 across window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1503" y="897986"/>
            <a:ext cx="237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Bottom view of </a:t>
            </a:r>
            <a:r>
              <a:rPr lang="en-US" dirty="0" smtClean="0"/>
              <a:t>dewar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8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5986"/>
            <a:ext cx="84925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Selected science use cases:</a:t>
            </a:r>
          </a:p>
          <a:p>
            <a:r>
              <a:rPr lang="en-US" sz="2400" dirty="0">
                <a:latin typeface="Helvetica Neue Light"/>
                <a:cs typeface="Helvetica Neue Light"/>
              </a:rPr>
              <a:t>	</a:t>
            </a:r>
            <a:r>
              <a:rPr lang="en-US" sz="2400" dirty="0" smtClean="0">
                <a:latin typeface="Helvetica Neue Light"/>
                <a:cs typeface="Helvetica Neue Light"/>
              </a:rPr>
              <a:t>deep imaging of faint transients</a:t>
            </a:r>
          </a:p>
          <a:p>
            <a:r>
              <a:rPr lang="en-US" sz="2400" dirty="0">
                <a:latin typeface="Helvetica Neue Light"/>
                <a:cs typeface="Helvetica Neue Light"/>
              </a:rPr>
              <a:t>	</a:t>
            </a:r>
            <a:r>
              <a:rPr lang="en-US" sz="2400" dirty="0" smtClean="0">
                <a:latin typeface="Helvetica Neue Light"/>
                <a:cs typeface="Helvetica Neue Light"/>
              </a:rPr>
              <a:t>identification of structures and stellar populations in galaxies</a:t>
            </a:r>
          </a:p>
          <a:p>
            <a:pPr lvl="1"/>
            <a:r>
              <a:rPr lang="en-US" sz="2400" dirty="0" smtClean="0">
                <a:latin typeface="Helvetica Neue Light"/>
                <a:cs typeface="Helvetica Neue Light"/>
              </a:rPr>
              <a:t>	Studies of color and morphology of solar system bodies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	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Wide range of filters used: both broadband and narrowband (</a:t>
            </a:r>
            <a:r>
              <a:rPr lang="en-US" sz="2400" dirty="0" err="1" smtClean="0">
                <a:latin typeface="Helvetica Neue Light"/>
                <a:cs typeface="Helvetica Neue Light"/>
              </a:rPr>
              <a:t>Halpha</a:t>
            </a:r>
            <a:r>
              <a:rPr lang="en-US" sz="2400" dirty="0" smtClean="0">
                <a:latin typeface="Helvetica Neue Light"/>
                <a:cs typeface="Helvetica Neue Light"/>
              </a:rPr>
              <a:t>, Si II)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0"/>
            <a:ext cx="806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Wide-field imaging is one of the workhorse capabilities of optical astronomy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Screen Shot 2013-06-14 at 11.0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88"/>
            <a:ext cx="7167218" cy="20921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3270" y="830997"/>
            <a:ext cx="2199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Helvetica Neue Light"/>
                <a:cs typeface="Helvetica Neue Light"/>
              </a:rPr>
              <a:t>2009 ALTAIR report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05" y="1535043"/>
            <a:ext cx="7078870" cy="287131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/>
          </a:bodyPr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9150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vacuum interface board-</a:t>
            </a:r>
            <a:br>
              <a:rPr lang="en-US" dirty="0" smtClean="0"/>
            </a:br>
            <a:r>
              <a:rPr lang="en-US" dirty="0" err="1" smtClean="0"/>
              <a:t>tim</a:t>
            </a:r>
            <a:r>
              <a:rPr lang="en-US" dirty="0" smtClean="0"/>
              <a:t> </a:t>
            </a:r>
            <a:r>
              <a:rPr lang="en-US" dirty="0" err="1" smtClean="0"/>
              <a:t>goodsall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3031" y="1445652"/>
            <a:ext cx="3630769" cy="4525963"/>
          </a:xfrm>
        </p:spPr>
        <p:txBody>
          <a:bodyPr>
            <a:noAutofit/>
          </a:bodyPr>
          <a:lstStyle/>
          <a:p>
            <a:r>
              <a:rPr lang="en-US" sz="1400" dirty="0" smtClean="0"/>
              <a:t>Sits between camera head and </a:t>
            </a:r>
            <a:r>
              <a:rPr lang="en-US" sz="1400" dirty="0" err="1" smtClean="0"/>
              <a:t>cryo</a:t>
            </a:r>
            <a:r>
              <a:rPr lang="en-US" sz="1400" dirty="0" smtClean="0"/>
              <a:t>-side case sections</a:t>
            </a:r>
          </a:p>
          <a:p>
            <a:r>
              <a:rPr lang="en-US" sz="1400" dirty="0" smtClean="0"/>
              <a:t>Simplifies internal cabling arrangement by combining pre-amplification and signal routing to external connectors</a:t>
            </a:r>
          </a:p>
          <a:p>
            <a:r>
              <a:rPr lang="en-US" sz="1400" dirty="0" smtClean="0"/>
              <a:t>CCD readout electronics can be mounted on dewar and connected directly to VIB with short external </a:t>
            </a:r>
            <a:r>
              <a:rPr lang="en-US" sz="1400" dirty="0" smtClean="0"/>
              <a:t>cabling</a:t>
            </a:r>
          </a:p>
          <a:p>
            <a:r>
              <a:rPr lang="en-US" sz="1400" dirty="0"/>
              <a:t>Separate connectors for Lakeshore temperature controller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r>
              <a:rPr lang="en-US" sz="1400" dirty="0" smtClean="0"/>
              <a:t>Gold coated annular region provides smooth surface for vacuum seal</a:t>
            </a:r>
          </a:p>
          <a:p>
            <a:r>
              <a:rPr lang="en-US" sz="1400" dirty="0" smtClean="0"/>
              <a:t>Polyimide, overlay and masks chosen for minimal outgassing.</a:t>
            </a:r>
          </a:p>
          <a:p>
            <a:r>
              <a:rPr lang="en-US" sz="1400" dirty="0" smtClean="0"/>
              <a:t>Fiberglass </a:t>
            </a:r>
            <a:r>
              <a:rPr lang="en-US" sz="1400" dirty="0" smtClean="0"/>
              <a:t>board material achieves low thermal conductivity which ensures low heat load internal to dewar</a:t>
            </a:r>
          </a:p>
          <a:p>
            <a:r>
              <a:rPr lang="en-US" sz="1400" dirty="0" smtClean="0"/>
              <a:t>Comparable cost to cabling ($3k estimate plus ~$1k in parts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Unused area will be cut out to </a:t>
            </a:r>
            <a:r>
              <a:rPr lang="en-US" sz="1400" dirty="0"/>
              <a:t>reduce emissive </a:t>
            </a:r>
            <a:r>
              <a:rPr lang="en-US" sz="1400" dirty="0" smtClean="0"/>
              <a:t>surfaces </a:t>
            </a:r>
            <a:r>
              <a:rPr lang="en-US" sz="1400" dirty="0"/>
              <a:t>when layout </a:t>
            </a:r>
            <a:r>
              <a:rPr lang="en-US" sz="1400" dirty="0" smtClean="0"/>
              <a:t>work concludes</a:t>
            </a:r>
            <a:endParaRPr lang="en-US" sz="1400" dirty="0" smtClean="0"/>
          </a:p>
        </p:txBody>
      </p:sp>
      <p:pic>
        <p:nvPicPr>
          <p:cNvPr id="13" name="Content Placeholder 12" descr="Screen Shot 2013-06-18 at 10.37.57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7718" r="5630" b="-14"/>
          <a:stretch/>
        </p:blipFill>
        <p:spPr>
          <a:xfrm>
            <a:off x="3728154" y="1710267"/>
            <a:ext cx="4577646" cy="3934333"/>
          </a:xfrm>
        </p:spPr>
      </p:pic>
      <p:sp>
        <p:nvSpPr>
          <p:cNvPr id="5" name="Rectangle 4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82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5867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Provisional connector </a:t>
            </a:r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Interface Board (VIB)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2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276600" cy="4590288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Initial PCB layout has started</a:t>
            </a:r>
          </a:p>
          <a:p>
            <a:pPr lvl="1"/>
            <a:r>
              <a:rPr lang="en-US" sz="1600" dirty="0" smtClean="0"/>
              <a:t>Will use ZTF pre-amplifiers for science CCD – awaiting final design</a:t>
            </a:r>
          </a:p>
          <a:p>
            <a:pPr lvl="1"/>
            <a:r>
              <a:rPr lang="en-US" sz="1600" dirty="0" smtClean="0"/>
              <a:t>Can combine pre-amplifiers for science and guide/focus CCDs, if desired, into a signal multi-layer board</a:t>
            </a:r>
          </a:p>
          <a:p>
            <a:pPr lvl="1"/>
            <a:r>
              <a:rPr lang="en-US" sz="1600" dirty="0" smtClean="0"/>
              <a:t>Use single plane for output drain – selectable using jumpers</a:t>
            </a:r>
          </a:p>
          <a:p>
            <a:pPr lvl="1"/>
            <a:r>
              <a:rPr lang="en-US" sz="1600" dirty="0" smtClean="0"/>
              <a:t>Separate layers for: video, bias, clocks, output drain, +5/-5 power, ground planes</a:t>
            </a:r>
          </a:p>
          <a:p>
            <a:pPr lvl="1"/>
            <a:r>
              <a:rPr lang="en-US" sz="1600" dirty="0" smtClean="0"/>
              <a:t>Separate science and guide/focus CCD output regions allow for easier routing and reduce number of layers</a:t>
            </a:r>
          </a:p>
          <a:p>
            <a:r>
              <a:rPr lang="en-US" sz="2000" dirty="0" smtClean="0"/>
              <a:t>Breadboard layout of pre-amp design before end of FY13</a:t>
            </a:r>
          </a:p>
          <a:p>
            <a:r>
              <a:rPr lang="en-US" sz="2000" dirty="0" smtClean="0"/>
              <a:t>Major design effort to be completed at start of FY14</a:t>
            </a:r>
          </a:p>
          <a:p>
            <a:endParaRPr lang="en-US" sz="2000" dirty="0" smtClean="0"/>
          </a:p>
          <a:p>
            <a:pPr lvl="1"/>
            <a:endParaRPr lang="en-US" sz="1600" dirty="0"/>
          </a:p>
        </p:txBody>
      </p:sp>
      <p:pic>
        <p:nvPicPr>
          <p:cNvPr id="7" name="Content Placeholder 6" descr="Screen Shot 2013-06-18 at 10.44.38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2446"/>
          <a:stretch>
            <a:fillRect/>
          </a:stretch>
        </p:blipFill>
        <p:spPr>
          <a:xfrm>
            <a:off x="4114800" y="1536192"/>
            <a:ext cx="4191000" cy="4590288"/>
          </a:xfrm>
        </p:spPr>
      </p:pic>
      <p:sp>
        <p:nvSpPr>
          <p:cNvPr id="5" name="Rectangle 4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1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Guider/FOCUS CCDs -</a:t>
            </a:r>
            <a:br>
              <a:rPr lang="en-US" dirty="0" smtClean="0"/>
            </a:br>
            <a:r>
              <a:rPr lang="en-US" dirty="0" err="1" smtClean="0"/>
              <a:t>tim</a:t>
            </a:r>
            <a:r>
              <a:rPr lang="en-US" dirty="0" smtClean="0"/>
              <a:t> </a:t>
            </a:r>
            <a:r>
              <a:rPr lang="en-US" dirty="0" err="1" smtClean="0"/>
              <a:t>goodsall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WaSP</a:t>
            </a:r>
            <a:r>
              <a:rPr lang="en-US" dirty="0" smtClean="0"/>
              <a:t> will have dedicated guide and focus CCDs</a:t>
            </a:r>
          </a:p>
          <a:p>
            <a:pPr lvl="1"/>
            <a:r>
              <a:rPr lang="en-US" dirty="0" smtClean="0"/>
              <a:t>Guider will provide tracking information to TCS</a:t>
            </a:r>
          </a:p>
          <a:p>
            <a:pPr lvl="1"/>
            <a:r>
              <a:rPr lang="en-US" dirty="0" smtClean="0"/>
              <a:t>Focus measurement simultaneously with science exposures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JPL is providing a guide and focus CCD for </a:t>
            </a:r>
            <a:r>
              <a:rPr lang="en-US" dirty="0" err="1" smtClean="0"/>
              <a:t>WaSP</a:t>
            </a:r>
            <a:r>
              <a:rPr lang="en-US" dirty="0" smtClean="0"/>
              <a:t> funded by internal RTD funds</a:t>
            </a:r>
          </a:p>
          <a:p>
            <a:pPr lvl="1"/>
            <a:r>
              <a:rPr lang="en-US" dirty="0" smtClean="0"/>
              <a:t>Purpose is to promote JPL’s delta-doping technology and AR-coating capabilities</a:t>
            </a:r>
          </a:p>
          <a:p>
            <a:pPr lvl="1"/>
            <a:r>
              <a:rPr lang="en-US" dirty="0"/>
              <a:t>Initial phase of funding started in May </a:t>
            </a:r>
            <a:r>
              <a:rPr lang="fr-FR" dirty="0"/>
              <a:t>20</a:t>
            </a:r>
            <a:r>
              <a:rPr lang="en-US" dirty="0"/>
              <a:t>13</a:t>
            </a:r>
          </a:p>
          <a:p>
            <a:pPr lvl="1"/>
            <a:r>
              <a:rPr lang="en-US" dirty="0"/>
              <a:t>Delivery of two CCDs scheduled for end of March 2014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Detectors will be STA3600 fully-depleted CCDs which will provide high broadband QE response from 320 to 1050nm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Detector requirements:</a:t>
            </a:r>
          </a:p>
          <a:p>
            <a:pPr lvl="1"/>
            <a:r>
              <a:rPr lang="en-US" dirty="0" smtClean="0"/>
              <a:t>QE optimized to provide optimal broadband sensitivity integrated from atmospheric to detector cut-off (320-1050nm)</a:t>
            </a:r>
          </a:p>
          <a:p>
            <a:pPr lvl="1"/>
            <a:r>
              <a:rPr lang="en-US" dirty="0" smtClean="0"/>
              <a:t>No dark current and read noise specs at present (best effort basis)</a:t>
            </a:r>
          </a:p>
          <a:p>
            <a:pPr lvl="1"/>
            <a:r>
              <a:rPr lang="en-US" dirty="0" smtClean="0"/>
              <a:t>Guide rate sufficiently fast that dark current not an issue</a:t>
            </a:r>
          </a:p>
          <a:p>
            <a:pPr lvl="1"/>
            <a:r>
              <a:rPr lang="en-US" dirty="0" smtClean="0"/>
              <a:t>Read noise ~5e</a:t>
            </a:r>
            <a:r>
              <a:rPr lang="en-US" baseline="30000" dirty="0" smtClean="0"/>
              <a:t>- </a:t>
            </a:r>
            <a:r>
              <a:rPr lang="en-US" dirty="0" smtClean="0"/>
              <a:t>should be achievable</a:t>
            </a:r>
          </a:p>
          <a:p>
            <a:r>
              <a:rPr lang="en-US" dirty="0" smtClean="0"/>
              <a:t>Guide and focus requirements</a:t>
            </a:r>
          </a:p>
          <a:p>
            <a:pPr lvl="1"/>
            <a:r>
              <a:rPr lang="en-US" dirty="0" smtClean="0"/>
              <a:t>Guider will </a:t>
            </a:r>
            <a:r>
              <a:rPr lang="en-US" dirty="0"/>
              <a:t>supply tracking corrections to the TCS at rates 1- 0.015 Hz </a:t>
            </a:r>
            <a:r>
              <a:rPr lang="en-US" dirty="0" smtClean="0"/>
              <a:t>with </a:t>
            </a:r>
            <a:r>
              <a:rPr lang="en-US" dirty="0"/>
              <a:t>accuracy determined by the DIQ budget. </a:t>
            </a:r>
            <a:endParaRPr lang="en-US" dirty="0" smtClean="0"/>
          </a:p>
          <a:p>
            <a:pPr lvl="1"/>
            <a:r>
              <a:rPr lang="en-US" dirty="0" smtClean="0"/>
              <a:t>ROI and frame-store modes for high speed readout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guide camera shall have sufficient field and sensitivity to track one or more stars in a given pointing with 1-60 sec integrations in all filters at full moon at an </a:t>
            </a:r>
            <a:r>
              <a:rPr lang="en-US" dirty="0" err="1"/>
              <a:t>airmass</a:t>
            </a:r>
            <a:r>
              <a:rPr lang="en-US" dirty="0"/>
              <a:t> of 2</a:t>
            </a:r>
            <a:r>
              <a:rPr lang="en-US" dirty="0" smtClean="0"/>
              <a:t>.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Modes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Half of the guide and focus CCDs are masked by heat shield</a:t>
            </a:r>
          </a:p>
          <a:p>
            <a:r>
              <a:rPr lang="en-US" sz="2000" dirty="0" smtClean="0"/>
              <a:t>Two modes of operation</a:t>
            </a:r>
          </a:p>
          <a:p>
            <a:pPr lvl="1"/>
            <a:r>
              <a:rPr lang="en-US" sz="1600" dirty="0" smtClean="0"/>
              <a:t>Frame-store for reading out full (1/2) frame while still exposing</a:t>
            </a:r>
          </a:p>
          <a:p>
            <a:pPr lvl="1"/>
            <a:r>
              <a:rPr lang="en-US" sz="1600" dirty="0" smtClean="0"/>
              <a:t>Region-of-interest (ROI) mode for guiding on single star</a:t>
            </a:r>
          </a:p>
          <a:p>
            <a:r>
              <a:rPr lang="en-US" sz="2000" dirty="0" smtClean="0"/>
              <a:t>Former useful for guide star acquisition and improved guide performance when frame-rate allows</a:t>
            </a:r>
          </a:p>
          <a:p>
            <a:r>
              <a:rPr lang="en-US" sz="2000" dirty="0" smtClean="0"/>
              <a:t>ROI method best when faster tracking required and suitable bright stars available</a:t>
            </a:r>
            <a:endParaRPr lang="en-US" sz="2000" dirty="0"/>
          </a:p>
        </p:txBody>
      </p:sp>
      <p:pic>
        <p:nvPicPr>
          <p:cNvPr id="8" name="Content Placeholder 7" descr="Screen Shot 2013-06-20 at 15.40.0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7822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81600" y="2286000"/>
            <a:ext cx="1066800" cy="533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24384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73E-6 3.92039E-6 L 2.91073E-6 -0.0833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AR-coating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7" name="Picture 6" descr="PastedGraphic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7515551" cy="51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 concept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Silicon detector die bonded to </a:t>
            </a:r>
            <a:r>
              <a:rPr lang="en-US" sz="2000" dirty="0" err="1" smtClean="0"/>
              <a:t>aluminium</a:t>
            </a:r>
            <a:r>
              <a:rPr lang="en-US" sz="2000" dirty="0" smtClean="0"/>
              <a:t> nitride support planks</a:t>
            </a:r>
          </a:p>
          <a:p>
            <a:r>
              <a:rPr lang="en-US" sz="2000" dirty="0" smtClean="0"/>
              <a:t>Invar studs provide mechanical interface</a:t>
            </a:r>
          </a:p>
          <a:p>
            <a:r>
              <a:rPr lang="en-US" sz="2000" dirty="0" smtClean="0"/>
              <a:t>Tolerances met in assembly </a:t>
            </a:r>
          </a:p>
          <a:p>
            <a:r>
              <a:rPr lang="en-US" sz="2000" dirty="0" smtClean="0"/>
              <a:t>Flex cables combined with ‘round-the-bend’ wire bonding allow multi-side </a:t>
            </a:r>
            <a:r>
              <a:rPr lang="en-US" sz="2000" dirty="0" err="1" smtClean="0"/>
              <a:t>buttability</a:t>
            </a:r>
            <a:endParaRPr lang="en-US" sz="2000" dirty="0" smtClean="0"/>
          </a:p>
          <a:p>
            <a:r>
              <a:rPr lang="en-US" sz="2000" dirty="0" smtClean="0"/>
              <a:t>Demonstrated excellent flatness with current bonding techniques – extending to more complex packaging</a:t>
            </a:r>
          </a:p>
        </p:txBody>
      </p:sp>
      <p:pic>
        <p:nvPicPr>
          <p:cNvPr id="3" name="Content Placeholder 2" descr="Screen Shot 2013-06-20 at 15.50.2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743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fc_focal_plane_simco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8000"/>
            <a:ext cx="4256531" cy="34077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0"/>
            <a:ext cx="859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The LFC is the current optical imager at Prime Focus for P200. 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739" y="4396334"/>
            <a:ext cx="248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Focal Plane Layout</a:t>
            </a:r>
          </a:p>
        </p:txBody>
      </p:sp>
      <p:pic>
        <p:nvPicPr>
          <p:cNvPr id="5" name="Picture 4" descr="LFC+Wyn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8"/>
          <a:stretch/>
        </p:blipFill>
        <p:spPr>
          <a:xfrm>
            <a:off x="3885838" y="2008799"/>
            <a:ext cx="4542862" cy="41636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38800" y="6324600"/>
            <a:ext cx="267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Instrument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272" y="5387940"/>
            <a:ext cx="3699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LFC in use for ~1/5 of P200 nights</a:t>
            </a:r>
          </a:p>
        </p:txBody>
      </p:sp>
      <p:sp>
        <p:nvSpPr>
          <p:cNvPr id="9" name="Rectangle 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Design and Modeling</a:t>
            </a:r>
          </a:p>
          <a:p>
            <a:pPr lvl="1"/>
            <a:r>
              <a:rPr lang="en-US" sz="1800" dirty="0" smtClean="0"/>
              <a:t>FEA analysis of design beginning to understand thermal gradients and stresses in package at operating temperature</a:t>
            </a:r>
          </a:p>
          <a:p>
            <a:pPr lvl="1"/>
            <a:r>
              <a:rPr lang="en-US" sz="1800" dirty="0" smtClean="0"/>
              <a:t>Epoxy type and thickness to be optimized accordingly</a:t>
            </a:r>
          </a:p>
          <a:p>
            <a:pPr lvl="1"/>
            <a:r>
              <a:rPr lang="en-US" sz="1800" dirty="0" err="1" smtClean="0"/>
              <a:t>Aluminium</a:t>
            </a:r>
            <a:r>
              <a:rPr lang="en-US" sz="1800" dirty="0" smtClean="0"/>
              <a:t> nitride composition to be selected (lower </a:t>
            </a:r>
            <a:r>
              <a:rPr lang="en-US" sz="1800" dirty="0" err="1" smtClean="0"/>
              <a:t>yttria</a:t>
            </a:r>
            <a:r>
              <a:rPr lang="en-US" sz="1800" dirty="0" smtClean="0"/>
              <a:t> content means lower thermal conductivity, but also lower UV fluorescence!)</a:t>
            </a:r>
          </a:p>
          <a:p>
            <a:r>
              <a:rPr lang="en-US" sz="2000" dirty="0" smtClean="0"/>
              <a:t>Epoxy</a:t>
            </a:r>
          </a:p>
          <a:p>
            <a:pPr lvl="1"/>
            <a:r>
              <a:rPr lang="en-US" sz="1800" dirty="0" smtClean="0"/>
              <a:t>Precision fixtures for epoxying of package parts under design</a:t>
            </a:r>
          </a:p>
          <a:p>
            <a:r>
              <a:rPr lang="en-US" sz="2200" dirty="0" smtClean="0"/>
              <a:t>Wire-bonding </a:t>
            </a:r>
          </a:p>
          <a:p>
            <a:pPr lvl="1"/>
            <a:r>
              <a:rPr lang="en-US" sz="1800" dirty="0" smtClean="0"/>
              <a:t>‘Round-the-bend’ concept demonstrated </a:t>
            </a:r>
          </a:p>
          <a:p>
            <a:r>
              <a:rPr lang="en-US" sz="2000" dirty="0" smtClean="0"/>
              <a:t>AR-coating</a:t>
            </a:r>
          </a:p>
          <a:p>
            <a:pPr lvl="1"/>
            <a:r>
              <a:rPr lang="en-US" sz="1800" dirty="0" smtClean="0"/>
              <a:t>Multiple broad-band models developed and test depositions made</a:t>
            </a:r>
          </a:p>
          <a:p>
            <a:pPr lvl="1"/>
            <a:r>
              <a:rPr lang="en-US" sz="1800" dirty="0" smtClean="0"/>
              <a:t>Currently under-going reflectivity measurements</a:t>
            </a:r>
          </a:p>
          <a:p>
            <a:pPr marL="411480" lvl="1" indent="0">
              <a:buNone/>
            </a:pPr>
            <a:endParaRPr lang="en-US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WaSP Camera Review</a:t>
            </a:r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0ACF6-D2E4-4D1E-B4CC-E0780FDE6CBC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external electronics-</a:t>
            </a:r>
            <a:br>
              <a:rPr lang="en-US" dirty="0" smtClean="0"/>
            </a:br>
            <a:r>
              <a:rPr lang="en-US" dirty="0" smtClean="0"/>
              <a:t>roger smith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719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2713"/>
            <a:ext cx="8077200" cy="5018159"/>
          </a:xfrm>
        </p:spPr>
        <p:txBody>
          <a:bodyPr/>
          <a:lstStyle/>
          <a:p>
            <a:r>
              <a:rPr lang="en-US" dirty="0" smtClean="0"/>
              <a:t>Two single board, 4ch CCD controllers</a:t>
            </a:r>
          </a:p>
          <a:p>
            <a:pPr lvl="1"/>
            <a:r>
              <a:rPr lang="en-US" sz="2000" dirty="0" smtClean="0">
                <a:cs typeface="+mn-cs"/>
              </a:rPr>
              <a:t>Science </a:t>
            </a:r>
            <a:r>
              <a:rPr lang="en-US" sz="2000" dirty="0">
                <a:cs typeface="+mn-cs"/>
              </a:rPr>
              <a:t>CCD read through dedicated 4ch controller</a:t>
            </a:r>
            <a:r>
              <a:rPr lang="en-US" sz="2000" dirty="0" smtClean="0">
                <a:cs typeface="+mn-cs"/>
              </a:rPr>
              <a:t>.</a:t>
            </a:r>
          </a:p>
          <a:p>
            <a:pPr lvl="1"/>
            <a:r>
              <a:rPr lang="en-US" dirty="0" smtClean="0">
                <a:cs typeface="+mn-cs"/>
              </a:rPr>
              <a:t>2</a:t>
            </a:r>
            <a:r>
              <a:rPr lang="en-US" baseline="30000" dirty="0" smtClean="0">
                <a:cs typeface="+mn-cs"/>
              </a:rPr>
              <a:t>nd</a:t>
            </a:r>
            <a:r>
              <a:rPr lang="en-US" dirty="0" smtClean="0">
                <a:cs typeface="+mn-cs"/>
              </a:rPr>
              <a:t> controller drives both guider and focus CCD, alternately not concurrently.</a:t>
            </a:r>
          </a:p>
          <a:p>
            <a:r>
              <a:rPr lang="en-US" dirty="0" smtClean="0"/>
              <a:t>Guide and focus CCDs operate in frame transfer mode:  frame store boundary is at edge of 120mm FoV.</a:t>
            </a:r>
            <a:endParaRPr lang="en-US" dirty="0">
              <a:cs typeface="+mn-cs"/>
            </a:endParaRPr>
          </a:p>
          <a:p>
            <a:r>
              <a:rPr lang="en-US" dirty="0" smtClean="0"/>
              <a:t>IFPAC (Indian Focal Plan Array Controller)</a:t>
            </a:r>
          </a:p>
          <a:p>
            <a:pPr lvl="1"/>
            <a:r>
              <a:rPr lang="en-US" dirty="0" smtClean="0"/>
              <a:t>Currently under development.  To be customized for Palomar.</a:t>
            </a:r>
          </a:p>
          <a:p>
            <a:pPr lvl="1"/>
            <a:r>
              <a:rPr lang="en-US" dirty="0" smtClean="0"/>
              <a:t>Low profile mounting on dewar, plugging directly into VIB: no cables !</a:t>
            </a:r>
          </a:p>
          <a:p>
            <a:pPr lvl="1"/>
            <a:r>
              <a:rPr lang="en-US" dirty="0" smtClean="0"/>
              <a:t>Each board provides 16 clocks, 13 biases, &gt;2 LVDS, 4 video.</a:t>
            </a:r>
          </a:p>
          <a:p>
            <a:pPr lvl="1"/>
            <a:r>
              <a:rPr lang="en-US" dirty="0" smtClean="0"/>
              <a:t>Differential signals all the way from CCD to differential ADC.</a:t>
            </a:r>
          </a:p>
          <a:p>
            <a:pPr lvl="1"/>
            <a:r>
              <a:rPr lang="en-US" dirty="0" smtClean="0"/>
              <a:t>Preamps on VIB, close to flex cable connectors.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294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3-05-14 at 2.3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45" y="1660363"/>
            <a:ext cx="5601311" cy="4442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865" y="1664341"/>
            <a:ext cx="2913093" cy="44958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If we go with two 4ch single board controllers, there is the option of placing the boards side by side along the circumference. </a:t>
            </a:r>
            <a:r>
              <a:rPr lang="en-US" sz="1000" dirty="0" smtClean="0"/>
              <a:t>(Leach controller boards are 100mm wide * 230mm deep)</a:t>
            </a:r>
            <a:endParaRPr lang="en-US" sz="1000" dirty="0"/>
          </a:p>
          <a:p>
            <a:pPr marL="0" indent="0">
              <a:buNone/>
            </a:pPr>
            <a:r>
              <a:rPr lang="en-US" sz="1600" dirty="0" smtClean="0"/>
              <a:t>Advantages:</a:t>
            </a:r>
          </a:p>
          <a:p>
            <a:r>
              <a:rPr lang="en-US" sz="1600" dirty="0" smtClean="0"/>
              <a:t>Easier trace routing through VIB</a:t>
            </a:r>
          </a:p>
          <a:p>
            <a:r>
              <a:rPr lang="en-US" sz="1600" dirty="0" smtClean="0"/>
              <a:t>Direct heat sinking to dewar for all boards.</a:t>
            </a:r>
          </a:p>
          <a:p>
            <a:r>
              <a:rPr lang="en-US" sz="1600" dirty="0" smtClean="0"/>
              <a:t>Very compact.</a:t>
            </a:r>
          </a:p>
          <a:p>
            <a:pPr marL="0" indent="0">
              <a:buNone/>
            </a:pPr>
            <a:r>
              <a:rPr lang="en-US" sz="1600" dirty="0" smtClean="0"/>
              <a:t>Disadvantages ?</a:t>
            </a:r>
          </a:p>
          <a:p>
            <a:r>
              <a:rPr lang="en-US" sz="1600" dirty="0" smtClean="0"/>
              <a:t>Unusual enclosure topology?  Is this really a problem?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8640" y="2497665"/>
            <a:ext cx="124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92 mm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1637773" y="2548467"/>
            <a:ext cx="11223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3881332" y="3269185"/>
            <a:ext cx="493776" cy="147218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 charset="0"/>
                <a:ea typeface="ＭＳ Ｐゴシック" charset="-128"/>
                <a:cs typeface="ＭＳ Ｐゴシック" charset="-128"/>
              </a:rPr>
              <a:t> Shared Plug in Power Supply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>
            <a:off x="2050711" y="1441147"/>
            <a:ext cx="239296" cy="147218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 charset="0"/>
                <a:ea typeface="ＭＳ Ｐゴシック" charset="-128"/>
                <a:cs typeface="ＭＳ Ｐゴシック" charset="-128"/>
              </a:rPr>
              <a:t>Controller</a:t>
            </a:r>
            <a:endParaRPr lang="en-US" sz="12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46240" y="2362200"/>
            <a:ext cx="0" cy="4148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755373" y="2353733"/>
            <a:ext cx="0" cy="4148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510774" y="2307166"/>
            <a:ext cx="0" cy="962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848506" y="2307166"/>
            <a:ext cx="0" cy="962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510774" y="3175000"/>
            <a:ext cx="13377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698315" y="3175000"/>
            <a:ext cx="124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114 mm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434017" y="1440543"/>
            <a:ext cx="14721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1434267" y="1179353"/>
            <a:ext cx="0" cy="962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906451" y="1143000"/>
            <a:ext cx="0" cy="9620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726643" y="1247076"/>
            <a:ext cx="922212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125mm ?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 rot="5400000">
            <a:off x="2078687" y="5076976"/>
            <a:ext cx="239296" cy="147218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 charset="0"/>
                <a:ea typeface="ＭＳ Ｐゴシック" charset="-128"/>
                <a:cs typeface="ＭＳ Ｐゴシック" charset="-128"/>
              </a:rPr>
              <a:t>Controller</a:t>
            </a:r>
            <a:endParaRPr lang="en-US" sz="12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6762" y="6253238"/>
            <a:ext cx="524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area ~ 30,000 mm</a:t>
            </a:r>
            <a:r>
              <a:rPr lang="en-US" baseline="30000" dirty="0" smtClean="0"/>
              <a:t>2</a:t>
            </a:r>
            <a:r>
              <a:rPr lang="en-US" dirty="0" smtClean="0"/>
              <a:t>, e.g. 160 * 220 mm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503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size</a:t>
            </a:r>
            <a:endParaRPr lang="en-US" dirty="0"/>
          </a:p>
        </p:txBody>
      </p:sp>
      <p:pic>
        <p:nvPicPr>
          <p:cNvPr id="6" name="Picture 5" descr="Screen Shot 2013-06-14 at 11.13.5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50" y="1385582"/>
            <a:ext cx="4161022" cy="5472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 rot="5400000">
            <a:off x="2270556" y="3277491"/>
            <a:ext cx="2944368" cy="147218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 charset="0"/>
                <a:ea typeface="ＭＳ Ｐゴシック" charset="-128"/>
                <a:cs typeface="ＭＳ Ｐゴシック" charset="-128"/>
              </a:rPr>
              <a:t> Single Board Controller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 charset="0"/>
                <a:ea typeface="ＭＳ Ｐゴシック" charset="-128"/>
                <a:cs typeface="ＭＳ Ｐゴシック" charset="-128"/>
              </a:rPr>
              <a:t>125mm * 250mm</a:t>
            </a:r>
            <a:endParaRPr lang="en-US" sz="12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6286" y="4922762"/>
            <a:ext cx="1960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Controller board plugs directly into VIB … no cables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06496" y="1386980"/>
            <a:ext cx="2340147" cy="34778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 standard outline</a:t>
            </a:r>
            <a:r>
              <a:rPr lang="en-US" sz="2000" dirty="0"/>
              <a:t>:</a:t>
            </a:r>
            <a:r>
              <a:rPr lang="en-US" sz="2000" dirty="0" smtClean="0"/>
              <a:t>  </a:t>
            </a:r>
          </a:p>
          <a:p>
            <a:endParaRPr lang="en-US" sz="2000" dirty="0"/>
          </a:p>
          <a:p>
            <a:r>
              <a:rPr lang="en-US" sz="1600" dirty="0" smtClean="0"/>
              <a:t>Does n</a:t>
            </a:r>
            <a:r>
              <a:rPr lang="fr-FR" sz="1600" dirty="0" smtClean="0"/>
              <a:t>o</a:t>
            </a:r>
            <a:r>
              <a:rPr lang="en-US" sz="1600" dirty="0" smtClean="0"/>
              <a:t>t matter since enclosures will always be custom.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Board is narrower than 6U to lie within dewar profile but standard 3U = 100mm makes board to deep (320mm) to get area needed</a:t>
            </a:r>
          </a:p>
        </p:txBody>
      </p:sp>
      <p:cxnSp>
        <p:nvCxnSpPr>
          <p:cNvPr id="11" name="Straight Connector 10"/>
          <p:cNvCxnSpPr>
            <a:stCxn id="8" idx="1"/>
            <a:endCxn id="7" idx="3"/>
          </p:cNvCxnSpPr>
          <p:nvPr/>
        </p:nvCxnSpPr>
        <p:spPr bwMode="auto">
          <a:xfrm flipH="1">
            <a:off x="3742740" y="5384427"/>
            <a:ext cx="2643546" cy="1013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931334" y="2128762"/>
            <a:ext cx="0" cy="33693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69198" y="2116667"/>
            <a:ext cx="15506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609600" y="5522052"/>
            <a:ext cx="15506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57200" y="3810000"/>
            <a:ext cx="107889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282 mm</a:t>
            </a:r>
            <a:endParaRPr lang="en-US" sz="1600" dirty="0"/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609600" y="6436452"/>
            <a:ext cx="13982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083734" y="5498153"/>
            <a:ext cx="0" cy="9382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09600" y="5807382"/>
            <a:ext cx="107889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75 mm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416568" y="5807382"/>
            <a:ext cx="303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Tool access space …ok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3742740" y="5485767"/>
            <a:ext cx="0" cy="9382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939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0287" y="1693333"/>
            <a:ext cx="3369733" cy="4699004"/>
            <a:chOff x="618068" y="1693333"/>
            <a:chExt cx="2827866" cy="4699004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879590" y="4197350"/>
              <a:ext cx="1523998" cy="211878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134532" y="3081868"/>
              <a:ext cx="1024452" cy="1058323"/>
            </a:xfrm>
            <a:prstGeom prst="rect">
              <a:avLst/>
            </a:prstGeom>
            <a:solidFill>
              <a:srgbClr val="FF6FC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142050" y="3122081"/>
              <a:ext cx="1227670" cy="327025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838199" y="3081867"/>
              <a:ext cx="982136" cy="3242733"/>
            </a:xfrm>
            <a:prstGeom prst="rect">
              <a:avLst/>
            </a:prstGeom>
            <a:solidFill>
              <a:srgbClr val="FF6FC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804334" y="1693333"/>
              <a:ext cx="2641600" cy="46990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838198" y="1727201"/>
              <a:ext cx="2573867" cy="1354666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Digital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76868" y="2192856"/>
              <a:ext cx="643466" cy="635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DCDS</a:t>
              </a:r>
              <a:r>
                <a:rPr lang="en-US" sz="12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sz="9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Fast FPGA</a:t>
              </a: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0" name="Elbow Connector 9"/>
            <p:cNvCxnSpPr>
              <a:stCxn id="6" idx="2"/>
              <a:endCxn id="8" idx="0"/>
            </p:cNvCxnSpPr>
            <p:nvPr/>
          </p:nvCxnSpPr>
          <p:spPr bwMode="auto">
            <a:xfrm rot="5400000">
              <a:off x="1451091" y="2129101"/>
              <a:ext cx="111266" cy="16243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/>
            <p:cNvSpPr/>
            <p:nvPr/>
          </p:nvSpPr>
          <p:spPr bwMode="auto">
            <a:xfrm>
              <a:off x="2438401" y="2057400"/>
              <a:ext cx="778934" cy="76199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b="1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Sequencer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900" dirty="0" smtClean="0"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Dense FPGA </a:t>
              </a: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97461" y="2963323"/>
              <a:ext cx="237071" cy="4318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ADC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19196" y="2963323"/>
              <a:ext cx="237071" cy="4318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ADC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540928" y="2967555"/>
              <a:ext cx="237071" cy="4318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ADC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862655" y="2963323"/>
              <a:ext cx="237071" cy="4318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ADC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939797" y="3539058"/>
              <a:ext cx="1134536" cy="60113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ADC buffers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9" name="Straight Connector 18"/>
            <p:cNvCxnSpPr>
              <a:endCxn id="12" idx="2"/>
            </p:cNvCxnSpPr>
            <p:nvPr/>
          </p:nvCxnSpPr>
          <p:spPr bwMode="auto">
            <a:xfrm flipV="1">
              <a:off x="1015997" y="3395124"/>
              <a:ext cx="0" cy="1439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13" idx="2"/>
            </p:cNvCxnSpPr>
            <p:nvPr/>
          </p:nvCxnSpPr>
          <p:spPr bwMode="auto">
            <a:xfrm flipV="1">
              <a:off x="1337732" y="3395124"/>
              <a:ext cx="0" cy="1439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14" idx="2"/>
            </p:cNvCxnSpPr>
            <p:nvPr/>
          </p:nvCxnSpPr>
          <p:spPr bwMode="auto">
            <a:xfrm flipV="1">
              <a:off x="1659464" y="3399356"/>
              <a:ext cx="0" cy="1397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endCxn id="15" idx="2"/>
            </p:cNvCxnSpPr>
            <p:nvPr/>
          </p:nvCxnSpPr>
          <p:spPr bwMode="auto">
            <a:xfrm flipV="1">
              <a:off x="1981191" y="3395124"/>
              <a:ext cx="0" cy="1439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Rounded Rectangle 29"/>
            <p:cNvSpPr/>
            <p:nvPr/>
          </p:nvSpPr>
          <p:spPr bwMode="auto">
            <a:xfrm>
              <a:off x="939796" y="4250268"/>
              <a:ext cx="838205" cy="601131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latin typeface="Arial" charset="0"/>
                  <a:ea typeface="ＭＳ Ｐゴシック" charset="-128"/>
                  <a:cs typeface="ＭＳ Ｐゴシック" charset="-128"/>
                </a:rPr>
                <a:t>Bias </a:t>
              </a:r>
              <a:r>
                <a:rPr lang="en-US" sz="10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DACs</a:t>
              </a:r>
              <a:endParaRPr lang="en-US" sz="10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939796" y="6096000"/>
              <a:ext cx="2353737" cy="29633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latin typeface="Arial" charset="0"/>
                  <a:ea typeface="ＭＳ Ｐゴシック" charset="-128"/>
                  <a:cs typeface="ＭＳ Ｐゴシック" charset="-128"/>
                </a:rPr>
                <a:t>Connector</a:t>
              </a:r>
            </a:p>
          </p:txBody>
        </p:sp>
        <p:cxnSp>
          <p:nvCxnSpPr>
            <p:cNvPr id="37" name="Elbow Connector 36"/>
            <p:cNvCxnSpPr>
              <a:endCxn id="8" idx="1"/>
            </p:cNvCxnSpPr>
            <p:nvPr/>
          </p:nvCxnSpPr>
          <p:spPr bwMode="auto">
            <a:xfrm rot="5400000" flipH="1" flipV="1">
              <a:off x="891116" y="2677572"/>
              <a:ext cx="452968" cy="118536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 flipV="1">
              <a:off x="1380067" y="2827856"/>
              <a:ext cx="1" cy="1354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>
              <a:stCxn id="14" idx="0"/>
            </p:cNvCxnSpPr>
            <p:nvPr/>
          </p:nvCxnSpPr>
          <p:spPr bwMode="auto">
            <a:xfrm flipV="1">
              <a:off x="1659464" y="2819392"/>
              <a:ext cx="0" cy="1481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Elbow Connector 49"/>
            <p:cNvCxnSpPr>
              <a:stCxn id="15" idx="0"/>
            </p:cNvCxnSpPr>
            <p:nvPr/>
          </p:nvCxnSpPr>
          <p:spPr bwMode="auto">
            <a:xfrm rot="16200000" flipV="1">
              <a:off x="1761066" y="2743197"/>
              <a:ext cx="279395" cy="160857"/>
            </a:xfrm>
            <a:prstGeom prst="bentConnector3">
              <a:avLst>
                <a:gd name="adj1" fmla="val 7727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Elbow Connector 59"/>
            <p:cNvCxnSpPr>
              <a:stCxn id="30" idx="0"/>
              <a:endCxn id="8" idx="2"/>
            </p:cNvCxnSpPr>
            <p:nvPr/>
          </p:nvCxnSpPr>
          <p:spPr bwMode="auto">
            <a:xfrm rot="5400000" flipH="1" flipV="1">
              <a:off x="717544" y="3469211"/>
              <a:ext cx="1422412" cy="13970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Rounded Rectangle 64"/>
            <p:cNvSpPr/>
            <p:nvPr/>
          </p:nvSpPr>
          <p:spPr bwMode="auto">
            <a:xfrm>
              <a:off x="2286000" y="2967556"/>
              <a:ext cx="855133" cy="571502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latin typeface="Arial" charset="0"/>
                  <a:ea typeface="ＭＳ Ｐゴシック" charset="-128"/>
                  <a:cs typeface="ＭＳ Ｐゴシック" charset="-128"/>
                </a:rPr>
                <a:t>Clock DACs</a:t>
              </a: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1879590" y="4250271"/>
              <a:ext cx="1523998" cy="1727195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latin typeface="Arial" charset="0"/>
                  <a:ea typeface="ＭＳ Ｐゴシック" charset="-128"/>
                  <a:cs typeface="ＭＳ Ｐゴシック" charset="-128"/>
                </a:rPr>
                <a:t>Clock Drivers</a:t>
              </a: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2285999" y="3575051"/>
              <a:ext cx="931335" cy="63076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Clock Switches</a:t>
              </a:r>
              <a:endParaRPr lang="en-US" sz="10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82" name="Elbow Connector 81"/>
            <p:cNvCxnSpPr>
              <a:endCxn id="11" idx="3"/>
            </p:cNvCxnSpPr>
            <p:nvPr/>
          </p:nvCxnSpPr>
          <p:spPr bwMode="auto">
            <a:xfrm rot="5400000" flipH="1" flipV="1">
              <a:off x="2491316" y="3164415"/>
              <a:ext cx="1452038" cy="12700"/>
            </a:xfrm>
            <a:prstGeom prst="bentConnector4">
              <a:avLst>
                <a:gd name="adj1" fmla="val -437"/>
                <a:gd name="adj2" fmla="val 966669"/>
              </a:avLst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Elbow Connector 86"/>
            <p:cNvCxnSpPr/>
            <p:nvPr/>
          </p:nvCxnSpPr>
          <p:spPr bwMode="auto">
            <a:xfrm>
              <a:off x="1820334" y="2683927"/>
              <a:ext cx="618066" cy="283629"/>
            </a:xfrm>
            <a:prstGeom prst="bentConnector3">
              <a:avLst>
                <a:gd name="adj1" fmla="val 89726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>
              <a:endCxn id="11" idx="1"/>
            </p:cNvCxnSpPr>
            <p:nvPr/>
          </p:nvCxnSpPr>
          <p:spPr bwMode="auto">
            <a:xfrm flipV="1">
              <a:off x="1820335" y="2438396"/>
              <a:ext cx="618066" cy="719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5" name="Oval 104"/>
            <p:cNvSpPr/>
            <p:nvPr/>
          </p:nvSpPr>
          <p:spPr bwMode="auto">
            <a:xfrm>
              <a:off x="618068" y="2967556"/>
              <a:ext cx="1540916" cy="20744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" name="Rounded Rectangle 138"/>
            <p:cNvSpPr/>
            <p:nvPr/>
          </p:nvSpPr>
          <p:spPr bwMode="auto">
            <a:xfrm>
              <a:off x="939794" y="4876798"/>
              <a:ext cx="838205" cy="110066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latin typeface="Arial" charset="0"/>
                  <a:ea typeface="ＭＳ Ｐゴシック" charset="-128"/>
                  <a:cs typeface="ＭＳ Ｐゴシック" charset="-128"/>
                </a:rPr>
                <a:t>Bias </a:t>
              </a:r>
              <a:r>
                <a:rPr lang="en-US" sz="10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Drivers</a:t>
              </a:r>
              <a:endParaRPr lang="en-US" sz="10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Board Controller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5533" y="2827856"/>
            <a:ext cx="4631267" cy="32681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Four ground planes join here: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3366FF"/>
                </a:solidFill>
              </a:rPr>
              <a:t>Digital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6FCF"/>
                </a:solidFill>
              </a:rPr>
              <a:t>Analog supply return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FF"/>
                </a:solidFill>
              </a:rPr>
              <a:t>Analog reference </a:t>
            </a:r>
            <a:r>
              <a:rPr lang="en-US" sz="1400" dirty="0" smtClean="0">
                <a:solidFill>
                  <a:srgbClr val="FF00FF"/>
                </a:solidFill>
              </a:rPr>
              <a:t>(not shown)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Clock (high current analog)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457201" y="1532467"/>
            <a:ext cx="3251200" cy="84672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93802" y="1641329"/>
            <a:ext cx="330200" cy="44026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USB </a:t>
            </a:r>
            <a:endParaRPr kumimoji="0" lang="en-US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3" name="Straight Arrow Connector 102"/>
          <p:cNvCxnSpPr>
            <a:endCxn id="105" idx="6"/>
          </p:cNvCxnSpPr>
          <p:nvPr/>
        </p:nvCxnSpPr>
        <p:spPr bwMode="auto">
          <a:xfrm flipH="1" flipV="1">
            <a:off x="2126469" y="3071278"/>
            <a:ext cx="1762151" cy="105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4" name="L-Shape 113"/>
          <p:cNvSpPr/>
          <p:nvPr/>
        </p:nvSpPr>
        <p:spPr bwMode="auto">
          <a:xfrm>
            <a:off x="485022" y="1202267"/>
            <a:ext cx="397929" cy="609600"/>
          </a:xfrm>
          <a:prstGeom prst="corne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5" name="L-Shape 114"/>
          <p:cNvSpPr/>
          <p:nvPr/>
        </p:nvSpPr>
        <p:spPr bwMode="auto">
          <a:xfrm flipH="1">
            <a:off x="3285670" y="1193801"/>
            <a:ext cx="397929" cy="609600"/>
          </a:xfrm>
          <a:prstGeom prst="corne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35826" y="1142999"/>
            <a:ext cx="1888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Card ejectors</a:t>
            </a:r>
            <a:endParaRPr lang="en-US" sz="1200" dirty="0"/>
          </a:p>
        </p:txBody>
      </p:sp>
      <p:sp>
        <p:nvSpPr>
          <p:cNvPr id="117" name="TextBox 116"/>
          <p:cNvSpPr txBox="1"/>
          <p:nvPr/>
        </p:nvSpPr>
        <p:spPr>
          <a:xfrm>
            <a:off x="1590350" y="1276035"/>
            <a:ext cx="1888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Front Panel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388577" y="5678712"/>
            <a:ext cx="3818467" cy="58477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Power planes mimic grounds.  </a:t>
            </a:r>
          </a:p>
          <a:p>
            <a:r>
              <a:rPr lang="en-US" sz="1600" dirty="0" smtClean="0"/>
              <a:t>Need low impedance paths to connector</a:t>
            </a:r>
            <a:endParaRPr lang="en-US" sz="1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3865024" y="2097332"/>
            <a:ext cx="3733800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TBD whether FPGAs are same device or separate.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70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allocation for electronics</a:t>
            </a:r>
            <a:endParaRPr lang="en-US" dirty="0"/>
          </a:p>
        </p:txBody>
      </p:sp>
      <p:pic>
        <p:nvPicPr>
          <p:cNvPr id="6" name="Picture 5" descr="LFC in storage bo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6111"/>
            <a:ext cx="7272071" cy="5454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6870" y="4006814"/>
            <a:ext cx="622979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LFC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296111"/>
            <a:ext cx="1986791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Leach controller is replaced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7224" y="2870981"/>
            <a:ext cx="1586734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Leach power will be left in place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 rot="1020000">
            <a:off x="2396069" y="2899560"/>
            <a:ext cx="203666" cy="88664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300000">
            <a:off x="4903235" y="3188115"/>
            <a:ext cx="203666" cy="88664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5810743">
            <a:off x="3725883" y="1897088"/>
            <a:ext cx="362099" cy="94866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8995" y="4510890"/>
            <a:ext cx="180903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CCD controllers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5" name="Straight Connector 14"/>
          <p:cNvCxnSpPr>
            <a:endCxn id="11" idx="3"/>
          </p:cNvCxnSpPr>
          <p:nvPr/>
        </p:nvCxnSpPr>
        <p:spPr bwMode="auto">
          <a:xfrm flipH="1" flipV="1">
            <a:off x="5106513" y="3640311"/>
            <a:ext cx="1602482" cy="12122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13" idx="1"/>
            <a:endCxn id="10" idx="3"/>
          </p:cNvCxnSpPr>
          <p:nvPr/>
        </p:nvCxnSpPr>
        <p:spPr bwMode="auto">
          <a:xfrm flipH="1" flipV="1">
            <a:off x="2595285" y="3372654"/>
            <a:ext cx="4113710" cy="1461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771183" y="1781630"/>
            <a:ext cx="247666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power supply mounted on dewar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0" name="Straight Connector 19"/>
          <p:cNvCxnSpPr>
            <a:stCxn id="19" idx="1"/>
            <a:endCxn id="12" idx="0"/>
          </p:cNvCxnSpPr>
          <p:nvPr/>
        </p:nvCxnSpPr>
        <p:spPr bwMode="auto">
          <a:xfrm flipH="1">
            <a:off x="4377884" y="2104796"/>
            <a:ext cx="1393299" cy="323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86253" y="5933346"/>
            <a:ext cx="180903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Filter controller is retained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Straight Connector 24"/>
          <p:cNvCxnSpPr>
            <a:stCxn id="24" idx="0"/>
          </p:cNvCxnSpPr>
          <p:nvPr/>
        </p:nvCxnSpPr>
        <p:spPr bwMode="auto">
          <a:xfrm flipV="1">
            <a:off x="1690769" y="5571470"/>
            <a:ext cx="285988" cy="3618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Freeform 28"/>
          <p:cNvSpPr/>
          <p:nvPr/>
        </p:nvSpPr>
        <p:spPr>
          <a:xfrm>
            <a:off x="1174074" y="4481139"/>
            <a:ext cx="1832993" cy="1174202"/>
          </a:xfrm>
          <a:custGeom>
            <a:avLst/>
            <a:gdLst>
              <a:gd name="connsiteX0" fmla="*/ 0 w 1916855"/>
              <a:gd name="connsiteY0" fmla="*/ 958533 h 1174202"/>
              <a:gd name="connsiteX1" fmla="*/ 419312 w 1916855"/>
              <a:gd name="connsiteY1" fmla="*/ 0 h 1174202"/>
              <a:gd name="connsiteX2" fmla="*/ 1916855 w 1916855"/>
              <a:gd name="connsiteY2" fmla="*/ 167743 h 1174202"/>
              <a:gd name="connsiteX3" fmla="*/ 1713189 w 1916855"/>
              <a:gd name="connsiteY3" fmla="*/ 1174202 h 1174202"/>
              <a:gd name="connsiteX4" fmla="*/ 83862 w 1916855"/>
              <a:gd name="connsiteY4" fmla="*/ 934569 h 1174202"/>
              <a:gd name="connsiteX0" fmla="*/ 11981 w 1832993"/>
              <a:gd name="connsiteY0" fmla="*/ 958533 h 1174202"/>
              <a:gd name="connsiteX1" fmla="*/ 335450 w 1832993"/>
              <a:gd name="connsiteY1" fmla="*/ 0 h 1174202"/>
              <a:gd name="connsiteX2" fmla="*/ 1832993 w 1832993"/>
              <a:gd name="connsiteY2" fmla="*/ 167743 h 1174202"/>
              <a:gd name="connsiteX3" fmla="*/ 1629327 w 1832993"/>
              <a:gd name="connsiteY3" fmla="*/ 1174202 h 1174202"/>
              <a:gd name="connsiteX4" fmla="*/ 0 w 1832993"/>
              <a:gd name="connsiteY4" fmla="*/ 934569 h 117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993" h="1174202">
                <a:moveTo>
                  <a:pt x="11981" y="958533"/>
                </a:moveTo>
                <a:lnTo>
                  <a:pt x="335450" y="0"/>
                </a:lnTo>
                <a:lnTo>
                  <a:pt x="1832993" y="167743"/>
                </a:lnTo>
                <a:lnTo>
                  <a:pt x="1629327" y="1174202"/>
                </a:lnTo>
                <a:lnTo>
                  <a:pt x="0" y="934569"/>
                </a:lnTo>
              </a:path>
            </a:pathLst>
          </a:custGeom>
          <a:ln>
            <a:solidFill>
              <a:srgbClr val="FF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0" name="Straight Connector 29"/>
          <p:cNvCxnSpPr>
            <a:endCxn id="8" idx="3"/>
          </p:cNvCxnSpPr>
          <p:nvPr/>
        </p:nvCxnSpPr>
        <p:spPr bwMode="auto">
          <a:xfrm flipH="1" flipV="1">
            <a:off x="2443991" y="1619277"/>
            <a:ext cx="1305858" cy="162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9" idx="1"/>
          </p:cNvCxnSpPr>
          <p:nvPr/>
        </p:nvCxnSpPr>
        <p:spPr bwMode="auto">
          <a:xfrm flipH="1">
            <a:off x="5771184" y="3332646"/>
            <a:ext cx="996040" cy="40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 flipV="1">
            <a:off x="2596391" y="1771677"/>
            <a:ext cx="1305858" cy="162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6269203" y="5388678"/>
            <a:ext cx="2194483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N2 duct will be located on one of the 5 unoccupied facets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766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11" y="2716040"/>
            <a:ext cx="7659687" cy="116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management plan-</a:t>
            </a:r>
            <a:br>
              <a:rPr lang="en-US" dirty="0" smtClean="0"/>
            </a:br>
            <a:r>
              <a:rPr lang="en-US" dirty="0" err="1" smtClean="0"/>
              <a:t>stefan</a:t>
            </a:r>
            <a:r>
              <a:rPr lang="en-US" dirty="0" smtClean="0"/>
              <a:t> martin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05464" y="563640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0D5B0F1-8E81-417A-A161-B1AFB716A569}" type="slidenum">
              <a:rPr lang="en-US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212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FY13:</a:t>
            </a:r>
          </a:p>
          <a:p>
            <a:pPr lvl="1"/>
            <a:r>
              <a:rPr lang="en-US" dirty="0"/>
              <a:t>Peer review of the design</a:t>
            </a:r>
            <a:endParaRPr lang="en-US" dirty="0" smtClean="0"/>
          </a:p>
          <a:p>
            <a:pPr lvl="1"/>
            <a:r>
              <a:rPr lang="en-US" dirty="0" smtClean="0"/>
              <a:t>Procurement </a:t>
            </a:r>
            <a:r>
              <a:rPr lang="en-US" dirty="0"/>
              <a:t>and fabrication </a:t>
            </a:r>
            <a:r>
              <a:rPr lang="en-US" dirty="0" smtClean="0"/>
              <a:t>of </a:t>
            </a:r>
            <a:r>
              <a:rPr lang="en-US" dirty="0"/>
              <a:t>most parts </a:t>
            </a:r>
            <a:r>
              <a:rPr lang="en-US" dirty="0" smtClean="0"/>
              <a:t>(JPL or Caltech machine shops) </a:t>
            </a:r>
          </a:p>
          <a:p>
            <a:pPr lvl="1"/>
            <a:r>
              <a:rPr lang="en-US" dirty="0" smtClean="0"/>
              <a:t>Assembly</a:t>
            </a:r>
            <a:r>
              <a:rPr lang="en-US" dirty="0"/>
              <a:t>, testing and troubleshooting of the </a:t>
            </a:r>
            <a:r>
              <a:rPr lang="en-US" dirty="0" smtClean="0"/>
              <a:t>cryostat, </a:t>
            </a:r>
            <a:r>
              <a:rPr lang="en-US" dirty="0"/>
              <a:t>without </a:t>
            </a:r>
            <a:r>
              <a:rPr lang="en-US" dirty="0" smtClean="0"/>
              <a:t>CCD.</a:t>
            </a:r>
          </a:p>
          <a:p>
            <a:pPr lvl="1"/>
            <a:r>
              <a:rPr lang="en-US" dirty="0" smtClean="0"/>
              <a:t>Breadboarding </a:t>
            </a:r>
            <a:r>
              <a:rPr lang="en-US" dirty="0"/>
              <a:t>of the electronics interface </a:t>
            </a:r>
            <a:r>
              <a:rPr lang="en-US" dirty="0" smtClean="0"/>
              <a:t>toward </a:t>
            </a:r>
            <a:r>
              <a:rPr lang="en-US" dirty="0"/>
              <a:t>the end of the FY. </a:t>
            </a:r>
          </a:p>
          <a:p>
            <a:r>
              <a:rPr lang="en-US" dirty="0" smtClean="0"/>
              <a:t>FY14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December </a:t>
            </a:r>
            <a:r>
              <a:rPr lang="en-US" dirty="0"/>
              <a:t>FY14, the science CCD </a:t>
            </a:r>
            <a:r>
              <a:rPr lang="en-US" dirty="0" smtClean="0"/>
              <a:t>arrives.</a:t>
            </a:r>
          </a:p>
          <a:p>
            <a:pPr lvl="1"/>
            <a:r>
              <a:rPr lang="en-US" dirty="0" smtClean="0"/>
              <a:t>Mid FY14, </a:t>
            </a:r>
            <a:r>
              <a:rPr lang="en-US" dirty="0"/>
              <a:t>guide/focus CCDs from JPL. </a:t>
            </a:r>
            <a:endParaRPr lang="en-US" dirty="0" smtClean="0"/>
          </a:p>
          <a:p>
            <a:pPr lvl="1"/>
            <a:r>
              <a:rPr lang="en-US" dirty="0" smtClean="0"/>
              <a:t>Completion </a:t>
            </a:r>
            <a:r>
              <a:rPr lang="en-US" dirty="0"/>
              <a:t>and testing of the electronics for the </a:t>
            </a:r>
            <a:r>
              <a:rPr lang="en-US" dirty="0" smtClean="0"/>
              <a:t>VIB </a:t>
            </a:r>
            <a:r>
              <a:rPr lang="en-US" dirty="0"/>
              <a:t>will occur prior to </a:t>
            </a:r>
            <a:r>
              <a:rPr lang="en-US" dirty="0" smtClean="0"/>
              <a:t>mid-year.</a:t>
            </a:r>
          </a:p>
          <a:p>
            <a:pPr lvl="1"/>
            <a:r>
              <a:rPr lang="en-US" dirty="0" smtClean="0"/>
              <a:t>Tests </a:t>
            </a:r>
            <a:r>
              <a:rPr lang="en-US" dirty="0"/>
              <a:t>of operation with the camera controller at temperature. </a:t>
            </a:r>
            <a:endParaRPr lang="en-US" dirty="0" smtClean="0"/>
          </a:p>
          <a:p>
            <a:pPr lvl="1"/>
            <a:r>
              <a:rPr lang="en-US" dirty="0" smtClean="0"/>
              <a:t>Integration </a:t>
            </a:r>
            <a:r>
              <a:rPr lang="en-US" dirty="0"/>
              <a:t>and set up of the camera on the filter box at prime </a:t>
            </a:r>
            <a:r>
              <a:rPr lang="en-US" dirty="0" smtClean="0"/>
              <a:t>focus, </a:t>
            </a:r>
            <a:r>
              <a:rPr lang="en-US" dirty="0"/>
              <a:t>enabling on-sky testing and adjustments. </a:t>
            </a:r>
            <a:endParaRPr lang="en-US" dirty="0" smtClean="0"/>
          </a:p>
          <a:p>
            <a:r>
              <a:rPr lang="en-US" dirty="0" smtClean="0"/>
              <a:t>Other major elements </a:t>
            </a:r>
            <a:r>
              <a:rPr lang="en-US" dirty="0"/>
              <a:t>of the camera </a:t>
            </a:r>
            <a:r>
              <a:rPr lang="en-US" dirty="0" smtClean="0"/>
              <a:t>development:</a:t>
            </a:r>
          </a:p>
          <a:p>
            <a:pPr lvl="1"/>
            <a:r>
              <a:rPr lang="en-US" dirty="0" smtClean="0"/>
              <a:t>CCD characterization, </a:t>
            </a:r>
            <a:r>
              <a:rPr lang="en-US" dirty="0"/>
              <a:t>software development and integration are to be handled </a:t>
            </a:r>
            <a:r>
              <a:rPr lang="en-US" dirty="0" smtClean="0"/>
              <a:t>separately by </a:t>
            </a:r>
            <a:r>
              <a:rPr lang="en-US" dirty="0"/>
              <a:t>COO. </a:t>
            </a:r>
            <a:endParaRPr lang="en-US" dirty="0" smtClean="0"/>
          </a:p>
          <a:p>
            <a:pPr lvl="1"/>
            <a:r>
              <a:rPr lang="en-US" dirty="0" smtClean="0"/>
              <a:t>Funds are allocated </a:t>
            </a:r>
            <a:r>
              <a:rPr lang="en-US" dirty="0"/>
              <a:t>funds for the purchase and test of a commercial camera controller, but since IUCAA is also developing a set of controllers specifically for the same CCD, it is possible that a spare IUCAA controller will become available. If this becomes the case, some funds will likely be available for return to </a:t>
            </a:r>
            <a:r>
              <a:rPr lang="en-US" dirty="0" smtClean="0"/>
              <a:t>JPL’s R&amp;TD program</a:t>
            </a:r>
            <a:r>
              <a:rPr lang="en-US" dirty="0"/>
              <a:t>. The decision point for this will be early in the second quarter of FY14.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WaSP Camera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11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44588"/>
          </a:xfrm>
        </p:spPr>
        <p:txBody>
          <a:bodyPr/>
          <a:lstStyle/>
          <a:p>
            <a:r>
              <a:rPr lang="en-US" dirty="0" smtClean="0"/>
              <a:t>Plan for FY2013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6156"/>
            <a:ext cx="7620000" cy="37746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Design close to completion</a:t>
            </a:r>
          </a:p>
          <a:p>
            <a:pPr lvl="1"/>
            <a:r>
              <a:rPr lang="en-US" dirty="0" smtClean="0"/>
              <a:t>Remaining details to be resolved by early July</a:t>
            </a:r>
          </a:p>
          <a:p>
            <a:r>
              <a:rPr lang="en-US" dirty="0" smtClean="0"/>
              <a:t>Next is production of drawings, then bidding phase, and procurement.</a:t>
            </a:r>
          </a:p>
          <a:p>
            <a:pPr lvl="1"/>
            <a:r>
              <a:rPr lang="en-US" dirty="0" smtClean="0"/>
              <a:t>Should have procured all parts required for assembly/testing by mid August.</a:t>
            </a:r>
          </a:p>
          <a:p>
            <a:r>
              <a:rPr lang="en-US" dirty="0" smtClean="0"/>
              <a:t>Testing/troubleshooting of basic dewar will run through September.</a:t>
            </a:r>
          </a:p>
          <a:p>
            <a:pPr lvl="1"/>
            <a:r>
              <a:rPr lang="en-US" dirty="0" smtClean="0"/>
              <a:t>No CCD/ no window/ dummy VIB</a:t>
            </a:r>
          </a:p>
          <a:p>
            <a:pPr lvl="1"/>
            <a:r>
              <a:rPr lang="en-US" dirty="0" smtClean="0"/>
              <a:t>Will show control of temperature and satisfactory vacuum operation</a:t>
            </a:r>
          </a:p>
          <a:p>
            <a:r>
              <a:rPr lang="en-US" dirty="0" smtClean="0"/>
              <a:t>Final development in 2014</a:t>
            </a:r>
          </a:p>
          <a:p>
            <a:pPr lvl="1"/>
            <a:r>
              <a:rPr lang="en-US" dirty="0" smtClean="0"/>
              <a:t>Final VIB</a:t>
            </a:r>
          </a:p>
          <a:p>
            <a:pPr lvl="1"/>
            <a:r>
              <a:rPr lang="en-US" dirty="0" smtClean="0"/>
              <a:t>Tests with window </a:t>
            </a:r>
          </a:p>
          <a:p>
            <a:pPr lvl="1"/>
            <a:r>
              <a:rPr lang="en-US" dirty="0" smtClean="0"/>
              <a:t>Testing with electronics controller (cold)</a:t>
            </a:r>
          </a:p>
          <a:p>
            <a:pPr lvl="1"/>
            <a:r>
              <a:rPr lang="en-US" dirty="0" smtClean="0"/>
              <a:t>Tests with CCDs scheduled later in FY2014</a:t>
            </a:r>
          </a:p>
          <a:p>
            <a:pPr lvl="1"/>
            <a:r>
              <a:rPr lang="en-US" dirty="0" smtClean="0"/>
              <a:t>Initial on-sky setup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WaSP Camera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5B0F1-8E81-417A-A161-B1AFB716A569}" type="slidenum">
              <a:rPr lang="en-US" smtClean="0"/>
              <a:t>99</a:t>
            </a:fld>
            <a:endParaRPr lang="en-US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" y="1035396"/>
            <a:ext cx="8397850" cy="151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6985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5981</Words>
  <Application>Microsoft Office PowerPoint</Application>
  <PresentationFormat>On-screen Show (4:3)</PresentationFormat>
  <Paragraphs>1112</Paragraphs>
  <Slides>103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Adjacency</vt:lpstr>
      <vt:lpstr>Worksheet</vt:lpstr>
      <vt:lpstr>Microsoft Excel Worksheet</vt:lpstr>
      <vt:lpstr>Acrobat Document</vt:lpstr>
      <vt:lpstr>WaSP  (Wafer Scale camera for Prime focus) Camera Review June 21st 2013</vt:lpstr>
      <vt:lpstr>PowerPoint Presentation</vt:lpstr>
      <vt:lpstr>Review Charter</vt:lpstr>
      <vt:lpstr>Review Objectives</vt:lpstr>
      <vt:lpstr>Agenda</vt:lpstr>
      <vt:lpstr>Project introduction- Eric Bellm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Delivered Image Quality Budget</vt:lpstr>
      <vt:lpstr>PowerPoint Presentation</vt:lpstr>
      <vt:lpstr>CRYOSTAT Optical design- Stefan Martin</vt:lpstr>
      <vt:lpstr>Hale telescope prime focus cage</vt:lpstr>
      <vt:lpstr>Location</vt:lpstr>
      <vt:lpstr>CFH12K Dewar supplied by COO</vt:lpstr>
      <vt:lpstr>Optics</vt:lpstr>
      <vt:lpstr>Optical layout</vt:lpstr>
      <vt:lpstr>CCD selection</vt:lpstr>
      <vt:lpstr>CCD layout</vt:lpstr>
      <vt:lpstr>Fields of view</vt:lpstr>
      <vt:lpstr>Dewar window </vt:lpstr>
      <vt:lpstr>Focal planes</vt:lpstr>
      <vt:lpstr>Focal planes (2)</vt:lpstr>
      <vt:lpstr>Window strength</vt:lpstr>
      <vt:lpstr>Focus estimator</vt:lpstr>
      <vt:lpstr>Guider model</vt:lpstr>
      <vt:lpstr>On-sky alignment plan</vt:lpstr>
      <vt:lpstr>Window ghosts</vt:lpstr>
      <vt:lpstr>Requirements check list</vt:lpstr>
      <vt:lpstr>CRYOSTAT Mechanical design- randy hein</vt:lpstr>
      <vt:lpstr>PowerPoint Presentation</vt:lpstr>
      <vt:lpstr>Cross sectional view</vt:lpstr>
      <vt:lpstr>Drivers for WaSP camera packaging</vt:lpstr>
      <vt:lpstr>Fixed distance from Filter Box deck to detector (27mm) </vt:lpstr>
      <vt:lpstr>Length of Science CCD flex cables (98.80mm). </vt:lpstr>
      <vt:lpstr>WaSP dimensions</vt:lpstr>
      <vt:lpstr>                  WaSP Camera</vt:lpstr>
      <vt:lpstr>           WaSP Camera Components</vt:lpstr>
      <vt:lpstr>Getter Assembly</vt:lpstr>
      <vt:lpstr>Dewar mounted to Camera Baseplate (with VIB in between)</vt:lpstr>
      <vt:lpstr>          Thermal Isolator Assembly</vt:lpstr>
      <vt:lpstr>Thermal Isolator Assembly assembled to Camera Body</vt:lpstr>
      <vt:lpstr>          Adapter Ring and CCD Backplate assembled to Thermal                   Isolator   Assembly</vt:lpstr>
      <vt:lpstr>Thermal Shield assembled to Thermal Isolator Assembly</vt:lpstr>
      <vt:lpstr>VIB mounted to Camera Body</vt:lpstr>
      <vt:lpstr>Detectors mounted to CCD Backplate          </vt:lpstr>
      <vt:lpstr>Detectors mounted to CCD Backplate  (reverse angle)         </vt:lpstr>
      <vt:lpstr>CCD Faceplate mounted to Thermal Isolator Assembly          </vt:lpstr>
      <vt:lpstr>Window assembled to Camera Baseplate</vt:lpstr>
      <vt:lpstr>Camera Baseplate mounted to Camera Body</vt:lpstr>
      <vt:lpstr>Dewar mounted to Camera Baseplate (with VIB in between)</vt:lpstr>
      <vt:lpstr>WaSP installed on filter box</vt:lpstr>
      <vt:lpstr>handling- tim goodsall</vt:lpstr>
      <vt:lpstr>Handling</vt:lpstr>
      <vt:lpstr>Handling rods </vt:lpstr>
      <vt:lpstr>Detectors mounted to CCD Backplate          </vt:lpstr>
      <vt:lpstr>Detectors mounted to CCD Backplate  (reverse angle)         </vt:lpstr>
      <vt:lpstr>CCD Faceplate mounted to Thermal Isolator Assembly          </vt:lpstr>
      <vt:lpstr>CCD Faceplate mounted to Thermal Isolator Assembly          </vt:lpstr>
      <vt:lpstr>Installation animation</vt:lpstr>
      <vt:lpstr>Thermal design and demister- roger smith</vt:lpstr>
      <vt:lpstr>Thermal model  Spreadsheet = http://www.oir.caltech.edu/twiki_oir/bin/viewfile/Palomar/WaSP/WebHome?rev=1;filename=WaSP_thermal.xls)</vt:lpstr>
      <vt:lpstr>Sensor and heaters</vt:lpstr>
      <vt:lpstr>Tank heater, sensor, getter </vt:lpstr>
      <vt:lpstr>Heaters and Thermal Protection</vt:lpstr>
      <vt:lpstr>Vacuum and cryo systems</vt:lpstr>
      <vt:lpstr>Pressure relief valve</vt:lpstr>
      <vt:lpstr>Vacuum leak rate estimate</vt:lpstr>
      <vt:lpstr>Demister</vt:lpstr>
      <vt:lpstr>Dry N2 ducting requirements</vt:lpstr>
      <vt:lpstr>Dry N2 ducting</vt:lpstr>
      <vt:lpstr>Dry N2 ducting (2)</vt:lpstr>
      <vt:lpstr>Dry N2 ducting (3)</vt:lpstr>
      <vt:lpstr>break</vt:lpstr>
      <vt:lpstr>vacuum interface board- tim goodsall</vt:lpstr>
      <vt:lpstr>Vacuum Interface Board (VIB)</vt:lpstr>
      <vt:lpstr>PCB Layout</vt:lpstr>
      <vt:lpstr>Guider/FOCUS CCDs - tim goodsall</vt:lpstr>
      <vt:lpstr>Overview</vt:lpstr>
      <vt:lpstr>Requirements</vt:lpstr>
      <vt:lpstr>Readout Modes</vt:lpstr>
      <vt:lpstr>AR-coating</vt:lpstr>
      <vt:lpstr>Packaging concept</vt:lpstr>
      <vt:lpstr>Current Status</vt:lpstr>
      <vt:lpstr>external electronics- roger smith</vt:lpstr>
      <vt:lpstr>Electronics Overview</vt:lpstr>
      <vt:lpstr>Electronics location</vt:lpstr>
      <vt:lpstr>Board size</vt:lpstr>
      <vt:lpstr>Single Board Controller Layout</vt:lpstr>
      <vt:lpstr>Space allocation for electronics</vt:lpstr>
      <vt:lpstr>management plan- stefan martin</vt:lpstr>
      <vt:lpstr>Development plan</vt:lpstr>
      <vt:lpstr>Plan for FY2013</vt:lpstr>
      <vt:lpstr>electronics i&amp;T plan– tim goodsall</vt:lpstr>
      <vt:lpstr>Electronics</vt:lpstr>
      <vt:lpstr>I&amp;T Plan</vt:lpstr>
      <vt:lpstr>discussion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WaSP  (Wafer Scale camera for Prime focus) Camera Review June 6th 2013</dc:title>
  <dc:creator>Martin, Stefan R (383A)</dc:creator>
  <cp:lastModifiedBy>Martin, Stefan R (383A)</cp:lastModifiedBy>
  <cp:revision>34</cp:revision>
  <dcterms:created xsi:type="dcterms:W3CDTF">2013-06-19T03:17:51Z</dcterms:created>
  <dcterms:modified xsi:type="dcterms:W3CDTF">2013-06-21T02:47:07Z</dcterms:modified>
</cp:coreProperties>
</file>