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  <p:sldId id="268" r:id="rId12"/>
    <p:sldId id="266" r:id="rId13"/>
    <p:sldId id="270" r:id="rId14"/>
    <p:sldId id="271" r:id="rId15"/>
    <p:sldId id="273" r:id="rId16"/>
    <p:sldId id="272" r:id="rId17"/>
    <p:sldId id="274" r:id="rId18"/>
    <p:sldId id="275" r:id="rId19"/>
    <p:sldId id="27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2664" y="-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4D175F8-1299-0643-9D3A-79FE2EC89173}" type="datetimeFigureOut">
              <a:rPr lang="en-US" smtClean="0"/>
              <a:t>11/16/12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A5E240-F99C-6147-B2F3-11E2F445EC8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8.jpeg"/><Relationship Id="rId5" Type="http://schemas.openxmlformats.org/officeDocument/2006/relationships/image" Target="../media/image25.jpeg"/><Relationship Id="rId6" Type="http://schemas.openxmlformats.org/officeDocument/2006/relationships/image" Target="../media/image32.pn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observations </a:t>
            </a:r>
            <a:r>
              <a:rPr lang="en-US" dirty="0" smtClean="0"/>
              <a:t>of </a:t>
            </a:r>
            <a:r>
              <a:rPr lang="en-US" dirty="0"/>
              <a:t>TMAS </a:t>
            </a:r>
            <a:r>
              <a:rPr lang="en-US" dirty="0" smtClean="0"/>
              <a:t>With </a:t>
            </a:r>
            <a:r>
              <a:rPr lang="en-US" dirty="0"/>
              <a:t>the Hale telescope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4" name="Picture 3" descr="caltech.jpg"/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92" y="270933"/>
            <a:ext cx="969432" cy="969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1477" y="6390270"/>
            <a:ext cx="499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Palomar Science Meeting, Caltech, 11/16/2012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WISH LIST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Content Placeholder 2" descr="tmas_wish_li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" b="-889"/>
          <a:stretch/>
        </p:blipFill>
        <p:spPr>
          <a:xfrm>
            <a:off x="457200" y="1862672"/>
            <a:ext cx="7823200" cy="3843866"/>
          </a:xfrm>
        </p:spPr>
      </p:pic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8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FIRST LIGHT: </a:t>
            </a:r>
            <a:b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</a:b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CONCEPT PROOF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6" name="Content Placeholder 4" descr="Aldebaran_annular_reg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r="-3256"/>
          <a:stretch>
            <a:fillRect/>
          </a:stretch>
        </p:blipFill>
        <p:spPr>
          <a:xfrm>
            <a:off x="7281333" y="1829958"/>
            <a:ext cx="1286933" cy="779984"/>
          </a:xfrm>
          <a:prstGeom prst="rect">
            <a:avLst/>
          </a:prstGeom>
        </p:spPr>
      </p:pic>
      <p:pic>
        <p:nvPicPr>
          <p:cNvPr id="7" name="Content Placeholder 6" descr="Aldebaran_exp_time_00005_nmbr_img_1300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20934"/>
          <a:stretch>
            <a:fillRect/>
          </a:stretch>
        </p:blipFill>
        <p:spPr>
          <a:xfrm>
            <a:off x="7378700" y="3589338"/>
            <a:ext cx="1163638" cy="546100"/>
          </a:xfrm>
          <a:prstGeom prst="rect">
            <a:avLst/>
          </a:prstGeom>
        </p:spPr>
      </p:pic>
      <p:pic>
        <p:nvPicPr>
          <p:cNvPr id="5" name="Picture 4" descr="Aldebaran_exp_time_05_nmbr_img_5000_lo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67" y="2732780"/>
            <a:ext cx="1253066" cy="740762"/>
          </a:xfrm>
          <a:prstGeom prst="rect">
            <a:avLst/>
          </a:prstGeom>
        </p:spPr>
      </p:pic>
      <p:pic>
        <p:nvPicPr>
          <p:cNvPr id="8" name="Picture 7" descr="ganymede_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79" y="4135438"/>
            <a:ext cx="829384" cy="778932"/>
          </a:xfrm>
          <a:prstGeom prst="rect">
            <a:avLst/>
          </a:prstGeom>
        </p:spPr>
      </p:pic>
      <p:pic>
        <p:nvPicPr>
          <p:cNvPr id="10" name="Picture 9" descr="ganymede_europa_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1" y="1869178"/>
            <a:ext cx="2011947" cy="1642533"/>
          </a:xfrm>
          <a:prstGeom prst="rect">
            <a:avLst/>
          </a:prstGeom>
        </p:spPr>
      </p:pic>
      <p:pic>
        <p:nvPicPr>
          <p:cNvPr id="11" name="Picture 10" descr="io_alone_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02" y="1869179"/>
            <a:ext cx="908753" cy="778931"/>
          </a:xfrm>
          <a:prstGeom prst="rect">
            <a:avLst/>
          </a:prstGeom>
        </p:spPr>
      </p:pic>
      <p:pic>
        <p:nvPicPr>
          <p:cNvPr id="12" name="Picture 11" descr="io_and_jupiter_IO1844_1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33" y="1829958"/>
            <a:ext cx="2599267" cy="14852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4931" y="3830308"/>
            <a:ext cx="2071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Europa (blurred) and Ganymede: R band.</a:t>
            </a:r>
          </a:p>
          <a:p>
            <a:r>
              <a:rPr lang="en-US" dirty="0" smtClean="0"/>
              <a:t>20 images, 50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63215" y="2631180"/>
            <a:ext cx="150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Io: R band.</a:t>
            </a:r>
          </a:p>
          <a:p>
            <a:r>
              <a:rPr lang="en-US" dirty="0" smtClean="0"/>
              <a:t>20 images, 50 </a:t>
            </a:r>
            <a:r>
              <a:rPr lang="en-US" dirty="0" err="1" smtClean="0"/>
              <a:t>ms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46117" y="4430473"/>
            <a:ext cx="2084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Aldebaran</a:t>
            </a:r>
            <a:r>
              <a:rPr lang="en-US" dirty="0" smtClean="0"/>
              <a:t>: I band.</a:t>
            </a:r>
          </a:p>
          <a:p>
            <a:r>
              <a:rPr lang="en-US" dirty="0" smtClean="0"/>
              <a:t>7200 frames, 0.5s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1" y="5199002"/>
            <a:ext cx="844164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Data to be processed: 1000s images of Io, Jupiter, </a:t>
            </a:r>
            <a:r>
              <a:rPr lang="en-US" dirty="0" err="1" smtClean="0"/>
              <a:t>Callisto</a:t>
            </a:r>
            <a:r>
              <a:rPr lang="en-US" dirty="0" smtClean="0"/>
              <a:t>, Europa, Ganymede, extragalactic program, binaries, Trapezium, very fast framing for AO correction in V, R, I band and even IO at 360 nm.  Would you like to help?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68800" y="4135438"/>
            <a:ext cx="595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7032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Career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175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Second camera: L3CCD (</a:t>
            </a:r>
            <a:r>
              <a:rPr lang="en-US" dirty="0" err="1" smtClean="0"/>
              <a:t>Robo</a:t>
            </a:r>
            <a:r>
              <a:rPr lang="en-US" dirty="0" smtClean="0"/>
              <a:t>-AO), </a:t>
            </a:r>
            <a:r>
              <a:rPr lang="en-US" dirty="0" err="1" smtClean="0"/>
              <a:t>Zyla</a:t>
            </a:r>
            <a:r>
              <a:rPr lang="en-US" dirty="0" smtClean="0"/>
              <a:t> (faster version of Neo in TMAS)</a:t>
            </a:r>
          </a:p>
          <a:p>
            <a:r>
              <a:rPr lang="en-US" dirty="0" smtClean="0"/>
              <a:t>Fiber optics (col. Dr. P. </a:t>
            </a:r>
            <a:r>
              <a:rPr lang="en-US" dirty="0" err="1" smtClean="0"/>
              <a:t>Muirhead</a:t>
            </a:r>
            <a:r>
              <a:rPr lang="en-US" dirty="0" smtClean="0"/>
              <a:t>, Michael Bottom)</a:t>
            </a:r>
          </a:p>
          <a:p>
            <a:r>
              <a:rPr lang="en-US" dirty="0" smtClean="0"/>
              <a:t>P3K engineering instrument (col. Dr. R. </a:t>
            </a:r>
            <a:r>
              <a:rPr lang="en-US" dirty="0" err="1" smtClean="0"/>
              <a:t>Burruss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Coronagraph (col. Dr. G. </a:t>
            </a:r>
            <a:r>
              <a:rPr lang="en-US" dirty="0" err="1" smtClean="0"/>
              <a:t>Serabyn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Simultaneous observations of IO with Keck (col. </a:t>
            </a:r>
            <a:r>
              <a:rPr lang="da-DK" dirty="0" smtClean="0"/>
              <a:t>Prof. I. </a:t>
            </a:r>
            <a:r>
              <a:rPr lang="en-US" dirty="0" smtClean="0"/>
              <a:t>D</a:t>
            </a:r>
            <a:r>
              <a:rPr lang="da-DK" dirty="0" smtClean="0"/>
              <a:t>e Pate, UCB)</a:t>
            </a:r>
            <a:r>
              <a:rPr lang="da-DK" b="1" dirty="0" smtClean="0"/>
              <a:t> </a:t>
            </a:r>
            <a:endParaRPr lang="en-US" dirty="0" smtClean="0"/>
          </a:p>
          <a:p>
            <a:r>
              <a:rPr lang="en-US" dirty="0" smtClean="0"/>
              <a:t>Yours</a:t>
            </a:r>
          </a:p>
          <a:p>
            <a:pPr marL="36576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441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IS TMAS THAT good?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3" name="Picture 2" descr="Ganymede_WFPC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46" y="2438400"/>
            <a:ext cx="2869505" cy="1957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5295900"/>
            <a:ext cx="368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JPL Galileo mission (1995-2003)</a:t>
            </a:r>
          </a:p>
          <a:p>
            <a:r>
              <a:rPr lang="en-US" dirty="0" smtClean="0"/>
              <a:t>Resolution~2 miles in the image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9146" y="4577834"/>
            <a:ext cx="4072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HST WFPC2</a:t>
            </a:r>
          </a:p>
          <a:p>
            <a:r>
              <a:rPr lang="en-US" dirty="0" smtClean="0"/>
              <a:t>SHARPEST IMAGE FROM EARTH DISTANCE</a:t>
            </a:r>
            <a:endParaRPr lang="en-US" dirty="0"/>
          </a:p>
        </p:txBody>
      </p:sp>
      <p:pic>
        <p:nvPicPr>
          <p:cNvPr id="8" name="Picture 7" descr="GanymedeGalil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070100"/>
            <a:ext cx="2918047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IS TMAS THAT good?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2" name="Picture 1" descr="GanymedeGalile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070100"/>
            <a:ext cx="2918047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5295900"/>
            <a:ext cx="368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JPL Galileo mission (1995-2003)</a:t>
            </a:r>
          </a:p>
          <a:p>
            <a:r>
              <a:rPr lang="en-US" dirty="0" smtClean="0"/>
              <a:t>Resolution~2 miles in the image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08500" y="5295900"/>
            <a:ext cx="29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frames, 2Hz, 50s</a:t>
            </a:r>
          </a:p>
          <a:p>
            <a:r>
              <a:rPr lang="en-US" dirty="0" smtClean="0"/>
              <a:t>VRI image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23275" y="1313974"/>
            <a:ext cx="216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7DF56"/>
                </a:solidFill>
              </a:rPr>
              <a:t>1 pix = 20 miles! </a:t>
            </a:r>
          </a:p>
          <a:p>
            <a:r>
              <a:rPr lang="en-US" b="1" dirty="0" smtClean="0">
                <a:solidFill>
                  <a:srgbClr val="F7DF56"/>
                </a:solidFill>
              </a:rPr>
              <a:t>D=160 pixel = 1.6’’</a:t>
            </a:r>
            <a:endParaRPr lang="en-US" b="1" dirty="0">
              <a:solidFill>
                <a:srgbClr val="F7DF5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200" y="170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787400" y="251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231900" y="2527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ganymede_cut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07" y="2104009"/>
            <a:ext cx="3051544" cy="29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IS TMAS THAT good?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100" y="5295900"/>
            <a:ext cx="368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JPL Galileo mission (1995-2003)</a:t>
            </a:r>
          </a:p>
          <a:p>
            <a:r>
              <a:rPr lang="en-US" dirty="0" smtClean="0"/>
              <a:t>Resolution~2 miles in the image </a:t>
            </a:r>
            <a:endParaRPr lang="en-US" dirty="0"/>
          </a:p>
        </p:txBody>
      </p:sp>
      <p:pic>
        <p:nvPicPr>
          <p:cNvPr id="3" name="Picture 2" descr="GanymedeGalileo_flipped_and_rotat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7" y="2070100"/>
            <a:ext cx="2830754" cy="2882900"/>
          </a:xfrm>
          <a:prstGeom prst="rect">
            <a:avLst/>
          </a:prstGeom>
        </p:spPr>
      </p:pic>
      <p:pic>
        <p:nvPicPr>
          <p:cNvPr id="6" name="Picture 5" descr="palomar_Edgar_Vincen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32" y="5185753"/>
            <a:ext cx="1611536" cy="1203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8500" y="5295900"/>
            <a:ext cx="290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frames, 2Hz, 50s</a:t>
            </a:r>
          </a:p>
          <a:p>
            <a:r>
              <a:rPr lang="en-US" dirty="0" smtClean="0"/>
              <a:t>VRI image</a:t>
            </a:r>
            <a:endParaRPr lang="en-US" dirty="0"/>
          </a:p>
        </p:txBody>
      </p:sp>
      <p:pic>
        <p:nvPicPr>
          <p:cNvPr id="10" name="Picture 9" descr="ganymede_cut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07" y="2104009"/>
            <a:ext cx="3051544" cy="29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6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6700" y="130176"/>
            <a:ext cx="8877300" cy="1143000"/>
          </a:xfrm>
        </p:spPr>
        <p:txBody>
          <a:bodyPr>
            <a:noAutofit/>
          </a:bodyPr>
          <a:lstStyle/>
          <a:p>
            <a:r>
              <a:rPr lang="en-US" sz="3600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ANDOR … 4 months after the purchase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8" name="Picture 7" descr="andor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239838"/>
            <a:ext cx="4691219" cy="4973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9900" y="2298124"/>
            <a:ext cx="60284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7DF56"/>
                </a:solidFill>
              </a:rPr>
              <a:t>WE WANT TO UNDERSTAND</a:t>
            </a:r>
            <a:endParaRPr lang="en-US" sz="3200" b="1" dirty="0">
              <a:solidFill>
                <a:srgbClr val="F7DF5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9500" y="5359400"/>
            <a:ext cx="7386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7DF56"/>
                </a:solidFill>
              </a:rPr>
              <a:t>BUT IT MAY BE HELPLESS NOW. THEN …</a:t>
            </a:r>
            <a:endParaRPr lang="en-US" sz="2800" b="1" dirty="0">
              <a:solidFill>
                <a:srgbClr val="F7DF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08020" y="274638"/>
            <a:ext cx="7467600" cy="1143000"/>
          </a:xfrm>
        </p:spPr>
        <p:txBody>
          <a:bodyPr>
            <a:normAutofit/>
          </a:bodyPr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We have an alternative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Picture 6" descr="ganymede_cu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7" y="3581400"/>
            <a:ext cx="1794017" cy="1727200"/>
          </a:xfrm>
          <a:prstGeom prst="rect">
            <a:avLst/>
          </a:prstGeom>
        </p:spPr>
      </p:pic>
      <p:pic>
        <p:nvPicPr>
          <p:cNvPr id="8" name="Picture 7" descr="ganymede_tmas_v_r_i_sergi_half_ha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09" y="3581400"/>
            <a:ext cx="1813560" cy="172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300" y="5461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whole picture in a PR … </a:t>
            </a:r>
            <a:r>
              <a:rPr lang="en-US" b="1" dirty="0" smtClean="0">
                <a:solidFill>
                  <a:srgbClr val="F7DF56"/>
                </a:solidFill>
              </a:rPr>
              <a:t>STAY TUNED!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4756" y="2738040"/>
            <a:ext cx="3413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7DF56"/>
                </a:solidFill>
              </a:rPr>
              <a:t>NEW SHARPEST IMAGE FROM EARTH DISTANCE</a:t>
            </a:r>
          </a:p>
          <a:p>
            <a:endParaRPr lang="en-US" dirty="0"/>
          </a:p>
        </p:txBody>
      </p:sp>
      <p:pic>
        <p:nvPicPr>
          <p:cNvPr id="15" name="Picture 14" descr="GanymedeGalileo_flipped_and_rotate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9100"/>
            <a:ext cx="1695958" cy="1727200"/>
          </a:xfrm>
          <a:prstGeom prst="rect">
            <a:avLst/>
          </a:prstGeom>
        </p:spPr>
      </p:pic>
      <p:pic>
        <p:nvPicPr>
          <p:cNvPr id="16" name="Picture 15" descr="Ganymede_WFPC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5" y="1544823"/>
            <a:ext cx="2253499" cy="1528577"/>
          </a:xfrm>
          <a:prstGeom prst="rect">
            <a:avLst/>
          </a:prstGeom>
        </p:spPr>
      </p:pic>
      <p:pic>
        <p:nvPicPr>
          <p:cNvPr id="17" name="Picture 16" descr="galilean_moo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82317" y="2002480"/>
            <a:ext cx="564303" cy="254190"/>
          </a:xfrm>
          <a:prstGeom prst="rect">
            <a:avLst/>
          </a:prstGeom>
        </p:spPr>
      </p:pic>
      <p:pic>
        <p:nvPicPr>
          <p:cNvPr id="11" name="Picture 10" descr="caltech.jpg"/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92" y="270933"/>
            <a:ext cx="969432" cy="96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6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anymede_tmas_v_r_i_sergi_hal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79" b="-15079"/>
          <a:stretch>
            <a:fillRect/>
          </a:stretch>
        </p:blipFill>
        <p:spPr>
          <a:xfrm>
            <a:off x="3733800" y="279400"/>
            <a:ext cx="1650221" cy="1000165"/>
          </a:xfrm>
        </p:spPr>
      </p:pic>
      <p:sp>
        <p:nvSpPr>
          <p:cNvPr id="7" name="TextBox 6"/>
          <p:cNvSpPr txBox="1"/>
          <p:nvPr/>
        </p:nvSpPr>
        <p:spPr>
          <a:xfrm>
            <a:off x="2073626" y="1547972"/>
            <a:ext cx="507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7DF56"/>
                </a:solidFill>
              </a:rPr>
              <a:t>PI</a:t>
            </a:r>
            <a:r>
              <a:rPr lang="en-US" dirty="0" smtClean="0"/>
              <a:t>: Richard G. </a:t>
            </a:r>
            <a:r>
              <a:rPr lang="en-US" dirty="0" err="1" smtClean="0"/>
              <a:t>Dekany</a:t>
            </a:r>
            <a:r>
              <a:rPr lang="en-US" dirty="0" smtClean="0"/>
              <a:t> and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</a:p>
          <a:p>
            <a:pPr algn="ctr"/>
            <a:r>
              <a:rPr lang="en-US" dirty="0" smtClean="0">
                <a:solidFill>
                  <a:srgbClr val="F7DF56"/>
                </a:solidFill>
              </a:rPr>
              <a:t>SW</a:t>
            </a:r>
            <a:r>
              <a:rPr lang="en-US" dirty="0" smtClean="0"/>
              <a:t>: Jennifer W. Milburn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02000" y="2139792"/>
            <a:ext cx="271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ACKNOWLEDGEMENT: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3500" y="2539465"/>
            <a:ext cx="238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7DF56"/>
                </a:solidFill>
              </a:rPr>
              <a:t>COO</a:t>
            </a:r>
          </a:p>
          <a:p>
            <a:r>
              <a:rPr lang="en-US" dirty="0" err="1" smtClean="0"/>
              <a:t>Christoph</a:t>
            </a:r>
            <a:r>
              <a:rPr lang="en-US" dirty="0" smtClean="0"/>
              <a:t> </a:t>
            </a:r>
            <a:r>
              <a:rPr lang="en-US" dirty="0" err="1" smtClean="0"/>
              <a:t>Baranec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Reed Riddle</a:t>
            </a:r>
          </a:p>
          <a:p>
            <a:r>
              <a:rPr lang="en-US" dirty="0" err="1" smtClean="0"/>
              <a:t>Shrisharsh</a:t>
            </a:r>
            <a:r>
              <a:rPr lang="en-US" dirty="0" smtClean="0"/>
              <a:t> Tendulkar</a:t>
            </a:r>
          </a:p>
          <a:p>
            <a:r>
              <a:rPr lang="en-US" dirty="0" smtClean="0"/>
              <a:t>Roger Smith</a:t>
            </a:r>
          </a:p>
          <a:p>
            <a:r>
              <a:rPr lang="en-US" dirty="0" smtClean="0"/>
              <a:t>Andy </a:t>
            </a:r>
            <a:r>
              <a:rPr lang="en-US" dirty="0" err="1" smtClean="0"/>
              <a:t>Boden</a:t>
            </a:r>
            <a:endParaRPr lang="en-US" dirty="0" smtClean="0"/>
          </a:p>
          <a:p>
            <a:r>
              <a:rPr lang="hu-HU" dirty="0" smtClean="0"/>
              <a:t>Phil M</a:t>
            </a:r>
            <a:r>
              <a:rPr lang="en-US" dirty="0" smtClean="0"/>
              <a:t>u</a:t>
            </a:r>
            <a:r>
              <a:rPr lang="hu-HU" dirty="0" smtClean="0"/>
              <a:t>irhead</a:t>
            </a:r>
          </a:p>
          <a:p>
            <a:r>
              <a:rPr lang="hu-HU" dirty="0" smtClean="0"/>
              <a:t>Michael Bottom</a:t>
            </a:r>
            <a:endParaRPr lang="hu-HU" dirty="0"/>
          </a:p>
        </p:txBody>
      </p:sp>
      <p:sp>
        <p:nvSpPr>
          <p:cNvPr id="10" name="TextBox 9"/>
          <p:cNvSpPr txBox="1"/>
          <p:nvPr/>
        </p:nvSpPr>
        <p:spPr>
          <a:xfrm>
            <a:off x="5139820" y="2481601"/>
            <a:ext cx="19426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DF56"/>
                </a:solidFill>
              </a:rPr>
              <a:t>OBSCOS</a:t>
            </a:r>
          </a:p>
          <a:p>
            <a:r>
              <a:rPr lang="en-US" dirty="0" smtClean="0"/>
              <a:t>Jamie Bock</a:t>
            </a:r>
            <a:endParaRPr lang="hu-HU" dirty="0" smtClean="0">
              <a:solidFill>
                <a:srgbClr val="F7DF56"/>
              </a:solidFill>
            </a:endParaRPr>
          </a:p>
          <a:p>
            <a:r>
              <a:rPr lang="hu-HU" dirty="0" smtClean="0">
                <a:solidFill>
                  <a:srgbClr val="F7DF56"/>
                </a:solidFill>
              </a:rPr>
              <a:t>JPL</a:t>
            </a:r>
          </a:p>
          <a:p>
            <a:r>
              <a:rPr lang="hu-HU" dirty="0" smtClean="0"/>
              <a:t>Chris Shelton </a:t>
            </a:r>
          </a:p>
          <a:p>
            <a:r>
              <a:rPr lang="hu-HU" dirty="0" smtClean="0"/>
              <a:t>Gene Serabyn</a:t>
            </a:r>
          </a:p>
          <a:p>
            <a:r>
              <a:rPr lang="hu-HU" dirty="0" smtClean="0"/>
              <a:t>Rick Burruss </a:t>
            </a:r>
          </a:p>
          <a:p>
            <a:r>
              <a:rPr lang="en-US" dirty="0" smtClean="0">
                <a:solidFill>
                  <a:srgbClr val="F7DF56"/>
                </a:solidFill>
              </a:rPr>
              <a:t>Palomar Crew</a:t>
            </a:r>
            <a:r>
              <a:rPr lang="en-US" dirty="0" smtClean="0"/>
              <a:t>:  </a:t>
            </a:r>
          </a:p>
          <a:p>
            <a:r>
              <a:rPr lang="en-US" dirty="0" smtClean="0"/>
              <a:t>Dan McKenna</a:t>
            </a:r>
            <a:endParaRPr lang="en-US" dirty="0" smtClean="0"/>
          </a:p>
          <a:p>
            <a:r>
              <a:rPr lang="cs-CZ" dirty="0" err="1" smtClean="0"/>
              <a:t>Kajsa</a:t>
            </a:r>
            <a:r>
              <a:rPr lang="cs-CZ" dirty="0" smtClean="0"/>
              <a:t> </a:t>
            </a:r>
            <a:r>
              <a:rPr lang="cs-CZ" dirty="0" err="1" smtClean="0"/>
              <a:t>Peffer</a:t>
            </a:r>
            <a:endParaRPr lang="en-US" dirty="0" smtClean="0"/>
          </a:p>
          <a:p>
            <a:r>
              <a:rPr lang="hu-HU" dirty="0" smtClean="0"/>
              <a:t>Steven Kunsman</a:t>
            </a:r>
            <a:br>
              <a:rPr lang="hu-HU" dirty="0" smtClean="0"/>
            </a:br>
            <a:r>
              <a:rPr lang="hu-HU" dirty="0" smtClean="0"/>
              <a:t>Kevin Rykoski</a:t>
            </a:r>
          </a:p>
          <a:p>
            <a:r>
              <a:rPr lang="hu-HU" dirty="0" smtClean="0"/>
              <a:t>Carolyn Heffner 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23905" y="116877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DF56"/>
                </a:solidFill>
              </a:rPr>
              <a:t>TMAS@PALOMAR</a:t>
            </a:r>
            <a:endParaRPr lang="en-US" dirty="0">
              <a:solidFill>
                <a:srgbClr val="F7DF56"/>
              </a:solidFill>
            </a:endParaRPr>
          </a:p>
        </p:txBody>
      </p:sp>
      <p:pic>
        <p:nvPicPr>
          <p:cNvPr id="12" name="Picture 11" descr="caltech.jpg"/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92" y="270933"/>
            <a:ext cx="969432" cy="9694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32678" y="5806529"/>
            <a:ext cx="4916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If interested in TMAS. Good</a:t>
            </a:r>
            <a:r>
              <a:rPr lang="en-US" b="1" dirty="0">
                <a:solidFill>
                  <a:srgbClr val="FFFF00"/>
                </a:solidFill>
              </a:rPr>
              <a:t>. </a:t>
            </a:r>
            <a:r>
              <a:rPr lang="en-US" b="1" dirty="0">
                <a:solidFill>
                  <a:srgbClr val="F7DF56"/>
                </a:solidFill>
              </a:rPr>
              <a:t>Help wanted ;)</a:t>
            </a:r>
          </a:p>
          <a:p>
            <a:pPr algn="ctr"/>
            <a:r>
              <a:rPr lang="en-US" b="1" dirty="0" smtClean="0">
                <a:solidFill>
                  <a:srgbClr val="F7DF56"/>
                </a:solidFill>
              </a:rPr>
              <a:t>THANKS!!</a:t>
            </a:r>
            <a:endParaRPr lang="en-US" b="1" dirty="0">
              <a:solidFill>
                <a:srgbClr val="F7DF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6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nymede_R_direc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2792944"/>
            <a:ext cx="2730499" cy="2591855"/>
          </a:xfrm>
          <a:prstGeom prst="rect">
            <a:avLst/>
          </a:prstGeom>
        </p:spPr>
      </p:pic>
      <p:pic>
        <p:nvPicPr>
          <p:cNvPr id="5" name="Picture 4" descr="ganymede_tmas_v_r_i_sergi_half_ha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08" y="3104844"/>
            <a:ext cx="1913892" cy="18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3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WHAT’s </a:t>
            </a:r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009467" cy="4525963"/>
          </a:xfrm>
        </p:spPr>
        <p:txBody>
          <a:bodyPr/>
          <a:lstStyle/>
          <a:p>
            <a:r>
              <a:rPr lang="en-US" dirty="0"/>
              <a:t>TMAS ("Thomas") is a simple visible-light imager system to enable high-angular-resolution science with PALM-</a:t>
            </a:r>
            <a:r>
              <a:rPr lang="en-US" dirty="0" smtClean="0"/>
              <a:t>3000.</a:t>
            </a:r>
          </a:p>
          <a:p>
            <a:r>
              <a:rPr lang="en-US" dirty="0" smtClean="0"/>
              <a:t>I mean: </a:t>
            </a:r>
            <a:r>
              <a:rPr lang="en-US" dirty="0"/>
              <a:t>F/26.392; f = 134.072m; </a:t>
            </a:r>
            <a:r>
              <a:rPr lang="en-US" dirty="0">
                <a:solidFill>
                  <a:srgbClr val="F7DF56"/>
                </a:solidFill>
              </a:rPr>
              <a:t>10 mas </a:t>
            </a:r>
            <a:r>
              <a:rPr lang="en-US" dirty="0"/>
              <a:t>/ pixel = 10 mas / 6.5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</a:t>
            </a:r>
            <a:r>
              <a:rPr lang="en-US" dirty="0"/>
              <a:t>= 1.5385 mas</a:t>
            </a:r>
            <a:r>
              <a:rPr lang="en-US" dirty="0" smtClean="0"/>
              <a:t>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</a:t>
            </a:r>
            <a:r>
              <a:rPr lang="en-US" dirty="0"/>
              <a:t>= 1.5385 "/mm or 0.65 mm/ </a:t>
            </a:r>
            <a:r>
              <a:rPr lang="en-US" dirty="0" smtClean="0"/>
              <a:t>“.  </a:t>
            </a:r>
            <a:r>
              <a:rPr lang="en-US" dirty="0" err="1" smtClean="0"/>
              <a:t>Nyquist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=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492nm</a:t>
            </a:r>
            <a:r>
              <a:rPr lang="en-US" dirty="0"/>
              <a:t>; </a:t>
            </a:r>
            <a:r>
              <a:rPr lang="en-US" dirty="0" err="1"/>
              <a:t>FoV</a:t>
            </a:r>
            <a:r>
              <a:rPr lang="en-US" dirty="0"/>
              <a:t> = 25.6" x </a:t>
            </a:r>
            <a:r>
              <a:rPr lang="en-US" dirty="0" smtClean="0"/>
              <a:t>21.6”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21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rehl_p3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3" r="-11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72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WHO’s </a:t>
            </a:r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?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17533"/>
          </a:xfrm>
        </p:spPr>
        <p:txBody>
          <a:bodyPr>
            <a:normAutofit/>
          </a:bodyPr>
          <a:lstStyle/>
          <a:p>
            <a:r>
              <a:rPr lang="en-US" dirty="0" smtClean="0"/>
              <a:t>Richard G. </a:t>
            </a:r>
            <a:r>
              <a:rPr lang="en-US" dirty="0" err="1" smtClean="0"/>
              <a:t>Dekany</a:t>
            </a:r>
            <a:r>
              <a:rPr lang="en-US" dirty="0"/>
              <a:t>:</a:t>
            </a:r>
            <a:r>
              <a:rPr lang="en-US" dirty="0" smtClean="0"/>
              <a:t> PI </a:t>
            </a:r>
          </a:p>
          <a:p>
            <a:endParaRPr lang="en-US" dirty="0" smtClean="0"/>
          </a:p>
          <a:p>
            <a:r>
              <a:rPr lang="en-US" dirty="0" smtClean="0"/>
              <a:t>Jennifer W. Milburn: Software engineer</a:t>
            </a:r>
          </a:p>
          <a:p>
            <a:endParaRPr lang="en-US" dirty="0" smtClean="0"/>
          </a:p>
          <a:p>
            <a:r>
              <a:rPr lang="en-US" dirty="0" err="1" smtClean="0"/>
              <a:t>Sergi</a:t>
            </a:r>
            <a:r>
              <a:rPr lang="en-US" dirty="0" smtClean="0"/>
              <a:t> R. Hildebrandt: PI</a:t>
            </a:r>
          </a:p>
          <a:p>
            <a:endParaRPr lang="en-US" dirty="0"/>
          </a:p>
          <a:p>
            <a:pPr marL="36576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0" y="2416709"/>
            <a:ext cx="1006636" cy="10710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7" name="Picture 6" descr="dekn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9" y="1417638"/>
            <a:ext cx="751776" cy="999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23779" y="3606800"/>
            <a:ext cx="1045633" cy="12234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</a:t>
            </a:r>
          </a:p>
          <a:p>
            <a:pPr algn="ctr"/>
            <a:r>
              <a:rPr lang="en-US" dirty="0" smtClean="0"/>
              <a:t>Speaker*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602" y="5755898"/>
            <a:ext cx="601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floor-postdoc</a:t>
            </a:r>
            <a:r>
              <a:rPr lang="en-US" dirty="0"/>
              <a:t>. OBSCOS. CMB, </a:t>
            </a:r>
            <a:r>
              <a:rPr lang="en-US" dirty="0" err="1" smtClean="0"/>
              <a:t>Prof.Jamie</a:t>
            </a:r>
            <a:r>
              <a:rPr lang="en-US" dirty="0" smtClean="0"/>
              <a:t> </a:t>
            </a:r>
            <a:r>
              <a:rPr lang="en-US" dirty="0"/>
              <a:t>Bock</a:t>
            </a: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4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Neo_sCMO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 b="7605"/>
          <a:stretch>
            <a:fillRect/>
          </a:stretch>
        </p:blipFill>
        <p:spPr/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brain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6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Face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244600"/>
          </a:xfrm>
        </p:spPr>
        <p:txBody>
          <a:bodyPr/>
          <a:lstStyle/>
          <a:p>
            <a:r>
              <a:rPr lang="en-US" sz="3200" dirty="0">
                <a:cs typeface="Arial"/>
              </a:rPr>
              <a:t>A complete, </a:t>
            </a:r>
            <a:r>
              <a:rPr lang="en-US" sz="3200" dirty="0">
                <a:solidFill>
                  <a:srgbClr val="F7DF56"/>
                </a:solidFill>
                <a:cs typeface="Arial"/>
              </a:rPr>
              <a:t>custom</a:t>
            </a:r>
            <a:r>
              <a:rPr lang="en-US" sz="3200" dirty="0">
                <a:cs typeface="Arial"/>
              </a:rPr>
              <a:t>, </a:t>
            </a:r>
            <a:r>
              <a:rPr lang="en-US" sz="3200" dirty="0" smtClean="0">
                <a:cs typeface="Arial"/>
              </a:rPr>
              <a:t>Linux </a:t>
            </a:r>
            <a:r>
              <a:rPr lang="en-US" sz="3200" dirty="0">
                <a:cs typeface="Arial"/>
              </a:rPr>
              <a:t>based user interface </a:t>
            </a:r>
            <a:r>
              <a:rPr lang="en-US" sz="3200" dirty="0" smtClean="0">
                <a:cs typeface="Arial"/>
              </a:rPr>
              <a:t>(</a:t>
            </a:r>
            <a:r>
              <a:rPr lang="en-US" sz="2800" dirty="0">
                <a:cs typeface="Arial"/>
              </a:rPr>
              <a:t>Java/</a:t>
            </a:r>
            <a:r>
              <a:rPr lang="en-US" sz="2800" dirty="0" err="1">
                <a:cs typeface="Arial"/>
              </a:rPr>
              <a:t>Cuda</a:t>
            </a:r>
            <a:r>
              <a:rPr lang="en-US" sz="2800" dirty="0">
                <a:cs typeface="Arial"/>
              </a:rPr>
              <a:t>/C/C+</a:t>
            </a:r>
            <a:r>
              <a:rPr lang="en-US" sz="2800" dirty="0" smtClean="0">
                <a:cs typeface="Arial"/>
              </a:rPr>
              <a:t>+).</a:t>
            </a:r>
          </a:p>
          <a:p>
            <a:pPr marL="36576" indent="0">
              <a:buNone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1" y="2844801"/>
            <a:ext cx="4991051" cy="3261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3" y="2895600"/>
            <a:ext cx="2743199" cy="32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Face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2134" y="1815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1" y="1473794"/>
            <a:ext cx="2857641" cy="48573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583" y="1521592"/>
            <a:ext cx="2807137" cy="4809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66" y="1541526"/>
            <a:ext cx="2804536" cy="48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9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INTERIOR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Content Placeholder 2" descr="TMAS_layout_sid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-89854"/>
          <a:stretch/>
        </p:blipFill>
        <p:spPr>
          <a:xfrm>
            <a:off x="389468" y="1600200"/>
            <a:ext cx="8365067" cy="4525963"/>
          </a:xfrm>
        </p:spPr>
      </p:pic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5" name="Picture 4" descr="TMAS_layout_top.pn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8" y="3945468"/>
            <a:ext cx="8365067" cy="234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1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ASSEMBLING </a:t>
            </a:r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11" name="Content Placeholder 10" descr="tmas_lab15_073112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 b="9428"/>
          <a:stretch>
            <a:fillRect/>
          </a:stretch>
        </p:blipFill>
        <p:spPr>
          <a:xfrm>
            <a:off x="457200" y="2116676"/>
            <a:ext cx="5022928" cy="3044296"/>
          </a:xfrm>
        </p:spPr>
      </p:pic>
      <p:pic>
        <p:nvPicPr>
          <p:cNvPr id="12" name="Picture 11" descr="Sergi_with_T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9" y="2116675"/>
            <a:ext cx="2406191" cy="30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Tmas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HOME: </a:t>
            </a:r>
            <a:r>
              <a:rPr lang="en-US" b="1" cap="all" dirty="0" err="1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Hale’s</a:t>
            </a:r>
            <a:r>
              <a:rPr lang="en-US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rPr>
              <a:t> Place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8686" y="6390800"/>
            <a:ext cx="628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Palomar Science Meeting, 11/16/2012. </a:t>
            </a:r>
            <a:r>
              <a:rPr lang="en-US" dirty="0" err="1" smtClean="0"/>
              <a:t>Sergi</a:t>
            </a:r>
            <a:r>
              <a:rPr lang="en-US" dirty="0" smtClean="0"/>
              <a:t> R. Hildebrandt</a:t>
            </a:r>
            <a:endParaRPr lang="en-US" dirty="0"/>
          </a:p>
        </p:txBody>
      </p:sp>
      <p:pic>
        <p:nvPicPr>
          <p:cNvPr id="10" name="Picture 9" descr="paltop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8" y="1299107"/>
            <a:ext cx="6935455" cy="253347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2" name="Picture 11" descr="p3k_bench_1006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57" y="3951112"/>
            <a:ext cx="2995316" cy="224648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3" name="Picture 12" descr="p3k_installed_on_ca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8" y="4093510"/>
            <a:ext cx="3156133" cy="210408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5841507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7DF56"/>
                </a:solidFill>
              </a:rPr>
              <a:t>PALM-3000</a:t>
            </a:r>
          </a:p>
          <a:p>
            <a:r>
              <a:rPr lang="en-US" b="1" dirty="0" smtClean="0">
                <a:solidFill>
                  <a:srgbClr val="F7DF56"/>
                </a:solidFill>
              </a:rPr>
              <a:t>PI: R. G. </a:t>
            </a:r>
            <a:r>
              <a:rPr lang="en-US" b="1" dirty="0" err="1" smtClean="0">
                <a:solidFill>
                  <a:srgbClr val="F7DF56"/>
                </a:solidFill>
              </a:rPr>
              <a:t>Dekany</a:t>
            </a:r>
            <a:r>
              <a:rPr lang="en-US" b="1" dirty="0" smtClean="0">
                <a:solidFill>
                  <a:srgbClr val="F7DF56"/>
                </a:solidFill>
              </a:rPr>
              <a:t>, CIT</a:t>
            </a:r>
            <a:endParaRPr lang="en-US" b="1" dirty="0">
              <a:solidFill>
                <a:srgbClr val="F7DF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376</TotalTime>
  <Words>804</Words>
  <Application>Microsoft Macintosh PowerPoint</Application>
  <PresentationFormat>On-screen Show (4:3)</PresentationFormat>
  <Paragraphs>106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Technic</vt:lpstr>
      <vt:lpstr>First observations of TMAS With the Hale telescope</vt:lpstr>
      <vt:lpstr>WHAT’s tmas?</vt:lpstr>
      <vt:lpstr>WHO’s tmas?</vt:lpstr>
      <vt:lpstr>tmas brain</vt:lpstr>
      <vt:lpstr>tmas Face </vt:lpstr>
      <vt:lpstr>tmas Face</vt:lpstr>
      <vt:lpstr>Tmas INTERIOR </vt:lpstr>
      <vt:lpstr>ASSEMBLING tmas</vt:lpstr>
      <vt:lpstr>Tmas HOME: Hale’s Place </vt:lpstr>
      <vt:lpstr>tmas WISH LIST</vt:lpstr>
      <vt:lpstr>tmas FIRST LIGHT:  CONCEPT PROOF</vt:lpstr>
      <vt:lpstr>Tmas Career</vt:lpstr>
      <vt:lpstr>IS TMAS THAT good?</vt:lpstr>
      <vt:lpstr>IS TMAS THAT good?</vt:lpstr>
      <vt:lpstr>IS TMAS THAT good?</vt:lpstr>
      <vt:lpstr>ANDOR … 4 months after the purchase</vt:lpstr>
      <vt:lpstr>We have an alternative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observations of TMAS With the Hale telescope</dc:title>
  <dc:creator>Sergi R. Hildebrandt</dc:creator>
  <cp:lastModifiedBy>Sergi R. Hildebrandt</cp:lastModifiedBy>
  <cp:revision>199</cp:revision>
  <dcterms:created xsi:type="dcterms:W3CDTF">2012-11-16T04:05:08Z</dcterms:created>
  <dcterms:modified xsi:type="dcterms:W3CDTF">2012-11-16T18:39:19Z</dcterms:modified>
</cp:coreProperties>
</file>