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8" r:id="rId3"/>
    <p:sldId id="283" r:id="rId4"/>
    <p:sldId id="286" r:id="rId5"/>
    <p:sldId id="263" r:id="rId6"/>
    <p:sldId id="259" r:id="rId7"/>
    <p:sldId id="261" r:id="rId8"/>
    <p:sldId id="279" r:id="rId9"/>
    <p:sldId id="280" r:id="rId10"/>
    <p:sldId id="281" r:id="rId11"/>
    <p:sldId id="266" r:id="rId12"/>
    <p:sldId id="267" r:id="rId13"/>
    <p:sldId id="269" r:id="rId14"/>
    <p:sldId id="282" r:id="rId15"/>
    <p:sldId id="284" r:id="rId16"/>
    <p:sldId id="274" r:id="rId17"/>
    <p:sldId id="277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0000"/>
    <a:srgbClr val="00FF00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88" autoAdjust="0"/>
    <p:restoredTop sz="94660"/>
  </p:normalViewPr>
  <p:slideViewPr>
    <p:cSldViewPr snapToGrid="0">
      <p:cViewPr>
        <p:scale>
          <a:sx n="100" d="100"/>
          <a:sy n="100" d="100"/>
        </p:scale>
        <p:origin x="2146" y="6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36FE-53FB-4B70-BE6C-02671E8AC8B5}" type="datetime1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8A6B-C79A-4E6B-BD60-45979B2F5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60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DCB8-7BDB-45FE-A86C-61D165DA030C}" type="datetime1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8A6B-C79A-4E6B-BD60-45979B2F5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81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AA44-5A77-4E80-8459-3F5B6B11D5C7}" type="datetime1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8A6B-C79A-4E6B-BD60-45979B2F5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7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829B-972A-4714-9B48-10C231A4721C}" type="datetime1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8A6B-C79A-4E6B-BD60-45979B2F5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7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C12A-C604-49D4-BF28-B605ED916F59}" type="datetime1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8A6B-C79A-4E6B-BD60-45979B2F5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9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0500-D07A-4C15-A245-0B71A6FB2C4C}" type="datetime1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8A6B-C79A-4E6B-BD60-45979B2F5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3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D7D1-0D43-4D05-B740-E30DAA0E4BEE}" type="datetime1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8A6B-C79A-4E6B-BD60-45979B2F5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53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360F-BDBC-4635-A345-8EFBF32226F2}" type="datetime1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8A6B-C79A-4E6B-BD60-45979B2F5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6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05D1-0ED9-4E52-8E29-5204393FBCA1}" type="datetime1">
              <a:rPr lang="en-US" smtClean="0"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8A6B-C79A-4E6B-BD60-45979B2F5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7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0511-9EC4-4A3E-B392-D1BCA6C0A59B}" type="datetime1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8A6B-C79A-4E6B-BD60-45979B2F5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1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FF95-5146-4A69-B056-95C7B38B0AFA}" type="datetime1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8A6B-C79A-4E6B-BD60-45979B2F5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6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D7236-E267-4D6E-B5E4-C7429E735337}" type="datetime1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78A6B-C79A-4E6B-BD60-45979B2F5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6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2000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SED Machine: Summary of Potential Mechanical Improvements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November 7, </a:t>
            </a:r>
            <a:r>
              <a:rPr lang="en-US" dirty="0" smtClean="0"/>
              <a:t>2016</a:t>
            </a:r>
          </a:p>
          <a:p>
            <a:r>
              <a:rPr lang="en-US" dirty="0" smtClean="0"/>
              <a:t>Reston Nash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361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“Seal” the enclosure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8A6B-C79A-4E6B-BD60-45979B2F5117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900000">
            <a:off x="2334057" y="1621359"/>
            <a:ext cx="4110126" cy="360310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076834" y="2779028"/>
            <a:ext cx="144378" cy="144378"/>
          </a:xfrm>
          <a:prstGeom prst="ellipse">
            <a:avLst/>
          </a:prstGeom>
          <a:noFill/>
          <a:ln>
            <a:solidFill>
              <a:srgbClr val="F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08534" y="2969528"/>
            <a:ext cx="144378" cy="144378"/>
          </a:xfrm>
          <a:prstGeom prst="ellipse">
            <a:avLst/>
          </a:prstGeom>
          <a:noFill/>
          <a:ln>
            <a:solidFill>
              <a:srgbClr val="F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64694" y="3231148"/>
            <a:ext cx="144378" cy="144378"/>
          </a:xfrm>
          <a:prstGeom prst="ellipse">
            <a:avLst/>
          </a:prstGeom>
          <a:noFill/>
          <a:ln>
            <a:solidFill>
              <a:srgbClr val="F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78334" y="3523248"/>
            <a:ext cx="144378" cy="144378"/>
          </a:xfrm>
          <a:prstGeom prst="ellipse">
            <a:avLst/>
          </a:prstGeom>
          <a:noFill/>
          <a:ln>
            <a:solidFill>
              <a:srgbClr val="F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64694" y="3795028"/>
            <a:ext cx="144378" cy="144378"/>
          </a:xfrm>
          <a:prstGeom prst="ellipse">
            <a:avLst/>
          </a:prstGeom>
          <a:noFill/>
          <a:ln>
            <a:solidFill>
              <a:srgbClr val="F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35320" y="4160520"/>
            <a:ext cx="319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enclosure mounting holes are unused.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20359643">
            <a:off x="3241039" y="2721161"/>
            <a:ext cx="611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etc.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3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4) Focusing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4920"/>
            <a:ext cx="8229600" cy="4525963"/>
          </a:xfrm>
        </p:spPr>
        <p:txBody>
          <a:bodyPr/>
          <a:lstStyle/>
          <a:p>
            <a:r>
              <a:rPr lang="en-US" dirty="0" smtClean="0"/>
              <a:t>The tracking (RC) camera and the IFU camera need to both be in focus.</a:t>
            </a:r>
          </a:p>
          <a:p>
            <a:pPr lvl="1"/>
            <a:r>
              <a:rPr lang="en-US" dirty="0" smtClean="0"/>
              <a:t>Ideally, M2 would be used to focus the RC camera,</a:t>
            </a:r>
          </a:p>
          <a:p>
            <a:pPr lvl="1"/>
            <a:r>
              <a:rPr lang="en-US" dirty="0" smtClean="0"/>
              <a:t>Then the IFU focus stage would focus the IFU camera.</a:t>
            </a:r>
          </a:p>
          <a:p>
            <a:pPr lvl="1"/>
            <a:r>
              <a:rPr lang="en-US" dirty="0" smtClean="0"/>
              <a:t>Currently IFU focus stage is </a:t>
            </a:r>
            <a:r>
              <a:rPr lang="en-US" dirty="0" smtClean="0"/>
              <a:t>loaded by gravity (?), and not springs.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8A6B-C79A-4E6B-BD60-45979B2F51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10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Focus Mechanisms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8A6B-C79A-4E6B-BD60-45979B2F5117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50" y="1343152"/>
            <a:ext cx="7682850" cy="3781742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8" idx="3"/>
          </p:cNvCxnSpPr>
          <p:nvPr/>
        </p:nvCxnSpPr>
        <p:spPr>
          <a:xfrm flipH="1">
            <a:off x="6962140" y="1805587"/>
            <a:ext cx="171142" cy="492605"/>
          </a:xfrm>
          <a:prstGeom prst="straightConnector1">
            <a:avLst/>
          </a:prstGeom>
          <a:ln w="28575">
            <a:solidFill>
              <a:srgbClr val="F6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45858" y="1620921"/>
            <a:ext cx="1487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IFU Camera</a:t>
            </a:r>
            <a:endParaRPr lang="en-US" dirty="0"/>
          </a:p>
        </p:txBody>
      </p:sp>
      <p:sp>
        <p:nvSpPr>
          <p:cNvPr id="9" name="Left-Right Arrow 8"/>
          <p:cNvSpPr/>
          <p:nvPr/>
        </p:nvSpPr>
        <p:spPr>
          <a:xfrm>
            <a:off x="2560828" y="3807047"/>
            <a:ext cx="694944" cy="298704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11" idx="1"/>
          </p:cNvCxnSpPr>
          <p:nvPr/>
        </p:nvCxnSpPr>
        <p:spPr>
          <a:xfrm flipH="1" flipV="1">
            <a:off x="4877308" y="4645152"/>
            <a:ext cx="597408" cy="654716"/>
          </a:xfrm>
          <a:prstGeom prst="straightConnector1">
            <a:avLst/>
          </a:prstGeom>
          <a:ln w="28575">
            <a:solidFill>
              <a:srgbClr val="F6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74716" y="5115202"/>
            <a:ext cx="195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Motorized Nudger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3" idx="1"/>
          </p:cNvCxnSpPr>
          <p:nvPr/>
        </p:nvCxnSpPr>
        <p:spPr>
          <a:xfrm flipH="1" flipV="1">
            <a:off x="2804668" y="4768882"/>
            <a:ext cx="597408" cy="654716"/>
          </a:xfrm>
          <a:prstGeom prst="straightConnector1">
            <a:avLst/>
          </a:prstGeom>
          <a:ln w="28575">
            <a:solidFill>
              <a:srgbClr val="F6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02076" y="5238932"/>
            <a:ext cx="195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Flexures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5" idx="3"/>
          </p:cNvCxnSpPr>
          <p:nvPr/>
        </p:nvCxnSpPr>
        <p:spPr>
          <a:xfrm flipH="1">
            <a:off x="1792732" y="1553373"/>
            <a:ext cx="445462" cy="1037427"/>
          </a:xfrm>
          <a:prstGeom prst="straightConnector1">
            <a:avLst/>
          </a:prstGeom>
          <a:ln w="28575">
            <a:solidFill>
              <a:srgbClr val="F6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3052" y="1368707"/>
            <a:ext cx="169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IFU Lens Barrel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9" idx="1"/>
          </p:cNvCxnSpPr>
          <p:nvPr/>
        </p:nvCxnSpPr>
        <p:spPr>
          <a:xfrm flipH="1" flipV="1">
            <a:off x="1713484" y="4383024"/>
            <a:ext cx="79248" cy="1040574"/>
          </a:xfrm>
          <a:prstGeom prst="straightConnector1">
            <a:avLst/>
          </a:prstGeom>
          <a:ln w="28575">
            <a:solidFill>
              <a:srgbClr val="F6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92732" y="5238932"/>
            <a:ext cx="195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Stage springs</a:t>
            </a:r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1531620" y="2279904"/>
            <a:ext cx="2772664" cy="2127504"/>
          </a:xfrm>
          <a:custGeom>
            <a:avLst/>
            <a:gdLst>
              <a:gd name="connsiteX0" fmla="*/ 0 w 2767584"/>
              <a:gd name="connsiteY0" fmla="*/ 304800 h 2127504"/>
              <a:gd name="connsiteX1" fmla="*/ 0 w 2767584"/>
              <a:gd name="connsiteY1" fmla="*/ 1731264 h 2127504"/>
              <a:gd name="connsiteX2" fmla="*/ 390144 w 2767584"/>
              <a:gd name="connsiteY2" fmla="*/ 1731264 h 2127504"/>
              <a:gd name="connsiteX3" fmla="*/ 390144 w 2767584"/>
              <a:gd name="connsiteY3" fmla="*/ 2127504 h 2127504"/>
              <a:gd name="connsiteX4" fmla="*/ 2676144 w 2767584"/>
              <a:gd name="connsiteY4" fmla="*/ 2127504 h 2127504"/>
              <a:gd name="connsiteX5" fmla="*/ 2676144 w 2767584"/>
              <a:gd name="connsiteY5" fmla="*/ 1761744 h 2127504"/>
              <a:gd name="connsiteX6" fmla="*/ 2767584 w 2767584"/>
              <a:gd name="connsiteY6" fmla="*/ 1761744 h 2127504"/>
              <a:gd name="connsiteX7" fmla="*/ 2767584 w 2767584"/>
              <a:gd name="connsiteY7" fmla="*/ 286512 h 2127504"/>
              <a:gd name="connsiteX8" fmla="*/ 2365248 w 2767584"/>
              <a:gd name="connsiteY8" fmla="*/ 286512 h 2127504"/>
              <a:gd name="connsiteX9" fmla="*/ 2365248 w 2767584"/>
              <a:gd name="connsiteY9" fmla="*/ 128016 h 2127504"/>
              <a:gd name="connsiteX10" fmla="*/ 1926336 w 2767584"/>
              <a:gd name="connsiteY10" fmla="*/ 128016 h 2127504"/>
              <a:gd name="connsiteX11" fmla="*/ 1926336 w 2767584"/>
              <a:gd name="connsiteY11" fmla="*/ 0 h 2127504"/>
              <a:gd name="connsiteX12" fmla="*/ 835152 w 2767584"/>
              <a:gd name="connsiteY12" fmla="*/ 0 h 2127504"/>
              <a:gd name="connsiteX13" fmla="*/ 835152 w 2767584"/>
              <a:gd name="connsiteY13" fmla="*/ 115824 h 2127504"/>
              <a:gd name="connsiteX14" fmla="*/ 353568 w 2767584"/>
              <a:gd name="connsiteY14" fmla="*/ 115824 h 2127504"/>
              <a:gd name="connsiteX15" fmla="*/ 353568 w 2767584"/>
              <a:gd name="connsiteY15" fmla="*/ 256032 h 2127504"/>
              <a:gd name="connsiteX0" fmla="*/ 0 w 2767584"/>
              <a:gd name="connsiteY0" fmla="*/ 304800 h 2127504"/>
              <a:gd name="connsiteX1" fmla="*/ 0 w 2767584"/>
              <a:gd name="connsiteY1" fmla="*/ 1731264 h 2127504"/>
              <a:gd name="connsiteX2" fmla="*/ 390144 w 2767584"/>
              <a:gd name="connsiteY2" fmla="*/ 1731264 h 2127504"/>
              <a:gd name="connsiteX3" fmla="*/ 390144 w 2767584"/>
              <a:gd name="connsiteY3" fmla="*/ 2127504 h 2127504"/>
              <a:gd name="connsiteX4" fmla="*/ 2676144 w 2767584"/>
              <a:gd name="connsiteY4" fmla="*/ 2127504 h 2127504"/>
              <a:gd name="connsiteX5" fmla="*/ 2676144 w 2767584"/>
              <a:gd name="connsiteY5" fmla="*/ 1761744 h 2127504"/>
              <a:gd name="connsiteX6" fmla="*/ 2767584 w 2767584"/>
              <a:gd name="connsiteY6" fmla="*/ 1761744 h 2127504"/>
              <a:gd name="connsiteX7" fmla="*/ 2767584 w 2767584"/>
              <a:gd name="connsiteY7" fmla="*/ 286512 h 2127504"/>
              <a:gd name="connsiteX8" fmla="*/ 2365248 w 2767584"/>
              <a:gd name="connsiteY8" fmla="*/ 286512 h 2127504"/>
              <a:gd name="connsiteX9" fmla="*/ 2365248 w 2767584"/>
              <a:gd name="connsiteY9" fmla="*/ 128016 h 2127504"/>
              <a:gd name="connsiteX10" fmla="*/ 1926336 w 2767584"/>
              <a:gd name="connsiteY10" fmla="*/ 128016 h 2127504"/>
              <a:gd name="connsiteX11" fmla="*/ 1926336 w 2767584"/>
              <a:gd name="connsiteY11" fmla="*/ 0 h 2127504"/>
              <a:gd name="connsiteX12" fmla="*/ 835152 w 2767584"/>
              <a:gd name="connsiteY12" fmla="*/ 0 h 2127504"/>
              <a:gd name="connsiteX13" fmla="*/ 835152 w 2767584"/>
              <a:gd name="connsiteY13" fmla="*/ 115824 h 2127504"/>
              <a:gd name="connsiteX14" fmla="*/ 353568 w 2767584"/>
              <a:gd name="connsiteY14" fmla="*/ 115824 h 2127504"/>
              <a:gd name="connsiteX15" fmla="*/ 353568 w 2767584"/>
              <a:gd name="connsiteY15" fmla="*/ 256032 h 2127504"/>
              <a:gd name="connsiteX16" fmla="*/ 350520 w 2767584"/>
              <a:gd name="connsiteY16" fmla="*/ 272288 h 2127504"/>
              <a:gd name="connsiteX0" fmla="*/ 5080 w 2772664"/>
              <a:gd name="connsiteY0" fmla="*/ 304800 h 2127504"/>
              <a:gd name="connsiteX1" fmla="*/ 5080 w 2772664"/>
              <a:gd name="connsiteY1" fmla="*/ 1731264 h 2127504"/>
              <a:gd name="connsiteX2" fmla="*/ 395224 w 2772664"/>
              <a:gd name="connsiteY2" fmla="*/ 1731264 h 2127504"/>
              <a:gd name="connsiteX3" fmla="*/ 395224 w 2772664"/>
              <a:gd name="connsiteY3" fmla="*/ 2127504 h 2127504"/>
              <a:gd name="connsiteX4" fmla="*/ 2681224 w 2772664"/>
              <a:gd name="connsiteY4" fmla="*/ 2127504 h 2127504"/>
              <a:gd name="connsiteX5" fmla="*/ 2681224 w 2772664"/>
              <a:gd name="connsiteY5" fmla="*/ 1761744 h 2127504"/>
              <a:gd name="connsiteX6" fmla="*/ 2772664 w 2772664"/>
              <a:gd name="connsiteY6" fmla="*/ 1761744 h 2127504"/>
              <a:gd name="connsiteX7" fmla="*/ 2772664 w 2772664"/>
              <a:gd name="connsiteY7" fmla="*/ 286512 h 2127504"/>
              <a:gd name="connsiteX8" fmla="*/ 2370328 w 2772664"/>
              <a:gd name="connsiteY8" fmla="*/ 286512 h 2127504"/>
              <a:gd name="connsiteX9" fmla="*/ 2370328 w 2772664"/>
              <a:gd name="connsiteY9" fmla="*/ 128016 h 2127504"/>
              <a:gd name="connsiteX10" fmla="*/ 1931416 w 2772664"/>
              <a:gd name="connsiteY10" fmla="*/ 128016 h 2127504"/>
              <a:gd name="connsiteX11" fmla="*/ 1931416 w 2772664"/>
              <a:gd name="connsiteY11" fmla="*/ 0 h 2127504"/>
              <a:gd name="connsiteX12" fmla="*/ 840232 w 2772664"/>
              <a:gd name="connsiteY12" fmla="*/ 0 h 2127504"/>
              <a:gd name="connsiteX13" fmla="*/ 840232 w 2772664"/>
              <a:gd name="connsiteY13" fmla="*/ 115824 h 2127504"/>
              <a:gd name="connsiteX14" fmla="*/ 358648 w 2772664"/>
              <a:gd name="connsiteY14" fmla="*/ 115824 h 2127504"/>
              <a:gd name="connsiteX15" fmla="*/ 358648 w 2772664"/>
              <a:gd name="connsiteY15" fmla="*/ 256032 h 2127504"/>
              <a:gd name="connsiteX16" fmla="*/ 0 w 2772664"/>
              <a:gd name="connsiteY16" fmla="*/ 307848 h 2127504"/>
              <a:gd name="connsiteX0" fmla="*/ 5080 w 2772664"/>
              <a:gd name="connsiteY0" fmla="*/ 304800 h 2127504"/>
              <a:gd name="connsiteX1" fmla="*/ 5080 w 2772664"/>
              <a:gd name="connsiteY1" fmla="*/ 1731264 h 2127504"/>
              <a:gd name="connsiteX2" fmla="*/ 395224 w 2772664"/>
              <a:gd name="connsiteY2" fmla="*/ 1731264 h 2127504"/>
              <a:gd name="connsiteX3" fmla="*/ 395224 w 2772664"/>
              <a:gd name="connsiteY3" fmla="*/ 2127504 h 2127504"/>
              <a:gd name="connsiteX4" fmla="*/ 2681224 w 2772664"/>
              <a:gd name="connsiteY4" fmla="*/ 2127504 h 2127504"/>
              <a:gd name="connsiteX5" fmla="*/ 2681224 w 2772664"/>
              <a:gd name="connsiteY5" fmla="*/ 1761744 h 2127504"/>
              <a:gd name="connsiteX6" fmla="*/ 2772664 w 2772664"/>
              <a:gd name="connsiteY6" fmla="*/ 1761744 h 2127504"/>
              <a:gd name="connsiteX7" fmla="*/ 2772664 w 2772664"/>
              <a:gd name="connsiteY7" fmla="*/ 286512 h 2127504"/>
              <a:gd name="connsiteX8" fmla="*/ 2370328 w 2772664"/>
              <a:gd name="connsiteY8" fmla="*/ 286512 h 2127504"/>
              <a:gd name="connsiteX9" fmla="*/ 2370328 w 2772664"/>
              <a:gd name="connsiteY9" fmla="*/ 128016 h 2127504"/>
              <a:gd name="connsiteX10" fmla="*/ 1931416 w 2772664"/>
              <a:gd name="connsiteY10" fmla="*/ 128016 h 2127504"/>
              <a:gd name="connsiteX11" fmla="*/ 1931416 w 2772664"/>
              <a:gd name="connsiteY11" fmla="*/ 0 h 2127504"/>
              <a:gd name="connsiteX12" fmla="*/ 840232 w 2772664"/>
              <a:gd name="connsiteY12" fmla="*/ 0 h 2127504"/>
              <a:gd name="connsiteX13" fmla="*/ 840232 w 2772664"/>
              <a:gd name="connsiteY13" fmla="*/ 115824 h 2127504"/>
              <a:gd name="connsiteX14" fmla="*/ 358648 w 2772664"/>
              <a:gd name="connsiteY14" fmla="*/ 115824 h 2127504"/>
              <a:gd name="connsiteX15" fmla="*/ 358648 w 2772664"/>
              <a:gd name="connsiteY15" fmla="*/ 256032 h 2127504"/>
              <a:gd name="connsiteX16" fmla="*/ 0 w 2772664"/>
              <a:gd name="connsiteY16" fmla="*/ 282448 h 2127504"/>
              <a:gd name="connsiteX0" fmla="*/ 5080 w 2772664"/>
              <a:gd name="connsiteY0" fmla="*/ 304800 h 2127504"/>
              <a:gd name="connsiteX1" fmla="*/ 5080 w 2772664"/>
              <a:gd name="connsiteY1" fmla="*/ 1731264 h 2127504"/>
              <a:gd name="connsiteX2" fmla="*/ 395224 w 2772664"/>
              <a:gd name="connsiteY2" fmla="*/ 1731264 h 2127504"/>
              <a:gd name="connsiteX3" fmla="*/ 395224 w 2772664"/>
              <a:gd name="connsiteY3" fmla="*/ 2127504 h 2127504"/>
              <a:gd name="connsiteX4" fmla="*/ 2681224 w 2772664"/>
              <a:gd name="connsiteY4" fmla="*/ 2127504 h 2127504"/>
              <a:gd name="connsiteX5" fmla="*/ 2681224 w 2772664"/>
              <a:gd name="connsiteY5" fmla="*/ 1761744 h 2127504"/>
              <a:gd name="connsiteX6" fmla="*/ 2772664 w 2772664"/>
              <a:gd name="connsiteY6" fmla="*/ 1761744 h 2127504"/>
              <a:gd name="connsiteX7" fmla="*/ 2772664 w 2772664"/>
              <a:gd name="connsiteY7" fmla="*/ 286512 h 2127504"/>
              <a:gd name="connsiteX8" fmla="*/ 2370328 w 2772664"/>
              <a:gd name="connsiteY8" fmla="*/ 286512 h 2127504"/>
              <a:gd name="connsiteX9" fmla="*/ 2370328 w 2772664"/>
              <a:gd name="connsiteY9" fmla="*/ 128016 h 2127504"/>
              <a:gd name="connsiteX10" fmla="*/ 1931416 w 2772664"/>
              <a:gd name="connsiteY10" fmla="*/ 128016 h 2127504"/>
              <a:gd name="connsiteX11" fmla="*/ 1931416 w 2772664"/>
              <a:gd name="connsiteY11" fmla="*/ 0 h 2127504"/>
              <a:gd name="connsiteX12" fmla="*/ 840232 w 2772664"/>
              <a:gd name="connsiteY12" fmla="*/ 0 h 2127504"/>
              <a:gd name="connsiteX13" fmla="*/ 840232 w 2772664"/>
              <a:gd name="connsiteY13" fmla="*/ 115824 h 2127504"/>
              <a:gd name="connsiteX14" fmla="*/ 358648 w 2772664"/>
              <a:gd name="connsiteY14" fmla="*/ 115824 h 2127504"/>
              <a:gd name="connsiteX15" fmla="*/ 358648 w 2772664"/>
              <a:gd name="connsiteY15" fmla="*/ 256032 h 2127504"/>
              <a:gd name="connsiteX16" fmla="*/ 0 w 2772664"/>
              <a:gd name="connsiteY16" fmla="*/ 263398 h 2127504"/>
              <a:gd name="connsiteX0" fmla="*/ 1270 w 2772664"/>
              <a:gd name="connsiteY0" fmla="*/ 268605 h 2127504"/>
              <a:gd name="connsiteX1" fmla="*/ 5080 w 2772664"/>
              <a:gd name="connsiteY1" fmla="*/ 1731264 h 2127504"/>
              <a:gd name="connsiteX2" fmla="*/ 395224 w 2772664"/>
              <a:gd name="connsiteY2" fmla="*/ 1731264 h 2127504"/>
              <a:gd name="connsiteX3" fmla="*/ 395224 w 2772664"/>
              <a:gd name="connsiteY3" fmla="*/ 2127504 h 2127504"/>
              <a:gd name="connsiteX4" fmla="*/ 2681224 w 2772664"/>
              <a:gd name="connsiteY4" fmla="*/ 2127504 h 2127504"/>
              <a:gd name="connsiteX5" fmla="*/ 2681224 w 2772664"/>
              <a:gd name="connsiteY5" fmla="*/ 1761744 h 2127504"/>
              <a:gd name="connsiteX6" fmla="*/ 2772664 w 2772664"/>
              <a:gd name="connsiteY6" fmla="*/ 1761744 h 2127504"/>
              <a:gd name="connsiteX7" fmla="*/ 2772664 w 2772664"/>
              <a:gd name="connsiteY7" fmla="*/ 286512 h 2127504"/>
              <a:gd name="connsiteX8" fmla="*/ 2370328 w 2772664"/>
              <a:gd name="connsiteY8" fmla="*/ 286512 h 2127504"/>
              <a:gd name="connsiteX9" fmla="*/ 2370328 w 2772664"/>
              <a:gd name="connsiteY9" fmla="*/ 128016 h 2127504"/>
              <a:gd name="connsiteX10" fmla="*/ 1931416 w 2772664"/>
              <a:gd name="connsiteY10" fmla="*/ 128016 h 2127504"/>
              <a:gd name="connsiteX11" fmla="*/ 1931416 w 2772664"/>
              <a:gd name="connsiteY11" fmla="*/ 0 h 2127504"/>
              <a:gd name="connsiteX12" fmla="*/ 840232 w 2772664"/>
              <a:gd name="connsiteY12" fmla="*/ 0 h 2127504"/>
              <a:gd name="connsiteX13" fmla="*/ 840232 w 2772664"/>
              <a:gd name="connsiteY13" fmla="*/ 115824 h 2127504"/>
              <a:gd name="connsiteX14" fmla="*/ 358648 w 2772664"/>
              <a:gd name="connsiteY14" fmla="*/ 115824 h 2127504"/>
              <a:gd name="connsiteX15" fmla="*/ 358648 w 2772664"/>
              <a:gd name="connsiteY15" fmla="*/ 256032 h 2127504"/>
              <a:gd name="connsiteX16" fmla="*/ 0 w 2772664"/>
              <a:gd name="connsiteY16" fmla="*/ 263398 h 212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72664" h="2127504">
                <a:moveTo>
                  <a:pt x="1270" y="268605"/>
                </a:moveTo>
                <a:lnTo>
                  <a:pt x="5080" y="1731264"/>
                </a:lnTo>
                <a:lnTo>
                  <a:pt x="395224" y="1731264"/>
                </a:lnTo>
                <a:lnTo>
                  <a:pt x="395224" y="2127504"/>
                </a:lnTo>
                <a:lnTo>
                  <a:pt x="2681224" y="2127504"/>
                </a:lnTo>
                <a:lnTo>
                  <a:pt x="2681224" y="1761744"/>
                </a:lnTo>
                <a:lnTo>
                  <a:pt x="2772664" y="1761744"/>
                </a:lnTo>
                <a:lnTo>
                  <a:pt x="2772664" y="286512"/>
                </a:lnTo>
                <a:lnTo>
                  <a:pt x="2370328" y="286512"/>
                </a:lnTo>
                <a:lnTo>
                  <a:pt x="2370328" y="128016"/>
                </a:lnTo>
                <a:lnTo>
                  <a:pt x="1931416" y="128016"/>
                </a:lnTo>
                <a:lnTo>
                  <a:pt x="1931416" y="0"/>
                </a:lnTo>
                <a:lnTo>
                  <a:pt x="840232" y="0"/>
                </a:lnTo>
                <a:lnTo>
                  <a:pt x="840232" y="115824"/>
                </a:lnTo>
                <a:lnTo>
                  <a:pt x="358648" y="115824"/>
                </a:lnTo>
                <a:lnTo>
                  <a:pt x="358648" y="256032"/>
                </a:lnTo>
                <a:cubicBezTo>
                  <a:pt x="358140" y="282109"/>
                  <a:pt x="635" y="260011"/>
                  <a:pt x="0" y="263398"/>
                </a:cubicBezTo>
              </a:path>
            </a:pathLst>
          </a:cu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40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Baffling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4920"/>
            <a:ext cx="8229600" cy="4525963"/>
          </a:xfrm>
        </p:spPr>
        <p:txBody>
          <a:bodyPr/>
          <a:lstStyle/>
          <a:p>
            <a:r>
              <a:rPr lang="en-US" dirty="0" smtClean="0"/>
              <a:t>Mixtures of plates, paper, and tape.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8A6B-C79A-4E6B-BD60-45979B2F5117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5627" y="1533793"/>
            <a:ext cx="3749302" cy="501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60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point of the RC camera enclosure? (</a:t>
            </a:r>
            <a:r>
              <a:rPr lang="en-US" dirty="0" smtClean="0">
                <a:solidFill>
                  <a:srgbClr val="00B050"/>
                </a:solidFill>
              </a:rPr>
              <a:t>Safety, likely not required to make light tight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we want to redo the focus mechanism. (</a:t>
            </a:r>
            <a:r>
              <a:rPr lang="en-US" dirty="0" smtClean="0">
                <a:solidFill>
                  <a:srgbClr val="00B050"/>
                </a:solidFill>
              </a:rPr>
              <a:t>no, keep it and just add springs. It doesn’t have to be pretty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8A6B-C79A-4E6B-BD60-45979B2F51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73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188" y="1418112"/>
            <a:ext cx="4439730" cy="3031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900000">
            <a:off x="5204471" y="3404483"/>
            <a:ext cx="4110126" cy="3603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 Camera Enclosure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8A6B-C79A-4E6B-BD60-45979B2F5117}" type="slidenum">
              <a:rPr lang="en-US" smtClean="0"/>
              <a:t>15</a:t>
            </a:fld>
            <a:endParaRPr lang="en-US"/>
          </a:p>
        </p:txBody>
      </p:sp>
      <p:sp>
        <p:nvSpPr>
          <p:cNvPr id="7" name="Left Brace 6"/>
          <p:cNvSpPr/>
          <p:nvPr/>
        </p:nvSpPr>
        <p:spPr>
          <a:xfrm rot="19891160">
            <a:off x="2372787" y="3648851"/>
            <a:ext cx="563880" cy="1079182"/>
          </a:xfrm>
          <a:prstGeom prst="leftBrace">
            <a:avLst>
              <a:gd name="adj1" fmla="val 35635"/>
              <a:gd name="adj2" fmla="val 50000"/>
            </a:avLst>
          </a:prstGeom>
          <a:ln>
            <a:solidFill>
              <a:srgbClr val="F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0188" y="4140284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Seems light tight</a:t>
            </a:r>
            <a:endParaRPr lang="en-US" dirty="0"/>
          </a:p>
        </p:txBody>
      </p:sp>
      <p:sp>
        <p:nvSpPr>
          <p:cNvPr id="9" name="Left Brace 8"/>
          <p:cNvSpPr/>
          <p:nvPr/>
        </p:nvSpPr>
        <p:spPr>
          <a:xfrm rot="19891160">
            <a:off x="6045627" y="5860710"/>
            <a:ext cx="563880" cy="1079182"/>
          </a:xfrm>
          <a:prstGeom prst="leftBrace">
            <a:avLst>
              <a:gd name="adj1" fmla="val 35635"/>
              <a:gd name="adj2" fmla="val 50000"/>
            </a:avLst>
          </a:prstGeom>
          <a:ln>
            <a:solidFill>
              <a:srgbClr val="F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0" y="6352143"/>
            <a:ext cx="227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Seems unnecessary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Parts </a:t>
            </a:r>
            <a:r>
              <a:rPr lang="en-US" dirty="0" smtClean="0"/>
              <a:t>to keep: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8824"/>
            <a:ext cx="8229600" cy="4525963"/>
          </a:xfrm>
        </p:spPr>
        <p:txBody>
          <a:bodyPr/>
          <a:lstStyle/>
          <a:p>
            <a:r>
              <a:rPr lang="en-US" dirty="0" smtClean="0"/>
              <a:t>The enclosure should be redone.</a:t>
            </a:r>
          </a:p>
          <a:p>
            <a:r>
              <a:rPr lang="en-US" dirty="0" smtClean="0"/>
              <a:t>A lot of the structure seems unnecessary.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8A6B-C79A-4E6B-BD60-45979B2F5117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911" y="2531539"/>
            <a:ext cx="5992177" cy="389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11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468"/>
          <a:stretch/>
        </p:blipFill>
        <p:spPr>
          <a:xfrm>
            <a:off x="131240" y="1241965"/>
            <a:ext cx="8881520" cy="54771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New </a:t>
            </a:r>
            <a:r>
              <a:rPr lang="en-US" dirty="0" smtClean="0"/>
              <a:t>Enclosure Geometry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8A6B-C79A-4E6B-BD60-45979B2F5117}" type="slidenum">
              <a:rPr lang="en-US" smtClean="0"/>
              <a:t>17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158240" y="3185160"/>
            <a:ext cx="4561840" cy="0"/>
          </a:xfrm>
          <a:prstGeom prst="line">
            <a:avLst/>
          </a:prstGeom>
          <a:ln w="57150" cap="rnd" cmpd="sng">
            <a:solidFill>
              <a:srgbClr val="00FF00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085850" y="3097530"/>
            <a:ext cx="0" cy="1711751"/>
          </a:xfrm>
          <a:prstGeom prst="line">
            <a:avLst/>
          </a:prstGeom>
          <a:ln w="57150" cap="rnd" cmpd="sng">
            <a:solidFill>
              <a:srgbClr val="00FF00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20080" y="3185160"/>
            <a:ext cx="673090" cy="2226005"/>
          </a:xfrm>
          <a:prstGeom prst="line">
            <a:avLst/>
          </a:prstGeom>
          <a:ln w="57150" cap="rnd" cmpd="sng">
            <a:solidFill>
              <a:srgbClr val="00FF00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85850" y="4806000"/>
            <a:ext cx="3072531" cy="1160749"/>
          </a:xfrm>
          <a:prstGeom prst="line">
            <a:avLst/>
          </a:prstGeom>
          <a:ln w="57150" cap="rnd" cmpd="sng">
            <a:solidFill>
              <a:srgbClr val="00FF00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040775" y="5456499"/>
            <a:ext cx="1371889" cy="487101"/>
          </a:xfrm>
          <a:prstGeom prst="line">
            <a:avLst/>
          </a:prstGeom>
          <a:ln w="57150" cap="rnd" cmpd="sng">
            <a:solidFill>
              <a:srgbClr val="00FF00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09784" y="5945722"/>
            <a:ext cx="954140" cy="0"/>
          </a:xfrm>
          <a:prstGeom prst="line">
            <a:avLst/>
          </a:prstGeom>
          <a:ln w="57150" cap="rnd" cmpd="sng">
            <a:solidFill>
              <a:srgbClr val="00FF00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 rot="982345">
            <a:off x="5614196" y="2748878"/>
            <a:ext cx="1972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Electronics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68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CAD design for any upgrades shouldn’t take very long.</a:t>
            </a:r>
          </a:p>
          <a:p>
            <a:pPr lvl="1"/>
            <a:r>
              <a:rPr lang="en-US" dirty="0" smtClean="0"/>
              <a:t>New enclosure, new focus stage, some cabling and electronics mounting plates.</a:t>
            </a:r>
          </a:p>
          <a:p>
            <a:r>
              <a:rPr lang="en-US" dirty="0" smtClean="0"/>
              <a:t>Need to decide the functionality we want.</a:t>
            </a:r>
          </a:p>
          <a:p>
            <a:r>
              <a:rPr lang="en-US" dirty="0" smtClean="0"/>
              <a:t>Schedule is driven by </a:t>
            </a:r>
            <a:r>
              <a:rPr lang="en-US" dirty="0" err="1" smtClean="0"/>
              <a:t>ZTF</a:t>
            </a:r>
            <a:r>
              <a:rPr lang="en-US" dirty="0" smtClean="0"/>
              <a:t> downtime.</a:t>
            </a:r>
          </a:p>
          <a:p>
            <a:pPr lvl="1"/>
            <a:r>
              <a:rPr lang="en-US" dirty="0" smtClean="0"/>
              <a:t>6 weeks (?), seems like a comfortable amount of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8A6B-C79A-4E6B-BD60-45979B2F51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6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Objectives of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Stabilize the IFU Lens Barrel.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Move electronics/cabling outside enclosure.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“Seal” the enclosure.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Reinstate IFU camera focus stage.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8A6B-C79A-4E6B-BD60-45979B2F51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61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Objectives of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kinematic features to the cameras.</a:t>
            </a:r>
          </a:p>
          <a:p>
            <a:pPr marL="857250" lvl="1" indent="-457200"/>
            <a:r>
              <a:rPr lang="en-US" dirty="0" smtClean="0"/>
              <a:t>Repeatably mount them.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Clean optics.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baffling.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8A6B-C79A-4E6B-BD60-45979B2F51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8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with what we have.</a:t>
            </a:r>
          </a:p>
          <a:p>
            <a:pPr lvl="1"/>
            <a:r>
              <a:rPr lang="en-US" dirty="0" smtClean="0"/>
              <a:t>Retrofits not new design.</a:t>
            </a:r>
          </a:p>
          <a:p>
            <a:r>
              <a:rPr lang="en-US" dirty="0" smtClean="0"/>
              <a:t>Assume no further upgrades will be done.</a:t>
            </a:r>
          </a:p>
          <a:p>
            <a:pPr lvl="1"/>
            <a:r>
              <a:rPr lang="en-US" dirty="0" smtClean="0"/>
              <a:t>Try not to leave anything on the wish list.</a:t>
            </a:r>
          </a:p>
          <a:p>
            <a:r>
              <a:rPr lang="en-US" dirty="0" smtClean="0"/>
              <a:t>Don’t plan on breaking the alignment.</a:t>
            </a:r>
          </a:p>
          <a:p>
            <a:pPr lvl="1"/>
            <a:r>
              <a:rPr lang="en-US" dirty="0" smtClean="0"/>
              <a:t>If we do then we can switch one of the lenses.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8A6B-C79A-4E6B-BD60-45979B2F51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7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900000">
            <a:off x="2334057" y="2302079"/>
            <a:ext cx="4110126" cy="3603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CAD file seems pretty representative.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8A6B-C79A-4E6B-BD60-45979B2F51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98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8A6B-C79A-4E6B-BD60-45979B2F5117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" y="1469092"/>
            <a:ext cx="9035415" cy="409731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117921">
            <a:off x="5777847" y="2123993"/>
            <a:ext cx="189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Lenslet Barrel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73532" y="1758870"/>
            <a:ext cx="189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Prism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20804596">
            <a:off x="2116921" y="2082743"/>
            <a:ext cx="189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IFU Barrel</a:t>
            </a:r>
            <a:endParaRPr lang="en-US" dirty="0"/>
          </a:p>
        </p:txBody>
      </p:sp>
      <p:sp>
        <p:nvSpPr>
          <p:cNvPr id="17" name="Left-Right Arrow 16"/>
          <p:cNvSpPr/>
          <p:nvPr/>
        </p:nvSpPr>
        <p:spPr>
          <a:xfrm rot="20708160">
            <a:off x="2966253" y="2753362"/>
            <a:ext cx="727911" cy="264694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68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Optical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Both </a:t>
            </a:r>
            <a:r>
              <a:rPr lang="en-US" dirty="0" smtClean="0"/>
              <a:t>lens </a:t>
            </a:r>
            <a:r>
              <a:rPr lang="en-US" dirty="0" smtClean="0"/>
              <a:t>barrels should be rigidly clamped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Current </a:t>
            </a:r>
            <a:r>
              <a:rPr lang="en-US" dirty="0" smtClean="0"/>
              <a:t>springs are too flimsy.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8A6B-C79A-4E6B-BD60-45979B2F511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5688"/>
          <a:stretch/>
        </p:blipFill>
        <p:spPr>
          <a:xfrm>
            <a:off x="276225" y="2756776"/>
            <a:ext cx="3210687" cy="260174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98736" y="2756776"/>
            <a:ext cx="2194768" cy="29341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08375" y="2909881"/>
            <a:ext cx="3068899" cy="229553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016496" y="5780541"/>
            <a:ext cx="190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Rigid clamps on </a:t>
            </a:r>
            <a:r>
              <a:rPr lang="en-US" dirty="0" smtClean="0"/>
              <a:t>IFU </a:t>
            </a:r>
            <a:r>
              <a:rPr lang="en-US" dirty="0" smtClean="0"/>
              <a:t>Barrel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67887" y="5281914"/>
            <a:ext cx="2949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Currently: Springs are clearly not very tense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27544" y="5462503"/>
            <a:ext cx="190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CAD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8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Electronics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8A6B-C79A-4E6B-BD60-45979B2F5117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33237"/>
            <a:ext cx="8229600" cy="4525963"/>
          </a:xfrm>
        </p:spPr>
        <p:txBody>
          <a:bodyPr/>
          <a:lstStyle/>
          <a:p>
            <a:r>
              <a:rPr lang="en-US" dirty="0" smtClean="0"/>
              <a:t>The electronics were designed to be inside the enclosure.</a:t>
            </a:r>
          </a:p>
          <a:p>
            <a:pPr lvl="1"/>
            <a:r>
              <a:rPr lang="en-US" dirty="0" smtClean="0"/>
              <a:t>This leads to a big mess, no matter how hard you try.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79290" y="2353033"/>
            <a:ext cx="338542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35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3) “Seal” the enclosure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0758"/>
          </a:xfrm>
        </p:spPr>
        <p:txBody>
          <a:bodyPr>
            <a:normAutofit/>
          </a:bodyPr>
          <a:lstStyle/>
          <a:p>
            <a:r>
              <a:rPr lang="en-US" dirty="0"/>
              <a:t>Currently there are a lot of holes in the enclosure, so the instrument is </a:t>
            </a:r>
            <a:r>
              <a:rPr lang="en-US" dirty="0" smtClean="0"/>
              <a:t>fairly exposed.</a:t>
            </a:r>
          </a:p>
          <a:p>
            <a:r>
              <a:rPr lang="en-US" dirty="0" smtClean="0"/>
              <a:t>Making an airtight seal is almost impossible.</a:t>
            </a:r>
          </a:p>
          <a:p>
            <a:pPr lvl="1"/>
            <a:r>
              <a:rPr lang="en-US" dirty="0" smtClean="0"/>
              <a:t>Usually fancy instruments flow dry air or nitrogen through the volume, but that could be a lot of effort.</a:t>
            </a:r>
          </a:p>
          <a:p>
            <a:r>
              <a:rPr lang="en-US" dirty="0" smtClean="0"/>
              <a:t>The enclosure should be made as air tight as possible, then use a desiccant and see how long it takes to saturate.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8A6B-C79A-4E6B-BD60-45979B2F51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2222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9080</TotalTime>
  <Words>508</Words>
  <Application>Microsoft Office PowerPoint</Application>
  <PresentationFormat>On-screen Show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1_Office Theme</vt:lpstr>
      <vt:lpstr>SED Machine: Summary of Potential Mechanical Improvements</vt:lpstr>
      <vt:lpstr>Primary Objectives of Upgrade</vt:lpstr>
      <vt:lpstr>Secondary Objectives of Upgrade</vt:lpstr>
      <vt:lpstr>General Strategy</vt:lpstr>
      <vt:lpstr>Background</vt:lpstr>
      <vt:lpstr>Background</vt:lpstr>
      <vt:lpstr>1) Optical Stability</vt:lpstr>
      <vt:lpstr>2) Electronics</vt:lpstr>
      <vt:lpstr>3) “Seal” the enclosure</vt:lpstr>
      <vt:lpstr>“Seal” the enclosure</vt:lpstr>
      <vt:lpstr>4) Focusing Strategy</vt:lpstr>
      <vt:lpstr>Camera Focus Mechanisms</vt:lpstr>
      <vt:lpstr>Baffling</vt:lpstr>
      <vt:lpstr>Open Questions</vt:lpstr>
      <vt:lpstr>RC Camera Enclosure</vt:lpstr>
      <vt:lpstr>Minimum Parts to keep:</vt:lpstr>
      <vt:lpstr>Potential New Enclosure Geometry</vt:lpstr>
      <vt:lpstr>Next Steps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KCWI Combined Cart Load Case: Seismic Forward (Revision)</dc:title>
  <dc:creator>Reston Nash</dc:creator>
  <cp:lastModifiedBy>Reston Nash</cp:lastModifiedBy>
  <cp:revision>56</cp:revision>
  <dcterms:created xsi:type="dcterms:W3CDTF">2016-10-28T17:18:07Z</dcterms:created>
  <dcterms:modified xsi:type="dcterms:W3CDTF">2016-11-09T00:36:30Z</dcterms:modified>
</cp:coreProperties>
</file>