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4" r:id="rId6"/>
    <p:sldId id="261" r:id="rId7"/>
    <p:sldId id="262" r:id="rId8"/>
    <p:sldId id="263" r:id="rId9"/>
    <p:sldId id="260" r:id="rId10"/>
    <p:sldId id="265" r:id="rId11"/>
    <p:sldId id="266" r:id="rId12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54" autoAdjust="0"/>
  </p:normalViewPr>
  <p:slideViewPr>
    <p:cSldViewPr>
      <p:cViewPr varScale="1">
        <p:scale>
          <a:sx n="89" d="100"/>
          <a:sy n="89" d="100"/>
        </p:scale>
        <p:origin x="-120" y="-4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170764" cy="480388"/>
          </a:xfrm>
          <a:prstGeom prst="rect">
            <a:avLst/>
          </a:prstGeom>
        </p:spPr>
        <p:txBody>
          <a:bodyPr vert="horz" lIns="95610" tIns="47805" rIns="95610" bIns="47805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2749" y="0"/>
            <a:ext cx="3170763" cy="480388"/>
          </a:xfrm>
          <a:prstGeom prst="rect">
            <a:avLst/>
          </a:prstGeom>
        </p:spPr>
        <p:txBody>
          <a:bodyPr vert="horz" lIns="95610" tIns="47805" rIns="95610" bIns="47805" rtlCol="0"/>
          <a:lstStyle>
            <a:lvl1pPr algn="r">
              <a:defRPr sz="1300"/>
            </a:lvl1pPr>
          </a:lstStyle>
          <a:p>
            <a:fld id="{14B0C49D-40AB-4972-A5AB-070155479CB6}" type="datetimeFigureOut">
              <a:rPr lang="en-US" smtClean="0"/>
              <a:t>1/22/2008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19173"/>
            <a:ext cx="3170764" cy="480388"/>
          </a:xfrm>
          <a:prstGeom prst="rect">
            <a:avLst/>
          </a:prstGeom>
        </p:spPr>
        <p:txBody>
          <a:bodyPr vert="horz" lIns="95610" tIns="47805" rIns="95610" bIns="47805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2749" y="9119173"/>
            <a:ext cx="3170763" cy="480388"/>
          </a:xfrm>
          <a:prstGeom prst="rect">
            <a:avLst/>
          </a:prstGeom>
        </p:spPr>
        <p:txBody>
          <a:bodyPr vert="horz" lIns="95610" tIns="47805" rIns="95610" bIns="47805" rtlCol="0" anchor="b"/>
          <a:lstStyle>
            <a:lvl1pPr algn="r">
              <a:defRPr sz="1300"/>
            </a:lvl1pPr>
          </a:lstStyle>
          <a:p>
            <a:fld id="{4FD3D0D1-8A5B-4731-A97C-08EC1D93302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169920" cy="480060"/>
          </a:xfrm>
          <a:prstGeom prst="rect">
            <a:avLst/>
          </a:prstGeom>
        </p:spPr>
        <p:txBody>
          <a:bodyPr vert="horz" lIns="96662" tIns="48331" rIns="96662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8" y="0"/>
            <a:ext cx="3169920" cy="480060"/>
          </a:xfrm>
          <a:prstGeom prst="rect">
            <a:avLst/>
          </a:prstGeom>
        </p:spPr>
        <p:txBody>
          <a:bodyPr vert="horz" lIns="96662" tIns="48331" rIns="96662" bIns="48331" rtlCol="0"/>
          <a:lstStyle>
            <a:lvl1pPr algn="r">
              <a:defRPr sz="1300"/>
            </a:lvl1pPr>
          </a:lstStyle>
          <a:p>
            <a:fld id="{B99B675B-71DA-4C56-A8A8-56AF8727D79F}" type="datetimeFigureOut">
              <a:rPr lang="en-US" smtClean="0"/>
              <a:t>1/22/2008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19138"/>
            <a:ext cx="4802188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2" tIns="48331" rIns="96662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</p:spPr>
        <p:txBody>
          <a:bodyPr vert="horz" lIns="96662" tIns="48331" rIns="96662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119474"/>
            <a:ext cx="3169920" cy="480060"/>
          </a:xfrm>
          <a:prstGeom prst="rect">
            <a:avLst/>
          </a:prstGeom>
        </p:spPr>
        <p:txBody>
          <a:bodyPr vert="horz" lIns="96662" tIns="48331" rIns="96662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8" y="9119474"/>
            <a:ext cx="3169920" cy="480060"/>
          </a:xfrm>
          <a:prstGeom prst="rect">
            <a:avLst/>
          </a:prstGeom>
        </p:spPr>
        <p:txBody>
          <a:bodyPr vert="horz" lIns="96662" tIns="48331" rIns="96662" bIns="48331" rtlCol="0" anchor="b"/>
          <a:lstStyle>
            <a:lvl1pPr algn="r">
              <a:defRPr sz="1300"/>
            </a:lvl1pPr>
          </a:lstStyle>
          <a:p>
            <a:fld id="{6181A51F-3EBC-4233-B37C-83C3AFF455E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F1437-2B20-49C7-BFD8-83271AF42754}" type="datetime1">
              <a:rPr lang="en-US" smtClean="0"/>
              <a:t>1/22/2008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Caltech Optical Observatories (01/22/2008)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6C352-88CB-471D-9BEB-45BC1E6F78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3F336-FBAF-4458-BE53-4A4580A4D508}" type="datetime1">
              <a:rPr lang="en-US" smtClean="0"/>
              <a:t>1/22/2008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Caltech Optical Observatories (01/22/2008)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6C352-88CB-471D-9BEB-45BC1E6F78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7A691-15BF-4FC7-81AB-178D24511A3F}" type="datetime1">
              <a:rPr lang="en-US" smtClean="0"/>
              <a:t>1/22/2008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Caltech Optical Observatories (01/22/2008)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6C352-88CB-471D-9BEB-45BC1E6F78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C2660-FEFF-4524-9478-83AFF8A657D4}" type="datetime1">
              <a:rPr lang="en-US" smtClean="0"/>
              <a:t>1/22/2008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Caltech Optical Observatories (01/22/2008)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6C352-88CB-471D-9BEB-45BC1E6F78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60483-A46E-4208-88EC-C7640124F51C}" type="datetime1">
              <a:rPr lang="en-US" smtClean="0"/>
              <a:t>1/22/2008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Caltech Optical Observatories (01/22/2008)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6C352-88CB-471D-9BEB-45BC1E6F78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D4584-5055-417A-A852-985A75B23342}" type="datetime1">
              <a:rPr lang="en-US" smtClean="0"/>
              <a:t>1/22/2008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Caltech Optical Observatories (01/22/2008)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6C352-88CB-471D-9BEB-45BC1E6F78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165F9-B73B-4B26-9CF9-89C93D79CC2D}" type="datetime1">
              <a:rPr lang="en-US" smtClean="0"/>
              <a:t>1/22/2008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Caltech Optical Observatories (01/22/2008)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6C352-88CB-471D-9BEB-45BC1E6F78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92AE2-44A4-49EB-AA01-78E8A216B372}" type="datetime1">
              <a:rPr lang="en-US" smtClean="0"/>
              <a:t>1/22/2008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Caltech Optical Observatories (01/22/2008)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6C352-88CB-471D-9BEB-45BC1E6F78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05AF8-4555-48EF-8A69-575983B86DC4}" type="datetime1">
              <a:rPr lang="en-US" smtClean="0"/>
              <a:t>1/22/2008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Caltech Optical Observatories (01/22/2008)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6C352-88CB-471D-9BEB-45BC1E6F78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1B113-88E0-44FC-BC0F-780554D4A40F}" type="datetime1">
              <a:rPr lang="en-US" smtClean="0"/>
              <a:t>1/22/2008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Caltech Optical Observatories (01/22/2008)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6C352-88CB-471D-9BEB-45BC1E6F78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0778A-CC64-4C8B-B379-3E27F91F7B6E}" type="datetime1">
              <a:rPr lang="en-US" smtClean="0"/>
              <a:t>1/22/2008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Caltech Optical Observatories (01/22/2008)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6C352-88CB-471D-9BEB-45BC1E6F78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0F71AE-8292-4178-B78F-2747C75B50DB}" type="datetime1">
              <a:rPr lang="en-US" smtClean="0"/>
              <a:t>1/22/2008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Caltech Optical Observatories (01/22/2008)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36C352-88CB-471D-9BEB-45BC1E6F78E0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MOSAIC focal plane leveling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V. </a:t>
            </a:r>
            <a:r>
              <a:rPr lang="en-US" dirty="0" err="1" smtClean="0"/>
              <a:t>Velur</a:t>
            </a:r>
            <a:endParaRPr lang="en-US" dirty="0" smtClean="0"/>
          </a:p>
          <a:p>
            <a:r>
              <a:rPr lang="en-US" dirty="0" smtClean="0"/>
              <a:t>Caltech Optical Observatories</a:t>
            </a:r>
          </a:p>
          <a:p>
            <a:r>
              <a:rPr lang="en-US" dirty="0" smtClean="0"/>
              <a:t>01/22/2008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6C352-88CB-471D-9BEB-45BC1E6F78E0}" type="slidenum">
              <a:rPr lang="en-US" smtClean="0"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Caltech Optical Observatories (01/22/2008)</a:t>
            </a:r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dirty="0" smtClean="0"/>
              <a:t>Tentative FPA leveling 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>
            <a:normAutofit fontScale="2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6800" dirty="0" smtClean="0">
                <a:latin typeface="Arial" pitchFamily="34" charset="0"/>
                <a:cs typeface="Arial" pitchFamily="34" charset="0"/>
              </a:rPr>
              <a:t>Get an accurate model of the back plate. (Hal)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6800" dirty="0" smtClean="0">
                <a:latin typeface="Arial" pitchFamily="34" charset="0"/>
                <a:cs typeface="Arial" pitchFamily="34" charset="0"/>
              </a:rPr>
              <a:t>Order </a:t>
            </a:r>
            <a:r>
              <a:rPr lang="en-US" sz="6800" dirty="0" err="1" smtClean="0">
                <a:latin typeface="Arial" pitchFamily="34" charset="0"/>
                <a:cs typeface="Arial" pitchFamily="34" charset="0"/>
              </a:rPr>
              <a:t>profilometer</a:t>
            </a:r>
            <a:r>
              <a:rPr lang="en-US" sz="6800" dirty="0" smtClean="0">
                <a:latin typeface="Arial" pitchFamily="34" charset="0"/>
                <a:cs typeface="Arial" pitchFamily="34" charset="0"/>
              </a:rPr>
              <a:t> parts (</a:t>
            </a:r>
            <a:r>
              <a:rPr lang="en-US" sz="6800" dirty="0" err="1" smtClean="0">
                <a:latin typeface="Arial" pitchFamily="34" charset="0"/>
                <a:cs typeface="Arial" pitchFamily="34" charset="0"/>
              </a:rPr>
              <a:t>keyence</a:t>
            </a:r>
            <a:r>
              <a:rPr lang="en-US" sz="6800" dirty="0" smtClean="0">
                <a:latin typeface="Arial" pitchFamily="34" charset="0"/>
                <a:cs typeface="Arial" pitchFamily="34" charset="0"/>
              </a:rPr>
              <a:t> sensor, XYZ stages with encoders), take delivery, build </a:t>
            </a:r>
            <a:r>
              <a:rPr lang="en-US" sz="6800" dirty="0" err="1" smtClean="0">
                <a:latin typeface="Arial" pitchFamily="34" charset="0"/>
                <a:cs typeface="Arial" pitchFamily="34" charset="0"/>
              </a:rPr>
              <a:t>profilometer</a:t>
            </a:r>
            <a:r>
              <a:rPr lang="en-US" sz="6800" dirty="0" smtClean="0">
                <a:latin typeface="Arial" pitchFamily="34" charset="0"/>
                <a:cs typeface="Arial" pitchFamily="34" charset="0"/>
              </a:rPr>
              <a:t>, write software and calibrate. (2 man-weeks from delivery of all parts). Buy </a:t>
            </a:r>
            <a:r>
              <a:rPr lang="en-US" sz="6800" dirty="0" err="1" smtClean="0">
                <a:latin typeface="Arial" pitchFamily="34" charset="0"/>
                <a:cs typeface="Arial" pitchFamily="34" charset="0"/>
              </a:rPr>
              <a:t>Mitutoyo</a:t>
            </a:r>
            <a:r>
              <a:rPr lang="en-US" sz="6800" dirty="0" smtClean="0">
                <a:latin typeface="Arial" pitchFamily="34" charset="0"/>
                <a:cs typeface="Arial" pitchFamily="34" charset="0"/>
              </a:rPr>
              <a:t> test indicator with mount and granite </a:t>
            </a:r>
            <a:r>
              <a:rPr lang="en-US" sz="6800" dirty="0" err="1" smtClean="0">
                <a:latin typeface="Arial" pitchFamily="34" charset="0"/>
                <a:cs typeface="Arial" pitchFamily="34" charset="0"/>
              </a:rPr>
              <a:t>baseplate</a:t>
            </a:r>
            <a:r>
              <a:rPr lang="en-US" sz="6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6800" dirty="0" smtClean="0">
                <a:latin typeface="Arial" pitchFamily="34" charset="0"/>
                <a:cs typeface="Arial" pitchFamily="34" charset="0"/>
              </a:rPr>
              <a:t>Learn how to polish TZM @ 0.2 um level. (1 wk)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6800" dirty="0" smtClean="0">
                <a:latin typeface="Arial" pitchFamily="34" charset="0"/>
                <a:cs typeface="Arial" pitchFamily="34" charset="0"/>
              </a:rPr>
              <a:t>Build fixtures to repetitively measure boats.(1 wk shop time)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6800" dirty="0" smtClean="0">
                <a:latin typeface="Arial" pitchFamily="34" charset="0"/>
                <a:cs typeface="Arial" pitchFamily="34" charset="0"/>
              </a:rPr>
              <a:t>Make a </a:t>
            </a:r>
            <a:r>
              <a:rPr lang="en-US" sz="6800" i="1" dirty="0" smtClean="0">
                <a:latin typeface="Arial" pitchFamily="34" charset="0"/>
                <a:cs typeface="Arial" pitchFamily="34" charset="0"/>
              </a:rPr>
              <a:t>make shift</a:t>
            </a:r>
            <a:r>
              <a:rPr lang="en-US" sz="6800" dirty="0" smtClean="0">
                <a:latin typeface="Arial" pitchFamily="34" charset="0"/>
                <a:cs typeface="Arial" pitchFamily="34" charset="0"/>
              </a:rPr>
              <a:t> back plate – heat treat along with MOSFIRE parts. Also make fixtures to handle CCID20s (PTFE threaded rods, slotted storage pieces etc.) (2 weeks – shop time)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6800" dirty="0" smtClean="0">
                <a:latin typeface="Arial" pitchFamily="34" charset="0"/>
                <a:cs typeface="Arial" pitchFamily="34" charset="0"/>
              </a:rPr>
              <a:t>Obtain dead chips. Make 3 or 4 boats (and 12 clamps) out of TZM and align using fixture – learn how to handle chips and align them. (2 weeks shop time)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6800" dirty="0" smtClean="0">
                <a:latin typeface="Arial" pitchFamily="34" charset="0"/>
                <a:cs typeface="Arial" pitchFamily="34" charset="0"/>
              </a:rPr>
              <a:t>Take the CFH back-plate assembly out and put in storage, try some thermal tests with the make-shift </a:t>
            </a:r>
            <a:r>
              <a:rPr lang="en-US" sz="6800" dirty="0" err="1" smtClean="0">
                <a:latin typeface="Arial" pitchFamily="34" charset="0"/>
                <a:cs typeface="Arial" pitchFamily="34" charset="0"/>
              </a:rPr>
              <a:t>backplate</a:t>
            </a:r>
            <a:r>
              <a:rPr lang="en-US" sz="6800" dirty="0" smtClean="0">
                <a:latin typeface="Arial" pitchFamily="34" charset="0"/>
                <a:cs typeface="Arial" pitchFamily="34" charset="0"/>
              </a:rPr>
              <a:t>. Check for flatness in cryogenic temperatures. (4 weeks)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6800" dirty="0" smtClean="0">
                <a:latin typeface="Arial" pitchFamily="34" charset="0"/>
                <a:cs typeface="Arial" pitchFamily="34" charset="0"/>
              </a:rPr>
              <a:t>Take off chips from CFH back plate and measure the boats individually and polish as necessary. Mount all chips on the Caltech back plate. (4 weeks)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6800" dirty="0" smtClean="0">
                <a:latin typeface="Arial" pitchFamily="34" charset="0"/>
                <a:cs typeface="Arial" pitchFamily="34" charset="0"/>
              </a:rPr>
              <a:t>Repeat </a:t>
            </a:r>
            <a:r>
              <a:rPr lang="en-US" sz="6800" dirty="0" err="1" smtClean="0">
                <a:latin typeface="Arial" pitchFamily="34" charset="0"/>
                <a:cs typeface="Arial" pitchFamily="34" charset="0"/>
              </a:rPr>
              <a:t>profilometry</a:t>
            </a:r>
            <a:r>
              <a:rPr lang="en-US" sz="6800" dirty="0" smtClean="0">
                <a:latin typeface="Arial" pitchFamily="34" charset="0"/>
                <a:cs typeface="Arial" pitchFamily="34" charset="0"/>
              </a:rPr>
              <a:t> and repeat latter part of step 8. (2 weeks)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6800" dirty="0" smtClean="0">
                <a:latin typeface="Arial" pitchFamily="34" charset="0"/>
                <a:cs typeface="Arial" pitchFamily="34" charset="0"/>
              </a:rPr>
              <a:t>Do cold tests. (2 weeks)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6800" dirty="0" smtClean="0">
                <a:latin typeface="Arial" pitchFamily="34" charset="0"/>
                <a:cs typeface="Arial" pitchFamily="34" charset="0"/>
              </a:rPr>
              <a:t>Cold path optimization – if needed (graphite straps, Indium bits, Mylar insulation?)</a:t>
            </a:r>
            <a:endParaRPr lang="en-US" sz="6800" dirty="0" smtClean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>
              <a:buNone/>
            </a:pPr>
            <a:r>
              <a:rPr lang="en-US" sz="8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Total : 20 weeks!</a:t>
            </a:r>
          </a:p>
          <a:p>
            <a:pPr marL="514350" indent="-51435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6C352-88CB-471D-9BEB-45BC1E6F78E0}" type="slidenum">
              <a:rPr lang="en-US" smtClean="0"/>
              <a:t>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Caltech Optical Observatories (01/22/2008)</a:t>
            </a:r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04800"/>
            <a:ext cx="8229600" cy="1143000"/>
          </a:xfrm>
        </p:spPr>
        <p:txBody>
          <a:bodyPr/>
          <a:lstStyle/>
          <a:p>
            <a:r>
              <a:rPr lang="en-US" dirty="0" smtClean="0"/>
              <a:t>Recommendation: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4525963"/>
          </a:xfrm>
        </p:spPr>
        <p:txBody>
          <a:bodyPr>
            <a:normAutofit/>
          </a:bodyPr>
          <a:lstStyle/>
          <a:p>
            <a:r>
              <a:rPr lang="en-US" sz="1800" dirty="0" smtClean="0"/>
              <a:t>Buy Keyence triangulation sensor and build our own </a:t>
            </a:r>
            <a:r>
              <a:rPr lang="en-US" sz="1800" dirty="0" err="1" smtClean="0"/>
              <a:t>profilometer</a:t>
            </a:r>
            <a:r>
              <a:rPr lang="en-US" sz="1800" dirty="0" smtClean="0"/>
              <a:t>. This gives us a versatile platform to do other detector tests in the future, even though this requires more COO than-power than buying a commercial product. Making it ourselves makes it cheaper and enables us to test </a:t>
            </a:r>
            <a:r>
              <a:rPr lang="en-US" sz="1800" dirty="0" smtClean="0"/>
              <a:t>inter pixel and intra-pixel charge diffusion, pixel-to-pixel intensity variation etc.</a:t>
            </a:r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Caltech Optical Observatories (01/22/2008)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6C352-88CB-471D-9BEB-45BC1E6F78E0}" type="slidenum">
              <a:rPr lang="en-US" smtClean="0"/>
              <a:t>11</a:t>
            </a:fld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2133600"/>
            <a:ext cx="54864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Aim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/>
          <a:lstStyle/>
          <a:p>
            <a:r>
              <a:rPr lang="en-US" dirty="0" smtClean="0"/>
              <a:t>Level focal plane to better than 5 um RMS over the ~125 x 200 mm array. (current RMS flatness is ~10 um)</a:t>
            </a:r>
          </a:p>
          <a:p>
            <a:endParaRPr lang="en-US" dirty="0"/>
          </a:p>
        </p:txBody>
      </p:sp>
      <p:pic>
        <p:nvPicPr>
          <p:cNvPr id="4" name="Picture 3" descr="ccid_20_assembly.jpg"/>
          <p:cNvPicPr>
            <a:picLocks noChangeAspect="1"/>
          </p:cNvPicPr>
          <p:nvPr/>
        </p:nvPicPr>
        <p:blipFill>
          <a:blip r:embed="rId2"/>
          <a:srcRect l="14187" t="3279" r="14187" b="3279"/>
          <a:stretch>
            <a:fillRect/>
          </a:stretch>
        </p:blipFill>
        <p:spPr>
          <a:xfrm>
            <a:off x="685800" y="2743200"/>
            <a:ext cx="3056402" cy="3508253"/>
          </a:xfrm>
          <a:prstGeom prst="rect">
            <a:avLst/>
          </a:prstGeom>
        </p:spPr>
      </p:pic>
      <p:pic>
        <p:nvPicPr>
          <p:cNvPr id="5" name="Picture 4" descr="mosaic.jpg"/>
          <p:cNvPicPr>
            <a:picLocks noChangeAspect="1"/>
          </p:cNvPicPr>
          <p:nvPr/>
        </p:nvPicPr>
        <p:blipFill>
          <a:blip r:embed="rId3"/>
          <a:srcRect l="13900" t="3279" r="13900" b="3279"/>
          <a:stretch>
            <a:fillRect/>
          </a:stretch>
        </p:blipFill>
        <p:spPr>
          <a:xfrm>
            <a:off x="4941233" y="2743200"/>
            <a:ext cx="3135967" cy="3445799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6C352-88CB-471D-9BEB-45BC1E6F78E0}" type="slidenum">
              <a:rPr lang="en-US" smtClean="0"/>
              <a:t>2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Caltech Optical Observatories (01/22/2008)</a:t>
            </a:r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3962400" y="4343400"/>
            <a:ext cx="6858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Unknowns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to p</a:t>
            </a:r>
            <a:r>
              <a:rPr lang="en-US" dirty="0" smtClean="0"/>
              <a:t>olish TZM (</a:t>
            </a:r>
            <a:r>
              <a:rPr lang="en-US" dirty="0" err="1" smtClean="0"/>
              <a:t>Moly</a:t>
            </a:r>
            <a:r>
              <a:rPr lang="en-US" dirty="0" smtClean="0"/>
              <a:t>) boats – use current make new pieces?</a:t>
            </a:r>
          </a:p>
          <a:p>
            <a:r>
              <a:rPr lang="en-US" dirty="0" smtClean="0"/>
              <a:t>How the CFH (INVAR) back plate behaves at cold temperatures.</a:t>
            </a:r>
          </a:p>
          <a:p>
            <a:r>
              <a:rPr lang="en-US" dirty="0" smtClean="0"/>
              <a:t>The clip mechanism</a:t>
            </a:r>
          </a:p>
          <a:p>
            <a:r>
              <a:rPr lang="en-US" dirty="0" smtClean="0"/>
              <a:t>Chip (</a:t>
            </a:r>
            <a:r>
              <a:rPr lang="en-US" dirty="0" err="1" smtClean="0"/>
              <a:t>AlN</a:t>
            </a:r>
            <a:r>
              <a:rPr lang="en-US" dirty="0" smtClean="0"/>
              <a:t>)-TZM interface (need Indium?, if so how to level?)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6C352-88CB-471D-9BEB-45BC1E6F78E0}" type="slidenum">
              <a:rPr lang="en-US" smtClean="0"/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Caltech Optical Observatories (01/22/2008)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Non-contact </a:t>
            </a:r>
            <a:r>
              <a:rPr lang="en-US" dirty="0" err="1" smtClean="0"/>
              <a:t>profilometer</a:t>
            </a:r>
            <a:endParaRPr lang="en-US" dirty="0" smtClean="0"/>
          </a:p>
          <a:p>
            <a:r>
              <a:rPr lang="en-US" dirty="0" smtClean="0"/>
              <a:t>Metrology of individual TZM boats</a:t>
            </a:r>
          </a:p>
          <a:p>
            <a:r>
              <a:rPr lang="en-US" dirty="0" smtClean="0"/>
              <a:t>Definition of reference plane</a:t>
            </a:r>
          </a:p>
          <a:p>
            <a:r>
              <a:rPr lang="en-US" dirty="0" smtClean="0"/>
              <a:t>Definition of Detector plane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6C352-88CB-471D-9BEB-45BC1E6F78E0}" type="slidenum">
              <a:rPr lang="en-US" smtClean="0"/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Caltech Optical Observatories (01/22/2008)</a:t>
            </a: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Profilometer</a:t>
            </a:r>
            <a:r>
              <a:rPr lang="en-US" dirty="0" smtClean="0"/>
              <a:t> options (</a:t>
            </a:r>
            <a:r>
              <a:rPr lang="en-US" dirty="0" err="1" smtClean="0"/>
              <a:t>Zygo</a:t>
            </a:r>
            <a:r>
              <a:rPr lang="en-US" dirty="0" smtClean="0"/>
              <a:t>, </a:t>
            </a:r>
            <a:r>
              <a:rPr lang="en-US" dirty="0" err="1" smtClean="0"/>
              <a:t>Veeco</a:t>
            </a:r>
            <a:r>
              <a:rPr lang="en-US" dirty="0" smtClean="0"/>
              <a:t>, </a:t>
            </a:r>
            <a:r>
              <a:rPr lang="en-US" dirty="0" err="1" smtClean="0"/>
              <a:t>Micromap</a:t>
            </a:r>
            <a:r>
              <a:rPr lang="en-US" dirty="0"/>
              <a:t> </a:t>
            </a:r>
            <a:r>
              <a:rPr lang="en-US" dirty="0" smtClean="0"/>
              <a:t>etc.) – </a:t>
            </a:r>
            <a:r>
              <a:rPr lang="en-US" sz="3100" dirty="0" smtClean="0"/>
              <a:t>cost $70-170K</a:t>
            </a:r>
            <a:endParaRPr lang="en-US" dirty="0"/>
          </a:p>
        </p:txBody>
      </p:sp>
      <p:pic>
        <p:nvPicPr>
          <p:cNvPr id="3" name="Picture 2" descr="Wyk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4475" y="2057400"/>
            <a:ext cx="6115050" cy="4329112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6C352-88CB-471D-9BEB-45BC1E6F78E0}" type="slidenum">
              <a:rPr lang="en-US" smtClean="0"/>
              <a:t>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Caltech Optical Observatories (01/22/2008)</a:t>
            </a: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Profilometer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Confocal</a:t>
            </a:r>
            <a:r>
              <a:rPr lang="en-US" dirty="0" smtClean="0"/>
              <a:t> ($22K)</a:t>
            </a:r>
            <a:endParaRPr lang="en-US" dirty="0"/>
          </a:p>
        </p:txBody>
      </p:sp>
      <p:pic>
        <p:nvPicPr>
          <p:cNvPr id="7" name="Content Placeholder 6" descr="untitled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l="2250" r="30000"/>
          <a:stretch>
            <a:fillRect/>
          </a:stretch>
        </p:blipFill>
        <p:spPr>
          <a:xfrm>
            <a:off x="762000" y="2209800"/>
            <a:ext cx="2595878" cy="3951288"/>
          </a:xfr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400" y="1524000"/>
            <a:ext cx="4041775" cy="63976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Triangulation ($10K) 0.1 um, 10 Hz </a:t>
            </a:r>
            <a:endParaRPr lang="en-US" dirty="0"/>
          </a:p>
        </p:txBody>
      </p:sp>
      <p:pic>
        <p:nvPicPr>
          <p:cNvPr id="10" name="Content Placeholder 9" descr="triangulation2.JP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4495800" y="2590800"/>
            <a:ext cx="4041775" cy="3429000"/>
          </a:xfrm>
        </p:spPr>
      </p:pic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6C352-88CB-471D-9BEB-45BC1E6F78E0}" type="slidenum">
              <a:rPr lang="en-US" smtClean="0"/>
              <a:t>6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Caltech Optical Observatories (01/22/2008)</a:t>
            </a: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info.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Confocal</a:t>
            </a:r>
            <a:r>
              <a:rPr lang="en-US" dirty="0" smtClean="0"/>
              <a:t> sensor</a:t>
            </a:r>
            <a:endParaRPr lang="en-US" dirty="0"/>
          </a:p>
        </p:txBody>
      </p:sp>
      <p:pic>
        <p:nvPicPr>
          <p:cNvPr id="7" name="Content Placeholder 6" descr="confocal1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70691" y="2174875"/>
            <a:ext cx="3813205" cy="3951288"/>
          </a:xfr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Triangulation sensor</a:t>
            </a:r>
            <a:endParaRPr lang="en-US" dirty="0"/>
          </a:p>
        </p:txBody>
      </p:sp>
      <p:pic>
        <p:nvPicPr>
          <p:cNvPr id="8" name="Content Placeholder 7" descr="triangulation1.JP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4801640" y="2174875"/>
            <a:ext cx="3728544" cy="3951288"/>
          </a:xfrm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6C352-88CB-471D-9BEB-45BC1E6F78E0}" type="slidenum">
              <a:rPr lang="en-US" smtClean="0"/>
              <a:t>7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Caltech Optical Observatories (01/22/2008)</a:t>
            </a:r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3429000" cy="116205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Our own </a:t>
            </a:r>
            <a:r>
              <a:rPr lang="en-US" sz="2400" dirty="0" err="1" smtClean="0"/>
              <a:t>profilometer</a:t>
            </a:r>
            <a:r>
              <a:rPr lang="en-US" sz="2400" dirty="0" smtClean="0"/>
              <a:t>?</a:t>
            </a:r>
            <a:endParaRPr lang="en-US" sz="2400" dirty="0"/>
          </a:p>
        </p:txBody>
      </p:sp>
      <p:pic>
        <p:nvPicPr>
          <p:cNvPr id="5" name="Content Placeholder 4" descr="xyz_stage.JPG"/>
          <p:cNvPicPr>
            <a:picLocks noGrp="1" noChangeAspect="1"/>
          </p:cNvPicPr>
          <p:nvPr>
            <p:ph idx="1"/>
          </p:nvPr>
        </p:nvPicPr>
        <p:blipFill>
          <a:blip r:embed="rId2"/>
          <a:srcRect l="42000" r="15000" b="53832"/>
          <a:stretch>
            <a:fillRect/>
          </a:stretch>
        </p:blipFill>
        <p:spPr>
          <a:xfrm>
            <a:off x="5638800" y="1295400"/>
            <a:ext cx="2198053" cy="1972817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85000" lnSpcReduction="20000"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800" dirty="0" smtClean="0"/>
              <a:t>One big XYZ stage with a bracket for sensor.</a:t>
            </a:r>
          </a:p>
          <a:p>
            <a:pPr marL="342900" indent="-342900">
              <a:buFont typeface="+mj-lt"/>
              <a:buAutoNum type="arabicPeriod"/>
            </a:pPr>
            <a:endParaRPr lang="en-US" sz="1800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1800" dirty="0" smtClean="0"/>
              <a:t>Working distance is 30 mm.</a:t>
            </a:r>
          </a:p>
          <a:p>
            <a:pPr marL="342900" indent="-342900">
              <a:buFont typeface="+mj-lt"/>
              <a:buAutoNum type="arabicPeriod"/>
            </a:pPr>
            <a:endParaRPr lang="en-US" sz="1800" dirty="0"/>
          </a:p>
          <a:p>
            <a:pPr marL="342900" indent="-342900">
              <a:buFont typeface="+mj-lt"/>
              <a:buAutoNum type="arabicPeriod"/>
            </a:pPr>
            <a:r>
              <a:rPr lang="en-US" sz="1800" dirty="0" smtClean="0"/>
              <a:t>Will move the sensor (constant load).</a:t>
            </a:r>
          </a:p>
          <a:p>
            <a:pPr marL="342900" indent="-342900">
              <a:buFont typeface="+mj-lt"/>
              <a:buAutoNum type="arabicPeriod"/>
            </a:pPr>
            <a:endParaRPr lang="en-US" sz="1800" dirty="0"/>
          </a:p>
          <a:p>
            <a:pPr marL="342900" indent="-342900">
              <a:buFont typeface="+mj-lt"/>
              <a:buAutoNum type="arabicPeriod"/>
            </a:pPr>
            <a:r>
              <a:rPr lang="en-US" sz="1800" dirty="0" smtClean="0"/>
              <a:t>Can be used to characterize detectors – charge diffusion, intra-pixel scans.</a:t>
            </a:r>
          </a:p>
          <a:p>
            <a:pPr marL="342900" indent="-342900">
              <a:buFont typeface="+mj-lt"/>
              <a:buAutoNum type="arabicPeriod"/>
            </a:pPr>
            <a:endParaRPr lang="en-US" sz="1800" dirty="0"/>
          </a:p>
          <a:p>
            <a:pPr marL="342900" indent="-342900">
              <a:buFont typeface="+mj-lt"/>
              <a:buAutoNum type="arabicPeriod"/>
            </a:pPr>
            <a:r>
              <a:rPr lang="en-US" sz="1800" dirty="0" smtClean="0"/>
              <a:t>Available wavelengths – 670 nm, 780 nm diode lasers</a:t>
            </a:r>
          </a:p>
          <a:p>
            <a:pPr marL="342900" indent="-342900">
              <a:buFont typeface="+mj-lt"/>
              <a:buAutoNum type="arabicPeriod"/>
            </a:pPr>
            <a:endParaRPr lang="en-US" sz="1800" dirty="0"/>
          </a:p>
          <a:p>
            <a:pPr marL="342900" indent="-342900">
              <a:buFont typeface="+mj-lt"/>
              <a:buAutoNum type="arabicPeriod"/>
            </a:pPr>
            <a:r>
              <a:rPr lang="en-US" sz="1800" dirty="0" smtClean="0"/>
              <a:t>Need to write some S/W to map XYZ co-ordinates (but that can’t be so hard).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800" dirty="0" smtClean="0"/>
              <a:t>Stage cost $12,000 (including controller, cables, encoders, RS232 interface etc.)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6" name="Picture 5" descr="stage_specs.JPG"/>
          <p:cNvPicPr>
            <a:picLocks noChangeAspect="1"/>
          </p:cNvPicPr>
          <p:nvPr/>
        </p:nvPicPr>
        <p:blipFill>
          <a:blip r:embed="rId3"/>
          <a:srcRect b="56250"/>
          <a:stretch>
            <a:fillRect/>
          </a:stretch>
        </p:blipFill>
        <p:spPr>
          <a:xfrm>
            <a:off x="3733800" y="4191000"/>
            <a:ext cx="5410200" cy="2133600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6C352-88CB-471D-9BEB-45BC1E6F78E0}" type="slidenum">
              <a:rPr lang="en-US" smtClean="0"/>
              <a:t>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Caltech Optical Observatories (01/22/2008)</a:t>
            </a:r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04800"/>
            <a:ext cx="8229600" cy="1143000"/>
          </a:xfrm>
        </p:spPr>
        <p:txBody>
          <a:bodyPr/>
          <a:lstStyle/>
          <a:p>
            <a:r>
              <a:rPr lang="en-US" dirty="0" smtClean="0"/>
              <a:t>Testing tools (sans </a:t>
            </a:r>
            <a:r>
              <a:rPr lang="en-US" dirty="0" err="1" smtClean="0"/>
              <a:t>profilometer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5" name="Content Placeholder 4" descr="TZM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57200" y="762000"/>
            <a:ext cx="3200400" cy="2667000"/>
          </a:xfrm>
        </p:spPr>
      </p:pic>
      <p:pic>
        <p:nvPicPr>
          <p:cNvPr id="6" name="Content Placeholder 5" descr="indicator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7924800" y="3429000"/>
            <a:ext cx="685800" cy="2857500"/>
          </a:xfrm>
        </p:spPr>
      </p:pic>
      <p:sp>
        <p:nvSpPr>
          <p:cNvPr id="8" name="TextBox 7"/>
          <p:cNvSpPr txBox="1"/>
          <p:nvPr/>
        </p:nvSpPr>
        <p:spPr>
          <a:xfrm>
            <a:off x="1676400" y="5410200"/>
            <a:ext cx="64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Accuracy of indicator = 0.0015 mm, resolution = 0.0005 mm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6C352-88CB-471D-9BEB-45BC1E6F78E0}" type="slidenum">
              <a:rPr lang="en-US" smtClean="0"/>
              <a:t>9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Caltech Optical Observatories (01/22/2008)</a:t>
            </a:r>
            <a:endParaRPr lang="en-US"/>
          </a:p>
        </p:txBody>
      </p:sp>
      <p:pic>
        <p:nvPicPr>
          <p:cNvPr id="11" name="Picture 10" descr="granite_surface_plate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62400" y="762000"/>
            <a:ext cx="3505200" cy="3276600"/>
          </a:xfrm>
          <a:prstGeom prst="rect">
            <a:avLst/>
          </a:prstGeom>
        </p:spPr>
      </p:pic>
      <p:pic>
        <p:nvPicPr>
          <p:cNvPr id="12" name="Picture 11" descr="comp_stand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8600" y="3810000"/>
            <a:ext cx="1381125" cy="28575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745</TotalTime>
  <Words>641</Words>
  <Application>Microsoft Office PowerPoint</Application>
  <PresentationFormat>On-screen Show (4:3)</PresentationFormat>
  <Paragraphs>76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MOSAIC focal plane leveling</vt:lpstr>
      <vt:lpstr>Aim</vt:lpstr>
      <vt:lpstr>Unknowns</vt:lpstr>
      <vt:lpstr>Tools</vt:lpstr>
      <vt:lpstr>Profilometer options (Zygo, Veeco, Micromap etc.) – cost $70-170K</vt:lpstr>
      <vt:lpstr>Profilometer</vt:lpstr>
      <vt:lpstr>More info.</vt:lpstr>
      <vt:lpstr>Our own profilometer?</vt:lpstr>
      <vt:lpstr>Testing tools (sans profilometer)</vt:lpstr>
      <vt:lpstr>Tentative FPA leveling procedure</vt:lpstr>
      <vt:lpstr>Recommendation:</vt:lpstr>
    </vt:vector>
  </TitlesOfParts>
  <Company>Caltech Optical Observatories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MOSAIC focal plane leveling</dc:title>
  <dc:creator>Viswa Velur</dc:creator>
  <cp:lastModifiedBy>Viswa Velur</cp:lastModifiedBy>
  <cp:revision>70</cp:revision>
  <dcterms:created xsi:type="dcterms:W3CDTF">2008-01-22T18:14:56Z</dcterms:created>
  <dcterms:modified xsi:type="dcterms:W3CDTF">2008-01-23T06:40:28Z</dcterms:modified>
</cp:coreProperties>
</file>