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23.xml" ContentType="application/vnd.openxmlformats-officedocument.presentationml.notesSlide+xml"/>
  <Override PartName="/ppt/comments/comment11.xml" ContentType="application/vnd.openxmlformats-officedocument.presentationml.comment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comments/comment9.xml" ContentType="application/vnd.openxmlformats-officedocument.presentationml.comment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comments/comment7.xml" ContentType="application/vnd.openxmlformats-officedocument.presentationml.comment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0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78" r:id="rId3"/>
    <p:sldId id="293" r:id="rId4"/>
    <p:sldId id="257" r:id="rId5"/>
    <p:sldId id="286" r:id="rId6"/>
    <p:sldId id="285" r:id="rId7"/>
    <p:sldId id="259" r:id="rId8"/>
    <p:sldId id="258" r:id="rId9"/>
    <p:sldId id="260" r:id="rId10"/>
    <p:sldId id="295" r:id="rId11"/>
    <p:sldId id="261" r:id="rId12"/>
    <p:sldId id="277" r:id="rId13"/>
    <p:sldId id="262" r:id="rId14"/>
    <p:sldId id="264" r:id="rId15"/>
    <p:sldId id="290" r:id="rId16"/>
    <p:sldId id="294" r:id="rId17"/>
    <p:sldId id="291" r:id="rId18"/>
    <p:sldId id="292" r:id="rId19"/>
    <p:sldId id="280" r:id="rId20"/>
    <p:sldId id="263" r:id="rId21"/>
    <p:sldId id="265" r:id="rId22"/>
    <p:sldId id="266" r:id="rId23"/>
    <p:sldId id="282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83" r:id="rId32"/>
    <p:sldId id="284" r:id="rId33"/>
    <p:sldId id="281" r:id="rId34"/>
    <p:sldId id="279" r:id="rId35"/>
    <p:sldId id="287" r:id="rId36"/>
    <p:sldId id="288" r:id="rId37"/>
    <p:sldId id="289" r:id="rId3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hard Dekany" initials="RD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226" autoAdjust="0"/>
    <p:restoredTop sz="94660"/>
  </p:normalViewPr>
  <p:slideViewPr>
    <p:cSldViewPr>
      <p:cViewPr varScale="1">
        <p:scale>
          <a:sx n="131" d="100"/>
          <a:sy n="131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www.oir.caltech.edu/twiki_oir/pub/Keck/NGAO/ConfigControl/Wavefront_Error_Budget_Tool_v2.0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swa%20Velur\Application%20Data\SSH\temp\CCID-74%20Performance%20Prediction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swa%20Velur\Application%20Data\SSH\temp\CCID-74%20Performance%20Prediction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swa%20Velur\Application%20Data\SSH\temp\CCID-74%20Performance%20Prediction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Residual atm. Dispersion (</a:t>
            </a:r>
            <a:r>
              <a:rPr lang="en-US" dirty="0" smtClean="0"/>
              <a:t>P-P,</a:t>
            </a:r>
            <a:r>
              <a:rPr lang="en-US" baseline="0" dirty="0" smtClean="0"/>
              <a:t> </a:t>
            </a:r>
            <a:r>
              <a:rPr lang="en-US" dirty="0" err="1"/>
              <a:t>mas</a:t>
            </a:r>
            <a:r>
              <a:rPr lang="en-US" dirty="0"/>
              <a:t>) in each HOWFS sub-ap.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strRef>
              <c:f>'[Wavefront_Error_Budget_Tool_v2.0.xlsm]Atm Dispersion'!$AS$43</c:f>
              <c:strCache>
                <c:ptCount val="1"/>
                <c:pt idx="0">
                  <c:v>Residual atm. Dispersion (P-P mas) in each sub-ap.</c:v>
                </c:pt>
              </c:strCache>
            </c:strRef>
          </c:tx>
          <c:xVal>
            <c:numRef>
              <c:f>'[Wavefront_Error_Budget_Tool_v2.0.xlsm]Atm Dispersion'!$AR$44:$AR$49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30</c:v>
                </c:pt>
                <c:pt idx="5">
                  <c:v>45</c:v>
                </c:pt>
              </c:numCache>
            </c:numRef>
          </c:xVal>
          <c:yVal>
            <c:numRef>
              <c:f>'[Wavefront_Error_Budget_Tool_v2.0.xlsm]Atm Dispersion'!$AS$44:$AS$49</c:f>
              <c:numCache>
                <c:formatCode>General</c:formatCode>
                <c:ptCount val="6"/>
                <c:pt idx="0">
                  <c:v>2.5053406472617401</c:v>
                </c:pt>
                <c:pt idx="1">
                  <c:v>5.0493302123303687</c:v>
                </c:pt>
                <c:pt idx="2">
                  <c:v>7.6730398676136318</c:v>
                </c:pt>
                <c:pt idx="3">
                  <c:v>10.422715190183425</c:v>
                </c:pt>
                <c:pt idx="4">
                  <c:v>16.533103133752554</c:v>
                </c:pt>
                <c:pt idx="5">
                  <c:v>28.63617463443564</c:v>
                </c:pt>
              </c:numCache>
            </c:numRef>
          </c:yVal>
          <c:smooth val="1"/>
        </c:ser>
        <c:axId val="128486784"/>
        <c:axId val="139157504"/>
      </c:scatterChart>
      <c:valAx>
        <c:axId val="128486784"/>
        <c:scaling>
          <c:orientation val="minMax"/>
        </c:scaling>
        <c:axPos val="b"/>
        <c:numFmt formatCode="General" sourceLinked="1"/>
        <c:tickLblPos val="nextTo"/>
        <c:crossAx val="139157504"/>
        <c:crosses val="autoZero"/>
        <c:crossBetween val="midCat"/>
      </c:valAx>
      <c:valAx>
        <c:axId val="139157504"/>
        <c:scaling>
          <c:orientation val="minMax"/>
        </c:scaling>
        <c:axPos val="l"/>
        <c:majorGridlines/>
        <c:numFmt formatCode="General" sourceLinked="1"/>
        <c:tickLblPos val="nextTo"/>
        <c:crossAx val="128486784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scatterChart>
        <c:scatterStyle val="smoothMarker"/>
        <c:ser>
          <c:idx val="0"/>
          <c:order val="0"/>
          <c:tx>
            <c:strRef>
              <c:f>QE!$B$3</c:f>
              <c:strCache>
                <c:ptCount val="1"/>
                <c:pt idx="0">
                  <c:v>QE</c:v>
                </c:pt>
              </c:strCache>
            </c:strRef>
          </c:tx>
          <c:xVal>
            <c:numRef>
              <c:f>QE!$A$4:$A$15</c:f>
              <c:numCache>
                <c:formatCode>0.000</c:formatCode>
                <c:ptCount val="12"/>
                <c:pt idx="0">
                  <c:v>0.4</c:v>
                </c:pt>
                <c:pt idx="1">
                  <c:v>0.5</c:v>
                </c:pt>
                <c:pt idx="2">
                  <c:v>0.60000000000000009</c:v>
                </c:pt>
                <c:pt idx="3">
                  <c:v>0.65000000000000013</c:v>
                </c:pt>
                <c:pt idx="4">
                  <c:v>0.70000000000000007</c:v>
                </c:pt>
                <c:pt idx="5">
                  <c:v>0.75000000000000011</c:v>
                </c:pt>
                <c:pt idx="6">
                  <c:v>0.8</c:v>
                </c:pt>
                <c:pt idx="7">
                  <c:v>0.85000000000000009</c:v>
                </c:pt>
                <c:pt idx="8">
                  <c:v>0.9</c:v>
                </c:pt>
                <c:pt idx="9">
                  <c:v>0.95000000000000007</c:v>
                </c:pt>
                <c:pt idx="10" formatCode="General">
                  <c:v>1</c:v>
                </c:pt>
                <c:pt idx="11" formatCode="General">
                  <c:v>1.05</c:v>
                </c:pt>
              </c:numCache>
            </c:numRef>
          </c:xVal>
          <c:yVal>
            <c:numRef>
              <c:f>QE!$B$4:$B$15</c:f>
              <c:numCache>
                <c:formatCode>0.0%</c:formatCode>
                <c:ptCount val="12"/>
                <c:pt idx="0">
                  <c:v>0.35000000000000003</c:v>
                </c:pt>
                <c:pt idx="1">
                  <c:v>0.70000000000000007</c:v>
                </c:pt>
                <c:pt idx="2">
                  <c:v>0.5</c:v>
                </c:pt>
                <c:pt idx="3">
                  <c:v>0.88000000000000012</c:v>
                </c:pt>
                <c:pt idx="4">
                  <c:v>0.92</c:v>
                </c:pt>
                <c:pt idx="5">
                  <c:v>0.98</c:v>
                </c:pt>
                <c:pt idx="6">
                  <c:v>1</c:v>
                </c:pt>
                <c:pt idx="7">
                  <c:v>0.98</c:v>
                </c:pt>
                <c:pt idx="8">
                  <c:v>0.88000000000000012</c:v>
                </c:pt>
                <c:pt idx="9">
                  <c:v>0.72000000000000008</c:v>
                </c:pt>
                <c:pt idx="10">
                  <c:v>0.38000000000000006</c:v>
                </c:pt>
                <c:pt idx="11">
                  <c:v>0.11000000000000001</c:v>
                </c:pt>
              </c:numCache>
            </c:numRef>
          </c:yVal>
          <c:smooth val="1"/>
        </c:ser>
        <c:axId val="90945024"/>
        <c:axId val="90946560"/>
      </c:scatterChart>
      <c:valAx>
        <c:axId val="90945024"/>
        <c:scaling>
          <c:orientation val="minMax"/>
        </c:scaling>
        <c:axPos val="b"/>
        <c:numFmt formatCode="0.000" sourceLinked="1"/>
        <c:tickLblPos val="nextTo"/>
        <c:crossAx val="90946560"/>
        <c:crosses val="autoZero"/>
        <c:crossBetween val="midCat"/>
      </c:valAx>
      <c:valAx>
        <c:axId val="90946560"/>
        <c:scaling>
          <c:orientation val="minMax"/>
        </c:scaling>
        <c:axPos val="l"/>
        <c:majorGridlines/>
        <c:numFmt formatCode="0.0%" sourceLinked="1"/>
        <c:tickLblPos val="nextTo"/>
        <c:crossAx val="90945024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Read Noise vs. Frame Rate
CCID-66 (actual, blue curve) and CCID-74 (predicted, orange curve) with 2 stage Planar JFET Readout</a:t>
            </a:r>
          </a:p>
        </c:rich>
      </c:tx>
      <c:layout>
        <c:manualLayout>
          <c:xMode val="edge"/>
          <c:yMode val="edge"/>
          <c:x val="0.13933236574746025"/>
          <c:y val="2.877700368933695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336719883889695"/>
          <c:y val="0.20683471401710921"/>
          <c:w val="0.82583454281567492"/>
          <c:h val="0.66366964758533364"/>
        </c:manualLayout>
      </c:layout>
      <c:scatterChart>
        <c:scatterStyle val="smoothMarker"/>
        <c:ser>
          <c:idx val="3"/>
          <c:order val="0"/>
          <c:tx>
            <c:v>CCID-74, predicted</c:v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xVal>
            <c:numRef>
              <c:f>'Read Noise'!$G$16:$G$21</c:f>
              <c:numCache>
                <c:formatCode>General</c:formatCode>
                <c:ptCount val="6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</c:numCache>
            </c:numRef>
          </c:xVal>
          <c:yVal>
            <c:numRef>
              <c:f>'Read Noise'!$H$16:$H$21</c:f>
              <c:numCache>
                <c:formatCode>0.00</c:formatCode>
                <c:ptCount val="6"/>
                <c:pt idx="0">
                  <c:v>1.2402150351182386</c:v>
                </c:pt>
                <c:pt idx="1">
                  <c:v>1.7532446111899687</c:v>
                </c:pt>
                <c:pt idx="2">
                  <c:v>2.147039305131087</c:v>
                </c:pt>
                <c:pt idx="3">
                  <c:v>2.5301636310721087</c:v>
                </c:pt>
                <c:pt idx="4">
                  <c:v>2.8624639735724187</c:v>
                </c:pt>
                <c:pt idx="5">
                  <c:v>3.1600129827711232</c:v>
                </c:pt>
              </c:numCache>
            </c:numRef>
          </c:yVal>
          <c:smooth val="1"/>
        </c:ser>
        <c:ser>
          <c:idx val="0"/>
          <c:order val="1"/>
          <c:tx>
            <c:v>CCID-66, measured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'Read Noise'!$G$7:$G$11</c:f>
              <c:numCache>
                <c:formatCode>General</c:formatCode>
                <c:ptCount val="5"/>
                <c:pt idx="0">
                  <c:v>287</c:v>
                </c:pt>
                <c:pt idx="1">
                  <c:v>561</c:v>
                </c:pt>
                <c:pt idx="2">
                  <c:v>1256</c:v>
                </c:pt>
                <c:pt idx="3">
                  <c:v>1515</c:v>
                </c:pt>
                <c:pt idx="4">
                  <c:v>1908</c:v>
                </c:pt>
              </c:numCache>
            </c:numRef>
          </c:xVal>
          <c:yVal>
            <c:numRef>
              <c:f>'Read Noise'!$H$7:$H$11</c:f>
              <c:numCache>
                <c:formatCode>General</c:formatCode>
                <c:ptCount val="5"/>
                <c:pt idx="0">
                  <c:v>1.3</c:v>
                </c:pt>
                <c:pt idx="1">
                  <c:v>1.6700000000000002</c:v>
                </c:pt>
                <c:pt idx="2">
                  <c:v>2</c:v>
                </c:pt>
                <c:pt idx="3">
                  <c:v>2.8</c:v>
                </c:pt>
                <c:pt idx="4">
                  <c:v>4.5999999999999996</c:v>
                </c:pt>
              </c:numCache>
            </c:numRef>
          </c:yVal>
        </c:ser>
        <c:axId val="52773248"/>
        <c:axId val="52775552"/>
      </c:scatterChart>
      <c:valAx>
        <c:axId val="52773248"/>
        <c:scaling>
          <c:logBase val="10"/>
          <c:orientation val="minMax"/>
          <c:min val="10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Frame Rate, Hz</a:t>
                </a:r>
              </a:p>
            </c:rich>
          </c:tx>
          <c:layout>
            <c:manualLayout>
              <c:xMode val="edge"/>
              <c:yMode val="edge"/>
              <c:x val="0.4542815674891148"/>
              <c:y val="0.9190655553281985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775552"/>
        <c:crossesAt val="0.1"/>
        <c:crossBetween val="midCat"/>
        <c:majorUnit val="100"/>
        <c:minorUnit val="100"/>
      </c:valAx>
      <c:valAx>
        <c:axId val="52775552"/>
        <c:scaling>
          <c:logBase val="10"/>
          <c:orientation val="minMax"/>
          <c:min val="0.1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Read noise, electrons</a:t>
                </a:r>
              </a:p>
            </c:rich>
          </c:tx>
          <c:layout>
            <c:manualLayout>
              <c:xMode val="edge"/>
              <c:yMode val="edge"/>
              <c:x val="2.9027576197387505E-2"/>
              <c:y val="0.39568380072838288"/>
            </c:manualLayout>
          </c:layout>
          <c:spPr>
            <a:noFill/>
            <a:ln w="25400">
              <a:noFill/>
            </a:ln>
          </c:spPr>
        </c:title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773248"/>
        <c:crossesAt val="100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Read Noise vs. Pixel Clock Rate
CCID-66 (actual, blue curve) and CCID-74 (predicted, orange curve) with 2 stage Planar JFET Readout</a:t>
            </a:r>
          </a:p>
        </c:rich>
      </c:tx>
      <c:layout>
        <c:manualLayout>
          <c:xMode val="edge"/>
          <c:yMode val="edge"/>
          <c:x val="0.13808149334680841"/>
          <c:y val="2.882887955532018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354659931030225"/>
          <c:y val="0.2072075718038637"/>
          <c:w val="0.82848896008085038"/>
          <c:h val="0.65946061982794857"/>
        </c:manualLayout>
      </c:layout>
      <c:scatterChart>
        <c:scatterStyle val="smoothMarker"/>
        <c:ser>
          <c:idx val="3"/>
          <c:order val="0"/>
          <c:tx>
            <c:v>CCID-74, predicted</c:v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xVal>
            <c:numRef>
              <c:f>'Read Noise'!$A$4:$A$73</c:f>
              <c:numCache>
                <c:formatCode>General</c:formatCode>
                <c:ptCount val="70"/>
                <c:pt idx="0">
                  <c:v>1.0000000000000002E-3</c:v>
                </c:pt>
                <c:pt idx="1">
                  <c:v>1.0000000000000002E-2</c:v>
                </c:pt>
                <c:pt idx="2">
                  <c:v>2.0000000000000004E-2</c:v>
                </c:pt>
                <c:pt idx="3">
                  <c:v>3.0000000000000002E-2</c:v>
                </c:pt>
                <c:pt idx="4">
                  <c:v>4.0000000000000008E-2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7.0000000000000021E-2</c:v>
                </c:pt>
                <c:pt idx="8">
                  <c:v>8.0000000000000016E-2</c:v>
                </c:pt>
                <c:pt idx="9">
                  <c:v>9.0000000000000011E-2</c:v>
                </c:pt>
                <c:pt idx="10">
                  <c:v>0.1</c:v>
                </c:pt>
                <c:pt idx="11">
                  <c:v>0.2</c:v>
                </c:pt>
                <c:pt idx="12">
                  <c:v>0.30000000000000004</c:v>
                </c:pt>
                <c:pt idx="13">
                  <c:v>0.4</c:v>
                </c:pt>
                <c:pt idx="14">
                  <c:v>0.5</c:v>
                </c:pt>
                <c:pt idx="15">
                  <c:v>0.60000000000000009</c:v>
                </c:pt>
                <c:pt idx="16">
                  <c:v>0.70000000000000007</c:v>
                </c:pt>
                <c:pt idx="17">
                  <c:v>0.8</c:v>
                </c:pt>
                <c:pt idx="18">
                  <c:v>0.9</c:v>
                </c:pt>
                <c:pt idx="19">
                  <c:v>1</c:v>
                </c:pt>
                <c:pt idx="20">
                  <c:v>1.1000000000000001</c:v>
                </c:pt>
                <c:pt idx="21">
                  <c:v>1.2</c:v>
                </c:pt>
                <c:pt idx="22">
                  <c:v>1.3</c:v>
                </c:pt>
                <c:pt idx="23">
                  <c:v>1.4</c:v>
                </c:pt>
                <c:pt idx="24">
                  <c:v>1.5</c:v>
                </c:pt>
                <c:pt idx="25">
                  <c:v>1.6</c:v>
                </c:pt>
                <c:pt idx="26">
                  <c:v>1.7</c:v>
                </c:pt>
                <c:pt idx="27">
                  <c:v>1.8</c:v>
                </c:pt>
                <c:pt idx="28">
                  <c:v>1.9000000000000001</c:v>
                </c:pt>
                <c:pt idx="29">
                  <c:v>2</c:v>
                </c:pt>
                <c:pt idx="30">
                  <c:v>2.1</c:v>
                </c:pt>
                <c:pt idx="31">
                  <c:v>2.2000000000000002</c:v>
                </c:pt>
                <c:pt idx="32">
                  <c:v>2.2999999999999998</c:v>
                </c:pt>
                <c:pt idx="33">
                  <c:v>2.4</c:v>
                </c:pt>
                <c:pt idx="34">
                  <c:v>2.5</c:v>
                </c:pt>
                <c:pt idx="35">
                  <c:v>2.6</c:v>
                </c:pt>
                <c:pt idx="36">
                  <c:v>2.7</c:v>
                </c:pt>
                <c:pt idx="37">
                  <c:v>2.8</c:v>
                </c:pt>
                <c:pt idx="38">
                  <c:v>2.9</c:v>
                </c:pt>
                <c:pt idx="39">
                  <c:v>3</c:v>
                </c:pt>
                <c:pt idx="40">
                  <c:v>3.1</c:v>
                </c:pt>
                <c:pt idx="41">
                  <c:v>3.2</c:v>
                </c:pt>
                <c:pt idx="42">
                  <c:v>3.3</c:v>
                </c:pt>
                <c:pt idx="43">
                  <c:v>3.4</c:v>
                </c:pt>
                <c:pt idx="44">
                  <c:v>3.5</c:v>
                </c:pt>
                <c:pt idx="45">
                  <c:v>3.6</c:v>
                </c:pt>
                <c:pt idx="46">
                  <c:v>3.7</c:v>
                </c:pt>
                <c:pt idx="47">
                  <c:v>3.8</c:v>
                </c:pt>
                <c:pt idx="48">
                  <c:v>3.9</c:v>
                </c:pt>
                <c:pt idx="49">
                  <c:v>4</c:v>
                </c:pt>
                <c:pt idx="50">
                  <c:v>4.0999999999999996</c:v>
                </c:pt>
                <c:pt idx="51">
                  <c:v>4.2</c:v>
                </c:pt>
                <c:pt idx="52">
                  <c:v>4.3</c:v>
                </c:pt>
                <c:pt idx="53">
                  <c:v>4.4000000000000004</c:v>
                </c:pt>
                <c:pt idx="54">
                  <c:v>4.5</c:v>
                </c:pt>
                <c:pt idx="55">
                  <c:v>4.5999999999999996</c:v>
                </c:pt>
                <c:pt idx="56">
                  <c:v>4.7</c:v>
                </c:pt>
                <c:pt idx="57">
                  <c:v>4.8</c:v>
                </c:pt>
                <c:pt idx="58">
                  <c:v>4.9000000000000004</c:v>
                </c:pt>
                <c:pt idx="59">
                  <c:v>5</c:v>
                </c:pt>
                <c:pt idx="60">
                  <c:v>5.0999999999999996</c:v>
                </c:pt>
                <c:pt idx="61">
                  <c:v>5.2</c:v>
                </c:pt>
                <c:pt idx="62">
                  <c:v>5.3</c:v>
                </c:pt>
                <c:pt idx="63">
                  <c:v>5.4</c:v>
                </c:pt>
                <c:pt idx="64">
                  <c:v>5.5</c:v>
                </c:pt>
                <c:pt idx="65">
                  <c:v>5.6</c:v>
                </c:pt>
                <c:pt idx="66">
                  <c:v>5.7</c:v>
                </c:pt>
                <c:pt idx="67">
                  <c:v>5.8</c:v>
                </c:pt>
                <c:pt idx="68">
                  <c:v>5.9</c:v>
                </c:pt>
                <c:pt idx="69">
                  <c:v>6</c:v>
                </c:pt>
              </c:numCache>
            </c:numRef>
          </c:xVal>
          <c:yVal>
            <c:numRef>
              <c:f>'Read Noise'!$C$4:$C$73</c:f>
              <c:numCache>
                <c:formatCode>0.00</c:formatCode>
                <c:ptCount val="70"/>
                <c:pt idx="0">
                  <c:v>0.24331050121192879</c:v>
                </c:pt>
                <c:pt idx="1">
                  <c:v>0.24331050121192879</c:v>
                </c:pt>
                <c:pt idx="2">
                  <c:v>0.26229754097207997</c:v>
                </c:pt>
                <c:pt idx="3">
                  <c:v>0.29844039047465865</c:v>
                </c:pt>
                <c:pt idx="4">
                  <c:v>0.33466401061363027</c:v>
                </c:pt>
                <c:pt idx="5">
                  <c:v>0.36878177829171555</c:v>
                </c:pt>
                <c:pt idx="6">
                  <c:v>0.40066611203511249</c:v>
                </c:pt>
                <c:pt idx="7">
                  <c:v>0.43054782379130496</c:v>
                </c:pt>
                <c:pt idx="8">
                  <c:v>0.45869379764718854</c:v>
                </c:pt>
                <c:pt idx="9">
                  <c:v>0.4853406592853679</c:v>
                </c:pt>
                <c:pt idx="10">
                  <c:v>0.51068581339214836</c:v>
                </c:pt>
                <c:pt idx="11">
                  <c:v>0.71777433779705457</c:v>
                </c:pt>
                <c:pt idx="12">
                  <c:v>0.8778762251403478</c:v>
                </c:pt>
                <c:pt idx="13">
                  <c:v>1.0131140113531152</c:v>
                </c:pt>
                <c:pt idx="14">
                  <c:v>1.1323603666677851</c:v>
                </c:pt>
                <c:pt idx="15">
                  <c:v>1.2402150351182386</c:v>
                </c:pt>
                <c:pt idx="16">
                  <c:v>1.3394241833180192</c:v>
                </c:pt>
                <c:pt idx="17">
                  <c:v>1.4317821063276353</c:v>
                </c:pt>
                <c:pt idx="18">
                  <c:v>1.5185373079235018</c:v>
                </c:pt>
                <c:pt idx="19">
                  <c:v>1.6005998875421676</c:v>
                </c:pt>
                <c:pt idx="20">
                  <c:v>1.6786574722351522</c:v>
                </c:pt>
                <c:pt idx="21">
                  <c:v>1.7532446111899687</c:v>
                </c:pt>
                <c:pt idx="22">
                  <c:v>1.8247866050160919</c:v>
                </c:pt>
                <c:pt idx="23">
                  <c:v>1.8936284142958384</c:v>
                </c:pt>
                <c:pt idx="24">
                  <c:v>1.9600544210131858</c:v>
                </c:pt>
                <c:pt idx="25">
                  <c:v>2.0243023489587721</c:v>
                </c:pt>
                <c:pt idx="26">
                  <c:v>2.0865733237281927</c:v>
                </c:pt>
                <c:pt idx="27">
                  <c:v>2.147039305131087</c:v>
                </c:pt>
                <c:pt idx="28">
                  <c:v>2.2058486849855838</c:v>
                </c:pt>
                <c:pt idx="29">
                  <c:v>2.2631305751105049</c:v>
                </c:pt>
                <c:pt idx="30">
                  <c:v>2.3189981416448746</c:v>
                </c:pt>
                <c:pt idx="31">
                  <c:v>2.3735512327618831</c:v>
                </c:pt>
                <c:pt idx="32">
                  <c:v>2.4268784745913381</c:v>
                </c:pt>
                <c:pt idx="33">
                  <c:v>2.4790589612458453</c:v>
                </c:pt>
                <c:pt idx="34">
                  <c:v>2.5301636310721087</c:v>
                </c:pt>
                <c:pt idx="35">
                  <c:v>2.5802563975161612</c:v>
                </c:pt>
                <c:pt idx="36">
                  <c:v>2.6293950860451769</c:v>
                </c:pt>
                <c:pt idx="37">
                  <c:v>2.6776322162900352</c:v>
                </c:pt>
                <c:pt idx="38">
                  <c:v>2.7250156595563975</c:v>
                </c:pt>
                <c:pt idx="39">
                  <c:v>2.771589195148997</c:v>
                </c:pt>
                <c:pt idx="40">
                  <c:v>2.8173929839137544</c:v>
                </c:pt>
                <c:pt idx="41">
                  <c:v>2.8624639735724187</c:v>
                </c:pt>
                <c:pt idx="42">
                  <c:v>2.9068362474857388</c:v>
                </c:pt>
                <c:pt idx="43">
                  <c:v>2.9505413262055931</c:v>
                </c:pt>
                <c:pt idx="44">
                  <c:v>2.9936084293994472</c:v>
                </c:pt>
                <c:pt idx="45">
                  <c:v>3.0360647043317255</c:v>
                </c:pt>
                <c:pt idx="46">
                  <c:v>3.077935425977369</c:v>
                </c:pt>
                <c:pt idx="47">
                  <c:v>3.1192441729570186</c:v>
                </c:pt>
                <c:pt idx="48">
                  <c:v>3.1600129827711232</c:v>
                </c:pt>
                <c:pt idx="49">
                  <c:v>3.200262489234281</c:v>
                </c:pt>
                <c:pt idx="50">
                  <c:v>3.2400120445425027</c:v>
                </c:pt>
                <c:pt idx="51">
                  <c:v>3.2792798280226401</c:v>
                </c:pt>
                <c:pt idx="52">
                  <c:v>3.3180829432979291</c:v>
                </c:pt>
                <c:pt idx="53">
                  <c:v>3.3564375053429392</c:v>
                </c:pt>
                <c:pt idx="54">
                  <c:v>3.3943587186847397</c:v>
                </c:pt>
                <c:pt idx="55">
                  <c:v>3.4318609478266149</c:v>
                </c:pt>
                <c:pt idx="56">
                  <c:v>3.4689577808192453</c:v>
                </c:pt>
                <c:pt idx="57">
                  <c:v>3.505662086777142</c:v>
                </c:pt>
                <c:pt idx="58">
                  <c:v>3.5419860680305413</c:v>
                </c:pt>
                <c:pt idx="59">
                  <c:v>3.5779413075119058</c:v>
                </c:pt>
                <c:pt idx="60">
                  <c:v>3.613538811898668</c:v>
                </c:pt>
                <c:pt idx="61">
                  <c:v>3.648789050967669</c:v>
                </c:pt>
                <c:pt idx="62">
                  <c:v>3.6837019935600779</c:v>
                </c:pt>
                <c:pt idx="63">
                  <c:v>3.7182871405069386</c:v>
                </c:pt>
                <c:pt idx="64">
                  <c:v>3.7525535548234599</c:v>
                </c:pt>
                <c:pt idx="65">
                  <c:v>3.7865098894439906</c:v>
                </c:pt>
                <c:pt idx="66">
                  <c:v>3.8201644127381322</c:v>
                </c:pt>
                <c:pt idx="67">
                  <c:v>3.8535250320211745</c:v>
                </c:pt>
                <c:pt idx="68">
                  <c:v>3.8865993152482456</c:v>
                </c:pt>
                <c:pt idx="69">
                  <c:v>3.9193945110607751</c:v>
                </c:pt>
              </c:numCache>
            </c:numRef>
          </c:yVal>
          <c:smooth val="1"/>
        </c:ser>
        <c:ser>
          <c:idx val="0"/>
          <c:order val="1"/>
          <c:tx>
            <c:v>CCID-66, measured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'Read Noise'!$F$7:$F$11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2.38</c:v>
                </c:pt>
                <c:pt idx="3">
                  <c:v>2.94</c:v>
                </c:pt>
                <c:pt idx="4">
                  <c:v>3.8499999999999996</c:v>
                </c:pt>
              </c:numCache>
            </c:numRef>
          </c:xVal>
          <c:yVal>
            <c:numRef>
              <c:f>'Read Noise'!$H$7:$H$11</c:f>
              <c:numCache>
                <c:formatCode>General</c:formatCode>
                <c:ptCount val="5"/>
                <c:pt idx="0">
                  <c:v>1.3</c:v>
                </c:pt>
                <c:pt idx="1">
                  <c:v>1.6700000000000002</c:v>
                </c:pt>
                <c:pt idx="2">
                  <c:v>2</c:v>
                </c:pt>
                <c:pt idx="3">
                  <c:v>2.8</c:v>
                </c:pt>
                <c:pt idx="4">
                  <c:v>4.5999999999999996</c:v>
                </c:pt>
              </c:numCache>
            </c:numRef>
          </c:yVal>
        </c:ser>
        <c:axId val="52808320"/>
        <c:axId val="52814976"/>
      </c:scatterChart>
      <c:valAx>
        <c:axId val="52808320"/>
        <c:scaling>
          <c:logBase val="10"/>
          <c:orientation val="minMax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Pixel Clock Rate, MHz</a:t>
                </a:r>
              </a:p>
            </c:rich>
          </c:tx>
          <c:layout>
            <c:manualLayout>
              <c:xMode val="edge"/>
              <c:yMode val="edge"/>
              <c:x val="0.42151192705867846"/>
              <c:y val="0.9153169258814145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814976"/>
        <c:crossesAt val="1.0000000000000007E-3"/>
        <c:crossBetween val="midCat"/>
      </c:valAx>
      <c:valAx>
        <c:axId val="52814976"/>
        <c:scaling>
          <c:logBase val="10"/>
          <c:orientation val="minMax"/>
          <c:min val="1.0000000000000005E-2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Read noise, electrons</a:t>
                </a:r>
              </a:p>
            </c:rich>
          </c:tx>
          <c:layout>
            <c:manualLayout>
              <c:xMode val="edge"/>
              <c:yMode val="edge"/>
              <c:x val="2.9069788073012293E-2"/>
              <c:y val="0.39459528891344497"/>
            </c:manualLayout>
          </c:layout>
          <c:spPr>
            <a:noFill/>
            <a:ln w="25400">
              <a:noFill/>
            </a:ln>
          </c:spPr>
        </c:title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808320"/>
        <c:crossesAt val="1.0000000000000007E-3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3-24T11:02:26.593" idx="1">
    <p:pos x="5426" y="1034"/>
    <p:text>Too wordy.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3-24T11:10:55.281" idx="10">
    <p:pos x="4398" y="318"/>
    <p:text>This seems to show subimages separated by 2 x 2 pixels (ZMX artefact).  Would be better with actual detector pixels (or binned pixels)</p:text>
  </p:cm>
  <p:cm authorId="0" dt="2010-03-24T11:12:16.515" idx="11">
    <p:pos x="2719" y="318"/>
    <p:text>So? ??? 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3-24T11:18:58.015" idx="14">
    <p:pos x="3763" y="2837"/>
    <p:text>Not be top priority for mini-review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3-24T11:03:16.015" idx="2">
    <p:pos x="4560" y="318"/>
    <p:text>PLEASE!!! don't show picometers (10 sig digits!)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3-24T11:03:32.921" idx="3">
    <p:pos x="3246" y="1583"/>
    <p:text>TBC</p:text>
  </p:cm>
  <p:cm authorId="0" dt="2010-03-24T11:15:00.562" idx="13">
    <p:pos x="2719" y="894"/>
    <p:text>I bet this is the optical length.  What is the actual (physical length)
How do you assume the CCD is packaged (Lil Joe?)
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3-24T11:05:02.968" idx="4">
    <p:pos x="1491" y="894"/>
    <p:text>What is the detector choice for your design?
What's the read noise, what's the QE (Rich has these).</p:text>
  </p:cm>
  <p:cm authorId="0" dt="2010-03-24T11:07:24.875" idx="6">
    <p:pos x="4495" y="318"/>
    <p:text>This chart would probably be better if it explicitly included Keck Drawing 1410-CM0010 Rev 1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3-24T11:07:24.875" idx="16">
    <p:pos x="4495" y="318"/>
    <p:text>This chart would probably be better if it explicitly included Keck Drawing 1410-CM0010 Rev 1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3-24T11:05:27.875" idx="5">
    <p:pos x="4576" y="318"/>
    <p:text>Appendix this slide, at best.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3-24T11:08:28.875" idx="7">
    <p:pos x="5313" y="301"/>
    <p:text>What's the message here?
Title should read: "Spot sizes are excellent" or "Spot sizes meet requirements" or something like that.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3-24T11:09:03.078" idx="8">
    <p:pos x="5270" y="980"/>
    <p:text>So????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3-24T11:09:28.109" idx="9">
    <p:pos x="4635" y="1066"/>
    <p:text>reword as earlier 60 x 60 slide wording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957DD-640B-4A38-92F5-EAF7245018CB}" type="datetimeFigureOut">
              <a:rPr lang="en-US" smtClean="0"/>
              <a:t>3/29/2010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E27DA-63F9-47A0-9C9D-560AEE9526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AE77CEF-A40B-434E-BA72-92830E827CC6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8DC49CE-149D-4A3E-A56E-50BF942CD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1469B-666F-4359-BEBD-D462666BCA65}" type="datetime1">
              <a:rPr lang="en-US" smtClean="0"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37DD-F89A-47B0-9C5C-E41FB50C61E7}" type="datetime1">
              <a:rPr lang="en-US" smtClean="0"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A057-3F88-42AA-B218-1B665E6986A1}" type="datetime1">
              <a:rPr lang="en-US" smtClean="0"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FC38-C944-42DD-8829-B27C1AE4B65F}" type="datetime1">
              <a:rPr lang="en-US" smtClean="0"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DD98-BC02-4775-9018-9413F4560369}" type="datetime1">
              <a:rPr lang="en-US" smtClean="0"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B593-6DAA-416D-ACE4-D7AF9A7D3958}" type="datetime1">
              <a:rPr lang="en-US" smtClean="0"/>
              <a:t>3/29/2010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199B-48E5-4BF5-A4A3-0E89EA35E1C3}" type="datetime1">
              <a:rPr lang="en-US" smtClean="0"/>
              <a:t>3/29/2010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DFA1-B005-4E48-8D40-6A91AF84869D}" type="datetime1">
              <a:rPr lang="en-US" smtClean="0"/>
              <a:t>3/29/2010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6786-B678-43F7-A8AA-9E520396568F}" type="datetime1">
              <a:rPr lang="en-US" smtClean="0"/>
              <a:t>3/29/2010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E6FA-16B8-4C77-BEBE-8C3F9B4B74A3}" type="datetime1">
              <a:rPr lang="en-US" smtClean="0"/>
              <a:t>3/29/2010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9823-8797-489B-AB13-802D75CB93B3}" type="datetime1">
              <a:rPr lang="en-US" smtClean="0"/>
              <a:t>3/29/2010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AC227-7AE0-4349-8B6A-5A2FBAD8B9DF}" type="datetime1">
              <a:rPr lang="en-US" smtClean="0"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7728D-0E24-48E5-BC9D-E0075EBFA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ir.caltech.edu/twiki_oir/pub/Keck/NGAO/OptoMechanicalPDRPhase/1410-CM0010_Primary_Mirror_Proj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ir.caltech.edu/twiki_oir/pub/Keck/NGAO/OptoMechanicalPDRPhase/1410-CM0010_Primary_Mirror_Proj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NGAO NGS WFS design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800600"/>
            <a:ext cx="6400800" cy="1752600"/>
          </a:xfrm>
        </p:spPr>
        <p:txBody>
          <a:bodyPr/>
          <a:lstStyle/>
          <a:p>
            <a:r>
              <a:rPr lang="en-US" dirty="0" smtClean="0"/>
              <a:t>Caltech Optical Observatories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April2010</a:t>
            </a:r>
            <a:endParaRPr lang="en-US" dirty="0"/>
          </a:p>
        </p:txBody>
      </p:sp>
      <p:pic>
        <p:nvPicPr>
          <p:cNvPr id="4" name="Picture 3" descr="ngs_image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600200"/>
            <a:ext cx="4330541" cy="33637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Effect of atmospheric dispersion</a:t>
            </a:r>
            <a:endParaRPr lang="en-US" sz="22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133600" y="1371600"/>
          <a:ext cx="5105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24200" y="4419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Zenith Angle (deg.)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730102" y="3003698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Residual dispersion (</a:t>
            </a:r>
            <a:r>
              <a:rPr lang="en-US" dirty="0" err="1" smtClean="0"/>
              <a:t>mas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48006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Max. dispersion introduced by the atmosphere between 500-900 nm = 29 </a:t>
            </a:r>
            <a:r>
              <a:rPr lang="en-US" dirty="0" err="1" smtClean="0"/>
              <a:t>mas</a:t>
            </a:r>
            <a:r>
              <a:rPr lang="en-US" dirty="0" smtClean="0"/>
              <a:t> at 45 degree zenith angle – </a:t>
            </a:r>
            <a:r>
              <a:rPr lang="en-US" b="1" i="1" dirty="0" smtClean="0"/>
              <a:t>results in negligible change in sub-aperture pot size </a:t>
            </a:r>
            <a:endParaRPr lang="en-US" b="1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What’s the implication for the NGS WFS?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Wavefront error on input beam is 1.15 waves RMS (6 waves P-V) @ 600 nm at the extreme (and worst case) field points. This is mostly astigmatism.</a:t>
            </a:r>
          </a:p>
          <a:p>
            <a:r>
              <a:rPr lang="en-US" dirty="0" smtClean="0"/>
              <a:t>As per KAON 685 we know that this corresponds to (y = ar^2 -&gt; 0.69 *10^(-6) = 25 * a -&gt; a = .276*10^(-7); </a:t>
            </a:r>
            <a:r>
              <a:rPr lang="en-US" dirty="0" err="1" smtClean="0"/>
              <a:t>dy</a:t>
            </a:r>
            <a:r>
              <a:rPr lang="en-US" dirty="0" smtClean="0"/>
              <a:t>/</a:t>
            </a:r>
            <a:r>
              <a:rPr lang="en-US" dirty="0" err="1" smtClean="0"/>
              <a:t>dr</a:t>
            </a:r>
            <a:r>
              <a:rPr lang="en-US" dirty="0" smtClean="0"/>
              <a:t> = 2*a*r -&gt;</a:t>
            </a:r>
            <a:r>
              <a:rPr lang="en-US" dirty="0" err="1" smtClean="0"/>
              <a:t>dy</a:t>
            </a:r>
            <a:r>
              <a:rPr lang="en-US" dirty="0" smtClean="0"/>
              <a:t>/</a:t>
            </a:r>
            <a:r>
              <a:rPr lang="en-US" dirty="0" err="1" smtClean="0"/>
              <a:t>dr</a:t>
            </a:r>
            <a:r>
              <a:rPr lang="en-US" dirty="0" smtClean="0"/>
              <a:t>=0.2*10^(-6) ) </a:t>
            </a:r>
            <a:r>
              <a:rPr lang="en-US" i="1" dirty="0" smtClean="0"/>
              <a:t>[c.f. Figure 13 in the KAON]</a:t>
            </a:r>
          </a:p>
          <a:p>
            <a:r>
              <a:rPr lang="en-US" dirty="0" smtClean="0"/>
              <a:t>KAON 692 Figures 9 and 10 along with corresponding analysis also indicate that for a large # of sub-apertures (60 in our case) the sub-</a:t>
            </a:r>
            <a:r>
              <a:rPr lang="en-US" dirty="0" err="1" smtClean="0"/>
              <a:t>ap</a:t>
            </a:r>
            <a:r>
              <a:rPr lang="en-US" dirty="0" smtClean="0"/>
              <a:t> spot size due to input aberration is going to be of the order of 2 um (RMS).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Impact of input aberrations</a:t>
            </a:r>
          </a:p>
          <a:p>
            <a:pPr lvl="1"/>
            <a:r>
              <a:rPr lang="en-US" dirty="0" smtClean="0"/>
              <a:t>Negligible impact on NGS WFS subaperture spot size</a:t>
            </a:r>
          </a:p>
          <a:p>
            <a:pPr lvl="1"/>
            <a:r>
              <a:rPr lang="en-US" dirty="0" smtClean="0"/>
              <a:t>Acceptable centroid offsets (~0.1 pixel worst case)</a:t>
            </a:r>
          </a:p>
          <a:p>
            <a:pPr lvl="1"/>
            <a:r>
              <a:rPr lang="en-US" dirty="0" smtClean="0"/>
              <a:t>Small amount of </a:t>
            </a:r>
            <a:r>
              <a:rPr lang="en-US" dirty="0" smtClean="0"/>
              <a:t>distortion (0.13%) </a:t>
            </a:r>
            <a:r>
              <a:rPr lang="en-US" dirty="0" smtClean="0"/>
              <a:t>will be calibrated using ACQ system</a:t>
            </a:r>
          </a:p>
          <a:p>
            <a:pPr lvl="1"/>
            <a:r>
              <a:rPr lang="en-US" dirty="0" smtClean="0"/>
              <a:t>Chromatic aberrations acceptable (TBC</a:t>
            </a:r>
            <a:r>
              <a:rPr lang="en-US" dirty="0" smtClean="0"/>
              <a:t>?)</a:t>
            </a:r>
          </a:p>
          <a:p>
            <a:r>
              <a:rPr lang="en-US" dirty="0" smtClean="0"/>
              <a:t>Atmospheric dispersion introduces ~30 </a:t>
            </a:r>
            <a:r>
              <a:rPr lang="en-US" dirty="0" err="1" smtClean="0"/>
              <a:t>mas</a:t>
            </a:r>
            <a:r>
              <a:rPr lang="en-US" dirty="0" smtClean="0"/>
              <a:t> of spot blurring.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NGS WFS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620000" cy="24383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Following Keck Drawing </a:t>
            </a:r>
            <a:r>
              <a:rPr lang="en-US" u="sng" dirty="0" err="1" smtClean="0">
                <a:hlinkClick r:id="rId3"/>
              </a:rPr>
              <a:t>Drawing</a:t>
            </a:r>
            <a:r>
              <a:rPr lang="en-US" u="sng" dirty="0" smtClean="0">
                <a:hlinkClick r:id="rId3"/>
              </a:rPr>
              <a:t> #1410-CM0010 Rev. 1</a:t>
            </a:r>
            <a:r>
              <a:rPr lang="en-US" dirty="0" smtClean="0"/>
              <a:t>, we have 59 </a:t>
            </a:r>
            <a:r>
              <a:rPr lang="en-US" sz="2000" dirty="0" smtClean="0"/>
              <a:t>(+1/2+1/2)</a:t>
            </a:r>
            <a:r>
              <a:rPr lang="en-US" dirty="0" smtClean="0"/>
              <a:t> WFS sub-apertures across the a circle that inscribes the Keck primary mirror. We also support another calibration mode with 5x5 pupil samples across the Keck primary mirror.</a:t>
            </a:r>
          </a:p>
          <a:p>
            <a:r>
              <a:rPr lang="en-US" dirty="0" smtClean="0"/>
              <a:t>The WFS </a:t>
            </a:r>
            <a:r>
              <a:rPr lang="en-US" dirty="0" err="1" smtClean="0"/>
              <a:t>FoV</a:t>
            </a:r>
            <a:r>
              <a:rPr lang="en-US" dirty="0" smtClean="0"/>
              <a:t> is 4” because the sensor needs to track extended objects that are 4” in diameter. One could also work out the spot size.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581400"/>
            <a:ext cx="36671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 of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63x63 sub-ap. mode of operation </a:t>
            </a:r>
          </a:p>
          <a:p>
            <a:pPr lvl="1"/>
            <a:r>
              <a:rPr lang="en-US" dirty="0" smtClean="0"/>
              <a:t>We use 4 physical pixels per sub-ap. Which can be binned on chip and read as 2x2 pixels/sub-aperture with almost zero read noise penalty. This gives us the flexibility of 2 modes, one with high linearity and another with lower read noise.</a:t>
            </a:r>
          </a:p>
          <a:p>
            <a:pPr lvl="1"/>
            <a:r>
              <a:rPr lang="en-US" dirty="0" smtClean="0"/>
              <a:t>Only 59x59 sub-apertures are lit by NGS star light at any time. The pupil imaged by the WFS </a:t>
            </a:r>
            <a:r>
              <a:rPr lang="en-US" dirty="0" err="1" smtClean="0"/>
              <a:t>nutates</a:t>
            </a:r>
            <a:r>
              <a:rPr lang="en-US" dirty="0" smtClean="0"/>
              <a:t> around the 63x63 sub-apertures.</a:t>
            </a:r>
          </a:p>
          <a:p>
            <a:r>
              <a:rPr lang="en-US" dirty="0" smtClean="0"/>
              <a:t>5x5 mode of operation</a:t>
            </a:r>
          </a:p>
          <a:p>
            <a:pPr lvl="1"/>
            <a:r>
              <a:rPr lang="en-US" dirty="0" smtClean="0"/>
              <a:t>to simply the size of moving parts while facilitating the two pupil sampling modes, we use the same collimator and post-</a:t>
            </a:r>
            <a:r>
              <a:rPr lang="en-US" dirty="0" err="1" smtClean="0"/>
              <a:t>lenslet</a:t>
            </a:r>
            <a:r>
              <a:rPr lang="en-US" dirty="0" smtClean="0"/>
              <a:t> relay for both the 63 and 5 sub-</a:t>
            </a:r>
            <a:r>
              <a:rPr lang="en-US" dirty="0" err="1" smtClean="0"/>
              <a:t>ap</a:t>
            </a:r>
            <a:r>
              <a:rPr lang="en-US" dirty="0" smtClean="0"/>
              <a:t> mode of operation.</a:t>
            </a:r>
          </a:p>
          <a:p>
            <a:pPr lvl="1"/>
            <a:r>
              <a:rPr lang="en-US" dirty="0" smtClean="0"/>
              <a:t>We choose 48 pixels/sub-aperture (instead of 50 pixels/sub-</a:t>
            </a:r>
            <a:r>
              <a:rPr lang="en-US" dirty="0" err="1" smtClean="0"/>
              <a:t>ap</a:t>
            </a:r>
            <a:r>
              <a:rPr lang="en-US" dirty="0" smtClean="0"/>
              <a:t>) to enable 4x4 binned pixel/sub-aperture operation with standard  </a:t>
            </a:r>
            <a:r>
              <a:rPr lang="en-US" dirty="0" err="1" smtClean="0"/>
              <a:t>centroiding</a:t>
            </a:r>
            <a:r>
              <a:rPr lang="en-US" dirty="0" smtClean="0"/>
              <a:t> algorithms. </a:t>
            </a:r>
          </a:p>
          <a:p>
            <a:pPr lvl="1"/>
            <a:r>
              <a:rPr lang="en-US" dirty="0" smtClean="0"/>
              <a:t>A small fraction of light will be lost from the outer-most sub-apertures due to pupil </a:t>
            </a:r>
            <a:r>
              <a:rPr lang="en-US" dirty="0" err="1" smtClean="0"/>
              <a:t>nutation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Pupil imaging mode – The NGS WFS can image the pupil using the WFS camera.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Keck primary projected on the 64x64 actuator BMM HODM</a:t>
            </a:r>
            <a:endParaRPr lang="en-US" sz="2400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 l="6000" t="18462" r="6000" b="4103"/>
          <a:stretch>
            <a:fillRect/>
          </a:stretch>
        </p:blipFill>
        <p:spPr bwMode="auto">
          <a:xfrm>
            <a:off x="533400" y="1497344"/>
            <a:ext cx="8046720" cy="517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28800" y="2743200"/>
            <a:ext cx="2895600" cy="2895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/>
          <p:nvPr/>
        </p:nvCxnSpPr>
        <p:spPr>
          <a:xfrm rot="10800000">
            <a:off x="4419600" y="5105400"/>
            <a:ext cx="1524000" cy="533400"/>
          </a:xfrm>
          <a:prstGeom prst="bentConnector3">
            <a:avLst>
              <a:gd name="adj1" fmla="val 50000"/>
            </a:avLst>
          </a:prstGeom>
          <a:ln w="254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43600" y="5297269"/>
            <a:ext cx="25146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Envelope over which the pupil wobbles (</a:t>
            </a:r>
            <a:r>
              <a:rPr lang="en-US" dirty="0" err="1" smtClean="0"/>
              <a:t>nutates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Motion control</a:t>
            </a:r>
            <a:endParaRPr lang="en-US" dirty="0"/>
          </a:p>
        </p:txBody>
      </p:sp>
      <p:pic>
        <p:nvPicPr>
          <p:cNvPr id="5" name="Picture 4" descr="NGS Assy_motion_contro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14" y="838200"/>
            <a:ext cx="8207886" cy="58243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59830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Whole WFS </a:t>
            </a:r>
            <a:r>
              <a:rPr lang="en-US" dirty="0" smtClean="0"/>
              <a:t>translation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11" name="Elbow Connector 10"/>
          <p:cNvCxnSpPr/>
          <p:nvPr/>
        </p:nvCxnSpPr>
        <p:spPr>
          <a:xfrm rot="10800000">
            <a:off x="5562600" y="5791200"/>
            <a:ext cx="533400" cy="381000"/>
          </a:xfrm>
          <a:prstGeom prst="bentConnector3">
            <a:avLst>
              <a:gd name="adj1" fmla="val 50000"/>
            </a:avLst>
          </a:prstGeom>
          <a:ln w="254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91400" y="3124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Lenslet</a:t>
            </a:r>
            <a:r>
              <a:rPr lang="en-US" dirty="0" smtClean="0"/>
              <a:t> X &amp; Y motion</a:t>
            </a:r>
            <a:endParaRPr lang="en-US" dirty="0"/>
          </a:p>
        </p:txBody>
      </p:sp>
      <p:cxnSp>
        <p:nvCxnSpPr>
          <p:cNvPr id="14" name="Elbow Connector 13"/>
          <p:cNvCxnSpPr/>
          <p:nvPr/>
        </p:nvCxnSpPr>
        <p:spPr>
          <a:xfrm rot="10800000" flipV="1">
            <a:off x="6781800" y="3352800"/>
            <a:ext cx="609600" cy="228600"/>
          </a:xfrm>
          <a:prstGeom prst="bentConnector3">
            <a:avLst>
              <a:gd name="adj1" fmla="val 50000"/>
            </a:avLst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5400000">
            <a:off x="7543800" y="3733800"/>
            <a:ext cx="381000" cy="381000"/>
          </a:xfrm>
          <a:prstGeom prst="bentConnector3">
            <a:avLst>
              <a:gd name="adj1" fmla="val 50000"/>
            </a:avLst>
          </a:prstGeom>
          <a:ln w="254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5800" y="56388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Post-</a:t>
            </a:r>
            <a:r>
              <a:rPr lang="en-US" dirty="0" err="1" smtClean="0"/>
              <a:t>lenslet</a:t>
            </a:r>
            <a:r>
              <a:rPr lang="en-US" dirty="0" smtClean="0"/>
              <a:t> relay and camera focus</a:t>
            </a:r>
          </a:p>
          <a:p>
            <a:endParaRPr lang="en-US" dirty="0"/>
          </a:p>
        </p:txBody>
      </p:sp>
      <p:cxnSp>
        <p:nvCxnSpPr>
          <p:cNvPr id="23" name="Elbow Connector 22"/>
          <p:cNvCxnSpPr/>
          <p:nvPr/>
        </p:nvCxnSpPr>
        <p:spPr>
          <a:xfrm rot="5400000" flipH="1" flipV="1">
            <a:off x="1714500" y="5600700"/>
            <a:ext cx="838200" cy="304800"/>
          </a:xfrm>
          <a:prstGeom prst="bentConnector3">
            <a:avLst>
              <a:gd name="adj1" fmla="val 50000"/>
            </a:avLst>
          </a:prstGeom>
          <a:ln w="254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95800" y="2209800"/>
            <a:ext cx="1023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Lenslet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943600" y="2209800"/>
            <a:ext cx="1023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Lenslet</a:t>
            </a:r>
            <a:r>
              <a:rPr lang="en-US" dirty="0" smtClean="0"/>
              <a:t> 2</a:t>
            </a:r>
            <a:endParaRPr lang="en-US" dirty="0"/>
          </a:p>
        </p:txBody>
      </p:sp>
      <p:cxnSp>
        <p:nvCxnSpPr>
          <p:cNvPr id="27" name="Elbow Connector 26"/>
          <p:cNvCxnSpPr/>
          <p:nvPr/>
        </p:nvCxnSpPr>
        <p:spPr>
          <a:xfrm rot="16200000" flipH="1">
            <a:off x="5105400" y="2514600"/>
            <a:ext cx="609600" cy="609600"/>
          </a:xfrm>
          <a:prstGeom prst="bentConnector3">
            <a:avLst>
              <a:gd name="adj1" fmla="val 50000"/>
            </a:avLst>
          </a:prstGeom>
          <a:ln w="254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5400000">
            <a:off x="5676900" y="2705100"/>
            <a:ext cx="609600" cy="228600"/>
          </a:xfrm>
          <a:prstGeom prst="bentConnector3">
            <a:avLst>
              <a:gd name="adj1" fmla="val 50000"/>
            </a:avLst>
          </a:prstGeom>
          <a:ln w="254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 of operation cont’d</a:t>
            </a:r>
            <a:endParaRPr lang="en-US" dirty="0"/>
          </a:p>
        </p:txBody>
      </p:sp>
      <p:pic>
        <p:nvPicPr>
          <p:cNvPr id="4" name="Picture 3" descr="NGS Assy_pupil_imag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191000"/>
            <a:ext cx="3294398" cy="2514600"/>
          </a:xfrm>
          <a:prstGeom prst="rect">
            <a:avLst/>
          </a:prstGeom>
        </p:spPr>
      </p:pic>
      <p:pic>
        <p:nvPicPr>
          <p:cNvPr id="5" name="Picture 4" descr="NGS Assy_63x6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1524000"/>
            <a:ext cx="3294398" cy="2514600"/>
          </a:xfrm>
          <a:prstGeom prst="rect">
            <a:avLst/>
          </a:prstGeom>
        </p:spPr>
      </p:pic>
      <p:pic>
        <p:nvPicPr>
          <p:cNvPr id="6" name="Picture 5" descr="NGS Assy_5x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2802" y="1524000"/>
            <a:ext cx="3294398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44958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Modes(Clockwise from top): 5x5, 63x63 and pupil imaging modes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 of operation cont’d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44958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Modes(Clockwise from top): 5x5, 63x63 and pupil imaging modes</a:t>
            </a:r>
            <a:endParaRPr lang="en-US" dirty="0"/>
          </a:p>
        </p:txBody>
      </p:sp>
      <p:pic>
        <p:nvPicPr>
          <p:cNvPr id="7" name="Picture 6" descr="NGS Assy_pupil_imaging_is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962400"/>
            <a:ext cx="3294398" cy="2514600"/>
          </a:xfrm>
          <a:prstGeom prst="rect">
            <a:avLst/>
          </a:prstGeom>
        </p:spPr>
      </p:pic>
      <p:pic>
        <p:nvPicPr>
          <p:cNvPr id="9" name="Picture 8" descr="NGS Assy_63x63_is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219200"/>
            <a:ext cx="3294398" cy="2514600"/>
          </a:xfrm>
          <a:prstGeom prst="rect">
            <a:avLst/>
          </a:prstGeom>
        </p:spPr>
      </p:pic>
      <p:pic>
        <p:nvPicPr>
          <p:cNvPr id="10" name="Picture 9" descr="NGS Assy_5x5_i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219200"/>
            <a:ext cx="3294398" cy="25146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Pupil mapping between NGSWFS-DM and primary mirror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As per </a:t>
            </a:r>
            <a:r>
              <a:rPr lang="en-US" u="sng" dirty="0" smtClean="0">
                <a:hlinkClick r:id="rId2"/>
              </a:rPr>
              <a:t>Drawing #1410-CM0010 Rev. 1</a:t>
            </a:r>
            <a:r>
              <a:rPr lang="en-US" dirty="0" smtClean="0"/>
              <a:t>, :</a:t>
            </a:r>
          </a:p>
          <a:p>
            <a:r>
              <a:rPr lang="en-US" dirty="0" smtClean="0"/>
              <a:t>The whole DM would be mapped by using a pupil that is 25.2 mm/24 mm * 10.949 = 11.49645 m and has the same focal length (149.583 m). This corresponds to an F/# = 13.01123.</a:t>
            </a:r>
          </a:p>
          <a:p>
            <a:r>
              <a:rPr lang="en-US" dirty="0" smtClean="0"/>
              <a:t>Plate scale = 13.01123*11.49645/(180/pi*3600) = 725.1979 um/” at the telescope focal plane</a:t>
            </a:r>
          </a:p>
          <a:p>
            <a:r>
              <a:rPr lang="en-US" dirty="0" smtClean="0"/>
              <a:t>The apparent plate scale at the NGS pick off focal plane is 19.06163 (instead of 20.012). The plate scale is 1.0623 mm/”.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NGS WFS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Modes of operation </a:t>
            </a:r>
            <a:r>
              <a:rPr lang="en-US" dirty="0" smtClean="0"/>
              <a:t>(</a:t>
            </a:r>
            <a:r>
              <a:rPr lang="en-US" dirty="0" smtClean="0"/>
              <a:t>FR-3247 and </a:t>
            </a:r>
            <a:r>
              <a:rPr lang="en-US" dirty="0" smtClean="0"/>
              <a:t>FR-3445)</a:t>
            </a:r>
            <a:endParaRPr lang="en-US" dirty="0" smtClean="0"/>
          </a:p>
          <a:p>
            <a:pPr lvl="1"/>
            <a:r>
              <a:rPr lang="en-US" dirty="0" smtClean="0"/>
              <a:t>60 </a:t>
            </a:r>
            <a:r>
              <a:rPr lang="en-US" dirty="0" smtClean="0"/>
              <a:t>x 60 subapertures….</a:t>
            </a:r>
          </a:p>
          <a:p>
            <a:pPr lvl="1"/>
            <a:r>
              <a:rPr lang="en-US" dirty="0" smtClean="0"/>
              <a:t>5 x 5 </a:t>
            </a:r>
            <a:r>
              <a:rPr lang="en-US" dirty="0" err="1" smtClean="0"/>
              <a:t>subapertures</a:t>
            </a:r>
            <a:endParaRPr lang="en-US" dirty="0" smtClean="0"/>
          </a:p>
          <a:p>
            <a:pPr lvl="1"/>
            <a:r>
              <a:rPr lang="en-US" dirty="0" smtClean="0"/>
              <a:t>Pupil imaging mode</a:t>
            </a:r>
            <a:endParaRPr lang="en-US" dirty="0" smtClean="0"/>
          </a:p>
          <a:p>
            <a:r>
              <a:rPr lang="en-US" dirty="0" smtClean="0"/>
              <a:t>Operating wavelengths </a:t>
            </a:r>
            <a:r>
              <a:rPr lang="en-US" dirty="0" smtClean="0"/>
              <a:t>(</a:t>
            </a:r>
            <a:r>
              <a:rPr lang="en-US" dirty="0" smtClean="0"/>
              <a:t>FR-203)</a:t>
            </a:r>
            <a:endParaRPr lang="en-US" dirty="0" smtClean="0"/>
          </a:p>
          <a:p>
            <a:pPr lvl="1"/>
            <a:r>
              <a:rPr lang="en-US" dirty="0" smtClean="0"/>
              <a:t>500 to 900 </a:t>
            </a:r>
            <a:r>
              <a:rPr lang="en-US" dirty="0" smtClean="0"/>
              <a:t>nm</a:t>
            </a:r>
            <a:endParaRPr lang="en-US" dirty="0" smtClean="0"/>
          </a:p>
          <a:p>
            <a:r>
              <a:rPr lang="en-US" dirty="0" smtClean="0"/>
              <a:t>Patrol Field of Regard </a:t>
            </a:r>
            <a:r>
              <a:rPr lang="en-US" dirty="0" smtClean="0"/>
              <a:t>(</a:t>
            </a:r>
            <a:r>
              <a:rPr lang="en-US" dirty="0" smtClean="0"/>
              <a:t>FR-127)</a:t>
            </a:r>
            <a:endParaRPr lang="en-US" dirty="0" smtClean="0"/>
          </a:p>
          <a:p>
            <a:pPr lvl="1"/>
            <a:r>
              <a:rPr lang="en-US" dirty="0" smtClean="0"/>
              <a:t>40 x 60 arcsec rectangle (limited by narrow field relay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NGS WFS Field Steering Mirror </a:t>
            </a:r>
            <a:r>
              <a:rPr lang="en-US" dirty="0" err="1" smtClean="0"/>
              <a:t>Ass’ly</a:t>
            </a:r>
            <a:r>
              <a:rPr lang="en-US" dirty="0" smtClean="0"/>
              <a:t> based pick-off design</a:t>
            </a:r>
          </a:p>
          <a:p>
            <a:r>
              <a:rPr lang="en-US" dirty="0" smtClean="0"/>
              <a:t>WFS FoV </a:t>
            </a:r>
          </a:p>
          <a:p>
            <a:pPr lvl="1"/>
            <a:r>
              <a:rPr lang="en-US" dirty="0" smtClean="0"/>
              <a:t>4 arcseconds in 60 x 60 mode (FR-131)</a:t>
            </a:r>
          </a:p>
          <a:p>
            <a:r>
              <a:rPr lang="en-US" dirty="0" smtClean="0"/>
              <a:t>NGS WFS operates with no </a:t>
            </a:r>
            <a:r>
              <a:rPr lang="en-US" dirty="0" smtClean="0"/>
              <a:t>ADC (B2C decision)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WFS design parameters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142998"/>
          <a:ext cx="7086600" cy="5360673"/>
        </p:xfrm>
        <a:graphic>
          <a:graphicData uri="http://schemas.openxmlformats.org/drawingml/2006/table">
            <a:tbl>
              <a:tblPr/>
              <a:tblGrid>
                <a:gridCol w="3233782"/>
                <a:gridCol w="1164161"/>
                <a:gridCol w="928556"/>
                <a:gridCol w="1760101"/>
              </a:tblGrid>
              <a:tr h="588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Parameter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60x60 mode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5x5 mode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f_collimator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Input plate scale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1.0623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1.0623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mm/"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Binned pixel size (# of pixels)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pixels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Detector plate scale (mm/")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mm/"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Plate scale ratio (IPS/DPS)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input f/#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pupil sampling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sub-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aps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across pupil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d_lenslet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de-magnification (m)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f_lenslet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f# lenslet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wavelength (for worst case FN calc.)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fresnel #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radius of curvature of lenslet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63x63 NGS WFS layout</a:t>
            </a:r>
            <a:endParaRPr lang="en-US" dirty="0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08051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24000" y="1371600"/>
            <a:ext cx="609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Total relay length = 262 mm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Components from (left to right) –collimating doublet, lenslet array, field singlet, focusing doublet followed by the window and the detector.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Wavelength of operation – 500-900 nm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63x63 sub-aperture NGS WFS spots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1"/>
            <a:ext cx="2438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21 um pixel detector with 63 spots with 4x4 pixels/sub-aperture.</a:t>
            </a:r>
            <a:endParaRPr lang="en-US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2192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63x63 NGS WFS layout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192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63x63 NGS WFS layout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752600"/>
            <a:ext cx="921901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63x63 NGS WFS post </a:t>
            </a:r>
            <a:r>
              <a:rPr lang="en-US" dirty="0" err="1" smtClean="0"/>
              <a:t>lenslet</a:t>
            </a:r>
            <a:r>
              <a:rPr lang="en-US" dirty="0" smtClean="0"/>
              <a:t> relay</a:t>
            </a:r>
            <a:endParaRPr lang="en-US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673" y="13716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19200" y="1600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Mag. = 1.681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Total relay length = 139 mm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Post </a:t>
            </a:r>
            <a:r>
              <a:rPr lang="en-US" sz="3200" dirty="0" err="1" smtClean="0"/>
              <a:t>lenslet</a:t>
            </a:r>
            <a:r>
              <a:rPr lang="en-US" sz="3200" dirty="0" smtClean="0"/>
              <a:t> relay – spots delivered by the relay</a:t>
            </a:r>
            <a:endParaRPr lang="en-US" sz="3200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2954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172200" y="1371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Huygen’s</a:t>
            </a:r>
            <a:r>
              <a:rPr lang="en-US" dirty="0" smtClean="0"/>
              <a:t>) PSF </a:t>
            </a:r>
            <a:r>
              <a:rPr lang="en-US" dirty="0" err="1" smtClean="0"/>
              <a:t>Strehl</a:t>
            </a:r>
            <a:r>
              <a:rPr lang="en-US" dirty="0" smtClean="0"/>
              <a:t> = 97% at worst field point.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</a:t>
            </a:r>
            <a:r>
              <a:rPr lang="en-US" dirty="0" err="1" smtClean="0"/>
              <a:t>lenslet</a:t>
            </a:r>
            <a:r>
              <a:rPr lang="en-US" dirty="0" smtClean="0"/>
              <a:t> relay – grid distortion</a:t>
            </a:r>
            <a:endParaRPr lang="en-US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6073" y="1208051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5x5 NGS (calibration) WFS layout</a:t>
            </a:r>
            <a:endParaRPr lang="en-US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2954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24000" y="1371600"/>
            <a:ext cx="609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Total relay length = 269 mm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Components from (left to right) –collimating doublet, </a:t>
            </a:r>
            <a:r>
              <a:rPr lang="en-US" dirty="0" err="1" smtClean="0"/>
              <a:t>lenslet</a:t>
            </a:r>
            <a:r>
              <a:rPr lang="en-US" dirty="0" smtClean="0"/>
              <a:t> array, field singlet, focusing doublet followed by the window and the detector.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Wavelength of operation – 500-900 nm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5x5 NGS WFS layout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1"/>
            <a:ext cx="24384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5040 um detector with 5 spots across the pupil with 4x4 (binned) pixels/sub-aperture </a:t>
            </a:r>
            <a:r>
              <a:rPr lang="en-US" i="1" dirty="0" smtClean="0"/>
              <a:t>[48x48 physical pixels/sub-aperture]</a:t>
            </a:r>
            <a:endParaRPr lang="en-US" i="1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954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Motion control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steering mirrors – need to be able to pick any star in a 60x40 </a:t>
            </a:r>
            <a:r>
              <a:rPr lang="en-US" dirty="0" err="1" smtClean="0"/>
              <a:t>arcsecond</a:t>
            </a:r>
            <a:r>
              <a:rPr lang="en-US" dirty="0" smtClean="0"/>
              <a:t> Field of Regard</a:t>
            </a:r>
          </a:p>
          <a:p>
            <a:r>
              <a:rPr lang="en-US" dirty="0" smtClean="0"/>
              <a:t>Whole WFS motion – The WFS must work with and without the IF </a:t>
            </a:r>
            <a:r>
              <a:rPr lang="en-US" dirty="0" err="1" smtClean="0"/>
              <a:t>dichoric</a:t>
            </a:r>
            <a:endParaRPr lang="en-US" dirty="0" smtClean="0"/>
          </a:p>
          <a:p>
            <a:r>
              <a:rPr lang="en-US" dirty="0" err="1" smtClean="0"/>
              <a:t>Lenslet</a:t>
            </a:r>
            <a:r>
              <a:rPr lang="en-US" dirty="0" smtClean="0"/>
              <a:t> XY motion &amp; </a:t>
            </a:r>
            <a:r>
              <a:rPr lang="en-US" dirty="0" smtClean="0"/>
              <a:t>Post-</a:t>
            </a:r>
            <a:r>
              <a:rPr lang="en-US" dirty="0" err="1" smtClean="0"/>
              <a:t>lenslet</a:t>
            </a:r>
            <a:r>
              <a:rPr lang="en-US" dirty="0" smtClean="0"/>
              <a:t> relay and camera </a:t>
            </a:r>
            <a:r>
              <a:rPr lang="en-US" dirty="0" smtClean="0"/>
              <a:t>focus – The WFS needs to operate in 63x63, 5x5 and pupil imaging modes.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5x5 NGS WFS layout</a:t>
            </a:r>
            <a:endParaRPr lang="en-US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681163"/>
            <a:ext cx="9143999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0" y="4419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Reminder: The 5x5 and the 63x63 modes use the same post-</a:t>
            </a:r>
            <a:r>
              <a:rPr lang="en-US" dirty="0" err="1" smtClean="0"/>
              <a:t>lenslet</a:t>
            </a:r>
            <a:r>
              <a:rPr lang="en-US" dirty="0" smtClean="0"/>
              <a:t> relay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NGS WFS behind the NGAO optical relay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3716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NGS WFS spots showing 59 ‘lit’ sub-apertures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716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</a:t>
            </a:r>
            <a:r>
              <a:rPr lang="en-US" dirty="0" err="1" smtClean="0"/>
              <a:t>lenslet</a:t>
            </a:r>
            <a:r>
              <a:rPr lang="en-US" dirty="0" smtClean="0"/>
              <a:t> relay </a:t>
            </a:r>
            <a:r>
              <a:rPr lang="en-US" dirty="0" smtClean="0"/>
              <a:t>– magnified view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954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19800" y="18288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Magnified view of the WFS focal plane. 168 um correspond to 8 pixels.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For B2C we ruled out an ADC in the NGS WFS</a:t>
            </a:r>
          </a:p>
          <a:p>
            <a:pPr lvl="1"/>
            <a:r>
              <a:rPr lang="en-US" dirty="0" smtClean="0"/>
              <a:t>What is the implication of this?</a:t>
            </a:r>
          </a:p>
          <a:p>
            <a:r>
              <a:rPr lang="en-US" dirty="0" smtClean="0"/>
              <a:t>What about pupil imaging mode?</a:t>
            </a:r>
          </a:p>
          <a:p>
            <a:r>
              <a:rPr lang="en-US" dirty="0" smtClean="0"/>
              <a:t>What are the mechanical stage, etc. requirements?</a:t>
            </a:r>
          </a:p>
          <a:p>
            <a:r>
              <a:rPr lang="en-US" dirty="0" smtClean="0"/>
              <a:t>Alignment issues</a:t>
            </a:r>
          </a:p>
          <a:p>
            <a:pPr lvl="1"/>
            <a:r>
              <a:rPr lang="en-US" dirty="0" smtClean="0"/>
              <a:t>Anything unusual?  Fixtures, etc.  Is this really the same as any other NGS WFS ever built?</a:t>
            </a:r>
          </a:p>
          <a:p>
            <a:pPr lvl="1"/>
            <a:r>
              <a:rPr lang="en-US" dirty="0" smtClean="0"/>
              <a:t>Manufacturing / alignment tolerances</a:t>
            </a:r>
          </a:p>
          <a:p>
            <a:r>
              <a:rPr lang="en-US" dirty="0" smtClean="0"/>
              <a:t>Thermal issues</a:t>
            </a:r>
          </a:p>
          <a:p>
            <a:pPr lvl="1"/>
            <a:r>
              <a:rPr lang="en-US" dirty="0" smtClean="0"/>
              <a:t>-15C operation (does this matter?)</a:t>
            </a:r>
          </a:p>
          <a:p>
            <a:r>
              <a:rPr lang="en-US" dirty="0" smtClean="0"/>
              <a:t>Stray light</a:t>
            </a:r>
          </a:p>
          <a:p>
            <a:pPr lvl="1"/>
            <a:r>
              <a:rPr lang="en-US" dirty="0" smtClean="0"/>
              <a:t>Baffles / filters (unnecessary?)</a:t>
            </a:r>
          </a:p>
          <a:p>
            <a:pPr lvl="1"/>
            <a:r>
              <a:rPr lang="en-US" dirty="0" smtClean="0"/>
              <a:t>Ghosts (usually not an issue of NGS WFS, but for PDR mention </a:t>
            </a:r>
            <a:r>
              <a:rPr lang="en-US" smtClean="0"/>
              <a:t>for completeness)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choice and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NGAO envisages the use of 256x256 pixel CCID74 detector with 21 um pixels that is under development at Lincoln Labs for </a:t>
            </a:r>
            <a:r>
              <a:rPr lang="en-US" dirty="0" err="1" smtClean="0"/>
              <a:t>wavefront</a:t>
            </a:r>
            <a:r>
              <a:rPr lang="en-US" dirty="0" smtClean="0"/>
              <a:t> sensing.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Predicted Quantum efficiency</a:t>
            </a:r>
            <a:br>
              <a:rPr lang="en-US" dirty="0" smtClean="0"/>
            </a:br>
            <a:r>
              <a:rPr lang="en-US" sz="1800" dirty="0" smtClean="0"/>
              <a:t>(based on 75 micron substrate, Bodacious Black AR coating on Pan-STARRS CCID-58)</a:t>
            </a:r>
            <a:endParaRPr lang="en-US" sz="18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219200" y="2006600"/>
          <a:ext cx="65532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noise </a:t>
            </a:r>
            <a:r>
              <a:rPr lang="en-US" sz="2800" b="1" i="1" dirty="0" smtClean="0"/>
              <a:t>[predicted and measured]</a:t>
            </a:r>
            <a:endParaRPr lang="en-US" sz="2800" b="1" i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0" y="1905000"/>
          <a:ext cx="4343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4495800" y="1905000"/>
          <a:ext cx="4648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NGAO optical relay – the packaging problem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5800" y="1295400"/>
            <a:ext cx="7239000" cy="5431241"/>
            <a:chOff x="685800" y="1295400"/>
            <a:chExt cx="7239000" cy="543124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1295400"/>
              <a:ext cx="7239000" cy="5431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2590800" y="1524000"/>
              <a:ext cx="1051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NGS WFS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05400" y="2438400"/>
              <a:ext cx="1033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Sci. Int. 2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14800" y="1371600"/>
              <a:ext cx="1033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Sci. Int. 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9000" y="5181600"/>
              <a:ext cx="995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LGS WFS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53200" y="3886200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IF</a:t>
              </a:r>
              <a:endParaRPr lang="en-US" dirty="0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diagram of the NGS WFS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990600" y="1459468"/>
            <a:ext cx="4267200" cy="2655332"/>
            <a:chOff x="3048000" y="1524000"/>
            <a:chExt cx="4267200" cy="2655332"/>
          </a:xfrm>
        </p:grpSpPr>
        <p:sp>
          <p:nvSpPr>
            <p:cNvPr id="14" name="TextBox 13"/>
            <p:cNvSpPr txBox="1"/>
            <p:nvPr/>
          </p:nvSpPr>
          <p:spPr>
            <a:xfrm>
              <a:off x="3276600" y="2667000"/>
              <a:ext cx="1219200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NGS WFS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6600" y="1524000"/>
              <a:ext cx="1185837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AO control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05200" y="3810000"/>
              <a:ext cx="762000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RTC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15000" y="2514600"/>
              <a:ext cx="1600200" cy="64633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AO relay and Optical bench</a:t>
              </a:r>
              <a:endParaRPr lang="en-US" dirty="0"/>
            </a:p>
          </p:txBody>
        </p:sp>
        <p:sp>
          <p:nvSpPr>
            <p:cNvPr id="18" name="Right Arrow 17"/>
            <p:cNvSpPr/>
            <p:nvPr/>
          </p:nvSpPr>
          <p:spPr>
            <a:xfrm rot="16200000">
              <a:off x="3810000" y="2209800"/>
              <a:ext cx="762000" cy="152400"/>
            </a:xfrm>
            <a:prstGeom prst="rightArrow">
              <a:avLst>
                <a:gd name="adj1" fmla="val 50000"/>
                <a:gd name="adj2" fmla="val 595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 rot="5400000">
              <a:off x="3276600" y="2209800"/>
              <a:ext cx="762000" cy="152400"/>
            </a:xfrm>
            <a:prstGeom prst="rightArrow">
              <a:avLst>
                <a:gd name="adj1" fmla="val 50000"/>
                <a:gd name="adj2" fmla="val 595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rot="5400000">
              <a:off x="3276600" y="3352800"/>
              <a:ext cx="762000" cy="152400"/>
            </a:xfrm>
            <a:prstGeom prst="rightArrow">
              <a:avLst>
                <a:gd name="adj1" fmla="val 50000"/>
                <a:gd name="adj2" fmla="val 595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-Right Arrow 21"/>
            <p:cNvSpPr/>
            <p:nvPr/>
          </p:nvSpPr>
          <p:spPr>
            <a:xfrm>
              <a:off x="4495800" y="2667000"/>
              <a:ext cx="1219200" cy="1524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Left-Right Arrow 22"/>
            <p:cNvSpPr/>
            <p:nvPr/>
          </p:nvSpPr>
          <p:spPr>
            <a:xfrm>
              <a:off x="4495800" y="2895600"/>
              <a:ext cx="1219200" cy="1524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91000" y="2133600"/>
              <a:ext cx="5693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Status</a:t>
              </a:r>
              <a:endParaRPr 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48000" y="2133600"/>
              <a:ext cx="5813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Config</a:t>
              </a:r>
              <a:endParaRPr lang="en-US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24200" y="3352800"/>
              <a:ext cx="4747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Data</a:t>
              </a:r>
              <a:endParaRPr 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00600" y="2438400"/>
              <a:ext cx="6267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Optical</a:t>
              </a:r>
              <a:endParaRPr lang="en-US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00600" y="3048000"/>
              <a:ext cx="9015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Mechanical</a:t>
              </a:r>
              <a:endParaRPr lang="en-US" sz="1200" dirty="0"/>
            </a:p>
          </p:txBody>
        </p: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657600" y="3200400"/>
            <a:ext cx="434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AO (supervisory) control can configure (FSM motion, </a:t>
            </a:r>
            <a:r>
              <a:rPr lang="en-US" dirty="0" err="1" smtClean="0"/>
              <a:t>lenslets</a:t>
            </a:r>
            <a:r>
              <a:rPr lang="en-US" dirty="0" smtClean="0"/>
              <a:t>, read-out mode etc.) and access status signals from the NGSWFS sub-system.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NGS WFS needs to interface mechanically and optically to the AO relay/ optical bench.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NGSWFS needs to send pixel data to the RTC.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Note that the RTC has no control path to the sensor (unlike the LGSWFS where there is a TT mirror control).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to the NGS sensor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66800" y="1295400"/>
            <a:ext cx="25908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Design characteristics:</a:t>
            </a:r>
            <a:endParaRPr lang="en-US" sz="1600" dirty="0" smtClean="0"/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NGS light is picked off in collimated space and focused using a (BASF2-N15-BASF2) triplet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F/# = 20.012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Plate scale = 1.063 mm/”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Input to the NGS sensor – spot diagram at the NGS sensor pick-off focal plane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430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Ray fans at the NGS sensor pick-off focal plane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430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Grid distortion at the NGS WFS input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1430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5200</TotalTime>
  <Words>1819</Words>
  <Application>Microsoft Office PowerPoint</Application>
  <PresentationFormat>On-screen Show (4:3)</PresentationFormat>
  <Paragraphs>305</Paragraphs>
  <Slides>37</Slides>
  <Notes>27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NGAO NGS WFS design review</vt:lpstr>
      <vt:lpstr>NGS WFS Requirements</vt:lpstr>
      <vt:lpstr> Motion control requirements</vt:lpstr>
      <vt:lpstr>NGAO optical relay – the packaging problem</vt:lpstr>
      <vt:lpstr>Context diagram of the NGS WFS</vt:lpstr>
      <vt:lpstr>Input to the NGS sensor</vt:lpstr>
      <vt:lpstr>Input to the NGS sensor – spot diagram at the NGS sensor pick-off focal plane</vt:lpstr>
      <vt:lpstr>Ray fans at the NGS sensor pick-off focal plane</vt:lpstr>
      <vt:lpstr>Grid distortion at the NGS WFS input</vt:lpstr>
      <vt:lpstr>Effect of atmospheric dispersion</vt:lpstr>
      <vt:lpstr>What’s the implication for the NGS WFS?</vt:lpstr>
      <vt:lpstr>Analysis result</vt:lpstr>
      <vt:lpstr>NGS WFS parameters</vt:lpstr>
      <vt:lpstr>Modes of operation</vt:lpstr>
      <vt:lpstr>Keck primary projected on the 64x64 actuator BMM HODM</vt:lpstr>
      <vt:lpstr> Motion control</vt:lpstr>
      <vt:lpstr>Modes of operation cont’d</vt:lpstr>
      <vt:lpstr>Modes of operation cont’d</vt:lpstr>
      <vt:lpstr>Pupil mapping between NGSWFS-DM and primary mirror</vt:lpstr>
      <vt:lpstr>WFS design parameters</vt:lpstr>
      <vt:lpstr>63x63 NGS WFS layout</vt:lpstr>
      <vt:lpstr>63x63 sub-aperture NGS WFS spots</vt:lpstr>
      <vt:lpstr>63x63 NGS WFS layout</vt:lpstr>
      <vt:lpstr>63x63 NGS WFS layout</vt:lpstr>
      <vt:lpstr>63x63 NGS WFS post lenslet relay</vt:lpstr>
      <vt:lpstr>Post lenslet relay – spots delivered by the relay</vt:lpstr>
      <vt:lpstr>Post lenslet relay – grid distortion</vt:lpstr>
      <vt:lpstr>5x5 NGS (calibration) WFS layout</vt:lpstr>
      <vt:lpstr>5x5 NGS WFS layout</vt:lpstr>
      <vt:lpstr>5x5 NGS WFS layout</vt:lpstr>
      <vt:lpstr>NGS WFS behind the NGAO optical relay</vt:lpstr>
      <vt:lpstr>NGS WFS spots showing 59 ‘lit’ sub-apertures</vt:lpstr>
      <vt:lpstr>Post lenslet relay – magnified view</vt:lpstr>
      <vt:lpstr>Other issues</vt:lpstr>
      <vt:lpstr>Detector choice and performance</vt:lpstr>
      <vt:lpstr>Predicted Quantum efficiency (based on 75 micron substrate, Bodacious Black AR coating on Pan-STARRS CCID-58)</vt:lpstr>
      <vt:lpstr>Read noise [predicted and measured]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NGAO NGS WFS design review</dc:title>
  <dc:creator>Viswa Velur</dc:creator>
  <cp:lastModifiedBy>Viswa Velur</cp:lastModifiedBy>
  <cp:revision>128</cp:revision>
  <dcterms:created xsi:type="dcterms:W3CDTF">2010-03-24T01:13:53Z</dcterms:created>
  <dcterms:modified xsi:type="dcterms:W3CDTF">2010-03-29T23:09:22Z</dcterms:modified>
</cp:coreProperties>
</file>