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31" d="100"/>
          <a:sy n="131"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BBD43B-9629-4658-9161-C1850CC9A6D1}" type="datetimeFigureOut">
              <a:rPr lang="en-US" smtClean="0"/>
              <a:pPr/>
              <a:t>3/23/2010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7728D-0E24-48E5-BC9D-E0075EBFAC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BBD43B-9629-4658-9161-C1850CC9A6D1}" type="datetimeFigureOut">
              <a:rPr lang="en-US" smtClean="0"/>
              <a:pPr/>
              <a:t>3/23/2010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7728D-0E24-48E5-BC9D-E0075EBFAC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BBD43B-9629-4658-9161-C1850CC9A6D1}" type="datetimeFigureOut">
              <a:rPr lang="en-US" smtClean="0"/>
              <a:pPr/>
              <a:t>3/23/2010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7728D-0E24-48E5-BC9D-E0075EBFAC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BBD43B-9629-4658-9161-C1850CC9A6D1}" type="datetimeFigureOut">
              <a:rPr lang="en-US" smtClean="0"/>
              <a:pPr/>
              <a:t>3/23/2010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7728D-0E24-48E5-BC9D-E0075EBFAC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BBD43B-9629-4658-9161-C1850CC9A6D1}" type="datetimeFigureOut">
              <a:rPr lang="en-US" smtClean="0"/>
              <a:pPr/>
              <a:t>3/23/2010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7728D-0E24-48E5-BC9D-E0075EBFAC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BBD43B-9629-4658-9161-C1850CC9A6D1}" type="datetimeFigureOut">
              <a:rPr lang="en-US" smtClean="0"/>
              <a:pPr/>
              <a:t>3/23/2010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7728D-0E24-48E5-BC9D-E0075EBFAC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BBD43B-9629-4658-9161-C1850CC9A6D1}" type="datetimeFigureOut">
              <a:rPr lang="en-US" smtClean="0"/>
              <a:pPr/>
              <a:t>3/23/2010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97728D-0E24-48E5-BC9D-E0075EBFAC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BBD43B-9629-4658-9161-C1850CC9A6D1}" type="datetimeFigureOut">
              <a:rPr lang="en-US" smtClean="0"/>
              <a:pPr/>
              <a:t>3/23/2010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97728D-0E24-48E5-BC9D-E0075EBFAC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BBD43B-9629-4658-9161-C1850CC9A6D1}" type="datetimeFigureOut">
              <a:rPr lang="en-US" smtClean="0"/>
              <a:pPr/>
              <a:t>3/23/2010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97728D-0E24-48E5-BC9D-E0075EBFAC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BBD43B-9629-4658-9161-C1850CC9A6D1}" type="datetimeFigureOut">
              <a:rPr lang="en-US" smtClean="0"/>
              <a:pPr/>
              <a:t>3/23/2010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7728D-0E24-48E5-BC9D-E0075EBFAC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BBD43B-9629-4658-9161-C1850CC9A6D1}" type="datetimeFigureOut">
              <a:rPr lang="en-US" smtClean="0"/>
              <a:pPr/>
              <a:t>3/23/2010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7728D-0E24-48E5-BC9D-E0075EBFAC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BBD43B-9629-4658-9161-C1850CC9A6D1}" type="datetimeFigureOut">
              <a:rPr lang="en-US" smtClean="0"/>
              <a:pPr/>
              <a:t>3/23/2010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97728D-0E24-48E5-BC9D-E0075EBFAC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NGAO NGS WFS design review</a:t>
            </a:r>
            <a:endParaRPr lang="en-US" dirty="0"/>
          </a:p>
        </p:txBody>
      </p:sp>
      <p:sp>
        <p:nvSpPr>
          <p:cNvPr id="3" name="Subtitle 2"/>
          <p:cNvSpPr>
            <a:spLocks noGrp="1"/>
          </p:cNvSpPr>
          <p:nvPr>
            <p:ph type="subTitle" idx="1"/>
          </p:nvPr>
        </p:nvSpPr>
        <p:spPr/>
        <p:txBody>
          <a:bodyPr/>
          <a:lstStyle/>
          <a:p>
            <a:r>
              <a:rPr lang="en-US" dirty="0" smtClean="0"/>
              <a:t>Caltech Optical Observatories</a:t>
            </a:r>
          </a:p>
          <a:p>
            <a:r>
              <a:rPr lang="en-US" dirty="0" smtClean="0"/>
              <a:t>31</a:t>
            </a:r>
            <a:r>
              <a:rPr lang="en-US" baseline="30000" dirty="0" smtClean="0"/>
              <a:t>st</a:t>
            </a:r>
            <a:r>
              <a:rPr lang="en-US" dirty="0" smtClean="0"/>
              <a:t> March 2010</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60x60 NGS WFS layout</a:t>
            </a:r>
            <a:endParaRPr lang="en-US" dirty="0"/>
          </a:p>
        </p:txBody>
      </p:sp>
      <p:pic>
        <p:nvPicPr>
          <p:cNvPr id="22530" name="Picture 2"/>
          <p:cNvPicPr>
            <a:picLocks noChangeAspect="1" noChangeArrowheads="1"/>
          </p:cNvPicPr>
          <p:nvPr/>
        </p:nvPicPr>
        <p:blipFill>
          <a:blip r:embed="rId2"/>
          <a:srcRect/>
          <a:stretch>
            <a:fillRect/>
          </a:stretch>
        </p:blipFill>
        <p:spPr bwMode="auto">
          <a:xfrm>
            <a:off x="1143000" y="1066800"/>
            <a:ext cx="6921127" cy="5192749"/>
          </a:xfrm>
          <a:prstGeom prst="rect">
            <a:avLst/>
          </a:prstGeom>
          <a:noFill/>
          <a:ln w="9525">
            <a:noFill/>
            <a:miter lim="800000"/>
            <a:headEnd/>
            <a:tailEnd/>
          </a:ln>
          <a:effectLst/>
        </p:spPr>
      </p:pic>
      <p:sp>
        <p:nvSpPr>
          <p:cNvPr id="4" name="TextBox 3"/>
          <p:cNvSpPr txBox="1"/>
          <p:nvPr/>
        </p:nvSpPr>
        <p:spPr>
          <a:xfrm>
            <a:off x="1524000" y="1371600"/>
            <a:ext cx="6096000" cy="1477328"/>
          </a:xfrm>
          <a:prstGeom prst="rect">
            <a:avLst/>
          </a:prstGeom>
          <a:noFill/>
        </p:spPr>
        <p:txBody>
          <a:bodyPr wrap="square" rtlCol="0">
            <a:spAutoFit/>
          </a:bodyPr>
          <a:lstStyle/>
          <a:p>
            <a:pPr>
              <a:buFont typeface="Arial" pitchFamily="34" charset="0"/>
              <a:buChar char="•"/>
            </a:pPr>
            <a:r>
              <a:rPr lang="en-US" dirty="0" smtClean="0"/>
              <a:t>Total relay length = 285 mm</a:t>
            </a:r>
          </a:p>
          <a:p>
            <a:pPr>
              <a:buFont typeface="Arial" pitchFamily="34" charset="0"/>
              <a:buChar char="•"/>
            </a:pPr>
            <a:r>
              <a:rPr lang="en-US" dirty="0" smtClean="0"/>
              <a:t>Components from (left to right) – doublet collimator, </a:t>
            </a:r>
            <a:r>
              <a:rPr lang="en-US" dirty="0" err="1" smtClean="0"/>
              <a:t>lenslet</a:t>
            </a:r>
            <a:r>
              <a:rPr lang="en-US" dirty="0" smtClean="0"/>
              <a:t>, field lens, doublet focusing lens followed by the window and the detector.</a:t>
            </a:r>
          </a:p>
          <a:p>
            <a:pPr>
              <a:buFont typeface="Arial" pitchFamily="34" charset="0"/>
              <a:buChar char="•"/>
            </a:pPr>
            <a:r>
              <a:rPr lang="en-US" dirty="0" smtClean="0"/>
              <a:t>Wavelength of operation – 500-900 nm</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60x60 NGS WFS layout</a:t>
            </a:r>
            <a:endParaRPr lang="en-US" dirty="0"/>
          </a:p>
        </p:txBody>
      </p:sp>
      <p:pic>
        <p:nvPicPr>
          <p:cNvPr id="23554" name="Picture 2"/>
          <p:cNvPicPr>
            <a:picLocks noChangeAspect="1" noChangeArrowheads="1"/>
          </p:cNvPicPr>
          <p:nvPr/>
        </p:nvPicPr>
        <p:blipFill>
          <a:blip r:embed="rId2"/>
          <a:srcRect/>
          <a:stretch>
            <a:fillRect/>
          </a:stretch>
        </p:blipFill>
        <p:spPr bwMode="auto">
          <a:xfrm>
            <a:off x="1066800" y="1295400"/>
            <a:ext cx="6921127" cy="5192749"/>
          </a:xfrm>
          <a:prstGeom prst="rect">
            <a:avLst/>
          </a:prstGeom>
          <a:noFill/>
          <a:ln w="9525">
            <a:noFill/>
            <a:miter lim="800000"/>
            <a:headEnd/>
            <a:tailEnd/>
          </a:ln>
          <a:effectLst/>
        </p:spPr>
      </p:pic>
      <p:sp>
        <p:nvSpPr>
          <p:cNvPr id="4" name="TextBox 3"/>
          <p:cNvSpPr txBox="1"/>
          <p:nvPr/>
        </p:nvSpPr>
        <p:spPr>
          <a:xfrm>
            <a:off x="304800" y="1371601"/>
            <a:ext cx="2438400" cy="923330"/>
          </a:xfrm>
          <a:prstGeom prst="rect">
            <a:avLst/>
          </a:prstGeom>
          <a:solidFill>
            <a:schemeClr val="bg1"/>
          </a:solidFill>
        </p:spPr>
        <p:txBody>
          <a:bodyPr wrap="square" rtlCol="0">
            <a:spAutoFit/>
          </a:bodyPr>
          <a:lstStyle/>
          <a:p>
            <a:r>
              <a:rPr lang="en-US" dirty="0" smtClean="0"/>
              <a:t>21 um pixel detector with 60 spots with 4x4 pixels/sub-aperture.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60x60 NGS WFS layout</a:t>
            </a:r>
            <a:endParaRPr lang="en-US" dirty="0"/>
          </a:p>
        </p:txBody>
      </p:sp>
      <p:pic>
        <p:nvPicPr>
          <p:cNvPr id="1026" name="Picture 2"/>
          <p:cNvPicPr>
            <a:picLocks noChangeAspect="1" noChangeArrowheads="1"/>
          </p:cNvPicPr>
          <p:nvPr/>
        </p:nvPicPr>
        <p:blipFill>
          <a:blip r:embed="rId2"/>
          <a:srcRect/>
          <a:stretch>
            <a:fillRect/>
          </a:stretch>
        </p:blipFill>
        <p:spPr bwMode="auto">
          <a:xfrm>
            <a:off x="0" y="1676400"/>
            <a:ext cx="8938260" cy="327469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60x60 NGS WFS </a:t>
            </a:r>
            <a:r>
              <a:rPr lang="en-US" dirty="0" smtClean="0"/>
              <a:t>post </a:t>
            </a:r>
            <a:r>
              <a:rPr lang="en-US" dirty="0" err="1" smtClean="0"/>
              <a:t>lenslet</a:t>
            </a:r>
            <a:r>
              <a:rPr lang="en-US" dirty="0" smtClean="0"/>
              <a:t> relay</a:t>
            </a:r>
            <a:endParaRPr lang="en-US" dirty="0"/>
          </a:p>
        </p:txBody>
      </p:sp>
      <p:pic>
        <p:nvPicPr>
          <p:cNvPr id="2052" name="Picture 4"/>
          <p:cNvPicPr>
            <a:picLocks noChangeAspect="1" noChangeArrowheads="1"/>
          </p:cNvPicPr>
          <p:nvPr/>
        </p:nvPicPr>
        <p:blipFill>
          <a:blip r:embed="rId2"/>
          <a:srcRect/>
          <a:stretch>
            <a:fillRect/>
          </a:stretch>
        </p:blipFill>
        <p:spPr bwMode="auto">
          <a:xfrm>
            <a:off x="914400" y="1295400"/>
            <a:ext cx="6921127" cy="5192749"/>
          </a:xfrm>
          <a:prstGeom prst="rect">
            <a:avLst/>
          </a:prstGeom>
          <a:noFill/>
          <a:ln w="9525">
            <a:noFill/>
            <a:miter lim="800000"/>
            <a:headEnd/>
            <a:tailEnd/>
          </a:ln>
          <a:effectLst/>
        </p:spPr>
      </p:pic>
      <p:sp>
        <p:nvSpPr>
          <p:cNvPr id="7" name="TextBox 6"/>
          <p:cNvSpPr txBox="1"/>
          <p:nvPr/>
        </p:nvSpPr>
        <p:spPr>
          <a:xfrm>
            <a:off x="1219200" y="1600200"/>
            <a:ext cx="3124200" cy="646331"/>
          </a:xfrm>
          <a:prstGeom prst="rect">
            <a:avLst/>
          </a:prstGeom>
          <a:noFill/>
        </p:spPr>
        <p:txBody>
          <a:bodyPr wrap="square" rtlCol="0">
            <a:spAutoFit/>
          </a:bodyPr>
          <a:lstStyle/>
          <a:p>
            <a:pPr>
              <a:buFont typeface="Arial" pitchFamily="34" charset="0"/>
              <a:buChar char="•"/>
            </a:pPr>
            <a:r>
              <a:rPr lang="en-US" dirty="0" smtClean="0"/>
              <a:t>Mag. = 1.681</a:t>
            </a:r>
          </a:p>
          <a:p>
            <a:pPr>
              <a:buFont typeface="Arial" pitchFamily="34" charset="0"/>
              <a:buChar char="•"/>
            </a:pPr>
            <a:r>
              <a:rPr lang="en-US" dirty="0" smtClean="0"/>
              <a:t>Total relay length = 164 mm</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Post </a:t>
            </a:r>
            <a:r>
              <a:rPr lang="en-US" dirty="0" err="1" smtClean="0"/>
              <a:t>lenslet</a:t>
            </a:r>
            <a:r>
              <a:rPr lang="en-US" dirty="0" smtClean="0"/>
              <a:t> relay – spots delivered by the relay</a:t>
            </a:r>
            <a:endParaRPr lang="en-US" dirty="0"/>
          </a:p>
        </p:txBody>
      </p:sp>
      <p:pic>
        <p:nvPicPr>
          <p:cNvPr id="3074" name="Picture 2"/>
          <p:cNvPicPr>
            <a:picLocks noChangeAspect="1" noChangeArrowheads="1"/>
          </p:cNvPicPr>
          <p:nvPr/>
        </p:nvPicPr>
        <p:blipFill>
          <a:blip r:embed="rId2"/>
          <a:srcRect/>
          <a:stretch>
            <a:fillRect/>
          </a:stretch>
        </p:blipFill>
        <p:spPr bwMode="auto">
          <a:xfrm>
            <a:off x="990600" y="1295400"/>
            <a:ext cx="6921127" cy="5192749"/>
          </a:xfrm>
          <a:prstGeom prst="rect">
            <a:avLst/>
          </a:prstGeom>
          <a:noFill/>
          <a:ln w="9525">
            <a:noFill/>
            <a:miter lim="800000"/>
            <a:headEnd/>
            <a:tailEnd/>
          </a:ln>
          <a:effectLst/>
        </p:spPr>
      </p:pic>
      <p:sp>
        <p:nvSpPr>
          <p:cNvPr id="6" name="TextBox 5"/>
          <p:cNvSpPr txBox="1"/>
          <p:nvPr/>
        </p:nvSpPr>
        <p:spPr>
          <a:xfrm>
            <a:off x="6019800" y="1371600"/>
            <a:ext cx="1905000" cy="923330"/>
          </a:xfrm>
          <a:prstGeom prst="rect">
            <a:avLst/>
          </a:prstGeom>
          <a:noFill/>
        </p:spPr>
        <p:txBody>
          <a:bodyPr wrap="square" rtlCol="0">
            <a:spAutoFit/>
          </a:bodyPr>
          <a:lstStyle/>
          <a:p>
            <a:r>
              <a:rPr lang="en-US" dirty="0" smtClean="0"/>
              <a:t>(</a:t>
            </a:r>
            <a:r>
              <a:rPr lang="en-US" dirty="0" err="1" smtClean="0"/>
              <a:t>Huygen’s</a:t>
            </a:r>
            <a:r>
              <a:rPr lang="en-US" dirty="0" smtClean="0"/>
              <a:t>) PSF </a:t>
            </a:r>
            <a:r>
              <a:rPr lang="en-US" dirty="0" err="1" smtClean="0"/>
              <a:t>Strehl</a:t>
            </a:r>
            <a:r>
              <a:rPr lang="en-US" dirty="0" smtClean="0"/>
              <a:t> = 99.2</a:t>
            </a:r>
            <a:r>
              <a:rPr lang="en-US" dirty="0" smtClean="0"/>
              <a:t>% </a:t>
            </a:r>
            <a:r>
              <a:rPr lang="en-US" dirty="0" smtClean="0"/>
              <a:t>at worst field point.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a:t>
            </a:r>
            <a:r>
              <a:rPr lang="en-US" dirty="0" err="1" smtClean="0"/>
              <a:t>lenslet</a:t>
            </a:r>
            <a:r>
              <a:rPr lang="en-US" dirty="0" smtClean="0"/>
              <a:t> relay – grid distortion</a:t>
            </a:r>
            <a:endParaRPr lang="en-US" dirty="0"/>
          </a:p>
        </p:txBody>
      </p:sp>
      <p:pic>
        <p:nvPicPr>
          <p:cNvPr id="4100" name="Picture 4"/>
          <p:cNvPicPr>
            <a:picLocks noChangeAspect="1" noChangeArrowheads="1"/>
          </p:cNvPicPr>
          <p:nvPr/>
        </p:nvPicPr>
        <p:blipFill>
          <a:blip r:embed="rId2"/>
          <a:srcRect/>
          <a:stretch>
            <a:fillRect/>
          </a:stretch>
        </p:blipFill>
        <p:spPr bwMode="auto">
          <a:xfrm>
            <a:off x="914400" y="1219200"/>
            <a:ext cx="6921127" cy="5192749"/>
          </a:xfrm>
          <a:prstGeom prst="rect">
            <a:avLst/>
          </a:prstGeom>
          <a:noFill/>
          <a:ln w="9525">
            <a:noFill/>
            <a:miter lim="800000"/>
            <a:headEnd/>
            <a:tailEnd/>
          </a:ln>
          <a:effectLst/>
        </p:spPr>
      </p:pic>
      <p:sp>
        <p:nvSpPr>
          <p:cNvPr id="7" name="TextBox 6"/>
          <p:cNvSpPr txBox="1"/>
          <p:nvPr/>
        </p:nvSpPr>
        <p:spPr>
          <a:xfrm>
            <a:off x="6019800" y="1238071"/>
            <a:ext cx="2514600" cy="1200329"/>
          </a:xfrm>
          <a:prstGeom prst="rect">
            <a:avLst/>
          </a:prstGeom>
          <a:solidFill>
            <a:schemeClr val="bg1"/>
          </a:solidFill>
        </p:spPr>
        <p:txBody>
          <a:bodyPr wrap="square" rtlCol="0">
            <a:spAutoFit/>
          </a:bodyPr>
          <a:lstStyle/>
          <a:p>
            <a:r>
              <a:rPr lang="en-US" dirty="0" smtClean="0"/>
              <a:t>700 nm is the central wavelength, GD at 500 nm is 0.047% and GD at 900 nm is 0.013%</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5x5</a:t>
            </a:r>
            <a:r>
              <a:rPr lang="en-US" dirty="0" smtClean="0"/>
              <a:t> </a:t>
            </a:r>
            <a:r>
              <a:rPr lang="en-US" dirty="0" smtClean="0"/>
              <a:t>NGS </a:t>
            </a:r>
            <a:r>
              <a:rPr lang="en-US" dirty="0" smtClean="0"/>
              <a:t>(calibration) WFS </a:t>
            </a:r>
            <a:r>
              <a:rPr lang="en-US" dirty="0" smtClean="0"/>
              <a:t>layout</a:t>
            </a:r>
            <a:endParaRPr lang="en-US" dirty="0"/>
          </a:p>
        </p:txBody>
      </p:sp>
      <p:pic>
        <p:nvPicPr>
          <p:cNvPr id="5122" name="Picture 2"/>
          <p:cNvPicPr>
            <a:picLocks noChangeAspect="1" noChangeArrowheads="1"/>
          </p:cNvPicPr>
          <p:nvPr/>
        </p:nvPicPr>
        <p:blipFill>
          <a:blip r:embed="rId2"/>
          <a:srcRect/>
          <a:stretch>
            <a:fillRect/>
          </a:stretch>
        </p:blipFill>
        <p:spPr bwMode="auto">
          <a:xfrm>
            <a:off x="1143000" y="1143000"/>
            <a:ext cx="6921127" cy="5192749"/>
          </a:xfrm>
          <a:prstGeom prst="rect">
            <a:avLst/>
          </a:prstGeom>
          <a:noFill/>
          <a:ln w="9525">
            <a:noFill/>
            <a:miter lim="800000"/>
            <a:headEnd/>
            <a:tailEnd/>
          </a:ln>
          <a:effectLst/>
        </p:spPr>
      </p:pic>
      <p:sp>
        <p:nvSpPr>
          <p:cNvPr id="4" name="TextBox 3"/>
          <p:cNvSpPr txBox="1"/>
          <p:nvPr/>
        </p:nvSpPr>
        <p:spPr>
          <a:xfrm>
            <a:off x="1524000" y="1371600"/>
            <a:ext cx="6096000" cy="1477328"/>
          </a:xfrm>
          <a:prstGeom prst="rect">
            <a:avLst/>
          </a:prstGeom>
          <a:noFill/>
        </p:spPr>
        <p:txBody>
          <a:bodyPr wrap="square" rtlCol="0">
            <a:spAutoFit/>
          </a:bodyPr>
          <a:lstStyle/>
          <a:p>
            <a:pPr>
              <a:buFont typeface="Arial" pitchFamily="34" charset="0"/>
              <a:buChar char="•"/>
            </a:pPr>
            <a:r>
              <a:rPr lang="en-US" dirty="0" smtClean="0"/>
              <a:t>Total relay length = 265 mm</a:t>
            </a:r>
          </a:p>
          <a:p>
            <a:pPr>
              <a:buFont typeface="Arial" pitchFamily="34" charset="0"/>
              <a:buChar char="•"/>
            </a:pPr>
            <a:r>
              <a:rPr lang="en-US" dirty="0" smtClean="0"/>
              <a:t>Components from (left to right) – doublet collimator, </a:t>
            </a:r>
            <a:r>
              <a:rPr lang="en-US" dirty="0" err="1" smtClean="0"/>
              <a:t>lenslet</a:t>
            </a:r>
            <a:r>
              <a:rPr lang="en-US" dirty="0" smtClean="0"/>
              <a:t>, field lens, doublet focusing lens followed a field flattener detector window and the focal plane array.</a:t>
            </a:r>
          </a:p>
          <a:p>
            <a:pPr>
              <a:buFont typeface="Arial" pitchFamily="34" charset="0"/>
              <a:buChar char="•"/>
            </a:pPr>
            <a:r>
              <a:rPr lang="en-US" dirty="0" smtClean="0"/>
              <a:t>Wavelength of operation – 500-900 nm</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5x5</a:t>
            </a:r>
            <a:r>
              <a:rPr lang="en-US" dirty="0" smtClean="0"/>
              <a:t> </a:t>
            </a:r>
            <a:r>
              <a:rPr lang="en-US" dirty="0" smtClean="0"/>
              <a:t>NGS WFS layout</a:t>
            </a:r>
            <a:endParaRPr lang="en-US" dirty="0"/>
          </a:p>
        </p:txBody>
      </p:sp>
      <p:pic>
        <p:nvPicPr>
          <p:cNvPr id="6146" name="Picture 2"/>
          <p:cNvPicPr>
            <a:picLocks noChangeAspect="1" noChangeArrowheads="1"/>
          </p:cNvPicPr>
          <p:nvPr/>
        </p:nvPicPr>
        <p:blipFill>
          <a:blip r:embed="rId2"/>
          <a:srcRect/>
          <a:stretch>
            <a:fillRect/>
          </a:stretch>
        </p:blipFill>
        <p:spPr bwMode="auto">
          <a:xfrm>
            <a:off x="1066800" y="1219200"/>
            <a:ext cx="6921127" cy="5192749"/>
          </a:xfrm>
          <a:prstGeom prst="rect">
            <a:avLst/>
          </a:prstGeom>
          <a:noFill/>
          <a:ln w="9525">
            <a:noFill/>
            <a:miter lim="800000"/>
            <a:headEnd/>
            <a:tailEnd/>
          </a:ln>
          <a:effectLst/>
        </p:spPr>
      </p:pic>
      <p:sp>
        <p:nvSpPr>
          <p:cNvPr id="4" name="TextBox 3"/>
          <p:cNvSpPr txBox="1"/>
          <p:nvPr/>
        </p:nvSpPr>
        <p:spPr>
          <a:xfrm>
            <a:off x="304800" y="1371601"/>
            <a:ext cx="2438400" cy="1754326"/>
          </a:xfrm>
          <a:prstGeom prst="rect">
            <a:avLst/>
          </a:prstGeom>
          <a:solidFill>
            <a:schemeClr val="bg1"/>
          </a:solidFill>
        </p:spPr>
        <p:txBody>
          <a:bodyPr wrap="square" rtlCol="0">
            <a:spAutoFit/>
          </a:bodyPr>
          <a:lstStyle/>
          <a:p>
            <a:r>
              <a:rPr lang="en-US" dirty="0" smtClean="0"/>
              <a:t>21 um pixel detector with 5 spots across the pupil with 4x4 (binned) pixels/sub-aperture </a:t>
            </a:r>
            <a:r>
              <a:rPr lang="en-US" i="1" dirty="0" smtClean="0"/>
              <a:t>[16x16 physical pixels/sub-aperture]</a:t>
            </a:r>
            <a:endParaRPr lang="en-US" i="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5x5 </a:t>
            </a:r>
            <a:r>
              <a:rPr lang="en-US" dirty="0" smtClean="0"/>
              <a:t>NGS WFS layout</a:t>
            </a:r>
            <a:endParaRPr lang="en-US" dirty="0"/>
          </a:p>
        </p:txBody>
      </p:sp>
      <p:pic>
        <p:nvPicPr>
          <p:cNvPr id="7170" name="Picture 2"/>
          <p:cNvPicPr>
            <a:picLocks noChangeAspect="1" noChangeArrowheads="1"/>
          </p:cNvPicPr>
          <p:nvPr/>
        </p:nvPicPr>
        <p:blipFill>
          <a:blip r:embed="rId2"/>
          <a:srcRect/>
          <a:stretch>
            <a:fillRect/>
          </a:stretch>
        </p:blipFill>
        <p:spPr bwMode="auto">
          <a:xfrm>
            <a:off x="22860" y="1447800"/>
            <a:ext cx="9121140" cy="334899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5x5 </a:t>
            </a:r>
            <a:r>
              <a:rPr lang="en-US" dirty="0" smtClean="0"/>
              <a:t>NGS WFS </a:t>
            </a:r>
            <a:r>
              <a:rPr lang="en-US" dirty="0" smtClean="0"/>
              <a:t>post </a:t>
            </a:r>
            <a:r>
              <a:rPr lang="en-US" dirty="0" err="1" smtClean="0"/>
              <a:t>lenslet</a:t>
            </a:r>
            <a:r>
              <a:rPr lang="en-US" dirty="0" smtClean="0"/>
              <a:t> relay</a:t>
            </a:r>
            <a:endParaRPr lang="en-US" dirty="0"/>
          </a:p>
        </p:txBody>
      </p:sp>
      <p:pic>
        <p:nvPicPr>
          <p:cNvPr id="8194" name="Picture 2"/>
          <p:cNvPicPr>
            <a:picLocks noChangeAspect="1" noChangeArrowheads="1"/>
          </p:cNvPicPr>
          <p:nvPr/>
        </p:nvPicPr>
        <p:blipFill>
          <a:blip r:embed="rId2"/>
          <a:srcRect/>
          <a:stretch>
            <a:fillRect/>
          </a:stretch>
        </p:blipFill>
        <p:spPr bwMode="auto">
          <a:xfrm>
            <a:off x="1219200" y="1295400"/>
            <a:ext cx="6921127" cy="5192749"/>
          </a:xfrm>
          <a:prstGeom prst="rect">
            <a:avLst/>
          </a:prstGeom>
          <a:noFill/>
          <a:ln w="9525">
            <a:noFill/>
            <a:miter lim="800000"/>
            <a:headEnd/>
            <a:tailEnd/>
          </a:ln>
          <a:effectLst/>
        </p:spPr>
      </p:pic>
      <p:sp>
        <p:nvSpPr>
          <p:cNvPr id="7" name="TextBox 6"/>
          <p:cNvSpPr txBox="1"/>
          <p:nvPr/>
        </p:nvSpPr>
        <p:spPr>
          <a:xfrm>
            <a:off x="1219200" y="1600200"/>
            <a:ext cx="3124200" cy="646331"/>
          </a:xfrm>
          <a:prstGeom prst="rect">
            <a:avLst/>
          </a:prstGeom>
          <a:noFill/>
        </p:spPr>
        <p:txBody>
          <a:bodyPr wrap="square" rtlCol="0">
            <a:spAutoFit/>
          </a:bodyPr>
          <a:lstStyle/>
          <a:p>
            <a:pPr>
              <a:buFont typeface="Arial" pitchFamily="34" charset="0"/>
              <a:buChar char="•"/>
            </a:pPr>
            <a:r>
              <a:rPr lang="en-US" dirty="0" smtClean="0"/>
              <a:t>Mag. = -0.560</a:t>
            </a:r>
          </a:p>
          <a:p>
            <a:pPr>
              <a:buFont typeface="Arial" pitchFamily="34" charset="0"/>
              <a:buChar char="•"/>
            </a:pPr>
            <a:r>
              <a:rPr lang="en-US" dirty="0" smtClean="0"/>
              <a:t>Total relay length = 137 mm</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to the NGS sensor</a:t>
            </a:r>
            <a:endParaRPr lang="en-US" dirty="0"/>
          </a:p>
        </p:txBody>
      </p:sp>
      <p:pic>
        <p:nvPicPr>
          <p:cNvPr id="1028" name="Picture 4"/>
          <p:cNvPicPr>
            <a:picLocks noChangeAspect="1" noChangeArrowheads="1"/>
          </p:cNvPicPr>
          <p:nvPr/>
        </p:nvPicPr>
        <p:blipFill>
          <a:blip r:embed="rId2"/>
          <a:srcRect/>
          <a:stretch>
            <a:fillRect/>
          </a:stretch>
        </p:blipFill>
        <p:spPr bwMode="auto">
          <a:xfrm>
            <a:off x="990600" y="1219200"/>
            <a:ext cx="6921127" cy="5192749"/>
          </a:xfrm>
          <a:prstGeom prst="rect">
            <a:avLst/>
          </a:prstGeom>
          <a:noFill/>
          <a:ln w="9525">
            <a:noFill/>
            <a:miter lim="800000"/>
            <a:headEnd/>
            <a:tailEnd/>
          </a:ln>
          <a:effectLst/>
        </p:spPr>
      </p:pic>
      <p:sp>
        <p:nvSpPr>
          <p:cNvPr id="8" name="TextBox 7"/>
          <p:cNvSpPr txBox="1"/>
          <p:nvPr/>
        </p:nvSpPr>
        <p:spPr>
          <a:xfrm>
            <a:off x="1066800" y="1295400"/>
            <a:ext cx="2590800" cy="1815882"/>
          </a:xfrm>
          <a:prstGeom prst="rect">
            <a:avLst/>
          </a:prstGeom>
          <a:solidFill>
            <a:schemeClr val="bg1"/>
          </a:solidFill>
        </p:spPr>
        <p:txBody>
          <a:bodyPr wrap="square" rtlCol="0">
            <a:spAutoFit/>
          </a:bodyPr>
          <a:lstStyle/>
          <a:p>
            <a:r>
              <a:rPr lang="en-US" sz="1600" b="1" dirty="0" smtClean="0"/>
              <a:t>Design characteristics:</a:t>
            </a:r>
            <a:endParaRPr lang="en-US" sz="1600" dirty="0" smtClean="0"/>
          </a:p>
          <a:p>
            <a:pPr>
              <a:buFont typeface="Wingdings" pitchFamily="2" charset="2"/>
              <a:buChar char="§"/>
            </a:pPr>
            <a:r>
              <a:rPr lang="en-US" sz="1600" dirty="0" smtClean="0"/>
              <a:t> NGS light is picked off in collimated space and focused using a (BASF2-N15-BASF2) triplet</a:t>
            </a:r>
          </a:p>
          <a:p>
            <a:pPr>
              <a:buFont typeface="Wingdings" pitchFamily="2" charset="2"/>
              <a:buChar char="§"/>
            </a:pPr>
            <a:r>
              <a:rPr lang="en-US" sz="1600" dirty="0" smtClean="0"/>
              <a:t> Output f/# - 20.012</a:t>
            </a:r>
          </a:p>
          <a:p>
            <a:pPr>
              <a:buFont typeface="Wingdings" pitchFamily="2" charset="2"/>
              <a:buChar char="§"/>
            </a:pPr>
            <a:r>
              <a:rPr lang="en-US" sz="1600" dirty="0" smtClean="0"/>
              <a:t> Plate scale = 1.063 mm/”</a:t>
            </a:r>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Post </a:t>
            </a:r>
            <a:r>
              <a:rPr lang="en-US" dirty="0" err="1" smtClean="0"/>
              <a:t>lenslet</a:t>
            </a:r>
            <a:r>
              <a:rPr lang="en-US" dirty="0" smtClean="0"/>
              <a:t> relay – spots delivered by the relay</a:t>
            </a:r>
            <a:endParaRPr lang="en-US" dirty="0"/>
          </a:p>
        </p:txBody>
      </p:sp>
      <p:pic>
        <p:nvPicPr>
          <p:cNvPr id="9218" name="Picture 2"/>
          <p:cNvPicPr>
            <a:picLocks noChangeAspect="1" noChangeArrowheads="1"/>
          </p:cNvPicPr>
          <p:nvPr/>
        </p:nvPicPr>
        <p:blipFill>
          <a:blip r:embed="rId2"/>
          <a:srcRect/>
          <a:stretch>
            <a:fillRect/>
          </a:stretch>
        </p:blipFill>
        <p:spPr bwMode="auto">
          <a:xfrm>
            <a:off x="1295400" y="1371600"/>
            <a:ext cx="6921127" cy="5192749"/>
          </a:xfrm>
          <a:prstGeom prst="rect">
            <a:avLst/>
          </a:prstGeom>
          <a:noFill/>
          <a:ln w="9525">
            <a:noFill/>
            <a:miter lim="800000"/>
            <a:headEnd/>
            <a:tailEnd/>
          </a:ln>
          <a:effectLst/>
        </p:spPr>
      </p:pic>
      <p:sp>
        <p:nvSpPr>
          <p:cNvPr id="6" name="TextBox 5"/>
          <p:cNvSpPr txBox="1"/>
          <p:nvPr/>
        </p:nvSpPr>
        <p:spPr>
          <a:xfrm>
            <a:off x="6248400" y="1447800"/>
            <a:ext cx="1905000" cy="923330"/>
          </a:xfrm>
          <a:prstGeom prst="rect">
            <a:avLst/>
          </a:prstGeom>
          <a:noFill/>
        </p:spPr>
        <p:txBody>
          <a:bodyPr wrap="square" rtlCol="0">
            <a:spAutoFit/>
          </a:bodyPr>
          <a:lstStyle/>
          <a:p>
            <a:r>
              <a:rPr lang="en-US" dirty="0" smtClean="0"/>
              <a:t>(</a:t>
            </a:r>
            <a:r>
              <a:rPr lang="en-US" dirty="0" err="1" smtClean="0"/>
              <a:t>Huygen’s</a:t>
            </a:r>
            <a:r>
              <a:rPr lang="en-US" dirty="0" smtClean="0"/>
              <a:t>) PSF </a:t>
            </a:r>
            <a:r>
              <a:rPr lang="en-US" dirty="0" err="1" smtClean="0"/>
              <a:t>Strehl</a:t>
            </a:r>
            <a:r>
              <a:rPr lang="en-US" dirty="0" smtClean="0"/>
              <a:t> = 95% at worst field point.</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a:t>
            </a:r>
            <a:r>
              <a:rPr lang="en-US" dirty="0" err="1" smtClean="0"/>
              <a:t>lenslet</a:t>
            </a:r>
            <a:r>
              <a:rPr lang="en-US" dirty="0" smtClean="0"/>
              <a:t> relay – grid distortion</a:t>
            </a:r>
            <a:endParaRPr lang="en-US" dirty="0"/>
          </a:p>
        </p:txBody>
      </p:sp>
      <p:pic>
        <p:nvPicPr>
          <p:cNvPr id="10242" name="Picture 2"/>
          <p:cNvPicPr>
            <a:picLocks noChangeAspect="1" noChangeArrowheads="1"/>
          </p:cNvPicPr>
          <p:nvPr/>
        </p:nvPicPr>
        <p:blipFill>
          <a:blip r:embed="rId2"/>
          <a:srcRect/>
          <a:stretch>
            <a:fillRect/>
          </a:stretch>
        </p:blipFill>
        <p:spPr bwMode="auto">
          <a:xfrm>
            <a:off x="990600" y="1295400"/>
            <a:ext cx="6921127" cy="5192749"/>
          </a:xfrm>
          <a:prstGeom prst="rect">
            <a:avLst/>
          </a:prstGeom>
          <a:noFill/>
          <a:ln w="9525">
            <a:noFill/>
            <a:miter lim="800000"/>
            <a:headEnd/>
            <a:tailEnd/>
          </a:ln>
          <a:effectLst/>
        </p:spPr>
      </p:pic>
      <p:sp>
        <p:nvSpPr>
          <p:cNvPr id="7" name="TextBox 6"/>
          <p:cNvSpPr txBox="1"/>
          <p:nvPr/>
        </p:nvSpPr>
        <p:spPr>
          <a:xfrm>
            <a:off x="6172200" y="1238071"/>
            <a:ext cx="2514600" cy="1200329"/>
          </a:xfrm>
          <a:prstGeom prst="rect">
            <a:avLst/>
          </a:prstGeom>
          <a:solidFill>
            <a:schemeClr val="bg1"/>
          </a:solidFill>
        </p:spPr>
        <p:txBody>
          <a:bodyPr wrap="square" rtlCol="0">
            <a:spAutoFit/>
          </a:bodyPr>
          <a:lstStyle/>
          <a:p>
            <a:r>
              <a:rPr lang="en-US" dirty="0" smtClean="0"/>
              <a:t>700 nm is the central wavelength, GD at 500 nm is 0.015% and GD at 900 nm is 0.016%</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Input to the NGS sensor – spot diagram at the NGS sensor pick-off focal plane</a:t>
            </a:r>
            <a:endParaRPr lang="en-US" sz="2400" dirty="0"/>
          </a:p>
        </p:txBody>
      </p:sp>
      <p:pic>
        <p:nvPicPr>
          <p:cNvPr id="3074" name="Picture 2"/>
          <p:cNvPicPr>
            <a:picLocks noChangeAspect="1" noChangeArrowheads="1"/>
          </p:cNvPicPr>
          <p:nvPr/>
        </p:nvPicPr>
        <p:blipFill>
          <a:blip r:embed="rId2"/>
          <a:srcRect/>
          <a:stretch>
            <a:fillRect/>
          </a:stretch>
        </p:blipFill>
        <p:spPr bwMode="auto">
          <a:xfrm>
            <a:off x="914400" y="1219200"/>
            <a:ext cx="6921127" cy="5192749"/>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Ray fans at the NGS sensor pick-off focal plane</a:t>
            </a:r>
            <a:endParaRPr lang="en-US" sz="2800" dirty="0"/>
          </a:p>
        </p:txBody>
      </p:sp>
      <p:pic>
        <p:nvPicPr>
          <p:cNvPr id="2051" name="Picture 3"/>
          <p:cNvPicPr>
            <a:picLocks noChangeAspect="1" noChangeArrowheads="1"/>
          </p:cNvPicPr>
          <p:nvPr/>
        </p:nvPicPr>
        <p:blipFill>
          <a:blip r:embed="rId2"/>
          <a:srcRect/>
          <a:stretch>
            <a:fillRect/>
          </a:stretch>
        </p:blipFill>
        <p:spPr bwMode="auto">
          <a:xfrm>
            <a:off x="990600" y="1143000"/>
            <a:ext cx="6921127" cy="5192749"/>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Grid distortion at the NGS WFS input</a:t>
            </a:r>
            <a:endParaRPr lang="en-US" dirty="0"/>
          </a:p>
        </p:txBody>
      </p:sp>
      <p:pic>
        <p:nvPicPr>
          <p:cNvPr id="4098" name="Picture 2"/>
          <p:cNvPicPr>
            <a:picLocks noChangeAspect="1" noChangeArrowheads="1"/>
          </p:cNvPicPr>
          <p:nvPr/>
        </p:nvPicPr>
        <p:blipFill>
          <a:blip r:embed="rId2"/>
          <a:srcRect/>
          <a:stretch>
            <a:fillRect/>
          </a:stretch>
        </p:blipFill>
        <p:spPr bwMode="auto">
          <a:xfrm>
            <a:off x="1066800" y="1143000"/>
            <a:ext cx="6921127" cy="5192749"/>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the implication on the NGS sensor?</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smtClean="0"/>
              <a:t>Wavefront</a:t>
            </a:r>
            <a:r>
              <a:rPr lang="en-US" dirty="0" smtClean="0"/>
              <a:t> error is 1.15 waves RMS (6 waves P-V) @ 600 nm at the extreme (and worst case) field points. This is mostly astigmatism.</a:t>
            </a:r>
          </a:p>
          <a:p>
            <a:r>
              <a:rPr lang="en-US" dirty="0" smtClean="0"/>
              <a:t>As per KAONs 685 we know that this corresponds to (y = ar^2 -&gt; 0.69 *10^(-6) = 25 * a -&gt; a = .276*10^(-7); </a:t>
            </a:r>
            <a:r>
              <a:rPr lang="en-US" dirty="0" err="1" smtClean="0"/>
              <a:t>dy</a:t>
            </a:r>
            <a:r>
              <a:rPr lang="en-US" dirty="0" smtClean="0"/>
              <a:t>/</a:t>
            </a:r>
            <a:r>
              <a:rPr lang="en-US" dirty="0" err="1" smtClean="0"/>
              <a:t>dr</a:t>
            </a:r>
            <a:r>
              <a:rPr lang="en-US" dirty="0" smtClean="0"/>
              <a:t> = 2*a*r -&gt; ) </a:t>
            </a:r>
            <a:r>
              <a:rPr lang="en-US" i="1" dirty="0" smtClean="0"/>
              <a:t>[c.f. Figure 13 in the KAON]</a:t>
            </a:r>
          </a:p>
          <a:p>
            <a:r>
              <a:rPr lang="en-US" dirty="0" smtClean="0"/>
              <a:t>Figures 9 and 10 along with corresponding analysis also indicate that for a large # of sub-apertures (60 in our case) the sub-ap. Spot size due to input aberration is going to be of the order of 2 um (RMS).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NGS </a:t>
            </a:r>
            <a:r>
              <a:rPr lang="en-US" dirty="0" err="1" smtClean="0"/>
              <a:t>wavefront</a:t>
            </a:r>
            <a:r>
              <a:rPr lang="en-US" dirty="0" smtClean="0"/>
              <a:t> sensor parameters</a:t>
            </a:r>
            <a:endParaRPr lang="en-US" dirty="0"/>
          </a:p>
        </p:txBody>
      </p:sp>
      <p:sp>
        <p:nvSpPr>
          <p:cNvPr id="3" name="Content Placeholder 2"/>
          <p:cNvSpPr>
            <a:spLocks noGrp="1"/>
          </p:cNvSpPr>
          <p:nvPr>
            <p:ph idx="1"/>
          </p:nvPr>
        </p:nvSpPr>
        <p:spPr>
          <a:xfrm>
            <a:off x="457200" y="1600201"/>
            <a:ext cx="7620000" cy="2438399"/>
          </a:xfrm>
        </p:spPr>
        <p:txBody>
          <a:bodyPr>
            <a:normAutofit fontScale="70000" lnSpcReduction="20000"/>
          </a:bodyPr>
          <a:lstStyle/>
          <a:p>
            <a:r>
              <a:rPr lang="en-US" dirty="0" smtClean="0"/>
              <a:t>Based on the pupil geometry, we design the sensor to have 60 sub-apertures across the a circle that inscribes the Keck primary mirror. We also support another calibration mode with 5x5 pupil samples across the Keck primary mirror.</a:t>
            </a:r>
          </a:p>
          <a:p>
            <a:r>
              <a:rPr lang="en-US" dirty="0" smtClean="0"/>
              <a:t>The detector plate scale is 4” because the sensor needs to track extended objects that are 4” in diameter. One could also work out the spot size.</a:t>
            </a:r>
          </a:p>
          <a:p>
            <a:endParaRPr lang="en-US" dirty="0" smtClean="0"/>
          </a:p>
          <a:p>
            <a:endParaRPr lang="en-US" dirty="0"/>
          </a:p>
        </p:txBody>
      </p:sp>
      <p:pic>
        <p:nvPicPr>
          <p:cNvPr id="4" name="Picture 1"/>
          <p:cNvPicPr>
            <a:picLocks noChangeAspect="1" noChangeArrowheads="1"/>
          </p:cNvPicPr>
          <p:nvPr/>
        </p:nvPicPr>
        <p:blipFill>
          <a:blip r:embed="rId2"/>
          <a:srcRect/>
          <a:stretch>
            <a:fillRect/>
          </a:stretch>
        </p:blipFill>
        <p:spPr bwMode="auto">
          <a:xfrm>
            <a:off x="2667000" y="3581400"/>
            <a:ext cx="3667125" cy="32766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Modes of operation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60x60 mode of operation - since all the visible </a:t>
            </a:r>
            <a:r>
              <a:rPr lang="en-US" dirty="0" err="1" smtClean="0"/>
              <a:t>wavefront</a:t>
            </a:r>
            <a:r>
              <a:rPr lang="en-US" dirty="0" smtClean="0"/>
              <a:t> sensing detectors are identical (for spares and cost consideration in procurement and software development) in the NGAO we use 4 physical pixels per sub-ap. Which can be binned on chip and read as 2x2 pixels/sub-aperture with almost zero read noise </a:t>
            </a:r>
            <a:r>
              <a:rPr lang="en-US" dirty="0" smtClean="0"/>
              <a:t>penalty. </a:t>
            </a:r>
            <a:r>
              <a:rPr lang="en-US" dirty="0" smtClean="0"/>
              <a:t>This gives us the flexibility of 2 modes, one with high linearity and another with lower read noise.</a:t>
            </a:r>
          </a:p>
          <a:p>
            <a:r>
              <a:rPr lang="en-US" dirty="0" smtClean="0"/>
              <a:t>5x5 mode of operation – to simply the size of moving parts while facilitating the two pupil sampling modes, we use the same collimator for both configurations. The table in the next page summaries all the design parameters.</a:t>
            </a:r>
          </a:p>
          <a:p>
            <a:pPr>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WFS design parameters</a:t>
            </a:r>
            <a:endParaRPr lang="en-US" dirty="0"/>
          </a:p>
        </p:txBody>
      </p:sp>
      <p:pic>
        <p:nvPicPr>
          <p:cNvPr id="5122" name="Picture 2"/>
          <p:cNvPicPr>
            <a:picLocks noChangeAspect="1" noChangeArrowheads="1"/>
          </p:cNvPicPr>
          <p:nvPr/>
        </p:nvPicPr>
        <p:blipFill>
          <a:blip r:embed="rId2"/>
          <a:srcRect/>
          <a:stretch>
            <a:fillRect/>
          </a:stretch>
        </p:blipFill>
        <p:spPr bwMode="auto">
          <a:xfrm>
            <a:off x="1971675" y="1995488"/>
            <a:ext cx="5200650" cy="286702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682</Words>
  <Application>Microsoft Office PowerPoint</Application>
  <PresentationFormat>On-screen Show (4:3)</PresentationFormat>
  <Paragraphs>50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NGAO NGS WFS design review</vt:lpstr>
      <vt:lpstr>Input to the NGS sensor</vt:lpstr>
      <vt:lpstr>Input to the NGS sensor – spot diagram at the NGS sensor pick-off focal plane</vt:lpstr>
      <vt:lpstr>Ray fans at the NGS sensor pick-off focal plane</vt:lpstr>
      <vt:lpstr>Grid distortion at the NGS WFS input</vt:lpstr>
      <vt:lpstr>What’s the implication on the NGS sensor?</vt:lpstr>
      <vt:lpstr>NGS wavefront sensor parameters</vt:lpstr>
      <vt:lpstr>Modes of operation</vt:lpstr>
      <vt:lpstr>WFS design parameters</vt:lpstr>
      <vt:lpstr>60x60 NGS WFS layout</vt:lpstr>
      <vt:lpstr>60x60 NGS WFS layout</vt:lpstr>
      <vt:lpstr>60x60 NGS WFS layout</vt:lpstr>
      <vt:lpstr>60x60 NGS WFS post lenslet relay</vt:lpstr>
      <vt:lpstr>Post lenslet relay – spots delivered by the relay</vt:lpstr>
      <vt:lpstr>Post lenslet relay – grid distortion</vt:lpstr>
      <vt:lpstr>5x5 NGS (calibration) WFS layout</vt:lpstr>
      <vt:lpstr>5x5 NGS WFS layout</vt:lpstr>
      <vt:lpstr>5x5 NGS WFS layout</vt:lpstr>
      <vt:lpstr>5x5 NGS WFS post lenslet relay</vt:lpstr>
      <vt:lpstr>Post lenslet relay – spots delivered by the relay</vt:lpstr>
      <vt:lpstr>Post lenslet relay – grid distortion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NGAO NGS WFS design review</dc:title>
  <dc:creator>Viswa Velur</dc:creator>
  <cp:lastModifiedBy>Viswa Velur</cp:lastModifiedBy>
  <cp:revision>45</cp:revision>
  <dcterms:created xsi:type="dcterms:W3CDTF">2010-03-24T01:13:53Z</dcterms:created>
  <dcterms:modified xsi:type="dcterms:W3CDTF">2010-03-24T03:01:36Z</dcterms:modified>
</cp:coreProperties>
</file>