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78" r:id="rId3"/>
    <p:sldId id="296" r:id="rId4"/>
    <p:sldId id="293" r:id="rId5"/>
    <p:sldId id="257" r:id="rId6"/>
    <p:sldId id="286" r:id="rId7"/>
    <p:sldId id="285" r:id="rId8"/>
    <p:sldId id="259" r:id="rId9"/>
    <p:sldId id="258" r:id="rId10"/>
    <p:sldId id="260" r:id="rId11"/>
    <p:sldId id="295" r:id="rId12"/>
    <p:sldId id="298" r:id="rId13"/>
    <p:sldId id="261" r:id="rId14"/>
    <p:sldId id="277" r:id="rId15"/>
    <p:sldId id="262" r:id="rId16"/>
    <p:sldId id="264" r:id="rId17"/>
    <p:sldId id="290" r:id="rId18"/>
    <p:sldId id="294" r:id="rId19"/>
    <p:sldId id="291" r:id="rId20"/>
    <p:sldId id="308" r:id="rId21"/>
    <p:sldId id="280" r:id="rId22"/>
    <p:sldId id="263" r:id="rId23"/>
    <p:sldId id="265" r:id="rId24"/>
    <p:sldId id="266" r:id="rId25"/>
    <p:sldId id="282" r:id="rId26"/>
    <p:sldId id="267" r:id="rId27"/>
    <p:sldId id="268" r:id="rId28"/>
    <p:sldId id="269" r:id="rId29"/>
    <p:sldId id="270" r:id="rId30"/>
    <p:sldId id="299" r:id="rId31"/>
    <p:sldId id="300" r:id="rId32"/>
    <p:sldId id="301" r:id="rId33"/>
    <p:sldId id="302" r:id="rId34"/>
    <p:sldId id="271" r:id="rId35"/>
    <p:sldId id="272" r:id="rId36"/>
    <p:sldId id="273" r:id="rId37"/>
    <p:sldId id="283" r:id="rId38"/>
    <p:sldId id="284" r:id="rId39"/>
    <p:sldId id="281" r:id="rId40"/>
    <p:sldId id="305" r:id="rId41"/>
    <p:sldId id="306" r:id="rId42"/>
    <p:sldId id="307" r:id="rId43"/>
    <p:sldId id="303" r:id="rId44"/>
    <p:sldId id="304" r:id="rId45"/>
    <p:sldId id="297" r:id="rId46"/>
    <p:sldId id="279" r:id="rId47"/>
    <p:sldId id="287" r:id="rId48"/>
    <p:sldId id="288" r:id="rId49"/>
    <p:sldId id="289" r:id="rId5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Dekany" initials="RD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226" autoAdjust="0"/>
    <p:restoredTop sz="94660"/>
  </p:normalViewPr>
  <p:slideViewPr>
    <p:cSldViewPr>
      <p:cViewPr varScale="1">
        <p:scale>
          <a:sx n="131" d="100"/>
          <a:sy n="131" d="100"/>
        </p:scale>
        <p:origin x="-6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Seagate%20Backup\LGS%20(1)\C\Documents%20and%20Settings\Viswa%20Velur\Desktop\vnv\NGAO\ngs_Wfs\ngs_wfs_requirements\wfs_relay_rev1_excel_9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swa%20Velur\Application%20Data\SSH\temp\CCID-74%20Performance%20Prediction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Dispersion (</a:t>
            </a:r>
            <a:r>
              <a:rPr lang="en-US" dirty="0" err="1"/>
              <a:t>mas</a:t>
            </a:r>
            <a:r>
              <a:rPr lang="en-US" dirty="0"/>
              <a:t>, RMS</a:t>
            </a:r>
            <a:r>
              <a:rPr lang="en-US" dirty="0" smtClean="0"/>
              <a:t>) vs. Zenith</a:t>
            </a:r>
            <a:r>
              <a:rPr lang="en-US" baseline="0" dirty="0" smtClean="0"/>
              <a:t> angle</a:t>
            </a:r>
            <a:endParaRPr lang="en-US" dirty="0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strRef>
              <c:f>Sheet3!$B$16</c:f>
              <c:strCache>
                <c:ptCount val="1"/>
                <c:pt idx="0">
                  <c:v>Dispersion (mas, RMS)</c:v>
                </c:pt>
              </c:strCache>
            </c:strRef>
          </c:tx>
          <c:xVal>
            <c:numRef>
              <c:f>Sheet3!$A$17:$A$23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30</c:v>
                </c:pt>
                <c:pt idx="5">
                  <c:v>45</c:v>
                </c:pt>
                <c:pt idx="6">
                  <c:v>60</c:v>
                </c:pt>
              </c:numCache>
            </c:numRef>
          </c:xVal>
          <c:yVal>
            <c:numRef>
              <c:f>Sheet3!$B$17:$B$23</c:f>
              <c:numCache>
                <c:formatCode>General</c:formatCode>
                <c:ptCount val="7"/>
                <c:pt idx="0">
                  <c:v>0</c:v>
                </c:pt>
                <c:pt idx="1">
                  <c:v>16.54</c:v>
                </c:pt>
                <c:pt idx="2">
                  <c:v>33.33</c:v>
                </c:pt>
                <c:pt idx="3">
                  <c:v>68.790000000000006</c:v>
                </c:pt>
                <c:pt idx="4">
                  <c:v>109</c:v>
                </c:pt>
                <c:pt idx="5">
                  <c:v>189</c:v>
                </c:pt>
                <c:pt idx="6">
                  <c:v>327</c:v>
                </c:pt>
              </c:numCache>
            </c:numRef>
          </c:yVal>
        </c:ser>
        <c:axId val="43494784"/>
        <c:axId val="43513344"/>
      </c:scatterChart>
      <c:valAx>
        <c:axId val="43494784"/>
        <c:scaling>
          <c:orientation val="minMax"/>
        </c:scaling>
        <c:axPos val="b"/>
        <c:numFmt formatCode="General" sourceLinked="1"/>
        <c:tickLblPos val="nextTo"/>
        <c:crossAx val="43513344"/>
        <c:crosses val="autoZero"/>
        <c:crossBetween val="midCat"/>
      </c:valAx>
      <c:valAx>
        <c:axId val="43513344"/>
        <c:scaling>
          <c:orientation val="minMax"/>
        </c:scaling>
        <c:axPos val="l"/>
        <c:majorGridlines/>
        <c:numFmt formatCode="General" sourceLinked="1"/>
        <c:tickLblPos val="nextTo"/>
        <c:crossAx val="43494784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scatterChart>
        <c:scatterStyle val="smoothMarker"/>
        <c:ser>
          <c:idx val="0"/>
          <c:order val="0"/>
          <c:tx>
            <c:strRef>
              <c:f>QE!$B$3</c:f>
              <c:strCache>
                <c:ptCount val="1"/>
                <c:pt idx="0">
                  <c:v>QE</c:v>
                </c:pt>
              </c:strCache>
            </c:strRef>
          </c:tx>
          <c:xVal>
            <c:numRef>
              <c:f>QE!$A$4:$A$15</c:f>
              <c:numCache>
                <c:formatCode>0.000</c:formatCode>
                <c:ptCount val="12"/>
                <c:pt idx="0">
                  <c:v>0.4</c:v>
                </c:pt>
                <c:pt idx="1">
                  <c:v>0.5</c:v>
                </c:pt>
                <c:pt idx="2">
                  <c:v>0.60000000000000009</c:v>
                </c:pt>
                <c:pt idx="3">
                  <c:v>0.65000000000000013</c:v>
                </c:pt>
                <c:pt idx="4">
                  <c:v>0.70000000000000007</c:v>
                </c:pt>
                <c:pt idx="5">
                  <c:v>0.75000000000000011</c:v>
                </c:pt>
                <c:pt idx="6">
                  <c:v>0.8</c:v>
                </c:pt>
                <c:pt idx="7">
                  <c:v>0.85000000000000009</c:v>
                </c:pt>
                <c:pt idx="8">
                  <c:v>0.9</c:v>
                </c:pt>
                <c:pt idx="9">
                  <c:v>0.95000000000000007</c:v>
                </c:pt>
                <c:pt idx="10" formatCode="General">
                  <c:v>1</c:v>
                </c:pt>
                <c:pt idx="11" formatCode="General">
                  <c:v>1.05</c:v>
                </c:pt>
              </c:numCache>
            </c:numRef>
          </c:xVal>
          <c:yVal>
            <c:numRef>
              <c:f>QE!$B$4:$B$15</c:f>
              <c:numCache>
                <c:formatCode>0.0%</c:formatCode>
                <c:ptCount val="12"/>
                <c:pt idx="0">
                  <c:v>0.35000000000000003</c:v>
                </c:pt>
                <c:pt idx="1">
                  <c:v>0.70000000000000007</c:v>
                </c:pt>
                <c:pt idx="2">
                  <c:v>0.5</c:v>
                </c:pt>
                <c:pt idx="3">
                  <c:v>0.88</c:v>
                </c:pt>
                <c:pt idx="4">
                  <c:v>0.92</c:v>
                </c:pt>
                <c:pt idx="5">
                  <c:v>0.98</c:v>
                </c:pt>
                <c:pt idx="6">
                  <c:v>1</c:v>
                </c:pt>
                <c:pt idx="7">
                  <c:v>0.98</c:v>
                </c:pt>
                <c:pt idx="8">
                  <c:v>0.88</c:v>
                </c:pt>
                <c:pt idx="9">
                  <c:v>0.72000000000000008</c:v>
                </c:pt>
                <c:pt idx="10">
                  <c:v>0.38000000000000006</c:v>
                </c:pt>
                <c:pt idx="11">
                  <c:v>0.11</c:v>
                </c:pt>
              </c:numCache>
            </c:numRef>
          </c:yVal>
          <c:smooth val="1"/>
        </c:ser>
        <c:axId val="56356864"/>
        <c:axId val="56358400"/>
      </c:scatterChart>
      <c:valAx>
        <c:axId val="56356864"/>
        <c:scaling>
          <c:orientation val="minMax"/>
        </c:scaling>
        <c:axPos val="b"/>
        <c:numFmt formatCode="0.000" sourceLinked="1"/>
        <c:tickLblPos val="nextTo"/>
        <c:crossAx val="56358400"/>
        <c:crosses val="autoZero"/>
        <c:crossBetween val="midCat"/>
      </c:valAx>
      <c:valAx>
        <c:axId val="56358400"/>
        <c:scaling>
          <c:orientation val="minMax"/>
        </c:scaling>
        <c:axPos val="l"/>
        <c:majorGridlines/>
        <c:numFmt formatCode="0.0%" sourceLinked="1"/>
        <c:tickLblPos val="nextTo"/>
        <c:crossAx val="56356864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Read Noise vs. Frame Rate
CCID-66 (actual, blue curve) and CCID-74 (predicted, orange curve) with 2 stage Planar JFET Readout</a:t>
            </a:r>
          </a:p>
        </c:rich>
      </c:tx>
      <c:layout>
        <c:manualLayout>
          <c:xMode val="edge"/>
          <c:yMode val="edge"/>
          <c:x val="0.13933236574746005"/>
          <c:y val="2.8777003689337003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336719883889699"/>
          <c:y val="0.20683471401710901"/>
          <c:w val="0.82583454281567503"/>
          <c:h val="0.6636696475853342"/>
        </c:manualLayout>
      </c:layout>
      <c:scatterChart>
        <c:scatterStyle val="smoothMarker"/>
        <c:ser>
          <c:idx val="3"/>
          <c:order val="0"/>
          <c:tx>
            <c:v>CCID-74, predicted</c:v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'Read Noise'!$G$16:$G$21</c:f>
              <c:numCache>
                <c:formatCode>General</c:formatCode>
                <c:ptCount val="6"/>
                <c:pt idx="0">
                  <c:v>500</c:v>
                </c:pt>
                <c:pt idx="1">
                  <c:v>1000</c:v>
                </c:pt>
                <c:pt idx="2">
                  <c:v>1500</c:v>
                </c:pt>
                <c:pt idx="3">
                  <c:v>2000</c:v>
                </c:pt>
                <c:pt idx="4">
                  <c:v>2500</c:v>
                </c:pt>
                <c:pt idx="5">
                  <c:v>3000</c:v>
                </c:pt>
              </c:numCache>
            </c:numRef>
          </c:xVal>
          <c:yVal>
            <c:numRef>
              <c:f>'Read Noise'!$H$16:$H$21</c:f>
              <c:numCache>
                <c:formatCode>0.00</c:formatCode>
                <c:ptCount val="6"/>
                <c:pt idx="0">
                  <c:v>1.2402150351182402</c:v>
                </c:pt>
                <c:pt idx="1">
                  <c:v>1.7532446111899676</c:v>
                </c:pt>
                <c:pt idx="2">
                  <c:v>2.1470393051310883</c:v>
                </c:pt>
                <c:pt idx="3">
                  <c:v>2.5301636310721087</c:v>
                </c:pt>
                <c:pt idx="4">
                  <c:v>2.8624639735724187</c:v>
                </c:pt>
                <c:pt idx="5">
                  <c:v>3.1600129827711232</c:v>
                </c:pt>
              </c:numCache>
            </c:numRef>
          </c:yVal>
          <c:smooth val="1"/>
        </c:ser>
        <c:ser>
          <c:idx val="0"/>
          <c:order val="1"/>
          <c:tx>
            <c:v>CCID-66, measured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'Read Noise'!$G$7:$G$11</c:f>
              <c:numCache>
                <c:formatCode>General</c:formatCode>
                <c:ptCount val="5"/>
                <c:pt idx="0">
                  <c:v>287</c:v>
                </c:pt>
                <c:pt idx="1">
                  <c:v>561</c:v>
                </c:pt>
                <c:pt idx="2">
                  <c:v>1256</c:v>
                </c:pt>
                <c:pt idx="3">
                  <c:v>1515</c:v>
                </c:pt>
                <c:pt idx="4">
                  <c:v>1908</c:v>
                </c:pt>
              </c:numCache>
            </c:numRef>
          </c:xVal>
          <c:yVal>
            <c:numRef>
              <c:f>'Read Noise'!$H$7:$H$11</c:f>
              <c:numCache>
                <c:formatCode>General</c:formatCode>
                <c:ptCount val="5"/>
                <c:pt idx="0">
                  <c:v>1.3</c:v>
                </c:pt>
                <c:pt idx="1">
                  <c:v>1.6700000000000002</c:v>
                </c:pt>
                <c:pt idx="2">
                  <c:v>2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yVal>
        </c:ser>
        <c:axId val="59944960"/>
        <c:axId val="59958784"/>
      </c:scatterChart>
      <c:valAx>
        <c:axId val="59944960"/>
        <c:scaling>
          <c:logBase val="10"/>
          <c:orientation val="minMax"/>
          <c:min val="100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Frame Rate, Hz</a:t>
                </a:r>
              </a:p>
            </c:rich>
          </c:tx>
          <c:layout>
            <c:manualLayout>
              <c:xMode val="edge"/>
              <c:yMode val="edge"/>
              <c:x val="0.45428156748911502"/>
              <c:y val="0.9190655553281991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958784"/>
        <c:crossesAt val="0.1"/>
        <c:crossBetween val="midCat"/>
        <c:majorUnit val="100"/>
        <c:minorUnit val="100"/>
      </c:valAx>
      <c:valAx>
        <c:axId val="59958784"/>
        <c:scaling>
          <c:logBase val="10"/>
          <c:orientation val="minMax"/>
          <c:min val="0.1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Read noise, electrons</a:t>
                </a:r>
              </a:p>
            </c:rich>
          </c:tx>
          <c:layout>
            <c:manualLayout>
              <c:xMode val="edge"/>
              <c:yMode val="edge"/>
              <c:x val="2.9027576197387508E-2"/>
              <c:y val="0.39568380072838305"/>
            </c:manualLayout>
          </c:layout>
          <c:spPr>
            <a:noFill/>
            <a:ln w="25400">
              <a:noFill/>
            </a:ln>
          </c:spPr>
        </c:title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9944960"/>
        <c:crossesAt val="100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Read Noise vs. Pixel Clock Rate
CCID-66 (actual, blue curve) and CCID-74 (predicted, orange curve) with 2 stage Planar JFET Readout</a:t>
            </a:r>
          </a:p>
        </c:rich>
      </c:tx>
      <c:layout>
        <c:manualLayout>
          <c:xMode val="edge"/>
          <c:yMode val="edge"/>
          <c:x val="0.13808149334680803"/>
          <c:y val="2.8828879555320205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3546599310302"/>
          <c:y val="0.20720757180386401"/>
          <c:w val="0.82848896008084993"/>
          <c:h val="0.6594606198279479"/>
        </c:manualLayout>
      </c:layout>
      <c:scatterChart>
        <c:scatterStyle val="smoothMarker"/>
        <c:ser>
          <c:idx val="3"/>
          <c:order val="0"/>
          <c:tx>
            <c:v>CCID-74, predicted</c:v>
          </c:tx>
          <c:spPr>
            <a:ln w="12700">
              <a:solidFill>
                <a:srgbClr val="FF66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xVal>
            <c:numRef>
              <c:f>'Read Noise'!$A$4:$A$73</c:f>
              <c:numCache>
                <c:formatCode>General</c:formatCode>
                <c:ptCount val="70"/>
                <c:pt idx="0">
                  <c:v>1.0000000000000002E-3</c:v>
                </c:pt>
                <c:pt idx="1">
                  <c:v>1.0000000000000002E-2</c:v>
                </c:pt>
                <c:pt idx="2">
                  <c:v>2.0000000000000004E-2</c:v>
                </c:pt>
                <c:pt idx="3">
                  <c:v>3.0000000000000002E-2</c:v>
                </c:pt>
                <c:pt idx="4">
                  <c:v>4.0000000000000008E-2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8.0000000000000016E-2</c:v>
                </c:pt>
                <c:pt idx="9">
                  <c:v>9.0000000000000011E-2</c:v>
                </c:pt>
                <c:pt idx="10">
                  <c:v>0.1</c:v>
                </c:pt>
                <c:pt idx="11">
                  <c:v>0.2</c:v>
                </c:pt>
                <c:pt idx="12">
                  <c:v>0.30000000000000004</c:v>
                </c:pt>
                <c:pt idx="13">
                  <c:v>0.4</c:v>
                </c:pt>
                <c:pt idx="14">
                  <c:v>0.5</c:v>
                </c:pt>
                <c:pt idx="15">
                  <c:v>0.60000000000000009</c:v>
                </c:pt>
                <c:pt idx="16">
                  <c:v>0.70000000000000007</c:v>
                </c:pt>
                <c:pt idx="17">
                  <c:v>0.8</c:v>
                </c:pt>
                <c:pt idx="18">
                  <c:v>0.9</c:v>
                </c:pt>
                <c:pt idx="19">
                  <c:v>1</c:v>
                </c:pt>
                <c:pt idx="20">
                  <c:v>1.1000000000000001</c:v>
                </c:pt>
                <c:pt idx="21">
                  <c:v>1.2</c:v>
                </c:pt>
                <c:pt idx="22">
                  <c:v>1.3</c:v>
                </c:pt>
                <c:pt idx="23">
                  <c:v>1.4</c:v>
                </c:pt>
                <c:pt idx="24">
                  <c:v>1.5</c:v>
                </c:pt>
                <c:pt idx="25">
                  <c:v>1.6</c:v>
                </c:pt>
                <c:pt idx="26">
                  <c:v>1.7</c:v>
                </c:pt>
                <c:pt idx="27">
                  <c:v>1.8</c:v>
                </c:pt>
                <c:pt idx="28">
                  <c:v>1.9000000000000001</c:v>
                </c:pt>
                <c:pt idx="29">
                  <c:v>2</c:v>
                </c:pt>
                <c:pt idx="30">
                  <c:v>2.1</c:v>
                </c:pt>
                <c:pt idx="31">
                  <c:v>2.2000000000000002</c:v>
                </c:pt>
                <c:pt idx="32">
                  <c:v>2.2999999999999998</c:v>
                </c:pt>
                <c:pt idx="33">
                  <c:v>2.4</c:v>
                </c:pt>
                <c:pt idx="34">
                  <c:v>2.5</c:v>
                </c:pt>
                <c:pt idx="35">
                  <c:v>2.6</c:v>
                </c:pt>
                <c:pt idx="36">
                  <c:v>2.7</c:v>
                </c:pt>
                <c:pt idx="37">
                  <c:v>2.8</c:v>
                </c:pt>
                <c:pt idx="38">
                  <c:v>2.9</c:v>
                </c:pt>
                <c:pt idx="39">
                  <c:v>3</c:v>
                </c:pt>
                <c:pt idx="40">
                  <c:v>3.1</c:v>
                </c:pt>
                <c:pt idx="41">
                  <c:v>3.2</c:v>
                </c:pt>
                <c:pt idx="42">
                  <c:v>3.3</c:v>
                </c:pt>
                <c:pt idx="43">
                  <c:v>3.4</c:v>
                </c:pt>
                <c:pt idx="44">
                  <c:v>3.5</c:v>
                </c:pt>
                <c:pt idx="45">
                  <c:v>3.6</c:v>
                </c:pt>
                <c:pt idx="46">
                  <c:v>3.7</c:v>
                </c:pt>
                <c:pt idx="47">
                  <c:v>3.8</c:v>
                </c:pt>
                <c:pt idx="48">
                  <c:v>3.9</c:v>
                </c:pt>
                <c:pt idx="49">
                  <c:v>4</c:v>
                </c:pt>
                <c:pt idx="50">
                  <c:v>4.0999999999999996</c:v>
                </c:pt>
                <c:pt idx="51">
                  <c:v>4.2</c:v>
                </c:pt>
                <c:pt idx="52">
                  <c:v>4.3</c:v>
                </c:pt>
                <c:pt idx="53">
                  <c:v>4.4000000000000004</c:v>
                </c:pt>
                <c:pt idx="54">
                  <c:v>4.5</c:v>
                </c:pt>
                <c:pt idx="55">
                  <c:v>4.5999999999999996</c:v>
                </c:pt>
                <c:pt idx="56">
                  <c:v>4.7</c:v>
                </c:pt>
                <c:pt idx="57">
                  <c:v>4.8</c:v>
                </c:pt>
                <c:pt idx="58">
                  <c:v>4.9000000000000004</c:v>
                </c:pt>
                <c:pt idx="59">
                  <c:v>5</c:v>
                </c:pt>
                <c:pt idx="60">
                  <c:v>5.0999999999999996</c:v>
                </c:pt>
                <c:pt idx="61">
                  <c:v>5.2</c:v>
                </c:pt>
                <c:pt idx="62">
                  <c:v>5.3</c:v>
                </c:pt>
                <c:pt idx="63">
                  <c:v>5.4</c:v>
                </c:pt>
                <c:pt idx="64">
                  <c:v>5.5</c:v>
                </c:pt>
                <c:pt idx="65">
                  <c:v>5.6</c:v>
                </c:pt>
                <c:pt idx="66">
                  <c:v>5.7</c:v>
                </c:pt>
                <c:pt idx="67">
                  <c:v>5.8</c:v>
                </c:pt>
                <c:pt idx="68">
                  <c:v>5.9</c:v>
                </c:pt>
                <c:pt idx="69">
                  <c:v>6</c:v>
                </c:pt>
              </c:numCache>
            </c:numRef>
          </c:xVal>
          <c:yVal>
            <c:numRef>
              <c:f>'Read Noise'!$C$4:$C$73</c:f>
              <c:numCache>
                <c:formatCode>0.00</c:formatCode>
                <c:ptCount val="70"/>
                <c:pt idx="0">
                  <c:v>0.24331050121192901</c:v>
                </c:pt>
                <c:pt idx="1">
                  <c:v>0.24331050121192901</c:v>
                </c:pt>
                <c:pt idx="2">
                  <c:v>0.26229754097207997</c:v>
                </c:pt>
                <c:pt idx="3">
                  <c:v>0.29844039047465909</c:v>
                </c:pt>
                <c:pt idx="4">
                  <c:v>0.33466401061363005</c:v>
                </c:pt>
                <c:pt idx="5">
                  <c:v>0.36878177829171604</c:v>
                </c:pt>
                <c:pt idx="6">
                  <c:v>0.40066611203511199</c:v>
                </c:pt>
                <c:pt idx="7">
                  <c:v>0.43054782379130502</c:v>
                </c:pt>
                <c:pt idx="8">
                  <c:v>0.45869379764718898</c:v>
                </c:pt>
                <c:pt idx="9">
                  <c:v>0.48534065928536807</c:v>
                </c:pt>
                <c:pt idx="10">
                  <c:v>0.51068581339214913</c:v>
                </c:pt>
                <c:pt idx="11">
                  <c:v>0.71777433779705502</c:v>
                </c:pt>
                <c:pt idx="12">
                  <c:v>0.87787622514034802</c:v>
                </c:pt>
                <c:pt idx="13">
                  <c:v>1.013114011353115</c:v>
                </c:pt>
                <c:pt idx="14">
                  <c:v>1.1323603666677853</c:v>
                </c:pt>
                <c:pt idx="15">
                  <c:v>1.2402150351182402</c:v>
                </c:pt>
                <c:pt idx="16">
                  <c:v>1.3394241833180189</c:v>
                </c:pt>
                <c:pt idx="17">
                  <c:v>1.431782106327635</c:v>
                </c:pt>
                <c:pt idx="18">
                  <c:v>1.5185373079235021</c:v>
                </c:pt>
                <c:pt idx="19">
                  <c:v>1.6005998875421668</c:v>
                </c:pt>
                <c:pt idx="20">
                  <c:v>1.6786574722351533</c:v>
                </c:pt>
                <c:pt idx="21">
                  <c:v>1.7532446111899676</c:v>
                </c:pt>
                <c:pt idx="22">
                  <c:v>1.8247866050160919</c:v>
                </c:pt>
                <c:pt idx="23">
                  <c:v>1.8936284142958379</c:v>
                </c:pt>
                <c:pt idx="24">
                  <c:v>1.9600544210131863</c:v>
                </c:pt>
                <c:pt idx="25">
                  <c:v>2.0243023489587735</c:v>
                </c:pt>
                <c:pt idx="26">
                  <c:v>2.0865733237281927</c:v>
                </c:pt>
                <c:pt idx="27">
                  <c:v>2.1470393051310883</c:v>
                </c:pt>
                <c:pt idx="28">
                  <c:v>2.2058486849855825</c:v>
                </c:pt>
                <c:pt idx="29">
                  <c:v>2.2631305751105071</c:v>
                </c:pt>
                <c:pt idx="30">
                  <c:v>2.3189981416448737</c:v>
                </c:pt>
                <c:pt idx="31">
                  <c:v>2.3735512327618831</c:v>
                </c:pt>
                <c:pt idx="32">
                  <c:v>2.4268784745913377</c:v>
                </c:pt>
                <c:pt idx="33">
                  <c:v>2.4790589612458431</c:v>
                </c:pt>
                <c:pt idx="34">
                  <c:v>2.5301636310721087</c:v>
                </c:pt>
                <c:pt idx="35">
                  <c:v>2.5802563975161608</c:v>
                </c:pt>
                <c:pt idx="36">
                  <c:v>2.6293950860451782</c:v>
                </c:pt>
                <c:pt idx="37">
                  <c:v>2.6776322162900352</c:v>
                </c:pt>
                <c:pt idx="38">
                  <c:v>2.7250156595563984</c:v>
                </c:pt>
                <c:pt idx="39">
                  <c:v>2.771589195148997</c:v>
                </c:pt>
                <c:pt idx="40">
                  <c:v>2.8173929839137526</c:v>
                </c:pt>
                <c:pt idx="41">
                  <c:v>2.8624639735724187</c:v>
                </c:pt>
                <c:pt idx="42">
                  <c:v>2.9068362474857401</c:v>
                </c:pt>
                <c:pt idx="43">
                  <c:v>2.9505413262055931</c:v>
                </c:pt>
                <c:pt idx="44">
                  <c:v>2.9936084293994454</c:v>
                </c:pt>
                <c:pt idx="45">
                  <c:v>3.0360647043317246</c:v>
                </c:pt>
                <c:pt idx="46">
                  <c:v>3.0779354259773704</c:v>
                </c:pt>
                <c:pt idx="47">
                  <c:v>3.1192441729570191</c:v>
                </c:pt>
                <c:pt idx="48">
                  <c:v>3.1600129827711232</c:v>
                </c:pt>
                <c:pt idx="49">
                  <c:v>3.2002624892342784</c:v>
                </c:pt>
                <c:pt idx="50">
                  <c:v>3.2400120445425045</c:v>
                </c:pt>
                <c:pt idx="51">
                  <c:v>3.2792798280226401</c:v>
                </c:pt>
                <c:pt idx="52">
                  <c:v>3.3180829432979277</c:v>
                </c:pt>
                <c:pt idx="53">
                  <c:v>3.3564375053429401</c:v>
                </c:pt>
                <c:pt idx="54">
                  <c:v>3.3943587186847397</c:v>
                </c:pt>
                <c:pt idx="55">
                  <c:v>3.4318609478266149</c:v>
                </c:pt>
                <c:pt idx="56">
                  <c:v>3.4689577808192449</c:v>
                </c:pt>
                <c:pt idx="57">
                  <c:v>3.505662086777142</c:v>
                </c:pt>
                <c:pt idx="58">
                  <c:v>3.5419860680305426</c:v>
                </c:pt>
                <c:pt idx="59">
                  <c:v>3.5779413075119066</c:v>
                </c:pt>
                <c:pt idx="60">
                  <c:v>3.613538811898668</c:v>
                </c:pt>
                <c:pt idx="61">
                  <c:v>3.6487890509676708</c:v>
                </c:pt>
                <c:pt idx="62">
                  <c:v>3.6837019935600792</c:v>
                </c:pt>
                <c:pt idx="63">
                  <c:v>3.7182871405069404</c:v>
                </c:pt>
                <c:pt idx="64">
                  <c:v>3.7525535548234599</c:v>
                </c:pt>
                <c:pt idx="65">
                  <c:v>3.7865098894439901</c:v>
                </c:pt>
                <c:pt idx="66">
                  <c:v>3.8201644127381322</c:v>
                </c:pt>
                <c:pt idx="67">
                  <c:v>3.853525032021174</c:v>
                </c:pt>
                <c:pt idx="68">
                  <c:v>3.8865993152482434</c:v>
                </c:pt>
                <c:pt idx="69">
                  <c:v>3.9193945110607751</c:v>
                </c:pt>
              </c:numCache>
            </c:numRef>
          </c:yVal>
          <c:smooth val="1"/>
        </c:ser>
        <c:ser>
          <c:idx val="0"/>
          <c:order val="1"/>
          <c:tx>
            <c:v>CCID-66, measured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'Read Noise'!$F$7:$F$11</c:f>
              <c:numCache>
                <c:formatCode>General</c:formatCode>
                <c:ptCount val="5"/>
                <c:pt idx="0">
                  <c:v>0.5</c:v>
                </c:pt>
                <c:pt idx="1">
                  <c:v>1</c:v>
                </c:pt>
                <c:pt idx="2">
                  <c:v>2.38</c:v>
                </c:pt>
                <c:pt idx="3">
                  <c:v>2.94</c:v>
                </c:pt>
                <c:pt idx="4">
                  <c:v>3.8499999999999988</c:v>
                </c:pt>
              </c:numCache>
            </c:numRef>
          </c:xVal>
          <c:yVal>
            <c:numRef>
              <c:f>'Read Noise'!$H$7:$H$11</c:f>
              <c:numCache>
                <c:formatCode>General</c:formatCode>
                <c:ptCount val="5"/>
                <c:pt idx="0">
                  <c:v>1.3</c:v>
                </c:pt>
                <c:pt idx="1">
                  <c:v>1.6700000000000002</c:v>
                </c:pt>
                <c:pt idx="2">
                  <c:v>2</c:v>
                </c:pt>
                <c:pt idx="3">
                  <c:v>2.8</c:v>
                </c:pt>
                <c:pt idx="4">
                  <c:v>4.5999999999999996</c:v>
                </c:pt>
              </c:numCache>
            </c:numRef>
          </c:yVal>
        </c:ser>
        <c:axId val="71340416"/>
        <c:axId val="71643136"/>
      </c:scatterChart>
      <c:valAx>
        <c:axId val="71340416"/>
        <c:scaling>
          <c:logBase val="10"/>
          <c:orientation val="minMax"/>
        </c:scaling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Pixel Clock Rate, MHz</a:t>
                </a:r>
              </a:p>
            </c:rich>
          </c:tx>
          <c:layout>
            <c:manualLayout>
              <c:xMode val="edge"/>
              <c:yMode val="edge"/>
              <c:x val="0.42151192705867907"/>
              <c:y val="0.9153169258814137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643136"/>
        <c:crossesAt val="1.0000000000000002E-3"/>
        <c:crossBetween val="midCat"/>
      </c:valAx>
      <c:valAx>
        <c:axId val="71643136"/>
        <c:scaling>
          <c:logBase val="10"/>
          <c:orientation val="minMax"/>
          <c:min val="1.0000000000000002E-2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1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Read noise, electrons</a:t>
                </a:r>
              </a:p>
            </c:rich>
          </c:tx>
          <c:layout>
            <c:manualLayout>
              <c:xMode val="edge"/>
              <c:yMode val="edge"/>
              <c:x val="2.9069788073012297E-2"/>
              <c:y val="0.39459528891344509"/>
            </c:manualLayout>
          </c:layout>
          <c:spPr>
            <a:noFill/>
            <a:ln w="25400">
              <a:noFill/>
            </a:ln>
          </c:spPr>
        </c:title>
        <c:numFmt formatCode="0.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340416"/>
        <c:crossesAt val="1.0000000000000002E-3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957DD-640B-4A38-92F5-EAF7245018CB}" type="datetimeFigureOut">
              <a:rPr lang="en-US" smtClean="0"/>
              <a:pPr/>
              <a:t>3/31/2010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E27DA-63F9-47A0-9C9D-560AEE952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E77CEF-A40B-434E-BA72-92830E827CC6}" type="datetimeFigureOut">
              <a:rPr lang="en-US" smtClean="0"/>
              <a:pPr/>
              <a:t>3/31/2010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DC49CE-149D-4A3E-A56E-50BF942CDD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C49CE-149D-4A3E-A56E-50BF942CDD3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469B-666F-4359-BEBD-D462666BCA65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37DD-F89A-47B0-9C5C-E41FB50C61E7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A057-3F88-42AA-B218-1B665E6986A1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FC38-C944-42DD-8829-B27C1AE4B65F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DD98-BC02-4775-9018-9413F4560369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B593-6DAA-416D-ACE4-D7AF9A7D3958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7199B-48E5-4BF5-A4A3-0E89EA35E1C3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7DFA1-B005-4E48-8D40-6A91AF84869D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46786-B678-43F7-A8AA-9E520396568F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E6FA-16B8-4C77-BEBE-8C3F9B4B74A3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79823-8797-489B-AB13-802D75CB93B3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AC227-7AE0-4349-8B6A-5A2FBAD8B9DF}" type="datetime1">
              <a:rPr lang="en-US" smtClean="0"/>
              <a:pPr/>
              <a:t>3/31/2010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728D-0E24-48E5-BC9D-E0075EBFA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ir.caltech.edu/twiki_oir/pub/Keck/NGAO/OptoMechanicalPDRPhase/1410-CM0010_Primary_Mirror_Proj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ir.caltech.edu/twiki_oir/pub/Keck/NGAO/OptoMechanicalPDRPhase/1410-CM0010_Primary_Mirror_Proj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NGAO NGS WFS design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00600"/>
            <a:ext cx="6400800" cy="1752600"/>
          </a:xfrm>
        </p:spPr>
        <p:txBody>
          <a:bodyPr/>
          <a:lstStyle/>
          <a:p>
            <a:r>
              <a:rPr lang="en-US" dirty="0" smtClean="0"/>
              <a:t>Caltech Optical Observatories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April2010</a:t>
            </a:r>
            <a:endParaRPr lang="en-US" dirty="0"/>
          </a:p>
        </p:txBody>
      </p:sp>
      <p:pic>
        <p:nvPicPr>
          <p:cNvPr id="4" name="Picture 3" descr="ngs_image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00200"/>
            <a:ext cx="4330541" cy="33637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distortion at the NGS WFS input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Effect of atmospheric dispersion on high order NGS </a:t>
            </a:r>
            <a:r>
              <a:rPr lang="en-US" sz="2200" dirty="0" err="1" smtClean="0"/>
              <a:t>wavefront</a:t>
            </a:r>
            <a:r>
              <a:rPr lang="en-US" sz="2200" dirty="0" smtClean="0"/>
              <a:t> sensing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4419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Zenith Angle (deg.)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909221" y="3003698"/>
            <a:ext cx="220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RMS dispersion (</a:t>
            </a:r>
            <a:r>
              <a:rPr lang="en-US" dirty="0" err="1" smtClean="0"/>
              <a:t>mas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48006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Max. dispersion introduced by the atmosphere between 500-900 nm = 189 </a:t>
            </a:r>
            <a:r>
              <a:rPr lang="en-US" dirty="0" err="1" smtClean="0"/>
              <a:t>mas</a:t>
            </a:r>
            <a:r>
              <a:rPr lang="en-US" dirty="0" smtClean="0"/>
              <a:t> at 45 degree zenith angle – </a:t>
            </a:r>
            <a:r>
              <a:rPr lang="en-US" b="1" i="1" dirty="0" smtClean="0"/>
              <a:t>results spot blurring of 0.2” </a:t>
            </a:r>
            <a:r>
              <a:rPr lang="en-US" i="1" dirty="0" smtClean="0"/>
              <a:t>[as opposed to 10 </a:t>
            </a:r>
            <a:r>
              <a:rPr lang="en-US" i="1" dirty="0" err="1" smtClean="0"/>
              <a:t>mas</a:t>
            </a:r>
            <a:r>
              <a:rPr lang="en-US" i="1" dirty="0" smtClean="0"/>
              <a:t> (RMS) ‘nominal’ spot blurring with an ADC</a:t>
            </a:r>
            <a:r>
              <a:rPr lang="en-US" i="1" dirty="0" smtClean="0"/>
              <a:t>]. </a:t>
            </a:r>
            <a:r>
              <a:rPr lang="en-US" i="1" dirty="0" smtClean="0"/>
              <a:t>Atm. Dispersion goes up to 320mas at 60 deg. Zenith angle.</a:t>
            </a:r>
            <a:endParaRPr lang="en-US" i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2362200" y="1828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Static </a:t>
            </a:r>
            <a:r>
              <a:rPr lang="en-US" dirty="0" smtClean="0"/>
              <a:t>aberrations within the NGS WFS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/>
              <a:t>Geometric spot size at the relay (RMS) = Error budget </a:t>
            </a:r>
            <a:r>
              <a:rPr lang="en-US" sz="2000" dirty="0" err="1" smtClean="0"/>
              <a:t>alloc</a:t>
            </a:r>
            <a:r>
              <a:rPr lang="en-US" sz="2000" dirty="0" smtClean="0"/>
              <a:t>. (</a:t>
            </a:r>
            <a:r>
              <a:rPr lang="en-US" sz="2000" dirty="0" err="1" smtClean="0"/>
              <a:t>asec</a:t>
            </a:r>
            <a:r>
              <a:rPr lang="en-US" sz="2000" dirty="0" smtClean="0"/>
              <a:t>, FWHM)/2.355 (FWHM/RMS) * 21 (um/pixel)/(1asec/pixel)</a:t>
            </a:r>
          </a:p>
          <a:p>
            <a:pPr lvl="2">
              <a:buFont typeface="Symbol" pitchFamily="16" charset="2"/>
              <a:buChar char="Þ"/>
            </a:pPr>
            <a:r>
              <a:rPr lang="en-US" sz="2200" dirty="0" smtClean="0"/>
              <a:t>We know from the relay design that the spot size is 3 um (RMS), </a:t>
            </a:r>
            <a:r>
              <a:rPr lang="en-US" sz="2200" b="1" dirty="0" smtClean="0">
                <a:solidFill>
                  <a:srgbClr val="C00000"/>
                </a:solidFill>
              </a:rPr>
              <a:t>hence error budget allocation must be 0.33 </a:t>
            </a:r>
            <a:r>
              <a:rPr lang="en-US" sz="2200" b="1" dirty="0" err="1" smtClean="0">
                <a:solidFill>
                  <a:srgbClr val="C00000"/>
                </a:solidFill>
              </a:rPr>
              <a:t>asec</a:t>
            </a:r>
            <a:r>
              <a:rPr lang="en-US" sz="2200" b="1" dirty="0" smtClean="0">
                <a:solidFill>
                  <a:srgbClr val="C00000"/>
                </a:solidFill>
              </a:rPr>
              <a:t> instead of 0.25 </a:t>
            </a:r>
            <a:r>
              <a:rPr lang="en-US" sz="2200" b="1" dirty="0" err="1" smtClean="0">
                <a:solidFill>
                  <a:srgbClr val="C00000"/>
                </a:solidFill>
              </a:rPr>
              <a:t>asec</a:t>
            </a:r>
            <a:r>
              <a:rPr lang="en-US" sz="2200" b="1" dirty="0" smtClean="0"/>
              <a:t>. </a:t>
            </a:r>
            <a:r>
              <a:rPr lang="en-US" sz="2200" dirty="0" smtClean="0"/>
              <a:t>This leads to a 6% change in apparent spot size at the detector.</a:t>
            </a:r>
          </a:p>
          <a:p>
            <a:pPr lvl="2">
              <a:buFont typeface="Symbol" pitchFamily="16" charset="2"/>
              <a:buChar char="Þ"/>
            </a:pPr>
            <a:r>
              <a:rPr lang="en-US" sz="2200" dirty="0" smtClean="0"/>
              <a:t>Since we will use the NGS WFS with bright stars (</a:t>
            </a:r>
            <a:r>
              <a:rPr lang="en-US" sz="2200" dirty="0" err="1" smtClean="0"/>
              <a:t>Mv</a:t>
            </a:r>
            <a:r>
              <a:rPr lang="en-US" sz="2200" dirty="0" smtClean="0"/>
              <a:t>&gt;=8), atmospheric fitting error and not measurement error is the dominating error term in the error budget (Fitting error/Measurement error ~2)</a:t>
            </a:r>
          </a:p>
          <a:p>
            <a:pPr>
              <a:buFont typeface="Symbol" pitchFamily="16" charset="2"/>
              <a:buChar char="Þ"/>
            </a:pPr>
            <a:r>
              <a:rPr lang="en-US" sz="2000" dirty="0" smtClean="0"/>
              <a:t>We do have a alternate relay design with a extra (field flattening) optic that delivers performance within specs.  - it is not clear if this is useful given the sensitivity analysis.</a:t>
            </a:r>
          </a:p>
          <a:p>
            <a:pPr lvl="2">
              <a:buNone/>
            </a:pP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95400" y="3990624"/>
          <a:ext cx="6095999" cy="2412936"/>
        </p:xfrm>
        <a:graphic>
          <a:graphicData uri="http://schemas.openxmlformats.org/drawingml/2006/table">
            <a:tbl>
              <a:tblPr/>
              <a:tblGrid>
                <a:gridCol w="1780525"/>
                <a:gridCol w="244509"/>
                <a:gridCol w="284215"/>
                <a:gridCol w="401245"/>
                <a:gridCol w="401245"/>
                <a:gridCol w="1780525"/>
                <a:gridCol w="401245"/>
                <a:gridCol w="401245"/>
                <a:gridCol w="401245"/>
              </a:tblGrid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Tip/Tilt corrected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Subaperture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Tip/Tilt corrected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/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/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43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72" marR="6272" marT="6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What’s the implication for the NGS WFS?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Wavefront error on input beam is 1.15 waves RMS (6 waves P-V) @ 600 nm at the extreme (and worst case) field points. This is mostly astigmatism.</a:t>
            </a:r>
          </a:p>
          <a:p>
            <a:r>
              <a:rPr lang="en-US" dirty="0" smtClean="0"/>
              <a:t>KAON </a:t>
            </a:r>
            <a:r>
              <a:rPr lang="en-US" dirty="0" smtClean="0"/>
              <a:t>692 Figures 9 and 10 along with corresponding analysis also indicate that for a large # of sub-apertures (60 in our case) the sub-</a:t>
            </a:r>
            <a:r>
              <a:rPr lang="en-US" dirty="0" err="1" smtClean="0"/>
              <a:t>ap</a:t>
            </a:r>
            <a:r>
              <a:rPr lang="en-US" dirty="0" smtClean="0"/>
              <a:t> spot size due to input aberration is going to be of the order of 2 um (RMS).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Impact of input aberrations</a:t>
            </a:r>
          </a:p>
          <a:p>
            <a:pPr lvl="1"/>
            <a:r>
              <a:rPr lang="en-US" dirty="0" smtClean="0"/>
              <a:t>Negligible impact on sub-aperture spot size.</a:t>
            </a:r>
          </a:p>
          <a:p>
            <a:pPr lvl="1"/>
            <a:r>
              <a:rPr lang="en-US" dirty="0" smtClean="0"/>
              <a:t>Acceptable centroid offsets (~0.1 pixel worst case)</a:t>
            </a:r>
          </a:p>
          <a:p>
            <a:pPr lvl="1"/>
            <a:r>
              <a:rPr lang="en-US" dirty="0" smtClean="0"/>
              <a:t>Small amount of distortion (0.13%) will be calibrated using stimulus and acquisition camera.</a:t>
            </a:r>
          </a:p>
          <a:p>
            <a:pPr lvl="1"/>
            <a:r>
              <a:rPr lang="en-US" dirty="0" smtClean="0"/>
              <a:t>Chromatic aberrations acceptable</a:t>
            </a:r>
          </a:p>
          <a:p>
            <a:r>
              <a:rPr lang="en-US" dirty="0" smtClean="0"/>
              <a:t>The dynamic range of the sensor is +/- 2 </a:t>
            </a:r>
            <a:r>
              <a:rPr lang="en-US" dirty="0" err="1" smtClean="0"/>
              <a:t>asec</a:t>
            </a:r>
            <a:r>
              <a:rPr lang="en-US" dirty="0" smtClean="0"/>
              <a:t> (within spec.)</a:t>
            </a:r>
          </a:p>
          <a:p>
            <a:r>
              <a:rPr lang="en-US" dirty="0" smtClean="0"/>
              <a:t>Atmospheric dispersion introduces </a:t>
            </a:r>
            <a:r>
              <a:rPr lang="en-US" b="1" dirty="0" smtClean="0"/>
              <a:t>0.19 </a:t>
            </a:r>
            <a:r>
              <a:rPr lang="en-US" b="1" dirty="0" err="1" smtClean="0"/>
              <a:t>asec</a:t>
            </a:r>
            <a:r>
              <a:rPr lang="en-US" b="1" dirty="0" smtClean="0"/>
              <a:t> </a:t>
            </a:r>
            <a:r>
              <a:rPr lang="en-US" dirty="0" smtClean="0"/>
              <a:t>of </a:t>
            </a:r>
            <a:r>
              <a:rPr lang="en-US" dirty="0" smtClean="0"/>
              <a:t>spot blurring.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 smtClean="0"/>
              <a:t>The WFS relay is slightly out of spec., but sensitivity analysis reveal that this is not the bottleneck for performance with bright guide stars (request for change of specs).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NGS WFS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620000" cy="24383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Following Keck Drawing </a:t>
            </a:r>
            <a:r>
              <a:rPr lang="en-US" u="sng" dirty="0" err="1" smtClean="0">
                <a:hlinkClick r:id="rId3"/>
              </a:rPr>
              <a:t>Drawing</a:t>
            </a:r>
            <a:r>
              <a:rPr lang="en-US" u="sng" dirty="0" smtClean="0">
                <a:hlinkClick r:id="rId3"/>
              </a:rPr>
              <a:t> #1410-CM0010 Rev. 1</a:t>
            </a:r>
            <a:r>
              <a:rPr lang="en-US" dirty="0" smtClean="0"/>
              <a:t>, we have 59 </a:t>
            </a:r>
            <a:r>
              <a:rPr lang="en-US" sz="2000" dirty="0" smtClean="0"/>
              <a:t>(+1/2+1/2)*</a:t>
            </a:r>
            <a:r>
              <a:rPr lang="en-US" dirty="0" smtClean="0"/>
              <a:t>WFS sub-apertures across the a circle </a:t>
            </a:r>
            <a:r>
              <a:rPr lang="en-US" dirty="0" smtClean="0"/>
              <a:t>with the Keck pupil</a:t>
            </a:r>
            <a:r>
              <a:rPr lang="en-US" dirty="0" smtClean="0"/>
              <a:t> inscribed within it. </a:t>
            </a:r>
            <a:r>
              <a:rPr lang="en-US" dirty="0" smtClean="0"/>
              <a:t>We also support another calibration mode with 5x5 pupil samples across the Keck primary mirror.</a:t>
            </a:r>
          </a:p>
          <a:p>
            <a:r>
              <a:rPr lang="en-US" dirty="0" smtClean="0"/>
              <a:t>The WFS </a:t>
            </a:r>
            <a:r>
              <a:rPr lang="en-US" dirty="0" err="1" smtClean="0"/>
              <a:t>FoV</a:t>
            </a:r>
            <a:r>
              <a:rPr lang="en-US" dirty="0" smtClean="0"/>
              <a:t> is 4” because the sensor needs to track extended objects that are 4” in diameter. One could also work out the spot size. This give us a p-value (ratio of pixel size to spot size) = 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36576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sanity check, we also calculate the apparent spot size at the detector.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514600" y="2906395"/>
          <a:ext cx="4038600" cy="3463290"/>
        </p:xfrm>
        <a:graphic>
          <a:graphicData uri="http://schemas.openxmlformats.org/drawingml/2006/table">
            <a:tbl>
              <a:tblPr/>
              <a:tblGrid>
                <a:gridCol w="2409585"/>
                <a:gridCol w="543005"/>
                <a:gridCol w="543005"/>
                <a:gridCol w="543005"/>
              </a:tblGrid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Seeing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Natural seeing FWHM at GS wavelength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Tip/Tilt corrected FWHM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AO-compensated FWHM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seeing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System Aberrations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Aberrations in AO thru to WFS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Atmospheric Dispersion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ADC in HOWFS? (NO)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RMS blurring due to atmospheric dispersion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size of detected return beam: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Contribution due to Charge Diffusion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Subaperture Diffraction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Lambda/d (for sensing)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Spot size used for centroiding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arcsec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34200" y="4419600"/>
            <a:ext cx="1981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*The spacing indicates 60 sub-apertures, but Fried geometry supports only 59.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63x63 sub-ap. mode of operation </a:t>
            </a:r>
          </a:p>
          <a:p>
            <a:pPr lvl="1"/>
            <a:r>
              <a:rPr lang="en-US" dirty="0" smtClean="0"/>
              <a:t>We use 4 physical pixels per sub-ap. Which can be binned on chip and read as 2x2 pixels/sub-aperture with almost zero read noise penalty. This gives us the flexibility of 2 modes, one with high linearity and another with lower read noise.</a:t>
            </a:r>
          </a:p>
          <a:p>
            <a:pPr lvl="1"/>
            <a:r>
              <a:rPr lang="en-US" dirty="0" smtClean="0"/>
              <a:t>Only 59x59 sub-apertures are lit by NGS star light at any time. The pupil imaged by the WFS </a:t>
            </a:r>
            <a:r>
              <a:rPr lang="en-US" dirty="0" err="1" smtClean="0"/>
              <a:t>nutates</a:t>
            </a:r>
            <a:r>
              <a:rPr lang="en-US" dirty="0" smtClean="0"/>
              <a:t> around the 63x63 sub-apertures.</a:t>
            </a:r>
          </a:p>
          <a:p>
            <a:r>
              <a:rPr lang="en-US" dirty="0" smtClean="0"/>
              <a:t>5x5 mode of operation</a:t>
            </a:r>
          </a:p>
          <a:p>
            <a:pPr lvl="1"/>
            <a:r>
              <a:rPr lang="en-US" dirty="0" smtClean="0"/>
              <a:t>to simply the size of moving parts while facilitating the two pupil sampling modes, we use the same collimator and post-</a:t>
            </a:r>
            <a:r>
              <a:rPr lang="en-US" dirty="0" err="1" smtClean="0"/>
              <a:t>lenslet</a:t>
            </a:r>
            <a:r>
              <a:rPr lang="en-US" dirty="0" smtClean="0"/>
              <a:t> relay for both the 63 and 5 sub-</a:t>
            </a:r>
            <a:r>
              <a:rPr lang="en-US" dirty="0" err="1" smtClean="0"/>
              <a:t>ap</a:t>
            </a:r>
            <a:r>
              <a:rPr lang="en-US" dirty="0" smtClean="0"/>
              <a:t> mode of operation.</a:t>
            </a:r>
          </a:p>
          <a:p>
            <a:pPr lvl="1"/>
            <a:r>
              <a:rPr lang="en-US" dirty="0" smtClean="0"/>
              <a:t>We choose 48 pixels/sub-aperture (instead of 50 pixels/sub-</a:t>
            </a:r>
            <a:r>
              <a:rPr lang="en-US" dirty="0" err="1" smtClean="0"/>
              <a:t>ap</a:t>
            </a:r>
            <a:r>
              <a:rPr lang="en-US" dirty="0" smtClean="0"/>
              <a:t>) to enable 4x4 binned pixel/sub-aperture operation with standard  </a:t>
            </a:r>
            <a:r>
              <a:rPr lang="en-US" dirty="0" err="1" smtClean="0"/>
              <a:t>centroiding</a:t>
            </a:r>
            <a:r>
              <a:rPr lang="en-US" dirty="0" smtClean="0"/>
              <a:t> algorithms. </a:t>
            </a:r>
          </a:p>
          <a:p>
            <a:pPr lvl="1"/>
            <a:r>
              <a:rPr lang="en-US" dirty="0" smtClean="0"/>
              <a:t>A small fraction of light will be lost from the outer-most sub-apertures due to pupil </a:t>
            </a:r>
            <a:r>
              <a:rPr lang="en-US" dirty="0" err="1" smtClean="0"/>
              <a:t>nutation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Pupil imaging mode – The NGS WFS can image the pupil using the WFS camera.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Keck primary projected on the 64x64 actuator BMM HODM</a:t>
            </a:r>
            <a:endParaRPr lang="en-US" sz="24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6000" t="18462" r="6000" b="4103"/>
          <a:stretch>
            <a:fillRect/>
          </a:stretch>
        </p:blipFill>
        <p:spPr bwMode="auto">
          <a:xfrm>
            <a:off x="533400" y="1497344"/>
            <a:ext cx="8046720" cy="517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28800" y="2743200"/>
            <a:ext cx="2895600" cy="2895600"/>
          </a:xfrm>
          <a:prstGeom prst="ellipse">
            <a:avLst/>
          </a:prstGeom>
          <a:solidFill>
            <a:schemeClr val="accent6">
              <a:lumMod val="60000"/>
              <a:lumOff val="40000"/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 rot="10800000">
            <a:off x="4419600" y="5105400"/>
            <a:ext cx="1524000" cy="5334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3600" y="5297269"/>
            <a:ext cx="25146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Envelope over which the pupil wobbles (</a:t>
            </a:r>
            <a:r>
              <a:rPr lang="en-US" dirty="0" err="1" smtClean="0"/>
              <a:t>nutates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Motion control</a:t>
            </a:r>
            <a:endParaRPr lang="en-US" dirty="0"/>
          </a:p>
        </p:txBody>
      </p:sp>
      <p:pic>
        <p:nvPicPr>
          <p:cNvPr id="5" name="Picture 4" descr="NGS Assy_motion_contr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4" y="838200"/>
            <a:ext cx="8207886" cy="5824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7400" y="5983069"/>
            <a:ext cx="25146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Whole WFS translation</a:t>
            </a:r>
          </a:p>
        </p:txBody>
      </p:sp>
      <p:cxnSp>
        <p:nvCxnSpPr>
          <p:cNvPr id="11" name="Elbow Connector 10"/>
          <p:cNvCxnSpPr/>
          <p:nvPr/>
        </p:nvCxnSpPr>
        <p:spPr>
          <a:xfrm rot="10800000">
            <a:off x="5410201" y="5791200"/>
            <a:ext cx="533400" cy="3810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3124200"/>
            <a:ext cx="14478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X &amp; Y motion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 rot="10800000" flipV="1">
            <a:off x="6781800" y="3352800"/>
            <a:ext cx="609600" cy="228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5400000">
            <a:off x="7543800" y="3733800"/>
            <a:ext cx="381000" cy="3810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800" y="6019800"/>
            <a:ext cx="19812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Post-</a:t>
            </a:r>
            <a:r>
              <a:rPr lang="en-US" dirty="0" err="1" smtClean="0"/>
              <a:t>lenslet</a:t>
            </a:r>
            <a:r>
              <a:rPr lang="en-US" dirty="0" smtClean="0"/>
              <a:t> relay and camera focus</a:t>
            </a:r>
          </a:p>
        </p:txBody>
      </p:sp>
      <p:cxnSp>
        <p:nvCxnSpPr>
          <p:cNvPr id="23" name="Elbow Connector 22"/>
          <p:cNvCxnSpPr/>
          <p:nvPr/>
        </p:nvCxnSpPr>
        <p:spPr>
          <a:xfrm rot="5400000" flipH="1" flipV="1">
            <a:off x="1714500" y="5600700"/>
            <a:ext cx="838200" cy="3048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95800" y="2209800"/>
            <a:ext cx="102342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943600" y="2209800"/>
            <a:ext cx="102342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2</a:t>
            </a:r>
            <a:endParaRPr lang="en-US" dirty="0"/>
          </a:p>
        </p:txBody>
      </p:sp>
      <p:cxnSp>
        <p:nvCxnSpPr>
          <p:cNvPr id="27" name="Elbow Connector 26"/>
          <p:cNvCxnSpPr/>
          <p:nvPr/>
        </p:nvCxnSpPr>
        <p:spPr>
          <a:xfrm rot="16200000" flipH="1">
            <a:off x="5105400" y="2514600"/>
            <a:ext cx="609600" cy="609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5400000">
            <a:off x="5676900" y="2705100"/>
            <a:ext cx="609600" cy="228600"/>
          </a:xfrm>
          <a:prstGeom prst="bentConnector3">
            <a:avLst>
              <a:gd name="adj1" fmla="val 50000"/>
            </a:avLst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operation cont’d</a:t>
            </a:r>
            <a:endParaRPr lang="en-US" dirty="0"/>
          </a:p>
        </p:txBody>
      </p:sp>
      <p:pic>
        <p:nvPicPr>
          <p:cNvPr id="4" name="Picture 3" descr="NGS Assy_pupil_imag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4191000"/>
            <a:ext cx="3294398" cy="2514600"/>
          </a:xfrm>
          <a:prstGeom prst="rect">
            <a:avLst/>
          </a:prstGeom>
        </p:spPr>
      </p:pic>
      <p:pic>
        <p:nvPicPr>
          <p:cNvPr id="5" name="Picture 4" descr="NGS Assy_63x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1524000"/>
            <a:ext cx="3294398" cy="2514600"/>
          </a:xfrm>
          <a:prstGeom prst="rect">
            <a:avLst/>
          </a:prstGeom>
        </p:spPr>
      </p:pic>
      <p:pic>
        <p:nvPicPr>
          <p:cNvPr id="6" name="Picture 5" descr="NGS Assy_5x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2802" y="1524000"/>
            <a:ext cx="3294398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4958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Modes(Clockwise from top): 5x5, 63x63 and pupil imaging modes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Requirements (including modes of operation and motion control)</a:t>
            </a:r>
          </a:p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NGSWFS input feed (performance of the triplet and effect of atmospheric dispersion)</a:t>
            </a:r>
          </a:p>
          <a:p>
            <a:r>
              <a:rPr lang="en-US" dirty="0" smtClean="0"/>
              <a:t>Modes of operation and pupil mapping</a:t>
            </a:r>
          </a:p>
          <a:p>
            <a:r>
              <a:rPr lang="en-US" dirty="0" smtClean="0"/>
              <a:t>NGS WFS design (sensor design in all three modes, post-</a:t>
            </a:r>
            <a:r>
              <a:rPr lang="en-US" dirty="0" err="1" smtClean="0"/>
              <a:t>lenslet</a:t>
            </a:r>
            <a:r>
              <a:rPr lang="en-US" dirty="0" smtClean="0"/>
              <a:t> relay design and performance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Outstanding issues</a:t>
            </a:r>
          </a:p>
          <a:p>
            <a:r>
              <a:rPr lang="en-US" dirty="0" smtClean="0"/>
              <a:t>Brief outline of CCID74 performance specs.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Modes of operation cont’d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NGS Assy_5x5_is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5621"/>
            <a:ext cx="7529135" cy="5066579"/>
          </a:xfrm>
          <a:prstGeom prst="rect">
            <a:avLst/>
          </a:prstGeom>
        </p:spPr>
      </p:pic>
      <p:pic>
        <p:nvPicPr>
          <p:cNvPr id="8" name="Picture 7" descr="NGS Assy_63x63_is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65" y="1105621"/>
            <a:ext cx="7529135" cy="5066579"/>
          </a:xfrm>
          <a:prstGeom prst="rect">
            <a:avLst/>
          </a:prstGeom>
        </p:spPr>
      </p:pic>
      <p:pic>
        <p:nvPicPr>
          <p:cNvPr id="9" name="Picture 8" descr="NGS Assy_pupil_imaging_is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65" y="1066800"/>
            <a:ext cx="7529135" cy="5066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Pupil mapping between NGSWFS-DM and primary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As per </a:t>
            </a:r>
            <a:r>
              <a:rPr lang="en-US" u="sng" dirty="0" smtClean="0">
                <a:hlinkClick r:id="rId2"/>
              </a:rPr>
              <a:t>Drawing #1410-CM0010 Rev. 1</a:t>
            </a:r>
            <a:r>
              <a:rPr lang="en-US" dirty="0" smtClean="0"/>
              <a:t>, :</a:t>
            </a:r>
          </a:p>
          <a:p>
            <a:r>
              <a:rPr lang="en-US" dirty="0" smtClean="0"/>
              <a:t>The whole DM would be mapped by using a pupil that is 25.2 mm/24 mm * 10.949 = 11.49645 m and has the same focal length (149.583 m). This corresponds to an F/# = 13.01123.</a:t>
            </a:r>
          </a:p>
          <a:p>
            <a:r>
              <a:rPr lang="en-US" dirty="0" smtClean="0"/>
              <a:t>Plate scale = 13.01123*11.49645/(180/pi*3600) = 725.1979 um/” at the telescope focal plane</a:t>
            </a:r>
          </a:p>
          <a:p>
            <a:r>
              <a:rPr lang="en-US" dirty="0" smtClean="0"/>
              <a:t>The apparent plate scale at the NGS pick off focal plane is 19.06163 (instead of 20.012). The plate scale is 1.0623 mm/”.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WFS design parameters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1142998"/>
          <a:ext cx="7086600" cy="5360673"/>
        </p:xfrm>
        <a:graphic>
          <a:graphicData uri="http://schemas.openxmlformats.org/drawingml/2006/table">
            <a:tbl>
              <a:tblPr/>
              <a:tblGrid>
                <a:gridCol w="3233782"/>
                <a:gridCol w="1164161"/>
                <a:gridCol w="928556"/>
                <a:gridCol w="1760101"/>
              </a:tblGrid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Parameter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60x60 mode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5x5 mode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f_collimator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Input plate scale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1.0623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mm/"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Binned pixel size (# of pixels)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pixels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Detector plate scale (mm/")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mm/"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Plate scale ratio (IPS/DPS)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50.58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input f/#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pupil sampling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sub-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aps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across pupil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d_lenslet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de-magnification (m)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f_lenslet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f# 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wavelength (for worst case FN calc.)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fresnel #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9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radius of curvature of lenslet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08051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13716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262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doublet, lenslet array, field singlet, focusing doublet followed by the window and the detector.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nm </a:t>
            </a:r>
            <a:r>
              <a:rPr lang="en-US" i="1" dirty="0" smtClean="0"/>
              <a:t>(TBC)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63x63 sub-aperture NGS WFS spots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1"/>
            <a:ext cx="24384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WFS spots on a 21um pixel </a:t>
            </a:r>
            <a:r>
              <a:rPr lang="en-US" dirty="0" smtClean="0"/>
              <a:t>detector with 4x4 pixels/</a:t>
            </a:r>
            <a:r>
              <a:rPr lang="en-US" dirty="0" smtClean="0"/>
              <a:t>s</a:t>
            </a:r>
            <a:r>
              <a:rPr lang="en-US" dirty="0" smtClean="0"/>
              <a:t>ub-aperture </a:t>
            </a:r>
            <a:r>
              <a:rPr lang="en-US" dirty="0" smtClean="0"/>
              <a:t>as obtained from </a:t>
            </a:r>
            <a:r>
              <a:rPr lang="en-US" dirty="0" err="1" smtClean="0"/>
              <a:t>Zemax</a:t>
            </a:r>
            <a:r>
              <a:rPr lang="en-US" dirty="0" smtClean="0"/>
              <a:t>. There are 63 active spots while only 59 ‘lit’ spots will be actually seen by the WFS at any time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layout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752600"/>
            <a:ext cx="921901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63x63 NGS WFS post </a:t>
            </a:r>
            <a:r>
              <a:rPr lang="en-US" dirty="0" err="1" smtClean="0"/>
              <a:t>lenslet</a:t>
            </a:r>
            <a:r>
              <a:rPr lang="en-US" dirty="0" smtClean="0"/>
              <a:t> relay</a:t>
            </a:r>
            <a:endParaRPr lang="en-US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673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9200" y="1600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Mag. = 1.681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139 mm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Post </a:t>
            </a:r>
            <a:r>
              <a:rPr lang="en-US" sz="3200" dirty="0" err="1" smtClean="0"/>
              <a:t>lenslet</a:t>
            </a:r>
            <a:r>
              <a:rPr lang="en-US" sz="3200" dirty="0" smtClean="0"/>
              <a:t> relay – spots delivered by the relay</a:t>
            </a:r>
            <a:endParaRPr lang="en-US" sz="3200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172200" y="13716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Huygen’s</a:t>
            </a:r>
            <a:r>
              <a:rPr lang="en-US" dirty="0" smtClean="0"/>
              <a:t>) PSF </a:t>
            </a:r>
            <a:r>
              <a:rPr lang="en-US" dirty="0" err="1" smtClean="0"/>
              <a:t>Strehl</a:t>
            </a:r>
            <a:r>
              <a:rPr lang="en-US" dirty="0" smtClean="0"/>
              <a:t> = 97% at worst field point.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429000"/>
            <a:ext cx="1905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 um RMS spot size corresponds to 0.33asec (FWHM) static error in the sensor @ 1asec/pixel plate scale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err="1" smtClean="0"/>
              <a:t>lenslet</a:t>
            </a:r>
            <a:r>
              <a:rPr lang="en-US" dirty="0" smtClean="0"/>
              <a:t> relay – grid distortion</a:t>
            </a:r>
            <a:endParaRPr lang="en-US" dirty="0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6073" y="1208051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2514600"/>
            <a:ext cx="2209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worst case sub-aperture spot motion due to distortion will be less than 0.1 of a pixel.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NGS WFS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Modes of operation (FR-130 and FR-3247)</a:t>
            </a:r>
          </a:p>
          <a:p>
            <a:pPr lvl="1"/>
            <a:r>
              <a:rPr lang="en-US" dirty="0" smtClean="0"/>
              <a:t>63 x 63 sub-apertures</a:t>
            </a:r>
          </a:p>
          <a:p>
            <a:pPr lvl="1"/>
            <a:r>
              <a:rPr lang="en-US" dirty="0" smtClean="0"/>
              <a:t>5 x 5 sub-apertures</a:t>
            </a:r>
          </a:p>
          <a:p>
            <a:pPr lvl="1"/>
            <a:r>
              <a:rPr lang="en-US" dirty="0" smtClean="0"/>
              <a:t>Pupil imaging mode</a:t>
            </a:r>
          </a:p>
          <a:p>
            <a:r>
              <a:rPr lang="en-US" dirty="0" smtClean="0"/>
              <a:t>Transmission &amp; Operating wavelengths (FR-203and FR-3444)</a:t>
            </a:r>
          </a:p>
          <a:p>
            <a:pPr lvl="1"/>
            <a:r>
              <a:rPr lang="en-US" dirty="0" smtClean="0"/>
              <a:t>500 to 900 nm with transmission of (</a:t>
            </a:r>
            <a:r>
              <a:rPr lang="nn-NO" dirty="0" smtClean="0"/>
              <a:t>500nm: 78%, 550nm: 80%, 633nm: 77%, 700nm: 74%, 880nm: 78%).</a:t>
            </a:r>
            <a:endParaRPr lang="en-US" dirty="0" smtClean="0"/>
          </a:p>
          <a:p>
            <a:r>
              <a:rPr lang="en-US" dirty="0" smtClean="0"/>
              <a:t>Patrol Field of Regard (FR-127)</a:t>
            </a:r>
          </a:p>
          <a:p>
            <a:pPr lvl="1"/>
            <a:r>
              <a:rPr lang="en-US" dirty="0" smtClean="0"/>
              <a:t>40 x 60 arcsec rectangle (limited by narrow field relay)</a:t>
            </a:r>
          </a:p>
          <a:p>
            <a:pPr lvl="1"/>
            <a:r>
              <a:rPr lang="en-US" dirty="0" smtClean="0"/>
              <a:t>NGS WFS Field Steering Mirror </a:t>
            </a:r>
            <a:r>
              <a:rPr lang="en-US" dirty="0" err="1" smtClean="0"/>
              <a:t>Ass’ly</a:t>
            </a:r>
            <a:r>
              <a:rPr lang="en-US" dirty="0" smtClean="0"/>
              <a:t> based pick-off design</a:t>
            </a:r>
          </a:p>
          <a:p>
            <a:r>
              <a:rPr lang="en-US" dirty="0" smtClean="0"/>
              <a:t>WFS </a:t>
            </a:r>
            <a:r>
              <a:rPr lang="en-US" dirty="0" err="1" smtClean="0"/>
              <a:t>FoV</a:t>
            </a:r>
            <a:endParaRPr lang="en-US" dirty="0" smtClean="0"/>
          </a:p>
          <a:p>
            <a:pPr lvl="1"/>
            <a:r>
              <a:rPr lang="en-US" dirty="0" smtClean="0"/>
              <a:t>4 arcseconds in 60 x 60 mode (FR-131)</a:t>
            </a:r>
          </a:p>
          <a:p>
            <a:r>
              <a:rPr lang="en-US" dirty="0" smtClean="0"/>
              <a:t>Dynamic range (FR-141) = +/-1.77” @ 700 nm.</a:t>
            </a:r>
          </a:p>
          <a:p>
            <a:r>
              <a:rPr lang="en-US" dirty="0" smtClean="0"/>
              <a:t>Static non-</a:t>
            </a:r>
            <a:r>
              <a:rPr lang="en-US" dirty="0" err="1" smtClean="0"/>
              <a:t>calibratable</a:t>
            </a:r>
            <a:r>
              <a:rPr lang="en-US" dirty="0" smtClean="0"/>
              <a:t> aberrations in the NGSWFS = 25 nm (FR-138)</a:t>
            </a:r>
          </a:p>
          <a:p>
            <a:r>
              <a:rPr lang="en-US" dirty="0" smtClean="0"/>
              <a:t>NGS WFS operates with no ADC (B2C decision)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Pupil (HODM to </a:t>
            </a:r>
            <a:r>
              <a:rPr lang="en-US" sz="3600" dirty="0" err="1" smtClean="0"/>
              <a:t>Lenslet</a:t>
            </a:r>
            <a:r>
              <a:rPr lang="en-US" sz="3600" dirty="0" smtClean="0"/>
              <a:t>) mapping layout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71600" y="2133600"/>
            <a:ext cx="170335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HODM/ tweeter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2057400"/>
            <a:ext cx="78149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Triplet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2209800"/>
            <a:ext cx="176670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Field stop (STOP)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4572000"/>
            <a:ext cx="115813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Collimator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1524000"/>
            <a:ext cx="142898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plane</a:t>
            </a:r>
            <a:endParaRPr lang="en-US" dirty="0"/>
          </a:p>
        </p:txBody>
      </p:sp>
      <p:cxnSp>
        <p:nvCxnSpPr>
          <p:cNvPr id="14" name="Elbow Connector 13"/>
          <p:cNvCxnSpPr/>
          <p:nvPr/>
        </p:nvCxnSpPr>
        <p:spPr>
          <a:xfrm rot="5400000">
            <a:off x="1409700" y="2628900"/>
            <a:ext cx="685800" cy="4572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4572000" y="2590800"/>
            <a:ext cx="609600" cy="3048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6553200" y="2590800"/>
            <a:ext cx="762000" cy="6096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 flipH="1" flipV="1">
            <a:off x="6743700" y="3771900"/>
            <a:ext cx="1143000" cy="3048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6781800" y="2362200"/>
            <a:ext cx="1371600" cy="4572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distortion in pupil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400800" y="3962400"/>
            <a:ext cx="25908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Extreme actuator-</a:t>
            </a:r>
            <a:r>
              <a:rPr lang="en-US" sz="2400" b="1" dirty="0" err="1" smtClean="0"/>
              <a:t>lenslet</a:t>
            </a:r>
            <a:r>
              <a:rPr lang="en-US" sz="2400" b="1" dirty="0" smtClean="0"/>
              <a:t> mapping is off by 2%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Chromatic effects in pupil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4495800"/>
            <a:ext cx="19812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Lenslet</a:t>
            </a:r>
            <a:r>
              <a:rPr lang="en-US" dirty="0" smtClean="0"/>
              <a:t> pitch is 50 um (same as scale)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pupil mapping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Distortion in mapping of actuators to </a:t>
            </a:r>
            <a:r>
              <a:rPr lang="en-US" dirty="0" err="1" smtClean="0"/>
              <a:t>lenslets</a:t>
            </a:r>
            <a:r>
              <a:rPr lang="en-US" dirty="0" smtClean="0"/>
              <a:t> is &gt;2% at the extreme sub-apertures.</a:t>
            </a:r>
          </a:p>
          <a:p>
            <a:r>
              <a:rPr lang="en-US" dirty="0" smtClean="0"/>
              <a:t>Point actuators are mapped onto &gt;4 um RMS dia. Blobs </a:t>
            </a:r>
            <a:r>
              <a:rPr lang="en-US" i="1" dirty="0" smtClean="0"/>
              <a:t>[compare to influence function of an actuator].</a:t>
            </a:r>
          </a:p>
          <a:p>
            <a:r>
              <a:rPr lang="en-US" dirty="0" smtClean="0"/>
              <a:t>Chromatic effects make this blob as big as 12um (RMS) </a:t>
            </a:r>
            <a:r>
              <a:rPr lang="en-US" i="1" dirty="0" smtClean="0"/>
              <a:t>[compare to influence function of an actuator].</a:t>
            </a:r>
            <a:endParaRPr lang="en-US" dirty="0" smtClean="0"/>
          </a:p>
          <a:p>
            <a:r>
              <a:rPr lang="en-US" b="1" dirty="0" smtClean="0"/>
              <a:t>Need to model chromatic effects all the way from the field points on the primary mirror with entrance window, LGS </a:t>
            </a:r>
            <a:r>
              <a:rPr lang="en-US" b="1" dirty="0" err="1" smtClean="0"/>
              <a:t>dichroic</a:t>
            </a:r>
            <a:r>
              <a:rPr lang="en-US" b="1" dirty="0" smtClean="0"/>
              <a:t>, w/ and w/o IF </a:t>
            </a:r>
            <a:r>
              <a:rPr lang="en-US" b="1" dirty="0" err="1" smtClean="0"/>
              <a:t>dichroic</a:t>
            </a:r>
            <a:r>
              <a:rPr lang="en-US" b="1" dirty="0" smtClean="0"/>
              <a:t> in the optical relay to the WFS </a:t>
            </a:r>
            <a:r>
              <a:rPr lang="en-US" b="1" dirty="0" err="1" smtClean="0"/>
              <a:t>lenslet</a:t>
            </a:r>
            <a:r>
              <a:rPr lang="en-US" b="1" dirty="0" smtClean="0"/>
              <a:t> and compare with the actuator influence function.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(calibration) WFS layout</a:t>
            </a:r>
            <a:endParaRPr lang="en-US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13716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269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doublet, </a:t>
            </a:r>
            <a:r>
              <a:rPr lang="en-US" dirty="0" err="1" smtClean="0"/>
              <a:t>lenslet</a:t>
            </a:r>
            <a:r>
              <a:rPr lang="en-US" dirty="0" smtClean="0"/>
              <a:t> array, field singlet, focusing doublet followed by the window and the detector.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nm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WFS spot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1"/>
            <a:ext cx="2438400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5040 um detector with 5 spots across the pupil with 4x4 (binned) pixels/sub-aperture </a:t>
            </a:r>
            <a:r>
              <a:rPr lang="en-US" i="1" dirty="0" smtClean="0"/>
              <a:t>[48x48 physical pixels/sub-aperture]</a:t>
            </a:r>
            <a:endParaRPr lang="en-US" i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5x5 NGS WFS layout</a:t>
            </a:r>
            <a:endParaRPr lang="en-U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681163"/>
            <a:ext cx="9143999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4419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Reminder: The 5x5 and the 63x63 modes use the same post-</a:t>
            </a:r>
            <a:r>
              <a:rPr lang="en-US" dirty="0" err="1" smtClean="0"/>
              <a:t>lenslet</a:t>
            </a:r>
            <a:r>
              <a:rPr lang="en-US" dirty="0" smtClean="0"/>
              <a:t> relay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NGS WFS behind the NGAO optical relay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NGS WFS spots showing 59 ‘lit’ sub-apertures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3716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5791200" y="1828800"/>
            <a:ext cx="685800" cy="22860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77000" y="1676400"/>
            <a:ext cx="182960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Wobble envelope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200400" y="1752600"/>
            <a:ext cx="3276600" cy="3352800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err="1" smtClean="0"/>
              <a:t>lenslet</a:t>
            </a:r>
            <a:r>
              <a:rPr lang="en-US" dirty="0" smtClean="0"/>
              <a:t> relay – magnified view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2954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019800" y="18288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Magnified view of the WFS focal plane. 168 um correspond to 8 pixels.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Motion control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Field steering mirrors – need to be able to pick any star in a 60x40 </a:t>
            </a:r>
            <a:r>
              <a:rPr lang="en-US" dirty="0" err="1" smtClean="0"/>
              <a:t>arcsecond</a:t>
            </a:r>
            <a:r>
              <a:rPr lang="en-US" dirty="0" smtClean="0"/>
              <a:t> Field of Regard</a:t>
            </a:r>
          </a:p>
          <a:p>
            <a:r>
              <a:rPr lang="en-US" dirty="0" smtClean="0"/>
              <a:t>Whole WFS motion – the WFS must work with and without the IF </a:t>
            </a:r>
            <a:r>
              <a:rPr lang="en-US" dirty="0" err="1" smtClean="0"/>
              <a:t>dichoric</a:t>
            </a:r>
            <a:r>
              <a:rPr lang="en-US" dirty="0" smtClean="0"/>
              <a:t> and with and without the IR ADC’s in the science path </a:t>
            </a:r>
            <a:r>
              <a:rPr lang="en-US" sz="2595" i="1" dirty="0" smtClean="0"/>
              <a:t>(the telescope is refocused when ADC is in or out as the science instruments don’t have a focus mechanism)</a:t>
            </a:r>
          </a:p>
          <a:p>
            <a:r>
              <a:rPr lang="en-US" dirty="0" err="1" smtClean="0"/>
              <a:t>Lenslet</a:t>
            </a:r>
            <a:r>
              <a:rPr lang="en-US" dirty="0" smtClean="0"/>
              <a:t> XY motion &amp; post-</a:t>
            </a:r>
            <a:r>
              <a:rPr lang="en-US" dirty="0" err="1" smtClean="0"/>
              <a:t>lenslet</a:t>
            </a:r>
            <a:r>
              <a:rPr lang="en-US" dirty="0" smtClean="0"/>
              <a:t> relay and camera focus – the WFS needs to operate in 63x63, 5x5 and pupil imaging modes.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524000" y="1143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Total relay length = 260 mm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Components from (left to right) –collimating doublet, field singlet, focusing doublet followed by the window and the detector.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Wavelength of operation – 500-900 nm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3581400"/>
            <a:ext cx="67056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mode is for alignment only and doesn’t have any special requirement.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NGS WFS operating in pupil imaging mode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Preliminary tolerance analysis</a:t>
            </a:r>
            <a:r>
              <a:rPr lang="en-US" sz="2200" i="1" dirty="0" smtClean="0"/>
              <a:t>(using built in </a:t>
            </a:r>
            <a:r>
              <a:rPr lang="en-US" sz="2200" i="1" dirty="0" err="1" smtClean="0"/>
              <a:t>tolerancing</a:t>
            </a:r>
            <a:r>
              <a:rPr lang="en-US" sz="2200" i="1" dirty="0" smtClean="0"/>
              <a:t> in </a:t>
            </a:r>
            <a:r>
              <a:rPr lang="en-US" sz="2200" i="1" dirty="0" err="1" smtClean="0"/>
              <a:t>Zemax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3543300" cy="296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495800"/>
            <a:ext cx="67818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0" y="1600200"/>
            <a:ext cx="43434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Since most of </a:t>
            </a:r>
            <a:r>
              <a:rPr lang="en-US" dirty="0" err="1" smtClean="0"/>
              <a:t>Zemax’s</a:t>
            </a:r>
            <a:r>
              <a:rPr lang="en-US" dirty="0" smtClean="0"/>
              <a:t> tools don’t work with a </a:t>
            </a:r>
            <a:r>
              <a:rPr lang="en-US" dirty="0" err="1" smtClean="0"/>
              <a:t>lenslet</a:t>
            </a:r>
            <a:r>
              <a:rPr lang="en-US" dirty="0" smtClean="0"/>
              <a:t> in the optical relay the simplest means to tolerance the WFS is to do it in 2 pieces, viz. post-</a:t>
            </a:r>
            <a:r>
              <a:rPr lang="en-US" dirty="0" err="1" smtClean="0"/>
              <a:t>lenslet</a:t>
            </a:r>
            <a:r>
              <a:rPr lang="en-US" dirty="0" smtClean="0"/>
              <a:t> relay and the collimator-to-</a:t>
            </a:r>
            <a:r>
              <a:rPr lang="en-US" dirty="0" err="1" smtClean="0"/>
              <a:t>lenslet</a:t>
            </a:r>
            <a:r>
              <a:rPr lang="en-US" dirty="0" smtClean="0"/>
              <a:t> part.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Preliminary tolerance analysis</a:t>
            </a:r>
            <a:r>
              <a:rPr lang="en-US" sz="2200" i="1" dirty="0" smtClean="0"/>
              <a:t>(using built in </a:t>
            </a:r>
            <a:r>
              <a:rPr lang="en-US" sz="2200" i="1" dirty="0" err="1" smtClean="0"/>
              <a:t>tolerancing</a:t>
            </a:r>
            <a:r>
              <a:rPr lang="en-US" sz="2200" i="1" dirty="0" smtClean="0"/>
              <a:t> in </a:t>
            </a:r>
            <a:r>
              <a:rPr lang="en-US" sz="2200" i="1" dirty="0" err="1" smtClean="0"/>
              <a:t>Zemax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501902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199" y="1066800"/>
            <a:ext cx="46553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514600" y="2895600"/>
            <a:ext cx="3048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Nothing remarkable here!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work done by WFS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Contributed to systems engineering and requirements ratification process</a:t>
            </a:r>
          </a:p>
          <a:p>
            <a:r>
              <a:rPr lang="en-US" dirty="0" smtClean="0"/>
              <a:t>Designed a NGS feed using a refractive triplet to solve NGAO’s packaging problem while delivering a f/20 beam to the NGS sensor and analyzed its performance</a:t>
            </a:r>
          </a:p>
          <a:p>
            <a:r>
              <a:rPr lang="en-US" dirty="0" smtClean="0"/>
              <a:t>Designed a compact WFS that works in 63x63, 5x5 and pupil imaging modes.</a:t>
            </a:r>
          </a:p>
          <a:p>
            <a:r>
              <a:rPr lang="en-US" dirty="0" smtClean="0"/>
              <a:t>Quantified the effects of color and distortion in mapping the HODM pupil to the </a:t>
            </a:r>
            <a:r>
              <a:rPr lang="en-US" dirty="0" err="1" smtClean="0"/>
              <a:t>lenslet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Did very preliminary </a:t>
            </a:r>
            <a:r>
              <a:rPr lang="en-US" dirty="0" err="1" smtClean="0"/>
              <a:t>tolerancing</a:t>
            </a:r>
            <a:r>
              <a:rPr lang="en-US" dirty="0" smtClean="0"/>
              <a:t> for the WFS.</a:t>
            </a:r>
          </a:p>
          <a:p>
            <a:r>
              <a:rPr lang="en-US" dirty="0" smtClean="0"/>
              <a:t>Made a list of outstanding issues and analysis for the DD phase.</a:t>
            </a:r>
          </a:p>
          <a:p>
            <a:r>
              <a:rPr lang="en-US" dirty="0" smtClean="0"/>
              <a:t>Built a compliance matrix and risk register.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Thermal issues</a:t>
            </a:r>
          </a:p>
          <a:p>
            <a:pPr lvl="1"/>
            <a:r>
              <a:rPr lang="en-US" dirty="0" smtClean="0"/>
              <a:t>-15C operation (does this matter?)</a:t>
            </a:r>
          </a:p>
          <a:p>
            <a:r>
              <a:rPr lang="en-US" dirty="0" smtClean="0"/>
              <a:t>Stray light</a:t>
            </a:r>
          </a:p>
          <a:p>
            <a:pPr lvl="1"/>
            <a:r>
              <a:rPr lang="en-US" dirty="0" smtClean="0"/>
              <a:t>Baffles / filters (unnecessary?)</a:t>
            </a:r>
          </a:p>
          <a:p>
            <a:pPr lvl="1"/>
            <a:r>
              <a:rPr lang="en-US" dirty="0" smtClean="0"/>
              <a:t>Ghosts (usually not an issue of NGS WFS, but for PDR mention for completeness)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choice and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NGAO envisages the use of 256x256 pixel CCID74 detector with 21 um pixels that is under development at Lincoln Labs for </a:t>
            </a:r>
            <a:r>
              <a:rPr lang="en-US" dirty="0" err="1" smtClean="0"/>
              <a:t>wavefront</a:t>
            </a:r>
            <a:r>
              <a:rPr lang="en-US" dirty="0" smtClean="0"/>
              <a:t> sensing.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Predicted Quantum efficiency*</a:t>
            </a:r>
            <a:br>
              <a:rPr lang="en-US" dirty="0" smtClean="0"/>
            </a:br>
            <a:r>
              <a:rPr lang="en-US" sz="1800" dirty="0" smtClean="0"/>
              <a:t>(based on 75 micron substrate, Bodacious Black AR coating^ on Pan-STARRS CCID-58)</a:t>
            </a:r>
            <a:endParaRPr lang="en-US" sz="18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219200" y="2006600"/>
          <a:ext cx="5943600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0" y="5943600"/>
            <a:ext cx="2540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*-Source - S. Adkins, Pvt. Comm.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486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^ - LL plans to use a different AR coating that will result in ~90% QE at 589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 noise </a:t>
            </a:r>
            <a:r>
              <a:rPr lang="en-US" sz="2800" b="1" i="1" dirty="0" smtClean="0"/>
              <a:t>[predicted and measured]</a:t>
            </a:r>
            <a:endParaRPr lang="en-US" sz="2800" b="1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0" y="1905000"/>
          <a:ext cx="4343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495800" y="1905000"/>
          <a:ext cx="46482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NGAO optical relay – the packaging problem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800" y="1295400"/>
            <a:ext cx="7239000" cy="5431241"/>
            <a:chOff x="685800" y="1295400"/>
            <a:chExt cx="7239000" cy="54312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1295400"/>
              <a:ext cx="7239000" cy="543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2590800" y="1524000"/>
              <a:ext cx="1051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NGS WFS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05400" y="2438400"/>
              <a:ext cx="1033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Sci. Int. 2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0" y="1371600"/>
              <a:ext cx="1033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Sci. Int. 1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29000" y="5181600"/>
              <a:ext cx="995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LGS WFS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886200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</a:t>
              </a:r>
              <a:endParaRPr lang="en-US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diagram of the NGS WFS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90600" y="1459468"/>
            <a:ext cx="4267200" cy="2655332"/>
            <a:chOff x="3048000" y="1524000"/>
            <a:chExt cx="4267200" cy="2655332"/>
          </a:xfrm>
        </p:grpSpPr>
        <p:sp>
          <p:nvSpPr>
            <p:cNvPr id="14" name="TextBox 13"/>
            <p:cNvSpPr txBox="1"/>
            <p:nvPr/>
          </p:nvSpPr>
          <p:spPr>
            <a:xfrm>
              <a:off x="3276600" y="2667000"/>
              <a:ext cx="1219200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NGS WFS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76600" y="1524000"/>
              <a:ext cx="1185837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AO control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810000"/>
              <a:ext cx="762000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RTC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15000" y="2514600"/>
              <a:ext cx="1600200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AO relay and Optical bench</a:t>
              </a:r>
              <a:endParaRPr lang="en-US" dirty="0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3810000" y="2209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3276600" y="2209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5400000">
              <a:off x="3276600" y="3352800"/>
              <a:ext cx="762000" cy="152400"/>
            </a:xfrm>
            <a:prstGeom prst="rightArrow">
              <a:avLst>
                <a:gd name="adj1" fmla="val 50000"/>
                <a:gd name="adj2" fmla="val 5952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eft-Right Arrow 21"/>
            <p:cNvSpPr/>
            <p:nvPr/>
          </p:nvSpPr>
          <p:spPr>
            <a:xfrm>
              <a:off x="4495800" y="2667000"/>
              <a:ext cx="1219200" cy="1524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-Right Arrow 22"/>
            <p:cNvSpPr/>
            <p:nvPr/>
          </p:nvSpPr>
          <p:spPr>
            <a:xfrm>
              <a:off x="4495800" y="2895600"/>
              <a:ext cx="1219200" cy="1524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91000" y="2133600"/>
              <a:ext cx="5693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Status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48000" y="2133600"/>
              <a:ext cx="5813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Config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24200" y="3352800"/>
              <a:ext cx="474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Data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00600" y="2438400"/>
              <a:ext cx="626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Optical</a:t>
              </a:r>
              <a:endParaRPr 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00600" y="3048000"/>
              <a:ext cx="90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Mechanical</a:t>
              </a:r>
              <a:endParaRPr lang="en-US" sz="1200" dirty="0"/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57600" y="3200400"/>
            <a:ext cx="4343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AO (supervisory) control can configure (FSM motion, </a:t>
            </a:r>
            <a:r>
              <a:rPr lang="en-US" dirty="0" err="1" smtClean="0"/>
              <a:t>lenslets</a:t>
            </a:r>
            <a:r>
              <a:rPr lang="en-US" dirty="0" smtClean="0"/>
              <a:t>, read-out mode etc.) and access status signals from the NGSWFS sub-system.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NGS WFS needs to interface mechanically and optically to the AO relay/ optical bench.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NGSWFS needs to send pixel data to the RTC.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Note that the RTC has no control path to the sensor (unlike the LGSWFS where there is a TT mirror control).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to the NGS sensor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66800" y="1295400"/>
            <a:ext cx="25908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Design characteristics:</a:t>
            </a:r>
            <a:endParaRPr lang="en-US" sz="1600" dirty="0" smtClean="0"/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NGS light is picked off in collimated space and focused using a (BASF2-N15-BASF2) triplet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F/# = 20.012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Plate scale = 1.063 mm/”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Input to the NGS sensor – spot diagram at the NGS sensor pick-off focal plane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OPD at </a:t>
            </a:r>
            <a:r>
              <a:rPr lang="en-US" sz="2800" dirty="0" smtClean="0"/>
              <a:t>the NGS sensor pick-off focal plane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921127" cy="519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7728D-0E24-48E5-BC9D-E0075EBFACC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NGAO WFS design, Caltech Optical Observatories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7985</TotalTime>
  <Words>2974</Words>
  <Application>Microsoft Office PowerPoint</Application>
  <PresentationFormat>On-screen Show (4:3)</PresentationFormat>
  <Paragraphs>601</Paragraphs>
  <Slides>49</Slides>
  <Notes>31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NGAO NGS WFS design review</vt:lpstr>
      <vt:lpstr>Presentation outline</vt:lpstr>
      <vt:lpstr>NGS WFS Requirements</vt:lpstr>
      <vt:lpstr> Motion control requirements</vt:lpstr>
      <vt:lpstr>NGAO optical relay – the packaging problem</vt:lpstr>
      <vt:lpstr>Context diagram of the NGS WFS</vt:lpstr>
      <vt:lpstr>Input to the NGS sensor</vt:lpstr>
      <vt:lpstr>Input to the NGS sensor – spot diagram at the NGS sensor pick-off focal plane</vt:lpstr>
      <vt:lpstr>OPD at the NGS sensor pick-off focal plane</vt:lpstr>
      <vt:lpstr>Grid distortion at the NGS WFS input</vt:lpstr>
      <vt:lpstr>Effect of atmospheric dispersion on high order NGS wavefront sensing</vt:lpstr>
      <vt:lpstr>Static aberrations within the NGS WFS</vt:lpstr>
      <vt:lpstr>What’s the implication for the NGS WFS?</vt:lpstr>
      <vt:lpstr>Analysis result</vt:lpstr>
      <vt:lpstr>NGS WFS parameters</vt:lpstr>
      <vt:lpstr>Modes of operation</vt:lpstr>
      <vt:lpstr>Keck primary projected on the 64x64 actuator BMM HODM</vt:lpstr>
      <vt:lpstr> Motion control</vt:lpstr>
      <vt:lpstr>Modes of operation cont’d</vt:lpstr>
      <vt:lpstr>Modes of operation cont’d</vt:lpstr>
      <vt:lpstr>Pupil mapping between NGSWFS-DM and primary mirror</vt:lpstr>
      <vt:lpstr>WFS design parameters</vt:lpstr>
      <vt:lpstr>63x63 NGS WFS layout</vt:lpstr>
      <vt:lpstr>63x63 sub-aperture NGS WFS spots</vt:lpstr>
      <vt:lpstr>63x63 NGS WFS layout</vt:lpstr>
      <vt:lpstr>63x63 NGS WFS layout</vt:lpstr>
      <vt:lpstr>63x63 NGS WFS post lenslet relay</vt:lpstr>
      <vt:lpstr>Post lenslet relay – spots delivered by the relay</vt:lpstr>
      <vt:lpstr>Post lenslet relay – grid distortion</vt:lpstr>
      <vt:lpstr>Pupil (HODM to Lenslet) mapping layout</vt:lpstr>
      <vt:lpstr>Grid distortion in pupil mapping</vt:lpstr>
      <vt:lpstr>Chromatic effects in pupil mapping</vt:lpstr>
      <vt:lpstr>Results of pupil mapping analysis</vt:lpstr>
      <vt:lpstr>5x5 NGS (calibration) WFS layout</vt:lpstr>
      <vt:lpstr>5x5 NGS WFS spot diagram</vt:lpstr>
      <vt:lpstr>5x5 NGS WFS layout</vt:lpstr>
      <vt:lpstr>NGS WFS behind the NGAO optical relay</vt:lpstr>
      <vt:lpstr>NGS WFS spots showing 59 ‘lit’ sub-apertures</vt:lpstr>
      <vt:lpstr>Post lenslet relay – magnified view</vt:lpstr>
      <vt:lpstr>NGS WFS operating in pupil imaging mode</vt:lpstr>
      <vt:lpstr>NGS WFS operating in pupil imaging mode</vt:lpstr>
      <vt:lpstr>NGS WFS operating in pupil imaging mode</vt:lpstr>
      <vt:lpstr>Preliminary tolerance analysis(using built in tolerancing in Zemax)</vt:lpstr>
      <vt:lpstr>Preliminary tolerance analysis(using built in tolerancing in Zemax)</vt:lpstr>
      <vt:lpstr>Summary of work done by WFS team</vt:lpstr>
      <vt:lpstr>Other issues</vt:lpstr>
      <vt:lpstr>Detector choice and performance</vt:lpstr>
      <vt:lpstr>Predicted Quantum efficiency* (based on 75 micron substrate, Bodacious Black AR coating^ on Pan-STARRS CCID-58)</vt:lpstr>
      <vt:lpstr>Read noise [predicted and measured]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NGAO NGS WFS design review</dc:title>
  <dc:creator>Viswa Velur</dc:creator>
  <cp:lastModifiedBy>Viswa Velur</cp:lastModifiedBy>
  <cp:revision>201</cp:revision>
  <dcterms:created xsi:type="dcterms:W3CDTF">2010-03-31T06:29:26Z</dcterms:created>
  <dcterms:modified xsi:type="dcterms:W3CDTF">2010-04-01T16:27:07Z</dcterms:modified>
</cp:coreProperties>
</file>