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0" r:id="rId3"/>
    <p:sldId id="257" r:id="rId4"/>
    <p:sldId id="258" r:id="rId5"/>
    <p:sldId id="259" r:id="rId6"/>
    <p:sldId id="265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31" d="100"/>
          <a:sy n="131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9C5A70-20E3-4003-ABAD-4CC28AC5F7AD}" type="datetimeFigureOut">
              <a:rPr lang="en-US" smtClean="0"/>
              <a:pPr/>
              <a:t>4/6/2010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EA2AC1-B37C-4D6A-B955-068D02A1615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C49CE-149D-4A3E-A56E-50BF942CDD3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C49CE-149D-4A3E-A56E-50BF942CDD3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C49CE-149D-4A3E-A56E-50BF942CDD3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C49CE-149D-4A3E-A56E-50BF942CDD3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C49CE-149D-4A3E-A56E-50BF942CDD3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C49CE-149D-4A3E-A56E-50BF942CDD3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C49CE-149D-4A3E-A56E-50BF942CDD3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C49CE-149D-4A3E-A56E-50BF942CDD3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C49CE-149D-4A3E-A56E-50BF942CDD3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05AB0-234D-4EFD-A4F0-774FA95FE01E}" type="datetimeFigureOut">
              <a:rPr lang="en-US" smtClean="0"/>
              <a:pPr/>
              <a:t>4/6/2010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A08BF-03F6-4B5A-A37C-DD0B1D8D23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05AB0-234D-4EFD-A4F0-774FA95FE01E}" type="datetimeFigureOut">
              <a:rPr lang="en-US" smtClean="0"/>
              <a:pPr/>
              <a:t>4/6/2010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A08BF-03F6-4B5A-A37C-DD0B1D8D23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05AB0-234D-4EFD-A4F0-774FA95FE01E}" type="datetimeFigureOut">
              <a:rPr lang="en-US" smtClean="0"/>
              <a:pPr/>
              <a:t>4/6/2010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A08BF-03F6-4B5A-A37C-DD0B1D8D23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05AB0-234D-4EFD-A4F0-774FA95FE01E}" type="datetimeFigureOut">
              <a:rPr lang="en-US" smtClean="0"/>
              <a:pPr/>
              <a:t>4/6/2010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A08BF-03F6-4B5A-A37C-DD0B1D8D23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05AB0-234D-4EFD-A4F0-774FA95FE01E}" type="datetimeFigureOut">
              <a:rPr lang="en-US" smtClean="0"/>
              <a:pPr/>
              <a:t>4/6/2010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A08BF-03F6-4B5A-A37C-DD0B1D8D23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05AB0-234D-4EFD-A4F0-774FA95FE01E}" type="datetimeFigureOut">
              <a:rPr lang="en-US" smtClean="0"/>
              <a:pPr/>
              <a:t>4/6/2010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A08BF-03F6-4B5A-A37C-DD0B1D8D23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05AB0-234D-4EFD-A4F0-774FA95FE01E}" type="datetimeFigureOut">
              <a:rPr lang="en-US" smtClean="0"/>
              <a:pPr/>
              <a:t>4/6/2010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A08BF-03F6-4B5A-A37C-DD0B1D8D23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05AB0-234D-4EFD-A4F0-774FA95FE01E}" type="datetimeFigureOut">
              <a:rPr lang="en-US" smtClean="0"/>
              <a:pPr/>
              <a:t>4/6/2010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A08BF-03F6-4B5A-A37C-DD0B1D8D23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05AB0-234D-4EFD-A4F0-774FA95FE01E}" type="datetimeFigureOut">
              <a:rPr lang="en-US" smtClean="0"/>
              <a:pPr/>
              <a:t>4/6/2010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A08BF-03F6-4B5A-A37C-DD0B1D8D23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05AB0-234D-4EFD-A4F0-774FA95FE01E}" type="datetimeFigureOut">
              <a:rPr lang="en-US" smtClean="0"/>
              <a:pPr/>
              <a:t>4/6/2010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A08BF-03F6-4B5A-A37C-DD0B1D8D23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05AB0-234D-4EFD-A4F0-774FA95FE01E}" type="datetimeFigureOut">
              <a:rPr lang="en-US" smtClean="0"/>
              <a:pPr/>
              <a:t>4/6/2010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A08BF-03F6-4B5A-A37C-DD0B1D8D23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05AB0-234D-4EFD-A4F0-774FA95FE01E}" type="datetimeFigureOut">
              <a:rPr lang="en-US" smtClean="0"/>
              <a:pPr/>
              <a:t>4/6/2010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A08BF-03F6-4B5A-A37C-DD0B1D8D23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Performance analysis of NGAO NGSWFS with and without the IF </a:t>
            </a:r>
            <a:r>
              <a:rPr lang="en-US" dirty="0" err="1" smtClean="0"/>
              <a:t>dichroic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Caltech Optical Observatories</a:t>
            </a:r>
          </a:p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April, 2010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With IF </a:t>
            </a:r>
            <a:r>
              <a:rPr lang="en-US" sz="3600" dirty="0" err="1" smtClean="0"/>
              <a:t>dichroic</a:t>
            </a:r>
            <a:r>
              <a:rPr lang="en-US" sz="3600" dirty="0" smtClean="0"/>
              <a:t> with telescope re-focus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this optical design, the science instrument (and hence the WFS is static), the telescope is refocused to keep the science instrument in focus following the introduction of the IF </a:t>
            </a:r>
            <a:r>
              <a:rPr lang="en-US" dirty="0" err="1" smtClean="0"/>
              <a:t>dichroic</a:t>
            </a:r>
            <a:r>
              <a:rPr lang="en-US" dirty="0" smtClean="0"/>
              <a:t> in the optical beam.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Input to the NGS sensor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66800" y="1066800"/>
            <a:ext cx="2590800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Design characteristics:</a:t>
            </a:r>
            <a:endParaRPr lang="en-US" sz="1600" dirty="0" smtClean="0"/>
          </a:p>
          <a:p>
            <a:pPr>
              <a:buFont typeface="Wingdings" pitchFamily="2" charset="2"/>
              <a:buChar char="§"/>
            </a:pPr>
            <a:r>
              <a:rPr lang="en-US" sz="1600" dirty="0" smtClean="0"/>
              <a:t> NGS light is picked off in collimated space and focused using a (BASF2-N15-BASF2) triplet</a:t>
            </a:r>
          </a:p>
          <a:p>
            <a:pPr>
              <a:buFont typeface="Wingdings" pitchFamily="2" charset="2"/>
              <a:buChar char="§"/>
            </a:pPr>
            <a:r>
              <a:rPr lang="en-US" sz="1600" dirty="0" smtClean="0"/>
              <a:t> F/# = 19.9856 (-0.13% change)</a:t>
            </a:r>
          </a:p>
          <a:p>
            <a:pPr>
              <a:buFont typeface="Wingdings" pitchFamily="2" charset="2"/>
              <a:buChar char="§"/>
            </a:pPr>
            <a:r>
              <a:rPr lang="en-US" sz="1600" dirty="0" smtClean="0"/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Plate scale = 1.053 mm/” (0.9% change)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728D-0E24-48E5-BC9D-E0075EBFACC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NGAO WFS design, Caltech Optical Observatories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3673" y="914400"/>
            <a:ext cx="6921127" cy="5192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6200" y="6172200"/>
            <a:ext cx="3276600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</a:rPr>
              <a:t>With IF </a:t>
            </a:r>
            <a:r>
              <a:rPr lang="en-US" sz="1600" dirty="0" err="1" smtClean="0">
                <a:solidFill>
                  <a:srgbClr val="FFFF00"/>
                </a:solidFill>
              </a:rPr>
              <a:t>dichroic</a:t>
            </a:r>
            <a:r>
              <a:rPr lang="en-US" sz="1600" dirty="0" smtClean="0">
                <a:solidFill>
                  <a:srgbClr val="FFFF00"/>
                </a:solidFill>
              </a:rPr>
              <a:t> – refocus telescope (and not move NGSWFS)</a:t>
            </a:r>
            <a:endParaRPr lang="en-US" sz="1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Input to the NGS sensor – spot diagram at the NGS sensor pick-off focal plane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728D-0E24-48E5-BC9D-E0075EBFACC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NGAO WFS design, Caltech Optical Observatories</a:t>
            </a:r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979451"/>
            <a:ext cx="6921127" cy="5192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934200" y="1148477"/>
            <a:ext cx="1905000" cy="181588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Worst case spot is almost 37% bigger, though this may not mean much for the 63x63 sampling mode. A lot of color (in the smaller spot).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6858000" y="3886200"/>
            <a:ext cx="1905000" cy="107721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One could envision re-optimizing the triplet if both modes were equally used.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76200" y="6172200"/>
            <a:ext cx="3276600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</a:rPr>
              <a:t>With IF </a:t>
            </a:r>
            <a:r>
              <a:rPr lang="en-US" sz="1600" dirty="0" err="1" smtClean="0">
                <a:solidFill>
                  <a:srgbClr val="FFFF00"/>
                </a:solidFill>
              </a:rPr>
              <a:t>dichroic</a:t>
            </a:r>
            <a:r>
              <a:rPr lang="en-US" sz="1600" dirty="0" smtClean="0">
                <a:solidFill>
                  <a:srgbClr val="FFFF00"/>
                </a:solidFill>
              </a:rPr>
              <a:t> – refocus telescope (and not move NGSWFS)</a:t>
            </a:r>
            <a:endParaRPr lang="en-US" sz="1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OPD at the NGS sensor pick-off focal plane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728D-0E24-48E5-BC9D-E0075EBFACC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NGAO WFS design, Caltech Optical Observatories</a:t>
            </a:r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762000"/>
            <a:ext cx="6921127" cy="5192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391400" y="1219200"/>
            <a:ext cx="1524000" cy="20313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8.5 waves as opposed to &lt;6 waves of P-P WFE. (RMS is 1.6 waves instead of 1.15 waves.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6172200"/>
            <a:ext cx="3276600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</a:rPr>
              <a:t>With IF </a:t>
            </a:r>
            <a:r>
              <a:rPr lang="en-US" sz="1600" dirty="0" err="1" smtClean="0">
                <a:solidFill>
                  <a:srgbClr val="FFFF00"/>
                </a:solidFill>
              </a:rPr>
              <a:t>dichroic</a:t>
            </a:r>
            <a:r>
              <a:rPr lang="en-US" sz="1600" dirty="0" smtClean="0">
                <a:solidFill>
                  <a:srgbClr val="FFFF00"/>
                </a:solidFill>
              </a:rPr>
              <a:t> – refocus telescope (and not move NGSWFS)</a:t>
            </a:r>
            <a:endParaRPr lang="en-US" sz="1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NGSWFS sub-apertures (in 63x63 mode) will see a spot blur of ~ 3 um NGSWFS pick-off plane [the plate scale in this mode is 1.053 mm/”] – so, the effect is </a:t>
            </a:r>
            <a:r>
              <a:rPr lang="en-US" dirty="0" smtClean="0"/>
              <a:t>negligible</a:t>
            </a:r>
            <a:r>
              <a:rPr lang="en-US" dirty="0" smtClean="0"/>
              <a:t> </a:t>
            </a:r>
            <a:r>
              <a:rPr lang="en-US" dirty="0" smtClean="0"/>
              <a:t>with the introduction of the IF </a:t>
            </a:r>
            <a:r>
              <a:rPr lang="en-US" dirty="0" err="1" smtClean="0"/>
              <a:t>dichroic</a:t>
            </a:r>
            <a:r>
              <a:rPr lang="en-US" dirty="0" smtClean="0"/>
              <a:t> </a:t>
            </a:r>
            <a:r>
              <a:rPr lang="en-US" dirty="0" smtClean="0"/>
              <a:t>whether the telescope is refocused or if the WFS is moved to account for the path-length change due to the introduction of the </a:t>
            </a:r>
            <a:r>
              <a:rPr lang="en-US" dirty="0" err="1" smtClean="0"/>
              <a:t>dichoric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without IF </a:t>
            </a:r>
            <a:r>
              <a:rPr lang="en-US" dirty="0" err="1" smtClean="0"/>
              <a:t>dichroic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to the NGS sensor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219200"/>
            <a:ext cx="6921127" cy="5192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066800" y="1295400"/>
            <a:ext cx="2590800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Design characteristics:</a:t>
            </a:r>
            <a:endParaRPr lang="en-US" sz="1600" dirty="0" smtClean="0"/>
          </a:p>
          <a:p>
            <a:pPr>
              <a:buFont typeface="Wingdings" pitchFamily="2" charset="2"/>
              <a:buChar char="§"/>
            </a:pPr>
            <a:r>
              <a:rPr lang="en-US" sz="1600" dirty="0" smtClean="0"/>
              <a:t> NGS light is picked off in collimated space and focused using a (BASF2-N15-BASF2) triplet</a:t>
            </a:r>
          </a:p>
          <a:p>
            <a:pPr>
              <a:buFont typeface="Wingdings" pitchFamily="2" charset="2"/>
              <a:buChar char="§"/>
            </a:pPr>
            <a:r>
              <a:rPr lang="en-US" sz="1600" dirty="0" smtClean="0"/>
              <a:t> F/# = 20.012</a:t>
            </a:r>
          </a:p>
          <a:p>
            <a:pPr>
              <a:buFont typeface="Wingdings" pitchFamily="2" charset="2"/>
              <a:buChar char="§"/>
            </a:pPr>
            <a:r>
              <a:rPr lang="en-US" sz="1600" dirty="0" smtClean="0"/>
              <a:t> Plate scale = 1.063 mm/”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728D-0E24-48E5-BC9D-E0075EBFACC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NGAO WFS design, Caltech Optical Observatories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" y="64008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Without IF </a:t>
            </a:r>
            <a:r>
              <a:rPr lang="en-US" dirty="0" err="1" smtClean="0">
                <a:solidFill>
                  <a:srgbClr val="FFFF00"/>
                </a:solidFill>
              </a:rPr>
              <a:t>dichroic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Input to the NGS sensor – spot diagram at the NGS sensor pick-off focal plane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143000"/>
            <a:ext cx="6921127" cy="5192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728D-0E24-48E5-BC9D-E0075EBFACC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NGAO WFS design, Caltech Optical Observatories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200" y="64008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Without IF </a:t>
            </a:r>
            <a:r>
              <a:rPr lang="en-US" dirty="0" err="1" smtClean="0">
                <a:solidFill>
                  <a:srgbClr val="FFFF00"/>
                </a:solidFill>
              </a:rPr>
              <a:t>dichroic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OPD at the NGS sensor pick-off focal plane</a:t>
            </a:r>
            <a:endParaRPr lang="en-US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143000"/>
            <a:ext cx="6921127" cy="5192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728D-0E24-48E5-BC9D-E0075EBFACC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NGAO WFS design, Caltech Optical Observatories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200" y="64008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Without IF </a:t>
            </a:r>
            <a:r>
              <a:rPr lang="en-US" dirty="0" err="1" smtClean="0">
                <a:solidFill>
                  <a:srgbClr val="FFFF00"/>
                </a:solidFill>
              </a:rPr>
              <a:t>dichroic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Design with IF </a:t>
            </a:r>
            <a:r>
              <a:rPr lang="en-US" sz="2800" dirty="0" err="1" smtClean="0"/>
              <a:t>dichroic</a:t>
            </a:r>
            <a:r>
              <a:rPr lang="en-US" sz="2800" dirty="0" smtClean="0"/>
              <a:t> – if one does nothing (w/ the telescope) but re-focus the NGSWFS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I am using a N-BK7 </a:t>
            </a:r>
            <a:r>
              <a:rPr lang="en-US" dirty="0" err="1" smtClean="0"/>
              <a:t>dichroic</a:t>
            </a:r>
            <a:r>
              <a:rPr lang="en-US" dirty="0" smtClean="0"/>
              <a:t> that is 12.5 mm thick (and 135 mm diameter). The fold angle is 45 deg. As used by Reni in her Version 10 optical design.</a:t>
            </a:r>
          </a:p>
          <a:p>
            <a:pPr algn="just"/>
            <a:r>
              <a:rPr lang="en-US" dirty="0" smtClean="0"/>
              <a:t>The NGS WFS needs to move back by ~6 mm to accommodate the introduction of the IF </a:t>
            </a:r>
            <a:r>
              <a:rPr lang="en-US" dirty="0" err="1" smtClean="0"/>
              <a:t>dichroic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Input to the NGS sensor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66800" y="1295400"/>
            <a:ext cx="2590800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Design characteristics:</a:t>
            </a:r>
            <a:endParaRPr lang="en-US" sz="1600" dirty="0" smtClean="0"/>
          </a:p>
          <a:p>
            <a:pPr>
              <a:buFont typeface="Wingdings" pitchFamily="2" charset="2"/>
              <a:buChar char="§"/>
            </a:pPr>
            <a:r>
              <a:rPr lang="en-US" sz="1600" dirty="0" smtClean="0"/>
              <a:t> NGS light is picked off in collimated space and focused using a (BASF2-N15-BASF2) triplet</a:t>
            </a:r>
          </a:p>
          <a:p>
            <a:pPr>
              <a:buFont typeface="Wingdings" pitchFamily="2" charset="2"/>
              <a:buChar char="§"/>
            </a:pPr>
            <a:r>
              <a:rPr lang="en-US" sz="1600" dirty="0" smtClean="0"/>
              <a:t> F/# = </a:t>
            </a:r>
            <a:r>
              <a:rPr lang="en-US" sz="1600" dirty="0" smtClean="0">
                <a:solidFill>
                  <a:srgbClr val="FF0000"/>
                </a:solidFill>
              </a:rPr>
              <a:t>20.18495 (0.8% change)</a:t>
            </a:r>
          </a:p>
          <a:p>
            <a:pPr>
              <a:buFont typeface="Wingdings" pitchFamily="2" charset="2"/>
              <a:buChar char="§"/>
            </a:pPr>
            <a:r>
              <a:rPr lang="en-US" sz="1600" dirty="0" smtClean="0"/>
              <a:t> Plate scale = 1.064 mm/”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728D-0E24-48E5-BC9D-E0075EBFACC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NGAO WFS design, Caltech Optical Observatories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914400"/>
            <a:ext cx="6921127" cy="5192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6200" y="6172200"/>
            <a:ext cx="3276600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</a:rPr>
              <a:t>With IF </a:t>
            </a:r>
            <a:r>
              <a:rPr lang="en-US" sz="1600" dirty="0" err="1" smtClean="0">
                <a:solidFill>
                  <a:srgbClr val="FFFF00"/>
                </a:solidFill>
              </a:rPr>
              <a:t>dichroic</a:t>
            </a:r>
            <a:r>
              <a:rPr lang="en-US" sz="1600" dirty="0" smtClean="0">
                <a:solidFill>
                  <a:srgbClr val="FFFF00"/>
                </a:solidFill>
              </a:rPr>
              <a:t> – refocus NGSWFS (instead of the telescope)</a:t>
            </a:r>
            <a:endParaRPr lang="en-US" sz="1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Input to the NGS sensor – spot diagram at the NGS sensor pick-off focal plane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728D-0E24-48E5-BC9D-E0075EBFACC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NGAO WFS design, Caltech Optical Observatories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990600"/>
            <a:ext cx="6921127" cy="5192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934200" y="1148477"/>
            <a:ext cx="1905000" cy="206210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Worst case spot is almost 40% bigger, though this may not mean much for the 63x63 sampling mode. A lot of color (in the smaller spot).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6858000" y="3886200"/>
            <a:ext cx="1905000" cy="107721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One could envision re-optimizing the triplet if both modes were equally used.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76200" y="6172200"/>
            <a:ext cx="3276600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</a:rPr>
              <a:t>With IF </a:t>
            </a:r>
            <a:r>
              <a:rPr lang="en-US" sz="1600" dirty="0" err="1" smtClean="0">
                <a:solidFill>
                  <a:srgbClr val="FFFF00"/>
                </a:solidFill>
              </a:rPr>
              <a:t>dichroic</a:t>
            </a:r>
            <a:r>
              <a:rPr lang="en-US" sz="1600" dirty="0" smtClean="0">
                <a:solidFill>
                  <a:srgbClr val="FFFF00"/>
                </a:solidFill>
              </a:rPr>
              <a:t> – refocus NGSWFS (instead of the telescope)</a:t>
            </a:r>
            <a:endParaRPr lang="en-US" sz="1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OPD at the NGS sensor pick-off focal plane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728D-0E24-48E5-BC9D-E0075EBFACC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NGAO WFS design, Caltech Optical Observatories</a:t>
            </a:r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5073" y="903251"/>
            <a:ext cx="6921127" cy="5192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391400" y="1219200"/>
            <a:ext cx="1524000" cy="20313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7.7 waves as opposed to &lt;6 waves of P-P WFE. (RMS is 1.51 waves instead of 1.15 waves.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200" y="6172200"/>
            <a:ext cx="3276600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</a:rPr>
              <a:t>With IF </a:t>
            </a:r>
            <a:r>
              <a:rPr lang="en-US" sz="1600" dirty="0" err="1" smtClean="0">
                <a:solidFill>
                  <a:srgbClr val="FFFF00"/>
                </a:solidFill>
              </a:rPr>
              <a:t>dichroic</a:t>
            </a:r>
            <a:r>
              <a:rPr lang="en-US" sz="1600" dirty="0" smtClean="0">
                <a:solidFill>
                  <a:srgbClr val="FFFF00"/>
                </a:solidFill>
              </a:rPr>
              <a:t> – refocus NGSWFS (instead of the telescope)</a:t>
            </a:r>
            <a:endParaRPr lang="en-US" sz="1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701</Words>
  <Application>Microsoft Office PowerPoint</Application>
  <PresentationFormat>On-screen Show (4:3)</PresentationFormat>
  <Paragraphs>74</Paragraphs>
  <Slides>14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Performance analysis of NGAO NGSWFS with and without the IF dichroic</vt:lpstr>
      <vt:lpstr>Design without IF dichroic</vt:lpstr>
      <vt:lpstr>Input to the NGS sensor</vt:lpstr>
      <vt:lpstr>Input to the NGS sensor – spot diagram at the NGS sensor pick-off focal plane</vt:lpstr>
      <vt:lpstr>OPD at the NGS sensor pick-off focal plane</vt:lpstr>
      <vt:lpstr>Design with IF dichroic – if one does nothing (w/ the telescope) but re-focus the NGSWFS</vt:lpstr>
      <vt:lpstr>Input to the NGS sensor</vt:lpstr>
      <vt:lpstr>Input to the NGS sensor – spot diagram at the NGS sensor pick-off focal plane</vt:lpstr>
      <vt:lpstr>OPD at the NGS sensor pick-off focal plane</vt:lpstr>
      <vt:lpstr>With IF dichroic with telescope re-focus</vt:lpstr>
      <vt:lpstr>Input to the NGS sensor</vt:lpstr>
      <vt:lpstr>Input to the NGS sensor – spot diagram at the NGS sensor pick-off focal plane</vt:lpstr>
      <vt:lpstr>OPD at the NGS sensor pick-off focal plane</vt:lpstr>
      <vt:lpstr>Implications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If dichroic issue</dc:title>
  <dc:creator>Viswa Velur</dc:creator>
  <cp:lastModifiedBy>Viswa Velur</cp:lastModifiedBy>
  <cp:revision>10</cp:revision>
  <dcterms:created xsi:type="dcterms:W3CDTF">2010-04-06T20:06:37Z</dcterms:created>
  <dcterms:modified xsi:type="dcterms:W3CDTF">2010-04-06T21:05:31Z</dcterms:modified>
</cp:coreProperties>
</file>