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1" r:id="rId6"/>
    <p:sldId id="268" r:id="rId7"/>
    <p:sldId id="269" r:id="rId8"/>
    <p:sldId id="263" r:id="rId9"/>
    <p:sldId id="262" r:id="rId10"/>
    <p:sldId id="264" r:id="rId11"/>
    <p:sldId id="265" r:id="rId12"/>
    <p:sldId id="266" r:id="rId13"/>
    <p:sldId id="270" r:id="rId14"/>
    <p:sldId id="271" r:id="rId15"/>
    <p:sldId id="272" r:id="rId16"/>
    <p:sldId id="273" r:id="rId17"/>
    <p:sldId id="274" r:id="rId18"/>
    <p:sldId id="275" r:id="rId19"/>
    <p:sldId id="267" r:id="rId20"/>
  </p:sldIdLst>
  <p:sldSz cx="9144000" cy="6858000" type="screen4x3"/>
  <p:notesSz cx="6858000" cy="92805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31" d="100"/>
          <a:sy n="131" d="100"/>
        </p:scale>
        <p:origin x="-4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4" tIns="45717" rIns="91434" bIns="45717"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4" tIns="45717" rIns="91434" bIns="45717" rtlCol="0"/>
          <a:lstStyle>
            <a:lvl1pPr algn="r">
              <a:defRPr sz="1200">
                <a:latin typeface="Arial" pitchFamily="34" charset="0"/>
              </a:defRPr>
            </a:lvl1pPr>
          </a:lstStyle>
          <a:p>
            <a:pPr>
              <a:defRPr/>
            </a:pPr>
            <a:fld id="{AC42E1CB-75F1-43F1-B04D-7446345419E1}" type="datetimeFigureOut">
              <a:rPr lang="en-US"/>
              <a:pPr>
                <a:defRPr/>
              </a:pPr>
              <a:t>12/3/2009</a:t>
            </a:fld>
            <a:endParaRPr lang="en-US"/>
          </a:p>
        </p:txBody>
      </p:sp>
      <p:sp>
        <p:nvSpPr>
          <p:cNvPr id="4" name="Slide Image Placeholder 3"/>
          <p:cNvSpPr>
            <a:spLocks noGrp="1" noRot="1" noChangeAspect="1"/>
          </p:cNvSpPr>
          <p:nvPr>
            <p:ph type="sldImg" idx="2"/>
          </p:nvPr>
        </p:nvSpPr>
        <p:spPr>
          <a:xfrm>
            <a:off x="1109663" y="695325"/>
            <a:ext cx="4638675" cy="3479800"/>
          </a:xfrm>
          <a:prstGeom prst="rect">
            <a:avLst/>
          </a:prstGeom>
          <a:noFill/>
          <a:ln w="12700">
            <a:solidFill>
              <a:prstClr val="black"/>
            </a:solidFill>
          </a:ln>
        </p:spPr>
        <p:txBody>
          <a:bodyPr vert="horz" lIns="91434" tIns="45717" rIns="91434" bIns="45717" rtlCol="0" anchor="ctr"/>
          <a:lstStyle/>
          <a:p>
            <a:pPr lvl="0"/>
            <a:endParaRPr lang="en-US" noProof="0" smtClean="0"/>
          </a:p>
        </p:txBody>
      </p:sp>
      <p:sp>
        <p:nvSpPr>
          <p:cNvPr id="5" name="Notes Placeholder 4"/>
          <p:cNvSpPr>
            <a:spLocks noGrp="1"/>
          </p:cNvSpPr>
          <p:nvPr>
            <p:ph type="body" sz="quarter" idx="3"/>
          </p:nvPr>
        </p:nvSpPr>
        <p:spPr>
          <a:xfrm>
            <a:off x="685800" y="4408488"/>
            <a:ext cx="5486400" cy="4176712"/>
          </a:xfrm>
          <a:prstGeom prst="rect">
            <a:avLst/>
          </a:prstGeom>
        </p:spPr>
        <p:txBody>
          <a:bodyPr vert="horz" lIns="91434" tIns="45717" rIns="91434" bIns="45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5388"/>
            <a:ext cx="2971800" cy="463550"/>
          </a:xfrm>
          <a:prstGeom prst="rect">
            <a:avLst/>
          </a:prstGeom>
        </p:spPr>
        <p:txBody>
          <a:bodyPr vert="horz" lIns="91434" tIns="45717" rIns="91434" bIns="45717"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815388"/>
            <a:ext cx="2971800" cy="463550"/>
          </a:xfrm>
          <a:prstGeom prst="rect">
            <a:avLst/>
          </a:prstGeom>
        </p:spPr>
        <p:txBody>
          <a:bodyPr vert="horz" lIns="91434" tIns="45717" rIns="91434" bIns="45717" rtlCol="0" anchor="b"/>
          <a:lstStyle>
            <a:lvl1pPr algn="r">
              <a:defRPr sz="1200">
                <a:latin typeface="Arial" pitchFamily="34" charset="0"/>
              </a:defRPr>
            </a:lvl1pPr>
          </a:lstStyle>
          <a:p>
            <a:pPr>
              <a:defRPr/>
            </a:pPr>
            <a:fld id="{F4D37E0D-7307-4FFB-B149-B461A6020A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FB5A2D-E8A5-4DF4-BBC5-E1C6FBFD19D3}" type="datetime1">
              <a:rPr lang="en-US" smtClean="0"/>
              <a:pPr>
                <a:defRPr/>
              </a:pPr>
              <a:t>12/3/2009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Alex Delacroix</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5CB61D-E146-4113-A626-2BFC1F046E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381000"/>
          </a:xfrm>
        </p:spPr>
        <p:txBody>
          <a:bodyPr/>
          <a:lstStyle>
            <a:lvl1pPr marL="457200" indent="-457200" algn="l">
              <a:buFont typeface="+mj-lt"/>
              <a:buNone/>
              <a:defRPr sz="2000"/>
            </a:lvl1pPr>
          </a:lstStyle>
          <a:p>
            <a:r>
              <a:rPr lang="en-US" dirty="0" smtClean="0"/>
              <a:t>1) Click to edit Master title style</a:t>
            </a:r>
            <a:endParaRPr lang="en-US" dirty="0"/>
          </a:p>
        </p:txBody>
      </p:sp>
      <p:sp>
        <p:nvSpPr>
          <p:cNvPr id="3" name="Content Placeholder 2"/>
          <p:cNvSpPr>
            <a:spLocks noGrp="1"/>
          </p:cNvSpPr>
          <p:nvPr>
            <p:ph idx="1" hasCustomPrompt="1"/>
          </p:nvPr>
        </p:nvSpPr>
        <p:spPr/>
        <p:txBody>
          <a:bodyPr/>
          <a:lstStyle>
            <a:lvl1pPr marL="457200" indent="-457200">
              <a:buFont typeface="+mj-lt"/>
              <a:buNone/>
              <a:defRPr sz="1400" baseline="0"/>
            </a:lvl1pPr>
            <a:lvl2pPr marL="914400" indent="-457200">
              <a:buFont typeface="+mj-lt"/>
              <a:buNone/>
              <a:defRPr sz="1200">
                <a:latin typeface="+mj-lt"/>
              </a:defRPr>
            </a:lvl2pPr>
            <a:lvl3pPr>
              <a:buNone/>
              <a:defRPr sz="1800"/>
            </a:lvl3pPr>
            <a:lvl4pPr>
              <a:buNone/>
              <a:defRPr sz="1800"/>
            </a:lvl4pPr>
          </a:lstStyle>
          <a:p>
            <a:pPr lvl="0"/>
            <a:r>
              <a:rPr lang="en-US" dirty="0" smtClean="0"/>
              <a:t>Click to edit text</a:t>
            </a:r>
          </a:p>
        </p:txBody>
      </p:sp>
      <p:sp>
        <p:nvSpPr>
          <p:cNvPr id="4" name="Date Placeholder 3"/>
          <p:cNvSpPr>
            <a:spLocks noGrp="1"/>
          </p:cNvSpPr>
          <p:nvPr>
            <p:ph type="dt" sz="half" idx="10"/>
          </p:nvPr>
        </p:nvSpPr>
        <p:spPr/>
        <p:txBody>
          <a:bodyPr/>
          <a:lstStyle>
            <a:lvl1pPr>
              <a:defRPr/>
            </a:lvl1pPr>
          </a:lstStyle>
          <a:p>
            <a:pPr>
              <a:defRPr/>
            </a:pPr>
            <a:fld id="{06731E4F-4082-47B7-961D-56BEC83CFE80}" type="datetime1">
              <a:rPr lang="en-US" smtClean="0"/>
              <a:pPr>
                <a:defRPr/>
              </a:pPr>
              <a:t>12/3/2009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6" name="Slide Number Placeholder 5"/>
          <p:cNvSpPr>
            <a:spLocks noGrp="1"/>
          </p:cNvSpPr>
          <p:nvPr>
            <p:ph type="sldNum" sz="quarter" idx="12"/>
          </p:nvPr>
        </p:nvSpPr>
        <p:spPr/>
        <p:txBody>
          <a:bodyPr/>
          <a:lstStyle>
            <a:lvl1pPr>
              <a:defRPr/>
            </a:lvl1pPr>
          </a:lstStyle>
          <a:p>
            <a:pPr>
              <a:defRPr/>
            </a:pPr>
            <a:fld id="{59042C27-9B45-44A9-B644-1F87BDE17AB2}" type="slidenum">
              <a:rPr lang="en-US"/>
              <a:pPr>
                <a:defRPr/>
              </a:pPr>
              <a:t>‹#›</a:t>
            </a:fld>
            <a:endParaRPr lang="en-US"/>
          </a:p>
        </p:txBody>
      </p:sp>
      <p:sp>
        <p:nvSpPr>
          <p:cNvPr id="7" name="Title 1"/>
          <p:cNvSpPr txBox="1">
            <a:spLocks/>
          </p:cNvSpPr>
          <p:nvPr userDrawn="1"/>
        </p:nvSpPr>
        <p:spPr bwMode="auto">
          <a:xfrm>
            <a:off x="457200" y="1219200"/>
            <a:ext cx="8229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457200" indent="-457200" algn="l">
              <a:buFont typeface="+mj-lt"/>
              <a:buNone/>
              <a:defRPr sz="2000"/>
            </a:lvl1pPr>
          </a:lstStyle>
          <a:p>
            <a:pPr marL="457200" marR="0" lvl="0" indent="-457200" algn="l" defTabSz="914400" rtl="0" eaLnBrk="0" fontAlgn="base" latinLnBrk="0" hangingPunct="0">
              <a:lnSpc>
                <a:spcPct val="100000"/>
              </a:lnSpc>
              <a:spcBef>
                <a:spcPct val="0"/>
              </a:spcBef>
              <a:spcAft>
                <a:spcPct val="0"/>
              </a:spcAft>
              <a:buClrTx/>
              <a:buSzTx/>
              <a:buFont typeface="+mj-lt"/>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	1.1) Click to edit Master title style</a:t>
            </a: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BEAA99-E568-457D-BBF3-A98C780C5282}" type="datetime1">
              <a:rPr lang="en-US" smtClean="0"/>
              <a:pPr>
                <a:defRPr/>
              </a:pPr>
              <a:t>12/3/2009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6" name="Slide Number Placeholder 5"/>
          <p:cNvSpPr>
            <a:spLocks noGrp="1"/>
          </p:cNvSpPr>
          <p:nvPr>
            <p:ph type="sldNum" sz="quarter" idx="12"/>
          </p:nvPr>
        </p:nvSpPr>
        <p:spPr/>
        <p:txBody>
          <a:bodyPr/>
          <a:lstStyle>
            <a:lvl1pPr>
              <a:defRPr/>
            </a:lvl1pPr>
          </a:lstStyle>
          <a:p>
            <a:pPr>
              <a:defRPr/>
            </a:pPr>
            <a:fld id="{A71A8BCC-546B-43C0-8A26-E558262DB3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E4BB7C-2DE7-428C-99C0-E5C2439D6329}" type="datetime1">
              <a:rPr lang="en-US" smtClean="0"/>
              <a:pPr>
                <a:defRPr/>
              </a:pPr>
              <a:t>12/3/2009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7" name="Slide Number Placeholder 5"/>
          <p:cNvSpPr>
            <a:spLocks noGrp="1"/>
          </p:cNvSpPr>
          <p:nvPr>
            <p:ph type="sldNum" sz="quarter" idx="12"/>
          </p:nvPr>
        </p:nvSpPr>
        <p:spPr/>
        <p:txBody>
          <a:bodyPr/>
          <a:lstStyle>
            <a:lvl1pPr>
              <a:defRPr/>
            </a:lvl1pPr>
          </a:lstStyle>
          <a:p>
            <a:pPr>
              <a:defRPr/>
            </a:pPr>
            <a:fld id="{F33DCF1B-D474-48C4-BBCD-19E97765B4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2FC26C-AF95-4EBB-A870-B14C511CC8DB}" type="datetime1">
              <a:rPr lang="en-US" smtClean="0"/>
              <a:pPr>
                <a:defRPr/>
              </a:pPr>
              <a:t>12/3/2009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9" name="Slide Number Placeholder 5"/>
          <p:cNvSpPr>
            <a:spLocks noGrp="1"/>
          </p:cNvSpPr>
          <p:nvPr>
            <p:ph type="sldNum" sz="quarter" idx="12"/>
          </p:nvPr>
        </p:nvSpPr>
        <p:spPr/>
        <p:txBody>
          <a:bodyPr/>
          <a:lstStyle>
            <a:lvl1pPr>
              <a:defRPr/>
            </a:lvl1pPr>
          </a:lstStyle>
          <a:p>
            <a:pPr>
              <a:defRPr/>
            </a:pPr>
            <a:fld id="{C52F863E-348B-42B5-B973-BA54F5F4E1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7A955B-5357-4873-BE9E-5DBEB1017B41}" type="datetime1">
              <a:rPr lang="en-US" smtClean="0"/>
              <a:pPr>
                <a:defRPr/>
              </a:pPr>
              <a:t>12/3/2009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5" name="Slide Number Placeholder 5"/>
          <p:cNvSpPr>
            <a:spLocks noGrp="1"/>
          </p:cNvSpPr>
          <p:nvPr>
            <p:ph type="sldNum" sz="quarter" idx="12"/>
          </p:nvPr>
        </p:nvSpPr>
        <p:spPr/>
        <p:txBody>
          <a:bodyPr/>
          <a:lstStyle>
            <a:lvl1pPr>
              <a:defRPr/>
            </a:lvl1pPr>
          </a:lstStyle>
          <a:p>
            <a:pPr>
              <a:defRPr/>
            </a:pPr>
            <a:fld id="{3761E908-7301-407E-864C-B4EF474A20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D9F0B5-C4FE-446B-B2FC-489E9E6C6763}" type="datetime1">
              <a:rPr lang="en-US" smtClean="0"/>
              <a:pPr>
                <a:defRPr/>
              </a:pPr>
              <a:t>12/3/2009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4" name="Slide Number Placeholder 5"/>
          <p:cNvSpPr>
            <a:spLocks noGrp="1"/>
          </p:cNvSpPr>
          <p:nvPr>
            <p:ph type="sldNum" sz="quarter" idx="12"/>
          </p:nvPr>
        </p:nvSpPr>
        <p:spPr/>
        <p:txBody>
          <a:bodyPr/>
          <a:lstStyle>
            <a:lvl1pPr>
              <a:defRPr/>
            </a:lvl1pPr>
          </a:lstStyle>
          <a:p>
            <a:pPr>
              <a:defRPr/>
            </a:pPr>
            <a:fld id="{64D447BF-C6EE-48CE-818C-1E43FA487C46}" type="slidenum">
              <a:rPr lang="en-US"/>
              <a:pPr>
                <a:defRPr/>
              </a:pPr>
              <a:t>‹#›</a:t>
            </a:fld>
            <a:endParaRPr lang="en-US"/>
          </a:p>
        </p:txBody>
      </p:sp>
      <p:sp>
        <p:nvSpPr>
          <p:cNvPr id="5" name="Content Placeholder 2"/>
          <p:cNvSpPr>
            <a:spLocks noGrp="1"/>
          </p:cNvSpPr>
          <p:nvPr>
            <p:ph idx="1"/>
          </p:nvPr>
        </p:nvSpPr>
        <p:spPr>
          <a:xfrm>
            <a:off x="304800" y="914400"/>
            <a:ext cx="838200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234C1-067E-4EA9-ADE8-D58E2A1F258A}" type="datetime1">
              <a:rPr lang="en-US" smtClean="0"/>
              <a:pPr>
                <a:defRPr/>
              </a:pPr>
              <a:t>12/3/2009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7" name="Slide Number Placeholder 5"/>
          <p:cNvSpPr>
            <a:spLocks noGrp="1"/>
          </p:cNvSpPr>
          <p:nvPr>
            <p:ph type="sldNum" sz="quarter" idx="12"/>
          </p:nvPr>
        </p:nvSpPr>
        <p:spPr/>
        <p:txBody>
          <a:bodyPr/>
          <a:lstStyle>
            <a:lvl1pPr>
              <a:defRPr/>
            </a:lvl1pPr>
          </a:lstStyle>
          <a:p>
            <a:pPr>
              <a:defRPr/>
            </a:pPr>
            <a:fld id="{6A8351C0-961E-4A44-B978-2D50AB6378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D28C3E-75F1-43A5-9ED0-B4F26C3FAB77}" type="datetime1">
              <a:rPr lang="en-US" smtClean="0"/>
              <a:pPr>
                <a:defRPr/>
              </a:pPr>
              <a:t>12/3/2009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7" name="Slide Number Placeholder 5"/>
          <p:cNvSpPr>
            <a:spLocks noGrp="1"/>
          </p:cNvSpPr>
          <p:nvPr>
            <p:ph type="sldNum" sz="quarter" idx="12"/>
          </p:nvPr>
        </p:nvSpPr>
        <p:spPr/>
        <p:txBody>
          <a:bodyPr/>
          <a:lstStyle>
            <a:lvl1pPr>
              <a:defRPr/>
            </a:lvl1pPr>
          </a:lstStyle>
          <a:p>
            <a:pPr>
              <a:defRPr/>
            </a:pPr>
            <a:fld id="{9314883A-C7EB-478E-ADEA-676D1A983C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B5F493-4671-4A15-B48E-E2F50C2C01F1}" type="datetime1">
              <a:rPr lang="en-US" smtClean="0"/>
              <a:pPr>
                <a:defRPr/>
              </a:pPr>
              <a:t>12/3/2009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smtClean="0"/>
              <a:t>Alex Delacroix</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2D76C4-80A8-4DE3-99FD-50259C24A4D8}" type="slidenum">
              <a:rPr lang="en-US"/>
              <a:pPr>
                <a:defRPr/>
              </a:pPr>
              <a:t>‹#›</a:t>
            </a:fld>
            <a:endParaRPr lang="en-US"/>
          </a:p>
        </p:txBody>
      </p:sp>
      <p:pic>
        <p:nvPicPr>
          <p:cNvPr id="1031" name="Picture 1"/>
          <p:cNvPicPr>
            <a:picLocks noChangeAspect="1" noChangeArrowheads="1"/>
          </p:cNvPicPr>
          <p:nvPr userDrawn="1"/>
        </p:nvPicPr>
        <p:blipFill>
          <a:blip r:embed="rId11" cstate="print"/>
          <a:srcRect/>
          <a:stretch>
            <a:fillRect/>
          </a:stretch>
        </p:blipFill>
        <p:spPr bwMode="auto">
          <a:xfrm>
            <a:off x="6905625" y="0"/>
            <a:ext cx="2238375"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hysikinstrumente.com/en/products/prspecs.php?sortnr=3007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oir.caltech.edu/twiki_oir/pub/Keck/NGAO/WFS/OSM_De-rotation.ppt"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685800"/>
            <a:ext cx="7772400" cy="990600"/>
          </a:xfrm>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eaLnBrk="1" hangingPunct="1"/>
            <a:r>
              <a:rPr lang="en-US" sz="2800" dirty="0" smtClean="0"/>
              <a:t>NGAO Laser Guide Star wavefront sensor </a:t>
            </a:r>
            <a:br>
              <a:rPr lang="en-US" sz="2800" dirty="0" smtClean="0"/>
            </a:br>
            <a:r>
              <a:rPr lang="en-US" sz="2800" dirty="0" smtClean="0"/>
              <a:t>Optical Design</a:t>
            </a:r>
          </a:p>
        </p:txBody>
      </p:sp>
      <p:sp>
        <p:nvSpPr>
          <p:cNvPr id="4" name="Slide Number Placeholder 3"/>
          <p:cNvSpPr>
            <a:spLocks noGrp="1"/>
          </p:cNvSpPr>
          <p:nvPr>
            <p:ph type="sldNum" sz="quarter" idx="12"/>
          </p:nvPr>
        </p:nvSpPr>
        <p:spPr/>
        <p:txBody>
          <a:bodyPr/>
          <a:lstStyle/>
          <a:p>
            <a:pPr>
              <a:defRPr/>
            </a:pPr>
            <a:fld id="{C859932E-7F34-4906-8C63-6B29139B3C62}" type="slidenum">
              <a:rPr lang="en-US" smtClean="0"/>
              <a:pPr>
                <a:defRPr/>
              </a:pPr>
              <a:t>1</a:t>
            </a:fld>
            <a:endParaRPr lang="en-US"/>
          </a:p>
        </p:txBody>
      </p:sp>
      <p:sp>
        <p:nvSpPr>
          <p:cNvPr id="7" name="Date Placeholder 6"/>
          <p:cNvSpPr>
            <a:spLocks noGrp="1"/>
          </p:cNvSpPr>
          <p:nvPr>
            <p:ph type="dt" sz="half" idx="10"/>
          </p:nvPr>
        </p:nvSpPr>
        <p:spPr/>
        <p:txBody>
          <a:bodyPr/>
          <a:lstStyle/>
          <a:p>
            <a:pPr>
              <a:defRPr/>
            </a:pPr>
            <a:fld id="{03B80022-EFA4-4FAA-98CD-EFE87CC7F1E8}" type="datetime1">
              <a:rPr lang="en-US" smtClean="0"/>
              <a:pPr>
                <a:defRPr/>
              </a:pPr>
              <a:t>12/4/2009</a:t>
            </a:fld>
            <a:endParaRPr lang="en-US"/>
          </a:p>
        </p:txBody>
      </p:sp>
      <p:sp>
        <p:nvSpPr>
          <p:cNvPr id="8" name="Footer Placeholder 7"/>
          <p:cNvSpPr>
            <a:spLocks noGrp="1"/>
          </p:cNvSpPr>
          <p:nvPr>
            <p:ph type="ftr" sz="quarter" idx="11"/>
          </p:nvPr>
        </p:nvSpPr>
        <p:spPr/>
        <p:txBody>
          <a:bodyPr/>
          <a:lstStyle/>
          <a:p>
            <a:pPr>
              <a:defRPr/>
            </a:pPr>
            <a:r>
              <a:rPr lang="en-US" dirty="0" smtClean="0"/>
              <a:t>Caltech Optical Observatories</a:t>
            </a:r>
          </a:p>
        </p:txBody>
      </p:sp>
      <p:sp>
        <p:nvSpPr>
          <p:cNvPr id="9" name="Subtitle 8"/>
          <p:cNvSpPr>
            <a:spLocks noGrp="1"/>
          </p:cNvSpPr>
          <p:nvPr>
            <p:ph type="subTitle" idx="1"/>
          </p:nvPr>
        </p:nvSpPr>
        <p:spPr>
          <a:xfrm>
            <a:off x="1295400" y="5638800"/>
            <a:ext cx="6400800" cy="685800"/>
          </a:xfrm>
        </p:spPr>
        <p:style>
          <a:lnRef idx="0">
            <a:schemeClr val="accent1"/>
          </a:lnRef>
          <a:fillRef idx="3">
            <a:schemeClr val="accent1"/>
          </a:fillRef>
          <a:effectRef idx="3">
            <a:schemeClr val="accent1"/>
          </a:effectRef>
          <a:fontRef idx="minor">
            <a:schemeClr val="lt1"/>
          </a:fontRef>
        </p:style>
        <p:txBody>
          <a:bodyPr/>
          <a:lstStyle/>
          <a:p>
            <a:r>
              <a:rPr lang="en-US" b="1" dirty="0" smtClean="0">
                <a:solidFill>
                  <a:schemeClr val="tx1"/>
                </a:solidFill>
              </a:rPr>
              <a:t>PD Phase LGS WFS Mini-Review </a:t>
            </a:r>
            <a:endParaRPr lang="en-US" dirty="0">
              <a:solidFill>
                <a:schemeClr val="tx1"/>
              </a:solidFill>
            </a:endParaRPr>
          </a:p>
        </p:txBody>
      </p:sp>
      <p:pic>
        <p:nvPicPr>
          <p:cNvPr id="1028" name="Picture 4" descr="OSM_Assy.jpg"/>
          <p:cNvPicPr preferRelativeResize="0">
            <a:picLocks noChangeAspect="1" noChangeArrowheads="1"/>
          </p:cNvPicPr>
          <p:nvPr/>
        </p:nvPicPr>
        <p:blipFill>
          <a:blip r:embed="rId2" cstate="print"/>
          <a:srcRect/>
          <a:stretch>
            <a:fillRect/>
          </a:stretch>
        </p:blipFill>
        <p:spPr bwMode="auto">
          <a:xfrm>
            <a:off x="5994999" y="1905000"/>
            <a:ext cx="3149001" cy="3291840"/>
          </a:xfrm>
          <a:prstGeom prst="rect">
            <a:avLst/>
          </a:prstGeom>
          <a:noFill/>
        </p:spPr>
      </p:pic>
      <p:pic>
        <p:nvPicPr>
          <p:cNvPr id="1026" name="Picture 2" descr="LGS Assy Front Housed"/>
          <p:cNvPicPr preferRelativeResize="0">
            <a:picLocks noChangeAspect="1" noChangeArrowheads="1"/>
          </p:cNvPicPr>
          <p:nvPr/>
        </p:nvPicPr>
        <p:blipFill>
          <a:blip r:embed="rId3" cstate="print"/>
          <a:srcRect l="17896" t="10080" r="13016" b="2016"/>
          <a:stretch>
            <a:fillRect/>
          </a:stretch>
        </p:blipFill>
        <p:spPr bwMode="auto">
          <a:xfrm>
            <a:off x="228600" y="1752600"/>
            <a:ext cx="3566861" cy="3657600"/>
          </a:xfrm>
          <a:prstGeom prst="rect">
            <a:avLst/>
          </a:prstGeom>
          <a:noFill/>
          <a:ln w="9525">
            <a:noFill/>
            <a:miter lim="800000"/>
            <a:headEnd/>
            <a:tailEnd/>
          </a:ln>
        </p:spPr>
      </p:pic>
      <p:pic>
        <p:nvPicPr>
          <p:cNvPr id="1030" name="Picture 60"/>
          <p:cNvPicPr preferRelativeResize="0">
            <a:picLocks noChangeAspect="1" noChangeArrowheads="1"/>
          </p:cNvPicPr>
          <p:nvPr/>
        </p:nvPicPr>
        <p:blipFill>
          <a:blip r:embed="rId4" cstate="print"/>
          <a:srcRect l="20349" t="4906" r="26933" b="24532"/>
          <a:stretch>
            <a:fillRect/>
          </a:stretch>
        </p:blipFill>
        <p:spPr bwMode="auto">
          <a:xfrm>
            <a:off x="3657601" y="2693175"/>
            <a:ext cx="2296905" cy="2259825"/>
          </a:xfrm>
          <a:prstGeom prst="rect">
            <a:avLst/>
          </a:prstGeom>
          <a:solidFill>
            <a:schemeClr val="accent1">
              <a:alpha val="29000"/>
            </a:schemeClr>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Stabilization TT Mirror Specification</a:t>
            </a:r>
            <a:endParaRPr lang="en-US" dirty="0"/>
          </a:p>
        </p:txBody>
      </p:sp>
      <p:sp>
        <p:nvSpPr>
          <p:cNvPr id="16" name="Content Placeholder 15"/>
          <p:cNvSpPr>
            <a:spLocks noGrp="1"/>
          </p:cNvSpPr>
          <p:nvPr>
            <p:ph idx="1"/>
          </p:nvPr>
        </p:nvSpPr>
        <p:spPr>
          <a:xfrm>
            <a:off x="304800" y="1295401"/>
            <a:ext cx="8534400" cy="2590799"/>
          </a:xfrm>
        </p:spPr>
        <p:style>
          <a:lnRef idx="0">
            <a:schemeClr val="accent1"/>
          </a:lnRef>
          <a:fillRef idx="3">
            <a:schemeClr val="accent1"/>
          </a:fillRef>
          <a:effectRef idx="3">
            <a:schemeClr val="accent1"/>
          </a:effectRef>
          <a:fontRef idx="minor">
            <a:schemeClr val="lt1"/>
          </a:fontRef>
        </p:style>
        <p:txBody>
          <a:bodyPr/>
          <a:lstStyle/>
          <a:p>
            <a:r>
              <a:rPr lang="en-US" dirty="0" smtClean="0"/>
              <a:t>Pupil de-magnification at the TT mirror= 10.949 m /(12.5 mm /1000 mm/m) = 875.92</a:t>
            </a:r>
          </a:p>
          <a:p>
            <a:r>
              <a:rPr lang="en-US" dirty="0" smtClean="0"/>
              <a:t>TT resolution on sky = 1 </a:t>
            </a:r>
            <a:r>
              <a:rPr lang="en-US" dirty="0" err="1" smtClean="0"/>
              <a:t>milliarcsec</a:t>
            </a:r>
            <a:r>
              <a:rPr lang="en-US" dirty="0" smtClean="0"/>
              <a:t> (say</a:t>
            </a:r>
            <a:r>
              <a:rPr lang="en-US" dirty="0" smtClean="0"/>
              <a:t>) [</a:t>
            </a:r>
            <a:r>
              <a:rPr lang="en-US" dirty="0" smtClean="0"/>
              <a:t>The RMS 1D tilt error is 95 </a:t>
            </a:r>
            <a:r>
              <a:rPr lang="en-US" dirty="0" err="1" smtClean="0"/>
              <a:t>milliarcsec</a:t>
            </a:r>
            <a:r>
              <a:rPr lang="en-US" dirty="0" smtClean="0"/>
              <a:t>]</a:t>
            </a:r>
          </a:p>
          <a:p>
            <a:r>
              <a:rPr lang="en-US" dirty="0" smtClean="0"/>
              <a:t>Hence, TT mirror resolution = 0.001 (</a:t>
            </a:r>
            <a:r>
              <a:rPr lang="en-US" dirty="0" err="1" smtClean="0"/>
              <a:t>arcsec</a:t>
            </a:r>
            <a:r>
              <a:rPr lang="en-US" dirty="0" smtClean="0"/>
              <a:t>) * 875.92 = 0.875 </a:t>
            </a:r>
            <a:r>
              <a:rPr lang="en-US" dirty="0" err="1" smtClean="0"/>
              <a:t>arcsec</a:t>
            </a:r>
            <a:r>
              <a:rPr lang="en-US" dirty="0" smtClean="0"/>
              <a:t> = 4.2 </a:t>
            </a:r>
            <a:r>
              <a:rPr lang="en-US" dirty="0" err="1" smtClean="0"/>
              <a:t>microradians</a:t>
            </a:r>
            <a:endParaRPr lang="en-US" dirty="0" smtClean="0"/>
          </a:p>
          <a:p>
            <a:r>
              <a:rPr lang="en-US" dirty="0" smtClean="0"/>
              <a:t>Capture need, say is, 0.5 </a:t>
            </a:r>
            <a:r>
              <a:rPr lang="en-US" dirty="0" err="1" smtClean="0"/>
              <a:t>arcsec</a:t>
            </a:r>
            <a:r>
              <a:rPr lang="en-US" dirty="0" smtClean="0"/>
              <a:t> (on sky angle) = 0.5*875.92 “ /206265 (“/</a:t>
            </a:r>
            <a:r>
              <a:rPr lang="en-US" dirty="0" err="1" smtClean="0"/>
              <a:t>rad</a:t>
            </a:r>
            <a:r>
              <a:rPr lang="en-US" dirty="0" smtClean="0"/>
              <a:t>) = 2.12 </a:t>
            </a:r>
            <a:r>
              <a:rPr lang="en-US" dirty="0" err="1" smtClean="0"/>
              <a:t>millirad</a:t>
            </a:r>
            <a:endParaRPr lang="en-US" dirty="0" smtClean="0"/>
          </a:p>
          <a:p>
            <a:r>
              <a:rPr lang="en-US" dirty="0" smtClean="0"/>
              <a:t>Based on the resolution and the capture range we choose the following mirror from </a:t>
            </a:r>
            <a:r>
              <a:rPr lang="en-US" dirty="0" err="1" smtClean="0"/>
              <a:t>Physik</a:t>
            </a:r>
            <a:r>
              <a:rPr lang="en-US" dirty="0" smtClean="0"/>
              <a:t> </a:t>
            </a:r>
            <a:r>
              <a:rPr lang="en-US" dirty="0" err="1" smtClean="0"/>
              <a:t>Instrumente’s</a:t>
            </a:r>
            <a:r>
              <a:rPr lang="en-US" dirty="0" smtClean="0"/>
              <a:t> catalog:</a:t>
            </a:r>
          </a:p>
          <a:p>
            <a:r>
              <a:rPr lang="en-US" dirty="0" smtClean="0"/>
              <a:t> </a:t>
            </a:r>
            <a:r>
              <a:rPr lang="en-US" u="sng" dirty="0" smtClean="0">
                <a:hlinkClick r:id="rId2"/>
              </a:rPr>
              <a:t>http://www.physikinstrumente.com/en/products/prspecs.php?sortnr=300700</a:t>
            </a:r>
            <a:r>
              <a:rPr lang="en-US" dirty="0" smtClean="0"/>
              <a:t> </a:t>
            </a:r>
          </a:p>
          <a:p>
            <a:r>
              <a:rPr lang="en-US" dirty="0" smtClean="0"/>
              <a:t>S-330.8SL </a:t>
            </a:r>
            <a:r>
              <a:rPr lang="en-US" dirty="0" smtClean="0"/>
              <a:t>has 10 </a:t>
            </a:r>
            <a:r>
              <a:rPr lang="en-US" dirty="0" err="1" smtClean="0"/>
              <a:t>mrad</a:t>
            </a:r>
            <a:r>
              <a:rPr lang="en-US" dirty="0" smtClean="0"/>
              <a:t> of tilt travel with 0.5 </a:t>
            </a:r>
            <a:r>
              <a:rPr lang="en-US" dirty="0" err="1" smtClean="0"/>
              <a:t>microrad</a:t>
            </a:r>
            <a:r>
              <a:rPr lang="en-US" dirty="0" smtClean="0"/>
              <a:t> (0.12 </a:t>
            </a:r>
            <a:r>
              <a:rPr lang="en-US" dirty="0" err="1" smtClean="0"/>
              <a:t>milliarcsec</a:t>
            </a:r>
            <a:r>
              <a:rPr lang="en-US" dirty="0" smtClean="0"/>
              <a:t> resolution on sky) open-loop resolution </a:t>
            </a:r>
            <a:r>
              <a:rPr lang="en-US" dirty="0" smtClean="0"/>
              <a:t>is the </a:t>
            </a:r>
            <a:r>
              <a:rPr lang="en-US" dirty="0" smtClean="0"/>
              <a:t>mirror of choice. The mirror has a resonance frequency of 1 kHz with a 1” diameter optic with ¼” thickness. </a:t>
            </a:r>
          </a:p>
          <a:p>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10</a:t>
            </a:fld>
            <a:endParaRPr lang="en-US"/>
          </a:p>
        </p:txBody>
      </p:sp>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0" y="569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100" name="Picture 4" descr="S-330 tip/tilt platforms with optical beam deflection angles of 4, 10 and 20 mrad "/>
          <p:cNvPicPr preferRelativeResize="0">
            <a:picLocks noChangeAspect="1" noChangeArrowheads="1"/>
          </p:cNvPicPr>
          <p:nvPr/>
        </p:nvPicPr>
        <p:blipFill>
          <a:blip r:embed="rId3" cstate="print"/>
          <a:srcRect/>
          <a:stretch>
            <a:fillRect/>
          </a:stretch>
        </p:blipFill>
        <p:spPr bwMode="auto">
          <a:xfrm>
            <a:off x="1447800" y="4038600"/>
            <a:ext cx="2362200" cy="23946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t>Evaluation of Differential Focus &amp; Impact of Single LGS WFS Focus Stage</a:t>
            </a:r>
            <a:endParaRPr lang="en-US" dirty="0"/>
          </a:p>
        </p:txBody>
      </p:sp>
      <p:sp>
        <p:nvSpPr>
          <p:cNvPr id="3" name="Content Placeholder 2"/>
          <p:cNvSpPr>
            <a:spLocks noGrp="1"/>
          </p:cNvSpPr>
          <p:nvPr>
            <p:ph idx="1"/>
          </p:nvPr>
        </p:nvSpPr>
        <p:spPr>
          <a:xfrm>
            <a:off x="152400" y="1219200"/>
            <a:ext cx="8763000" cy="304799"/>
          </a:xfrm>
        </p:spPr>
        <p:style>
          <a:lnRef idx="0">
            <a:schemeClr val="accent1"/>
          </a:lnRef>
          <a:fillRef idx="3">
            <a:schemeClr val="accent1"/>
          </a:fillRef>
          <a:effectRef idx="3">
            <a:schemeClr val="accent1"/>
          </a:effectRef>
          <a:fontRef idx="minor">
            <a:schemeClr val="lt1"/>
          </a:fontRef>
        </p:style>
        <p:txBody>
          <a:bodyPr/>
          <a:lstStyle/>
          <a:p>
            <a:pPr lvl="1"/>
            <a:r>
              <a:rPr lang="en-US" sz="1400" dirty="0" smtClean="0"/>
              <a:t>Cause 1 :</a:t>
            </a:r>
            <a:r>
              <a:rPr lang="en-US" sz="1400" dirty="0" smtClean="0"/>
              <a:t> </a:t>
            </a:r>
            <a:r>
              <a:rPr lang="en-US" sz="1400" dirty="0" smtClean="0"/>
              <a:t>change </a:t>
            </a:r>
            <a:r>
              <a:rPr lang="en-US" sz="1400" dirty="0" smtClean="0"/>
              <a:t>in radius of curvature (</a:t>
            </a:r>
            <a:r>
              <a:rPr lang="en-US" sz="1400" dirty="0" err="1" smtClean="0"/>
              <a:t>RoC</a:t>
            </a:r>
            <a:r>
              <a:rPr lang="en-US" sz="1400" dirty="0" smtClean="0"/>
              <a:t>) of the LGS focal plane with change in distance to the sodium layer </a:t>
            </a:r>
            <a:endParaRPr lang="en-US" sz="1400" dirty="0" smtClean="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11</a:t>
            </a:fld>
            <a:endParaRPr lang="en-US"/>
          </a:p>
        </p:txBody>
      </p:sp>
      <p:graphicFrame>
        <p:nvGraphicFramePr>
          <p:cNvPr id="7" name="Table 6"/>
          <p:cNvGraphicFramePr>
            <a:graphicFrameLocks noGrp="1"/>
          </p:cNvGraphicFramePr>
          <p:nvPr/>
        </p:nvGraphicFramePr>
        <p:xfrm>
          <a:off x="1447800" y="1577340"/>
          <a:ext cx="5791200" cy="1927860"/>
        </p:xfrm>
        <a:graphic>
          <a:graphicData uri="http://schemas.openxmlformats.org/drawingml/2006/table">
            <a:tbl>
              <a:tblPr/>
              <a:tblGrid>
                <a:gridCol w="839724"/>
                <a:gridCol w="1053998"/>
                <a:gridCol w="934700"/>
                <a:gridCol w="611551"/>
                <a:gridCol w="733098"/>
                <a:gridCol w="1618129"/>
              </a:tblGrid>
              <a:tr h="271722">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rPr>
                        <a:t>Dist. To Na layer </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ROC of focal plane (mm)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focal plane size (mm)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Sag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Delta sag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Error (in waves) after splitting the difference</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22">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PnS asterism</a:t>
                      </a:r>
                      <a:endParaRPr lang="en-US" sz="1200">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59">
                <a:tc>
                  <a:txBody>
                    <a:bodyPr/>
                    <a:lstStyle/>
                    <a:p>
                      <a:pPr marL="0" marR="0" algn="ctr">
                        <a:lnSpc>
                          <a:spcPct val="115000"/>
                        </a:lnSpc>
                        <a:spcBef>
                          <a:spcPts val="0"/>
                        </a:spcBef>
                        <a:spcAft>
                          <a:spcPts val="0"/>
                        </a:spcAft>
                      </a:pPr>
                      <a:r>
                        <a:rPr lang="en-US" sz="1100">
                          <a:solidFill>
                            <a:srgbClr val="000000"/>
                          </a:solidFill>
                          <a:latin typeface="Calibri"/>
                          <a:ea typeface="Times New Roman"/>
                        </a:rPr>
                        <a:t>90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883.20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87.24</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1077.82</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rPr>
                        <a:t> </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 </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25">
                <a:tc>
                  <a:txBody>
                    <a:bodyPr/>
                    <a:lstStyle/>
                    <a:p>
                      <a:pPr marL="0" marR="0" algn="ctr">
                        <a:lnSpc>
                          <a:spcPct val="115000"/>
                        </a:lnSpc>
                        <a:spcBef>
                          <a:spcPts val="0"/>
                        </a:spcBef>
                        <a:spcAft>
                          <a:spcPts val="0"/>
                        </a:spcAft>
                      </a:pPr>
                      <a:r>
                        <a:rPr lang="en-US" sz="1100">
                          <a:solidFill>
                            <a:srgbClr val="000000"/>
                          </a:solidFill>
                          <a:latin typeface="Calibri"/>
                          <a:ea typeface="Times New Roman"/>
                        </a:rPr>
                        <a:t>180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2064.00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87.24</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460.98</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616.84</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0.5236</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22">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Fixed LGS asterism</a:t>
                      </a:r>
                      <a:endParaRPr lang="en-US" sz="1200">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25">
                <a:tc>
                  <a:txBody>
                    <a:bodyPr/>
                    <a:lstStyle/>
                    <a:p>
                      <a:pPr marL="0" marR="0" algn="ctr">
                        <a:lnSpc>
                          <a:spcPct val="115000"/>
                        </a:lnSpc>
                        <a:spcBef>
                          <a:spcPts val="0"/>
                        </a:spcBef>
                        <a:spcAft>
                          <a:spcPts val="0"/>
                        </a:spcAft>
                      </a:pPr>
                      <a:r>
                        <a:rPr lang="en-US" sz="1100">
                          <a:solidFill>
                            <a:srgbClr val="000000"/>
                          </a:solidFill>
                          <a:latin typeface="Calibri"/>
                          <a:ea typeface="Times New Roman"/>
                        </a:rPr>
                        <a:t>90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883.20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7.27</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7.48</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 </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 </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25">
                <a:tc>
                  <a:txBody>
                    <a:bodyPr/>
                    <a:lstStyle/>
                    <a:p>
                      <a:pPr marL="0" marR="0" algn="ctr">
                        <a:lnSpc>
                          <a:spcPct val="115000"/>
                        </a:lnSpc>
                        <a:spcBef>
                          <a:spcPts val="0"/>
                        </a:spcBef>
                        <a:spcAft>
                          <a:spcPts val="0"/>
                        </a:spcAft>
                      </a:pPr>
                      <a:r>
                        <a:rPr lang="en-US" sz="1100">
                          <a:solidFill>
                            <a:srgbClr val="000000"/>
                          </a:solidFill>
                          <a:latin typeface="Calibri"/>
                          <a:ea typeface="Times New Roman"/>
                        </a:rPr>
                        <a:t>180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2064.00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7.27</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3.20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4.28</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rPr>
                        <a:t>0.0036</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295400" y="3962400"/>
          <a:ext cx="6096000" cy="1034669"/>
        </p:xfrm>
        <a:graphic>
          <a:graphicData uri="http://schemas.openxmlformats.org/drawingml/2006/table">
            <a:tbl>
              <a:tblPr/>
              <a:tblGrid>
                <a:gridCol w="2305507"/>
                <a:gridCol w="1781251"/>
                <a:gridCol w="2009242"/>
              </a:tblGrid>
              <a:tr h="190500">
                <a:tc>
                  <a:txBody>
                    <a:bodyPr/>
                    <a:lstStyle/>
                    <a:p>
                      <a:pPr marL="0" marR="0" algn="ctr">
                        <a:lnSpc>
                          <a:spcPct val="115000"/>
                        </a:lnSpc>
                        <a:spcBef>
                          <a:spcPts val="0"/>
                        </a:spcBef>
                        <a:spcAft>
                          <a:spcPts val="1000"/>
                        </a:spcAft>
                      </a:pPr>
                      <a:r>
                        <a:rPr lang="en-US" sz="1200" b="1" dirty="0">
                          <a:latin typeface="Times New Roman"/>
                          <a:ea typeface="Calibri"/>
                        </a:rPr>
                        <a:t>Guide star asterism diameter</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dirty="0">
                          <a:latin typeface="Times New Roman"/>
                          <a:ea typeface="Calibri"/>
                        </a:rPr>
                        <a:t>Defocus error due to geometry of the asterism (um), x/2</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dirty="0">
                          <a:latin typeface="Times New Roman"/>
                          <a:ea typeface="Calibri"/>
                        </a:rPr>
                        <a:t>Error in waves (220 um corresponds to </a:t>
                      </a:r>
                      <a:r>
                        <a:rPr lang="en-US" sz="1200" b="1" dirty="0">
                          <a:latin typeface="Times New Roman"/>
                          <a:ea typeface="Calibri"/>
                          <a:sym typeface="Symbol"/>
                        </a:rPr>
                        <a:t></a:t>
                      </a:r>
                      <a:r>
                        <a:rPr lang="en-US" sz="1200" b="1" dirty="0">
                          <a:latin typeface="Times New Roman"/>
                          <a:ea typeface="Calibri"/>
                        </a:rPr>
                        <a:t>/4 depth of focus)</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1000"/>
                        </a:spcAft>
                      </a:pPr>
                      <a:r>
                        <a:rPr lang="en-US" sz="1200">
                          <a:latin typeface="Times New Roman"/>
                          <a:ea typeface="Calibri"/>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6.5</a:t>
                      </a:r>
                      <a:endParaRPr lang="en-US" sz="12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0.006 </a:t>
                      </a:r>
                      <a:r>
                        <a:rPr lang="en-US" sz="1200" dirty="0">
                          <a:latin typeface="Times New Roman"/>
                          <a:ea typeface="Calibri"/>
                        </a:rPr>
                        <a:t>waves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1000"/>
                        </a:spcAft>
                      </a:pPr>
                      <a:r>
                        <a:rPr lang="en-US" sz="1200">
                          <a:latin typeface="Times New Roman"/>
                          <a:ea typeface="Calibri"/>
                        </a:rPr>
                        <a:t>120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68</a:t>
                      </a:r>
                      <a:endParaRPr lang="en-US" sz="12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0.077waves</a:t>
                      </a:r>
                      <a:endParaRPr lang="en-US" sz="12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633373" y="3581400"/>
            <a:ext cx="3234027" cy="30777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lvl="1" algn="just"/>
            <a:r>
              <a:rPr lang="en-US" sz="1400" dirty="0" smtClean="0"/>
              <a:t>Cause 2: Finite </a:t>
            </a:r>
            <a:r>
              <a:rPr lang="en-US" sz="1400" dirty="0" smtClean="0"/>
              <a:t>size of LGS asterism on-sky</a:t>
            </a:r>
          </a:p>
        </p:txBody>
      </p:sp>
      <p:sp>
        <p:nvSpPr>
          <p:cNvPr id="10" name="TextBox 9"/>
          <p:cNvSpPr txBox="1"/>
          <p:nvPr/>
        </p:nvSpPr>
        <p:spPr>
          <a:xfrm>
            <a:off x="1981200" y="5410200"/>
            <a:ext cx="50292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These effects are deterministic and can be calibrated for.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12</a:t>
            </a:fld>
            <a:endParaRPr lang="en-US"/>
          </a:p>
        </p:txBody>
      </p:sp>
      <p:sp>
        <p:nvSpPr>
          <p:cNvPr id="10" name="Content Placeholder 9"/>
          <p:cNvSpPr>
            <a:spLocks noGrp="1"/>
          </p:cNvSpPr>
          <p:nvPr>
            <p:ph idx="1"/>
          </p:nvPr>
        </p:nvSpPr>
        <p:spPr>
          <a:xfrm>
            <a:off x="457200" y="1295400"/>
            <a:ext cx="8229600" cy="4525963"/>
          </a:xfrm>
        </p:spPr>
        <p:style>
          <a:lnRef idx="0">
            <a:schemeClr val="accent1"/>
          </a:lnRef>
          <a:fillRef idx="3">
            <a:schemeClr val="accent1"/>
          </a:fillRef>
          <a:effectRef idx="3">
            <a:schemeClr val="accent1"/>
          </a:effectRef>
          <a:fontRef idx="minor">
            <a:schemeClr val="lt1"/>
          </a:fontRef>
        </p:style>
        <p:txBody>
          <a:bodyPr/>
          <a:lstStyle/>
          <a:p>
            <a:r>
              <a:rPr lang="en-US" sz="2800" dirty="0" smtClean="0"/>
              <a:t>Spot size (RMS as indicated by Zemax) at the detector = </a:t>
            </a:r>
          </a:p>
          <a:p>
            <a:r>
              <a:rPr lang="en-US" sz="2800" dirty="0" smtClean="0"/>
              <a:t>Allocation (</a:t>
            </a:r>
            <a:r>
              <a:rPr lang="en-US" sz="2800" dirty="0" err="1" smtClean="0"/>
              <a:t>arcsec</a:t>
            </a:r>
            <a:r>
              <a:rPr lang="en-US" sz="2800" dirty="0" smtClean="0"/>
              <a:t> FWHM) / 2.355 (FWHM/RMS) * 21 (um/pixel) / 1.49 (</a:t>
            </a:r>
            <a:r>
              <a:rPr lang="en-US" sz="2800" dirty="0" err="1" smtClean="0"/>
              <a:t>arcsec</a:t>
            </a:r>
            <a:r>
              <a:rPr lang="en-US" sz="2800" dirty="0" smtClean="0"/>
              <a:t>/pixel) =</a:t>
            </a:r>
          </a:p>
          <a:p>
            <a:r>
              <a:rPr lang="en-US" sz="2800" dirty="0" smtClean="0"/>
              <a:t> 0.25 / 2.355 * 21 / 1.49 = ~1.5 </a:t>
            </a:r>
            <a:r>
              <a:rPr lang="en-US" sz="2800" dirty="0" smtClean="0"/>
              <a:t>um</a:t>
            </a:r>
          </a:p>
          <a:p>
            <a:endParaRPr lang="en-US" sz="2800" dirty="0" smtClean="0"/>
          </a:p>
          <a:p>
            <a:r>
              <a:rPr lang="en-US" sz="2800" dirty="0" smtClean="0"/>
              <a:t>Field stop size = 2.8 </a:t>
            </a:r>
            <a:r>
              <a:rPr lang="en-US" sz="2800" dirty="0" err="1" smtClean="0"/>
              <a:t>arcsec</a:t>
            </a:r>
            <a:r>
              <a:rPr lang="en-US" sz="2800" dirty="0" smtClean="0"/>
              <a:t> (</a:t>
            </a:r>
            <a:r>
              <a:rPr lang="en-US" sz="2800" dirty="0" err="1" smtClean="0"/>
              <a:t>subaperture</a:t>
            </a:r>
            <a:r>
              <a:rPr lang="en-US" sz="2800" dirty="0" smtClean="0"/>
              <a:t> size of the fixed LGS asterism size). The field stop will be located after the pick-off, just before the collimator of the sensor. Is this OK?</a:t>
            </a:r>
            <a:endParaRPr lang="en-US" sz="2800" dirty="0" smtClean="0"/>
          </a:p>
          <a:p>
            <a:endParaRPr lang="en-US" dirty="0"/>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LGS WFS Relay Optical </a:t>
            </a:r>
            <a:r>
              <a:rPr lang="en-US" b="1" dirty="0" smtClean="0"/>
              <a:t>Aberration </a:t>
            </a:r>
            <a:r>
              <a:rPr lang="en-US" b="1" dirty="0" smtClean="0"/>
              <a:t>and Field Stop Specification</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13</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Fixed LGS WFS Pick offs</a:t>
            </a:r>
            <a:endParaRPr lang="en-US" b="1" dirty="0"/>
          </a:p>
        </p:txBody>
      </p:sp>
      <p:pic>
        <p:nvPicPr>
          <p:cNvPr id="25602" name="Picture 1"/>
          <p:cNvPicPr preferRelativeResize="0">
            <a:picLocks noGrp="1" noChangeAspect="1" noChangeArrowheads="1"/>
          </p:cNvPicPr>
          <p:nvPr>
            <p:ph idx="1"/>
          </p:nvPr>
        </p:nvPicPr>
        <p:blipFill>
          <a:blip r:embed="rId2" cstate="print"/>
          <a:srcRect r="1796"/>
          <a:stretch>
            <a:fillRect/>
          </a:stretch>
        </p:blipFill>
        <p:spPr bwMode="auto">
          <a:xfrm>
            <a:off x="609600" y="1066800"/>
            <a:ext cx="3680636" cy="2743200"/>
          </a:xfrm>
          <a:prstGeom prst="rect">
            <a:avLst/>
          </a:prstGeom>
          <a:noFill/>
          <a:ln w="9525">
            <a:noFill/>
            <a:miter lim="800000"/>
            <a:headEnd/>
            <a:tailEnd/>
          </a:ln>
        </p:spPr>
      </p:pic>
      <p:pic>
        <p:nvPicPr>
          <p:cNvPr id="25605" name="Picture 4"/>
          <p:cNvPicPr>
            <a:picLocks noChangeAspect="1" noChangeArrowheads="1"/>
          </p:cNvPicPr>
          <p:nvPr/>
        </p:nvPicPr>
        <p:blipFill>
          <a:blip r:embed="rId3" cstate="print"/>
          <a:srcRect r="1796"/>
          <a:stretch>
            <a:fillRect/>
          </a:stretch>
        </p:blipFill>
        <p:spPr bwMode="auto">
          <a:xfrm>
            <a:off x="4572000" y="1066800"/>
            <a:ext cx="3672590" cy="2743200"/>
          </a:xfrm>
          <a:prstGeom prst="rect">
            <a:avLst/>
          </a:prstGeom>
          <a:noFill/>
          <a:ln w="9525">
            <a:noFill/>
            <a:miter lim="800000"/>
            <a:headEnd/>
            <a:tailEnd/>
          </a:ln>
        </p:spPr>
      </p:pic>
      <p:pic>
        <p:nvPicPr>
          <p:cNvPr id="25607" name="Picture 36" descr="annotated_fixed_lgs_channel.jpg"/>
          <p:cNvPicPr>
            <a:picLocks noChangeAspect="1" noChangeArrowheads="1"/>
          </p:cNvPicPr>
          <p:nvPr/>
        </p:nvPicPr>
        <p:blipFill>
          <a:blip r:embed="rId4" cstate="print"/>
          <a:srcRect l="5788" t="17894" r="11572" b="8948"/>
          <a:stretch>
            <a:fillRect/>
          </a:stretch>
        </p:blipFill>
        <p:spPr bwMode="auto">
          <a:xfrm>
            <a:off x="0" y="3733800"/>
            <a:ext cx="478206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14</a:t>
            </a:fld>
            <a:endParaRPr lang="en-US" dirty="0"/>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Patrolling LGS WFS Pick offs</a:t>
            </a:r>
            <a:endParaRPr lang="en-US" b="1"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711851" y="1066800"/>
            <a:ext cx="3476910" cy="2743200"/>
          </a:xfrm>
          <a:prstGeom prst="rect">
            <a:avLst/>
          </a:prstGeom>
          <a:noFill/>
          <a:ln w="9525">
            <a:noFill/>
            <a:miter lim="800000"/>
            <a:headEnd/>
            <a:tailEnd/>
          </a:ln>
        </p:spPr>
      </p:pic>
      <p:pic>
        <p:nvPicPr>
          <p:cNvPr id="26628" name="Picture 40"/>
          <p:cNvPicPr preferRelativeResize="0">
            <a:picLocks noChangeAspect="1" noChangeArrowheads="1"/>
          </p:cNvPicPr>
          <p:nvPr/>
        </p:nvPicPr>
        <p:blipFill>
          <a:blip r:embed="rId3" cstate="print"/>
          <a:srcRect r="1796"/>
          <a:stretch>
            <a:fillRect/>
          </a:stretch>
        </p:blipFill>
        <p:spPr bwMode="auto">
          <a:xfrm>
            <a:off x="4419600" y="1066800"/>
            <a:ext cx="3674495" cy="2743200"/>
          </a:xfrm>
          <a:prstGeom prst="rect">
            <a:avLst/>
          </a:prstGeom>
          <a:noFill/>
          <a:ln w="9525">
            <a:noFill/>
            <a:miter lim="800000"/>
            <a:headEnd/>
            <a:tailEnd/>
          </a:ln>
        </p:spPr>
      </p:pic>
      <p:pic>
        <p:nvPicPr>
          <p:cNvPr id="26629" name="Picture 5" descr="LGS OSM Assy Iso"/>
          <p:cNvPicPr preferRelativeResize="0">
            <a:picLocks noChangeAspect="1" noChangeArrowheads="1"/>
          </p:cNvPicPr>
          <p:nvPr/>
        </p:nvPicPr>
        <p:blipFill>
          <a:blip r:embed="rId4" cstate="print"/>
          <a:srcRect/>
          <a:stretch>
            <a:fillRect/>
          </a:stretch>
        </p:blipFill>
        <p:spPr bwMode="auto">
          <a:xfrm>
            <a:off x="381000" y="3505200"/>
            <a:ext cx="3826305" cy="2743200"/>
          </a:xfrm>
          <a:prstGeom prst="rect">
            <a:avLst/>
          </a:prstGeom>
          <a:noFill/>
          <a:ln w="9525">
            <a:noFill/>
            <a:miter lim="800000"/>
            <a:headEnd/>
            <a:tailEnd/>
          </a:ln>
        </p:spPr>
      </p:pic>
      <p:sp>
        <p:nvSpPr>
          <p:cNvPr id="13" name="TextBox 12"/>
          <p:cNvSpPr txBox="1"/>
          <p:nvPr/>
        </p:nvSpPr>
        <p:spPr>
          <a:xfrm>
            <a:off x="4648200" y="4343400"/>
            <a:ext cx="35052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The pick-off planes are staggered so that all pick-offs can access all field points within the </a:t>
            </a:r>
            <a:r>
              <a:rPr lang="en-US" dirty="0" err="1" smtClean="0"/>
              <a:t>FoR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15</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Some comments that will chang</a:t>
            </a:r>
            <a:r>
              <a:rPr lang="en-US" b="1" dirty="0" smtClean="0"/>
              <a:t>e the design </a:t>
            </a:r>
            <a:r>
              <a:rPr lang="en-US" b="1" dirty="0" smtClean="0">
                <a:sym typeface="Wingdings" pitchFamily="2" charset="2"/>
              </a:rPr>
              <a:t></a:t>
            </a:r>
            <a:endParaRPr lang="en-US" b="1" dirty="0"/>
          </a:p>
        </p:txBody>
      </p:sp>
      <p:sp>
        <p:nvSpPr>
          <p:cNvPr id="15" name="TextBox 14"/>
          <p:cNvSpPr txBox="1"/>
          <p:nvPr/>
        </p:nvSpPr>
        <p:spPr>
          <a:xfrm>
            <a:off x="533400" y="1143000"/>
            <a:ext cx="8077200" cy="540147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Arial" pitchFamily="34" charset="0"/>
              <a:buChar char="•"/>
            </a:pPr>
            <a:r>
              <a:rPr lang="en-US" sz="1500" dirty="0" smtClean="0"/>
              <a:t>From the agreed upon drawings of the telescope pupil on the MEMS actuators should use 60 </a:t>
            </a:r>
            <a:r>
              <a:rPr lang="en-US" sz="1500" dirty="0" err="1" smtClean="0"/>
              <a:t>subapertures</a:t>
            </a:r>
            <a:r>
              <a:rPr lang="en-US" sz="1500" dirty="0" smtClean="0"/>
              <a:t> (not 63).  Using these two numbers you get a </a:t>
            </a:r>
            <a:r>
              <a:rPr lang="en-US" sz="1500" dirty="0" err="1" smtClean="0"/>
              <a:t>lenslet</a:t>
            </a:r>
            <a:r>
              <a:rPr lang="en-US" sz="1500" dirty="0" smtClean="0"/>
              <a:t> pitch of 97.6 um.</a:t>
            </a:r>
          </a:p>
          <a:p>
            <a:r>
              <a:rPr lang="en-US" sz="1500" i="1" dirty="0" smtClean="0"/>
              <a:t>Don and I talked at a meeting at UCSC and agreed on 31 and 63 sub-apertures based on a Fried geometry for the 32x32 and 64x64 mirror. This supposed change is not reflected on in the requirements. </a:t>
            </a:r>
          </a:p>
          <a:p>
            <a:pPr>
              <a:buFont typeface="Arial" pitchFamily="34" charset="0"/>
              <a:buChar char="•"/>
            </a:pPr>
            <a:endParaRPr lang="en-US" sz="1500" b="1" i="1" dirty="0" smtClean="0"/>
          </a:p>
          <a:p>
            <a:pPr>
              <a:buFont typeface="Arial" pitchFamily="34" charset="0"/>
              <a:buChar char="•"/>
            </a:pPr>
            <a:r>
              <a:rPr lang="en-US" sz="1500" dirty="0" smtClean="0"/>
              <a:t> From the agreed upon drawings of the telescope pupil on the MEMS actuators should use 30 </a:t>
            </a:r>
            <a:r>
              <a:rPr lang="en-US" sz="1500" dirty="0" err="1" smtClean="0"/>
              <a:t>subapertures</a:t>
            </a:r>
            <a:r>
              <a:rPr lang="en-US" sz="1500" dirty="0" smtClean="0"/>
              <a:t> (not 31).</a:t>
            </a:r>
          </a:p>
          <a:p>
            <a:r>
              <a:rPr lang="en-US" sz="1500" i="1" dirty="0" smtClean="0"/>
              <a:t>Don and I talked at a meeting at UCSC and agreed on 31 and 63 sub-apertures based on a Fried geometry for the 32x32 and 64x64 mirror. Requirements say the same thing as our meeting. And to my best knowledge, the EBS has the 63 and 31 </a:t>
            </a:r>
            <a:r>
              <a:rPr lang="en-US" sz="1500" i="1" dirty="0" err="1" smtClean="0"/>
              <a:t>subapertures</a:t>
            </a:r>
            <a:r>
              <a:rPr lang="en-US" sz="1500" i="1" dirty="0" smtClean="0"/>
              <a:t> for the Fixed and Patrolling sensors. Wonder how the Systems </a:t>
            </a:r>
            <a:r>
              <a:rPr lang="en-US" sz="1500" i="1" dirty="0" err="1" smtClean="0"/>
              <a:t>Engg</a:t>
            </a:r>
            <a:r>
              <a:rPr lang="en-US" sz="1500" i="1" dirty="0" smtClean="0"/>
              <a:t>. Group didn’t realize the change in architecture when the pupil mapping definition was changed! It certainly didn’t make it into the WFS requirements.</a:t>
            </a:r>
            <a:endParaRPr lang="en-US" sz="1500" b="1" i="1" u="sng" dirty="0" smtClean="0">
              <a:effectLst>
                <a:outerShdw blurRad="38100" dist="38100" dir="2700000" algn="tl">
                  <a:srgbClr val="000000">
                    <a:alpha val="43137"/>
                  </a:srgbClr>
                </a:outerShdw>
              </a:effectLst>
            </a:endParaRPr>
          </a:p>
          <a:p>
            <a:pPr lvl="0">
              <a:buFont typeface="Arial" pitchFamily="34" charset="0"/>
              <a:buChar char="•"/>
            </a:pPr>
            <a:r>
              <a:rPr lang="en-US" sz="1500" b="1" i="1" u="sng" dirty="0" err="1" smtClean="0">
                <a:effectLst>
                  <a:outerShdw blurRad="38100" dist="38100" dir="2700000" algn="tl">
                    <a:srgbClr val="000000">
                      <a:alpha val="43137"/>
                    </a:srgbClr>
                  </a:outerShdw>
                </a:effectLst>
              </a:rPr>
              <a:t>Nutation</a:t>
            </a:r>
            <a:r>
              <a:rPr lang="en-US" sz="1500" b="1" i="1" u="sng" dirty="0" smtClean="0">
                <a:effectLst>
                  <a:outerShdw blurRad="38100" dist="38100" dir="2700000" algn="tl">
                    <a:srgbClr val="000000">
                      <a:alpha val="43137"/>
                    </a:srgbClr>
                  </a:outerShdw>
                </a:effectLst>
              </a:rPr>
              <a:t> issue – should we design 60x60 </a:t>
            </a:r>
            <a:r>
              <a:rPr lang="en-US" sz="1500" b="1" i="1" u="sng" dirty="0" err="1" smtClean="0">
                <a:effectLst>
                  <a:outerShdw blurRad="38100" dist="38100" dir="2700000" algn="tl">
                    <a:srgbClr val="000000">
                      <a:alpha val="43137"/>
                    </a:srgbClr>
                  </a:outerShdw>
                </a:effectLst>
              </a:rPr>
              <a:t>subaperture</a:t>
            </a:r>
            <a:r>
              <a:rPr lang="en-US" sz="1500" b="1" i="1" u="sng" dirty="0" smtClean="0">
                <a:effectLst>
                  <a:outerShdw blurRad="38100" dist="38100" dir="2700000" algn="tl">
                    <a:srgbClr val="000000">
                      <a:alpha val="43137"/>
                    </a:srgbClr>
                  </a:outerShdw>
                </a:effectLst>
              </a:rPr>
              <a:t> sensor or even lesser as we can have a already available commercial (PN sensor) detector as a back-up for the 256x256 pixel CCID56.</a:t>
            </a:r>
          </a:p>
          <a:p>
            <a:pPr lvl="0">
              <a:buFont typeface="Arial" pitchFamily="34" charset="0"/>
              <a:buChar char="•"/>
            </a:pPr>
            <a:endParaRPr lang="en-US" sz="1500" dirty="0" smtClean="0"/>
          </a:p>
          <a:p>
            <a:pPr lvl="0">
              <a:buFont typeface="Arial" pitchFamily="34" charset="0"/>
              <a:buChar char="•"/>
            </a:pPr>
            <a:r>
              <a:rPr lang="en-US" sz="1500" dirty="0" smtClean="0"/>
              <a:t>Need to verify that optics work for 594 nm as well as 589 nm.  For instance, the spots at the PNS cameras almost double in size at 594 nm.  They’re still only a few microns diameter, but this should be checked.</a:t>
            </a:r>
          </a:p>
          <a:p>
            <a:r>
              <a:rPr lang="en-US" sz="1500" i="1" dirty="0" smtClean="0"/>
              <a:t>Valid point - the requirements don’t say that the performance must be the same at 589 and 594 nm; it just says that the sensor needs to operate between 589-594 nm. I’ll re-optimize the </a:t>
            </a:r>
            <a:r>
              <a:rPr lang="en-US" sz="1500" i="1" dirty="0" err="1" smtClean="0"/>
              <a:t>PnS</a:t>
            </a:r>
            <a:r>
              <a:rPr lang="en-US" sz="1500" i="1" dirty="0" smtClean="0"/>
              <a:t> sensor design to include both wavelengths. We must also add the requirement on specifying performance specs over the 5 nm range.</a:t>
            </a:r>
            <a:endParaRPr lang="en-US" sz="1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16</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LGS WFS (the dot-relay less design)</a:t>
            </a:r>
            <a:endParaRPr lang="en-US" b="1" dirty="0"/>
          </a:p>
        </p:txBody>
      </p:sp>
      <p:pic>
        <p:nvPicPr>
          <p:cNvPr id="27650" name="Picture 13"/>
          <p:cNvPicPr preferRelativeResize="0">
            <a:picLocks noChangeAspect="1" noChangeArrowheads="1"/>
          </p:cNvPicPr>
          <p:nvPr/>
        </p:nvPicPr>
        <p:blipFill>
          <a:blip r:embed="rId2" cstate="print"/>
          <a:srcRect r="1796"/>
          <a:stretch>
            <a:fillRect/>
          </a:stretch>
        </p:blipFill>
        <p:spPr bwMode="auto">
          <a:xfrm>
            <a:off x="518411" y="1066800"/>
            <a:ext cx="3672589" cy="2743200"/>
          </a:xfrm>
          <a:prstGeom prst="rect">
            <a:avLst/>
          </a:prstGeom>
          <a:noFill/>
          <a:ln w="9525">
            <a:noFill/>
            <a:miter lim="800000"/>
            <a:headEnd/>
            <a:tailEnd/>
          </a:ln>
        </p:spPr>
      </p:pic>
      <p:pic>
        <p:nvPicPr>
          <p:cNvPr id="27651" name="Picture 16"/>
          <p:cNvPicPr>
            <a:picLocks noChangeAspect="1" noChangeArrowheads="1"/>
          </p:cNvPicPr>
          <p:nvPr/>
        </p:nvPicPr>
        <p:blipFill>
          <a:blip r:embed="rId3" cstate="print"/>
          <a:srcRect r="1796"/>
          <a:stretch>
            <a:fillRect/>
          </a:stretch>
        </p:blipFill>
        <p:spPr bwMode="auto">
          <a:xfrm>
            <a:off x="5029200" y="1066800"/>
            <a:ext cx="3665934" cy="2743200"/>
          </a:xfrm>
          <a:prstGeom prst="rect">
            <a:avLst/>
          </a:prstGeom>
          <a:noFill/>
          <a:ln w="9525">
            <a:noFill/>
            <a:miter lim="800000"/>
            <a:headEnd/>
            <a:tailEnd/>
          </a:ln>
        </p:spPr>
      </p:pic>
      <p:pic>
        <p:nvPicPr>
          <p:cNvPr id="27652" name="Picture 1"/>
          <p:cNvPicPr preferRelativeResize="0">
            <a:picLocks noChangeAspect="1" noChangeArrowheads="1"/>
          </p:cNvPicPr>
          <p:nvPr/>
        </p:nvPicPr>
        <p:blipFill>
          <a:blip r:embed="rId4" cstate="print"/>
          <a:srcRect r="5861"/>
          <a:stretch>
            <a:fillRect/>
          </a:stretch>
        </p:blipFill>
        <p:spPr bwMode="auto">
          <a:xfrm>
            <a:off x="533400" y="3657600"/>
            <a:ext cx="3501292" cy="2743200"/>
          </a:xfrm>
          <a:prstGeom prst="rect">
            <a:avLst/>
          </a:prstGeom>
          <a:noFill/>
          <a:ln w="9525">
            <a:noFill/>
            <a:miter lim="800000"/>
            <a:headEnd/>
            <a:tailEnd/>
          </a:ln>
        </p:spPr>
      </p:pic>
      <p:pic>
        <p:nvPicPr>
          <p:cNvPr id="27653" name="Picture 10"/>
          <p:cNvPicPr preferRelativeResize="0">
            <a:picLocks noChangeAspect="1" noChangeArrowheads="1"/>
          </p:cNvPicPr>
          <p:nvPr/>
        </p:nvPicPr>
        <p:blipFill>
          <a:blip r:embed="rId5" cstate="print"/>
          <a:srcRect r="1796"/>
          <a:stretch>
            <a:fillRect/>
          </a:stretch>
        </p:blipFill>
        <p:spPr bwMode="auto">
          <a:xfrm>
            <a:off x="5029200" y="3657600"/>
            <a:ext cx="3664268" cy="2743200"/>
          </a:xfrm>
          <a:prstGeom prst="rect">
            <a:avLst/>
          </a:prstGeom>
          <a:noFill/>
          <a:ln w="9525">
            <a:noFill/>
            <a:miter lim="800000"/>
            <a:headEnd/>
            <a:tailEnd/>
          </a:ln>
        </p:spPr>
      </p:pic>
      <p:sp>
        <p:nvSpPr>
          <p:cNvPr id="15" name="TextBox 14"/>
          <p:cNvSpPr txBox="1"/>
          <p:nvPr/>
        </p:nvSpPr>
        <p:spPr>
          <a:xfrm>
            <a:off x="3048000" y="2362200"/>
            <a:ext cx="266700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Simplest design with least # of optical surfaces (has been done before). Needs custom alignment jigs and in-house assembly of detector and optics. Must we prototype with a detector we have (ccd39)?</a:t>
            </a:r>
            <a:endParaRPr lang="en-US" dirty="0"/>
          </a:p>
        </p:txBody>
      </p:sp>
      <p:sp>
        <p:nvSpPr>
          <p:cNvPr id="12" name="TextBox 11"/>
          <p:cNvSpPr txBox="1"/>
          <p:nvPr/>
        </p:nvSpPr>
        <p:spPr>
          <a:xfrm>
            <a:off x="3733800" y="1219200"/>
            <a:ext cx="17526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63x63 </a:t>
            </a:r>
            <a:r>
              <a:rPr lang="en-US" dirty="0" err="1" smtClean="0"/>
              <a:t>subaperture</a:t>
            </a:r>
            <a:r>
              <a:rPr lang="en-US" dirty="0" smtClean="0"/>
              <a:t> Fixed LGS sensor</a:t>
            </a:r>
            <a:endParaRPr lang="en-US" dirty="0"/>
          </a:p>
        </p:txBody>
      </p:sp>
      <p:sp>
        <p:nvSpPr>
          <p:cNvPr id="14" name="TextBox 13"/>
          <p:cNvSpPr txBox="1"/>
          <p:nvPr/>
        </p:nvSpPr>
        <p:spPr>
          <a:xfrm>
            <a:off x="3657600" y="5029200"/>
            <a:ext cx="17526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31x31 </a:t>
            </a:r>
            <a:r>
              <a:rPr lang="en-US" dirty="0" err="1" smtClean="0"/>
              <a:t>subaperture</a:t>
            </a:r>
            <a:r>
              <a:rPr lang="en-US" dirty="0" smtClean="0"/>
              <a:t> Patrolling LGS sensor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17</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Fixed </a:t>
            </a:r>
            <a:r>
              <a:rPr lang="en-US" b="1" dirty="0" smtClean="0"/>
              <a:t>LGS WFS design with relay</a:t>
            </a:r>
            <a:endParaRPr lang="en-US" b="1" dirty="0"/>
          </a:p>
        </p:txBody>
      </p:sp>
      <p:pic>
        <p:nvPicPr>
          <p:cNvPr id="28674" name="Picture 78"/>
          <p:cNvPicPr preferRelativeResize="0">
            <a:picLocks noChangeAspect="1" noChangeArrowheads="1"/>
          </p:cNvPicPr>
          <p:nvPr/>
        </p:nvPicPr>
        <p:blipFill>
          <a:blip r:embed="rId2" cstate="print"/>
          <a:srcRect r="7317"/>
          <a:stretch>
            <a:fillRect/>
          </a:stretch>
        </p:blipFill>
        <p:spPr bwMode="auto">
          <a:xfrm>
            <a:off x="653207" y="1066800"/>
            <a:ext cx="3461593" cy="2743200"/>
          </a:xfrm>
          <a:prstGeom prst="rect">
            <a:avLst/>
          </a:prstGeom>
          <a:noFill/>
          <a:ln w="9525">
            <a:noFill/>
            <a:miter lim="800000"/>
            <a:headEnd/>
            <a:tailEnd/>
          </a:ln>
        </p:spPr>
      </p:pic>
      <p:pic>
        <p:nvPicPr>
          <p:cNvPr id="28676" name="Picture 16"/>
          <p:cNvPicPr preferRelativeResize="0">
            <a:picLocks noChangeAspect="1" noChangeArrowheads="1"/>
          </p:cNvPicPr>
          <p:nvPr/>
        </p:nvPicPr>
        <p:blipFill>
          <a:blip r:embed="rId3" cstate="print"/>
          <a:srcRect r="5984"/>
          <a:stretch>
            <a:fillRect/>
          </a:stretch>
        </p:blipFill>
        <p:spPr bwMode="auto">
          <a:xfrm>
            <a:off x="4343401" y="1066800"/>
            <a:ext cx="3539729" cy="2743200"/>
          </a:xfrm>
          <a:prstGeom prst="rect">
            <a:avLst/>
          </a:prstGeom>
          <a:noFill/>
          <a:ln w="9525">
            <a:noFill/>
            <a:miter lim="800000"/>
            <a:headEnd/>
            <a:tailEnd/>
          </a:ln>
        </p:spPr>
      </p:pic>
      <p:pic>
        <p:nvPicPr>
          <p:cNvPr id="28677" name="Picture 25"/>
          <p:cNvPicPr preferRelativeResize="0">
            <a:picLocks noChangeAspect="1" noChangeArrowheads="1"/>
          </p:cNvPicPr>
          <p:nvPr/>
        </p:nvPicPr>
        <p:blipFill>
          <a:blip r:embed="rId4" cstate="print"/>
          <a:srcRect r="1796"/>
          <a:stretch>
            <a:fillRect/>
          </a:stretch>
        </p:blipFill>
        <p:spPr bwMode="auto">
          <a:xfrm>
            <a:off x="586434" y="3733800"/>
            <a:ext cx="3680766" cy="2743200"/>
          </a:xfrm>
          <a:prstGeom prst="rect">
            <a:avLst/>
          </a:prstGeom>
          <a:noFill/>
          <a:ln w="9525">
            <a:noFill/>
            <a:miter lim="800000"/>
            <a:headEnd/>
            <a:tailEnd/>
          </a:ln>
        </p:spPr>
      </p:pic>
      <p:pic>
        <p:nvPicPr>
          <p:cNvPr id="28678" name="Picture 28"/>
          <p:cNvPicPr preferRelativeResize="0">
            <a:picLocks noChangeAspect="1" noChangeArrowheads="1"/>
          </p:cNvPicPr>
          <p:nvPr/>
        </p:nvPicPr>
        <p:blipFill>
          <a:blip r:embed="rId5" cstate="print"/>
          <a:srcRect r="1796"/>
          <a:stretch>
            <a:fillRect/>
          </a:stretch>
        </p:blipFill>
        <p:spPr bwMode="auto">
          <a:xfrm>
            <a:off x="4343400" y="3733800"/>
            <a:ext cx="3704035" cy="2743200"/>
          </a:xfrm>
          <a:prstGeom prst="rect">
            <a:avLst/>
          </a:prstGeom>
          <a:noFill/>
          <a:ln w="9525">
            <a:noFill/>
            <a:miter lim="800000"/>
            <a:headEnd/>
            <a:tailEnd/>
          </a:ln>
        </p:spPr>
      </p:pic>
      <p:sp>
        <p:nvSpPr>
          <p:cNvPr id="16" name="TextBox 15"/>
          <p:cNvSpPr txBox="1"/>
          <p:nvPr/>
        </p:nvSpPr>
        <p:spPr>
          <a:xfrm>
            <a:off x="2971800" y="2743200"/>
            <a:ext cx="2209800"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Longer, more optics, but can align easier (no ESD sensitive jigs need be made).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18</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Patrolling </a:t>
            </a:r>
            <a:r>
              <a:rPr lang="en-US" b="1" dirty="0" smtClean="0"/>
              <a:t>LGS WFS design with relay</a:t>
            </a:r>
            <a:endParaRPr lang="en-US" b="1" dirty="0"/>
          </a:p>
        </p:txBody>
      </p:sp>
      <p:pic>
        <p:nvPicPr>
          <p:cNvPr id="29698" name="Picture 57"/>
          <p:cNvPicPr preferRelativeResize="0">
            <a:picLocks noChangeAspect="1" noChangeArrowheads="1"/>
          </p:cNvPicPr>
          <p:nvPr/>
        </p:nvPicPr>
        <p:blipFill>
          <a:blip r:embed="rId2" cstate="print"/>
          <a:srcRect r="1796"/>
          <a:stretch>
            <a:fillRect/>
          </a:stretch>
        </p:blipFill>
        <p:spPr bwMode="auto">
          <a:xfrm>
            <a:off x="609178" y="1066800"/>
            <a:ext cx="3658022" cy="2743200"/>
          </a:xfrm>
          <a:prstGeom prst="rect">
            <a:avLst/>
          </a:prstGeom>
          <a:noFill/>
          <a:ln w="9525">
            <a:noFill/>
            <a:miter lim="800000"/>
            <a:headEnd/>
            <a:tailEnd/>
          </a:ln>
        </p:spPr>
      </p:pic>
      <p:pic>
        <p:nvPicPr>
          <p:cNvPr id="29699" name="Picture 60"/>
          <p:cNvPicPr preferRelativeResize="0">
            <a:picLocks noChangeAspect="1" noChangeArrowheads="1"/>
          </p:cNvPicPr>
          <p:nvPr/>
        </p:nvPicPr>
        <p:blipFill>
          <a:blip r:embed="rId3" cstate="print"/>
          <a:srcRect r="1796"/>
          <a:stretch>
            <a:fillRect/>
          </a:stretch>
        </p:blipFill>
        <p:spPr bwMode="auto">
          <a:xfrm>
            <a:off x="4793932" y="1066800"/>
            <a:ext cx="3664268" cy="2743200"/>
          </a:xfrm>
          <a:prstGeom prst="rect">
            <a:avLst/>
          </a:prstGeom>
          <a:noFill/>
          <a:ln w="9525">
            <a:noFill/>
            <a:miter lim="800000"/>
            <a:headEnd/>
            <a:tailEnd/>
          </a:ln>
        </p:spPr>
      </p:pic>
      <p:pic>
        <p:nvPicPr>
          <p:cNvPr id="29700" name="Picture 86"/>
          <p:cNvPicPr preferRelativeResize="0">
            <a:picLocks noChangeAspect="1" noChangeArrowheads="1"/>
          </p:cNvPicPr>
          <p:nvPr/>
        </p:nvPicPr>
        <p:blipFill>
          <a:blip r:embed="rId4" cstate="print"/>
          <a:srcRect r="6279"/>
          <a:stretch>
            <a:fillRect/>
          </a:stretch>
        </p:blipFill>
        <p:spPr bwMode="auto">
          <a:xfrm>
            <a:off x="533400" y="3733800"/>
            <a:ext cx="3508778" cy="2743200"/>
          </a:xfrm>
          <a:prstGeom prst="rect">
            <a:avLst/>
          </a:prstGeom>
          <a:noFill/>
          <a:ln w="9525">
            <a:noFill/>
            <a:miter lim="800000"/>
            <a:headEnd/>
            <a:tailEnd/>
          </a:ln>
        </p:spPr>
      </p:pic>
      <p:pic>
        <p:nvPicPr>
          <p:cNvPr id="29701" name="Picture 54"/>
          <p:cNvPicPr preferRelativeResize="0">
            <a:picLocks noChangeAspect="1" noChangeArrowheads="1"/>
          </p:cNvPicPr>
          <p:nvPr/>
        </p:nvPicPr>
        <p:blipFill>
          <a:blip r:embed="rId5" cstate="print"/>
          <a:srcRect r="1796"/>
          <a:stretch>
            <a:fillRect/>
          </a:stretch>
        </p:blipFill>
        <p:spPr bwMode="auto">
          <a:xfrm>
            <a:off x="4716066" y="3733800"/>
            <a:ext cx="3665934" cy="2743200"/>
          </a:xfrm>
          <a:prstGeom prst="rect">
            <a:avLst/>
          </a:prstGeom>
          <a:noFill/>
          <a:ln w="9525">
            <a:noFill/>
            <a:miter lim="800000"/>
            <a:headEnd/>
            <a:tailEnd/>
          </a:ln>
        </p:spPr>
      </p:pic>
      <p:sp>
        <p:nvSpPr>
          <p:cNvPr id="14" name="TextBox 13"/>
          <p:cNvSpPr txBox="1"/>
          <p:nvPr/>
        </p:nvSpPr>
        <p:spPr>
          <a:xfrm>
            <a:off x="3200400" y="2514600"/>
            <a:ext cx="1905000"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Uses doublets in the post-</a:t>
            </a:r>
            <a:r>
              <a:rPr lang="en-US" dirty="0" err="1" smtClean="0"/>
              <a:t>lenslet</a:t>
            </a:r>
            <a:r>
              <a:rPr lang="en-US" dirty="0" smtClean="0"/>
              <a:t> relay. Uses more optics and is longer. But, can align without ESD sensitive jigs.</a:t>
            </a:r>
            <a:endParaRPr lang="en-US" dirty="0"/>
          </a:p>
        </p:txBody>
      </p:sp>
      <p:sp>
        <p:nvSpPr>
          <p:cNvPr id="15" name="Content Placeholder 2"/>
          <p:cNvSpPr>
            <a:spLocks noGrp="1"/>
          </p:cNvSpPr>
          <p:nvPr>
            <p:ph idx="1"/>
          </p:nvPr>
        </p:nvSpPr>
        <p:spPr>
          <a:xfrm>
            <a:off x="304800" y="5791200"/>
            <a:ext cx="8229600" cy="914400"/>
          </a:xfrm>
        </p:spPr>
        <p:style>
          <a:lnRef idx="0">
            <a:schemeClr val="accent1"/>
          </a:lnRef>
          <a:fillRef idx="3">
            <a:schemeClr val="accent1"/>
          </a:fillRef>
          <a:effectRef idx="3">
            <a:schemeClr val="accent1"/>
          </a:effectRef>
          <a:fontRef idx="minor">
            <a:schemeClr val="lt1"/>
          </a:fontRef>
        </p:style>
        <p:txBody>
          <a:bodyPr/>
          <a:lstStyle/>
          <a:p>
            <a:r>
              <a:rPr lang="en-US" dirty="0" smtClean="0"/>
              <a:t>Changing the design (due to change in NGAO optical design or change in </a:t>
            </a:r>
            <a:r>
              <a:rPr lang="en-US" dirty="0" smtClean="0"/>
              <a:t>specification doesn’t take too time consuming (say 2 days to design and two more days to refine update mechanical design and document. But, it would be nice to finalize design ASAP.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linds(horizontal)">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19</a:t>
            </a:fld>
            <a:endParaRPr lang="en-US"/>
          </a:p>
        </p:txBody>
      </p:sp>
      <p:sp>
        <p:nvSpPr>
          <p:cNvPr id="10" name="Content Placeholder 9"/>
          <p:cNvSpPr>
            <a:spLocks noGrp="1"/>
          </p:cNvSpPr>
          <p:nvPr>
            <p:ph idx="1"/>
          </p:nvPr>
        </p:nvSpPr>
        <p:spPr>
          <a:xfrm>
            <a:off x="457200" y="1295401"/>
            <a:ext cx="8229600" cy="2590800"/>
          </a:xfrm>
        </p:spPr>
        <p:style>
          <a:lnRef idx="0">
            <a:schemeClr val="accent1"/>
          </a:lnRef>
          <a:fillRef idx="3">
            <a:schemeClr val="accent1"/>
          </a:fillRef>
          <a:effectRef idx="3">
            <a:schemeClr val="accent1"/>
          </a:effectRef>
          <a:fontRef idx="minor">
            <a:schemeClr val="lt1"/>
          </a:fontRef>
        </p:style>
        <p:txBody>
          <a:bodyPr/>
          <a:lstStyle/>
          <a:p>
            <a:pPr>
              <a:buFont typeface="+mj-lt"/>
              <a:buAutoNum type="arabicPeriod"/>
            </a:pPr>
            <a:r>
              <a:rPr lang="en-US" dirty="0" smtClean="0"/>
              <a:t>Stray light (including Rayleigh scatter) </a:t>
            </a:r>
            <a:r>
              <a:rPr lang="en-US" dirty="0" smtClean="0"/>
              <a:t>analysis</a:t>
            </a:r>
          </a:p>
          <a:p>
            <a:pPr>
              <a:buFont typeface="+mj-lt"/>
              <a:buAutoNum type="arabicPeriod"/>
            </a:pPr>
            <a:r>
              <a:rPr lang="en-US" dirty="0" smtClean="0"/>
              <a:t>LODM Pupil &amp; </a:t>
            </a:r>
            <a:r>
              <a:rPr lang="en-US" dirty="0" err="1" smtClean="0"/>
              <a:t>lenslet</a:t>
            </a:r>
            <a:r>
              <a:rPr lang="en-US" dirty="0" smtClean="0"/>
              <a:t> registration scheme </a:t>
            </a:r>
          </a:p>
          <a:p>
            <a:pPr>
              <a:buFont typeface="+mj-lt"/>
              <a:buAutoNum type="arabicPeriod"/>
            </a:pPr>
            <a:r>
              <a:rPr lang="en-US" dirty="0" smtClean="0"/>
              <a:t>P</a:t>
            </a:r>
            <a:r>
              <a:rPr lang="en-US" dirty="0" smtClean="0"/>
              <a:t>upil aberrations at the </a:t>
            </a:r>
            <a:r>
              <a:rPr lang="en-US" dirty="0" err="1" smtClean="0"/>
              <a:t>lenslet</a:t>
            </a:r>
            <a:r>
              <a:rPr lang="en-US" dirty="0" smtClean="0"/>
              <a:t>.</a:t>
            </a:r>
            <a:endParaRPr lang="en-US" dirty="0" smtClean="0"/>
          </a:p>
          <a:p>
            <a:pPr>
              <a:buFont typeface="+mj-lt"/>
              <a:buAutoNum type="arabicPeriod"/>
            </a:pPr>
            <a:r>
              <a:rPr lang="en-US" dirty="0" smtClean="0"/>
              <a:t>Simplification of the Optical Design of sensors if possible</a:t>
            </a:r>
            <a:r>
              <a:rPr lang="en-US" dirty="0" smtClean="0"/>
              <a:t>.</a:t>
            </a:r>
            <a:endParaRPr lang="en-US" dirty="0" smtClean="0"/>
          </a:p>
          <a:p>
            <a:pPr>
              <a:buFont typeface="+mj-lt"/>
              <a:buAutoNum type="arabicPeriod"/>
            </a:pPr>
            <a:r>
              <a:rPr lang="en-US" dirty="0" smtClean="0"/>
              <a:t>Identifying what all needs to be prototyped in the next phase.</a:t>
            </a:r>
            <a:endParaRPr lang="en-US" dirty="0" smtClean="0"/>
          </a:p>
          <a:p>
            <a:pPr>
              <a:buFont typeface="+mj-lt"/>
              <a:buAutoNum type="arabicPeriod"/>
            </a:pPr>
            <a:r>
              <a:rPr lang="en-US" dirty="0" smtClean="0"/>
              <a:t>Try to redesign the </a:t>
            </a:r>
            <a:r>
              <a:rPr lang="en-US" dirty="0" err="1" smtClean="0"/>
              <a:t>plano</a:t>
            </a:r>
            <a:r>
              <a:rPr lang="en-US" dirty="0" smtClean="0"/>
              <a:t>-(parabolic) convex lens to try and provide less </a:t>
            </a:r>
            <a:r>
              <a:rPr lang="en-US" dirty="0" err="1" smtClean="0"/>
              <a:t>aberrated</a:t>
            </a:r>
            <a:r>
              <a:rPr lang="en-US" dirty="0" smtClean="0"/>
              <a:t> LGS spots at the LGS assembly input.</a:t>
            </a:r>
          </a:p>
          <a:p>
            <a:pPr>
              <a:buFont typeface="+mj-lt"/>
              <a:buAutoNum type="arabicPeriod"/>
            </a:pPr>
            <a:r>
              <a:rPr lang="en-US" dirty="0" smtClean="0"/>
              <a:t>Cost reduction by finding more economical components for motion control.</a:t>
            </a:r>
          </a:p>
          <a:p>
            <a:pPr>
              <a:buFont typeface="+mj-lt"/>
              <a:buAutoNum type="arabicPeriod"/>
            </a:pPr>
            <a:r>
              <a:rPr lang="en-US" dirty="0" smtClean="0"/>
              <a:t>Draft interface documents between the LGSWFS assembly and the various other sub-systems.</a:t>
            </a:r>
          </a:p>
          <a:p>
            <a:pPr>
              <a:buFont typeface="+mj-lt"/>
              <a:buAutoNum type="arabicPeriod"/>
            </a:pPr>
            <a:r>
              <a:rPr lang="en-US" dirty="0" smtClean="0"/>
              <a:t>Detailed cost estimate revision, in support of the PD Phase NGAO Cost Book</a:t>
            </a:r>
            <a:r>
              <a:rPr lang="en-US" dirty="0" smtClean="0"/>
              <a:t>.</a:t>
            </a:r>
          </a:p>
          <a:p>
            <a:endParaRPr lang="en-US" dirty="0"/>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Outstanding Items: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81000"/>
          </a:xfrm>
        </p:spPr>
        <p:style>
          <a:lnRef idx="1">
            <a:schemeClr val="accent1"/>
          </a:lnRef>
          <a:fillRef idx="2">
            <a:schemeClr val="accent1"/>
          </a:fillRef>
          <a:effectRef idx="1">
            <a:schemeClr val="accent1"/>
          </a:effectRef>
          <a:fontRef idx="minor">
            <a:schemeClr val="dk1"/>
          </a:fontRef>
        </p:style>
        <p:txBody>
          <a:bodyPr/>
          <a:lstStyle/>
          <a:p>
            <a:pPr algn="just"/>
            <a:r>
              <a:rPr lang="en-US" dirty="0" smtClean="0"/>
              <a:t>Introduction</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2</a:t>
            </a:fld>
            <a:endParaRPr lang="en-US"/>
          </a:p>
        </p:txBody>
      </p:sp>
      <p:pic>
        <p:nvPicPr>
          <p:cNvPr id="2050" name="Picture 7" descr="B2C laser asterism v2"/>
          <p:cNvPicPr>
            <a:picLocks noChangeAspect="1" noChangeArrowheads="1"/>
          </p:cNvPicPr>
          <p:nvPr/>
        </p:nvPicPr>
        <p:blipFill>
          <a:blip r:embed="rId2" cstate="print"/>
          <a:srcRect/>
          <a:stretch>
            <a:fillRect/>
          </a:stretch>
        </p:blipFill>
        <p:spPr bwMode="auto">
          <a:xfrm>
            <a:off x="838200" y="1219200"/>
            <a:ext cx="3448050" cy="2290763"/>
          </a:xfrm>
          <a:prstGeom prst="rect">
            <a:avLst/>
          </a:prstGeom>
          <a:noFill/>
          <a:ln w="9525">
            <a:noFill/>
            <a:miter lim="800000"/>
            <a:headEnd/>
            <a:tailEnd/>
          </a:ln>
        </p:spPr>
      </p:pic>
      <p:pic>
        <p:nvPicPr>
          <p:cNvPr id="2051" name="Picture 3"/>
          <p:cNvPicPr preferRelativeResize="0">
            <a:picLocks noChangeAspect="1" noChangeArrowheads="1"/>
          </p:cNvPicPr>
          <p:nvPr/>
        </p:nvPicPr>
        <p:blipFill>
          <a:blip r:embed="rId3" cstate="print"/>
          <a:srcRect/>
          <a:stretch>
            <a:fillRect/>
          </a:stretch>
        </p:blipFill>
        <p:spPr bwMode="auto">
          <a:xfrm>
            <a:off x="5105400" y="1066800"/>
            <a:ext cx="2528788" cy="2514600"/>
          </a:xfrm>
          <a:prstGeom prst="rect">
            <a:avLst/>
          </a:prstGeom>
          <a:noFill/>
          <a:ln w="9525">
            <a:noFill/>
            <a:miter lim="800000"/>
            <a:headEnd/>
            <a:tailEnd/>
          </a:ln>
        </p:spPr>
      </p:pic>
      <p:pic>
        <p:nvPicPr>
          <p:cNvPr id="2052" name="Picture 4" descr="ngao_model"/>
          <p:cNvPicPr preferRelativeResize="0">
            <a:picLocks noChangeAspect="1" noChangeArrowheads="1"/>
          </p:cNvPicPr>
          <p:nvPr/>
        </p:nvPicPr>
        <p:blipFill>
          <a:blip r:embed="rId4" cstate="print"/>
          <a:srcRect/>
          <a:stretch>
            <a:fillRect/>
          </a:stretch>
        </p:blipFill>
        <p:spPr bwMode="auto">
          <a:xfrm>
            <a:off x="4495800" y="3505200"/>
            <a:ext cx="3431216" cy="2651760"/>
          </a:xfrm>
          <a:prstGeom prst="rect">
            <a:avLst/>
          </a:prstGeom>
          <a:noFill/>
          <a:ln w="9525">
            <a:noFill/>
            <a:miter lim="800000"/>
            <a:headEnd/>
            <a:tailEnd/>
          </a:ln>
        </p:spPr>
      </p:pic>
      <p:sp>
        <p:nvSpPr>
          <p:cNvPr id="10" name="TextBox 9"/>
          <p:cNvSpPr txBox="1"/>
          <p:nvPr/>
        </p:nvSpPr>
        <p:spPr>
          <a:xfrm>
            <a:off x="609600" y="3581401"/>
            <a:ext cx="3276600"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itchFamily="34" charset="0"/>
              <a:buChar char="•"/>
            </a:pPr>
            <a:r>
              <a:rPr lang="en-US" sz="1400" dirty="0" smtClean="0"/>
              <a:t>Top left – NGAO LGS beacon geometry on sky showing 4 fixed laser beacons and 3 movable beacons.</a:t>
            </a:r>
          </a:p>
          <a:p>
            <a:pPr marL="342900" indent="-342900">
              <a:buFont typeface="Arial" pitchFamily="34" charset="0"/>
              <a:buChar char="•"/>
            </a:pPr>
            <a:r>
              <a:rPr lang="en-US" sz="1400" dirty="0" smtClean="0"/>
              <a:t>Top right – NGAO LGSWFS context diagram indication control, data and other interfaces with other NGAO sub-systems.</a:t>
            </a:r>
          </a:p>
          <a:p>
            <a:pPr marL="342900" indent="-342900">
              <a:buFont typeface="Arial" pitchFamily="34" charset="0"/>
              <a:buChar char="•"/>
            </a:pPr>
            <a:r>
              <a:rPr lang="en-US" sz="1400" dirty="0" smtClean="0"/>
              <a:t>Bottom right – 3D model of NGAO showing the position of the LGSWFS relative to the other components.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sz="3200" dirty="0" smtClean="0"/>
              <a:t>Keck NGAO optical relay</a:t>
            </a:r>
            <a:endParaRPr lang="en-US" sz="3200"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3</a:t>
            </a:fld>
            <a:endParaRPr lang="en-US"/>
          </a:p>
        </p:txBody>
      </p:sp>
      <p:pic>
        <p:nvPicPr>
          <p:cNvPr id="3074" name="Picture 1"/>
          <p:cNvPicPr preferRelativeResize="0">
            <a:picLocks noChangeAspect="1" noChangeArrowheads="1"/>
          </p:cNvPicPr>
          <p:nvPr/>
        </p:nvPicPr>
        <p:blipFill>
          <a:blip r:embed="rId2" cstate="print"/>
          <a:srcRect r="5984" b="16354"/>
          <a:stretch>
            <a:fillRect/>
          </a:stretch>
        </p:blipFill>
        <p:spPr bwMode="auto">
          <a:xfrm>
            <a:off x="76201" y="1143000"/>
            <a:ext cx="4210005" cy="2743200"/>
          </a:xfrm>
          <a:prstGeom prst="rect">
            <a:avLst/>
          </a:prstGeom>
          <a:noFill/>
          <a:ln w="9525">
            <a:noFill/>
            <a:miter lim="800000"/>
            <a:headEnd/>
            <a:tailEnd/>
          </a:ln>
        </p:spPr>
      </p:pic>
      <p:pic>
        <p:nvPicPr>
          <p:cNvPr id="3075" name="Picture 10"/>
          <p:cNvPicPr preferRelativeResize="0">
            <a:picLocks noChangeAspect="1" noChangeArrowheads="1"/>
          </p:cNvPicPr>
          <p:nvPr/>
        </p:nvPicPr>
        <p:blipFill>
          <a:blip r:embed="rId3" cstate="print"/>
          <a:srcRect r="5984" b="2045"/>
          <a:stretch>
            <a:fillRect/>
          </a:stretch>
        </p:blipFill>
        <p:spPr bwMode="auto">
          <a:xfrm>
            <a:off x="4116746" y="2286000"/>
            <a:ext cx="5027254" cy="3886200"/>
          </a:xfrm>
          <a:prstGeom prst="rect">
            <a:avLst/>
          </a:prstGeom>
          <a:noFill/>
          <a:ln w="9525">
            <a:noFill/>
            <a:miter lim="800000"/>
            <a:headEnd/>
            <a:tailEnd/>
          </a:ln>
        </p:spPr>
      </p:pic>
      <p:sp>
        <p:nvSpPr>
          <p:cNvPr id="8" name="TextBox 7"/>
          <p:cNvSpPr txBox="1"/>
          <p:nvPr/>
        </p:nvSpPr>
        <p:spPr>
          <a:xfrm>
            <a:off x="4648200" y="1219200"/>
            <a:ext cx="41910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Left – NGAO LGS beam path starting from the K mirror and ending at the LGS WFS pick off plane.</a:t>
            </a:r>
            <a:endParaRPr lang="en-US" dirty="0"/>
          </a:p>
        </p:txBody>
      </p:sp>
      <p:sp>
        <p:nvSpPr>
          <p:cNvPr id="9" name="TextBox 8"/>
          <p:cNvSpPr txBox="1"/>
          <p:nvPr/>
        </p:nvSpPr>
        <p:spPr>
          <a:xfrm>
            <a:off x="0" y="4267200"/>
            <a:ext cx="4114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dirty="0" smtClean="0"/>
              <a:t>Right – Spot diagram resulting from NGAO relay with the sodium layer distance from telescope aperture being 90 km. One can see RMS spot sizes of 20-45 um for the Fixed asterism and 134-160 um at the Patrolling WFS pick off plane. For reference the scale next to the first field point corresponds to an </a:t>
            </a:r>
            <a:r>
              <a:rPr lang="en-US" sz="1600" dirty="0" err="1" smtClean="0"/>
              <a:t>arcsec</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33400"/>
          </a:xfrm>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Sub-aperture level aberrations </a:t>
            </a:r>
            <a:r>
              <a:rPr lang="en-US" sz="1800" dirty="0" smtClean="0"/>
              <a:t>or </a:t>
            </a:r>
            <a:r>
              <a:rPr lang="en-US" sz="1800" dirty="0" smtClean="0"/>
              <a:t>how I learned to stop worrying </a:t>
            </a:r>
            <a:r>
              <a:rPr lang="en-US" sz="1800" dirty="0" smtClean="0"/>
              <a:t>about OAP1 of the AO relay not being at the correct conjugate for the sodium layer</a:t>
            </a:r>
            <a:endParaRPr lang="en-US" sz="1800"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4</a:t>
            </a:fld>
            <a:endParaRPr lang="en-US"/>
          </a:p>
        </p:txBody>
      </p:sp>
      <p:pic>
        <p:nvPicPr>
          <p:cNvPr id="4098" name="Picture 15"/>
          <p:cNvPicPr>
            <a:picLocks noChangeAspect="1" noChangeArrowheads="1"/>
          </p:cNvPicPr>
          <p:nvPr/>
        </p:nvPicPr>
        <p:blipFill>
          <a:blip r:embed="rId2" cstate="print"/>
          <a:srcRect r="5984"/>
          <a:stretch>
            <a:fillRect/>
          </a:stretch>
        </p:blipFill>
        <p:spPr bwMode="auto">
          <a:xfrm>
            <a:off x="304800" y="1295400"/>
            <a:ext cx="4119563" cy="3195638"/>
          </a:xfrm>
          <a:prstGeom prst="rect">
            <a:avLst/>
          </a:prstGeom>
          <a:noFill/>
          <a:ln w="9525">
            <a:noFill/>
            <a:miter lim="800000"/>
            <a:headEnd/>
            <a:tailEnd/>
          </a:ln>
        </p:spPr>
      </p:pic>
      <p:pic>
        <p:nvPicPr>
          <p:cNvPr id="4099" name="Picture 18"/>
          <p:cNvPicPr>
            <a:picLocks noChangeAspect="1" noChangeArrowheads="1"/>
          </p:cNvPicPr>
          <p:nvPr/>
        </p:nvPicPr>
        <p:blipFill>
          <a:blip r:embed="rId3" cstate="print"/>
          <a:srcRect r="1796"/>
          <a:stretch>
            <a:fillRect/>
          </a:stretch>
        </p:blipFill>
        <p:spPr bwMode="auto">
          <a:xfrm>
            <a:off x="4495800" y="1295400"/>
            <a:ext cx="4287838" cy="3195638"/>
          </a:xfrm>
          <a:prstGeom prst="rect">
            <a:avLst/>
          </a:prstGeom>
          <a:noFill/>
          <a:ln w="9525">
            <a:noFill/>
            <a:miter lim="800000"/>
            <a:headEnd/>
            <a:tailEnd/>
          </a:ln>
        </p:spPr>
      </p:pic>
      <p:graphicFrame>
        <p:nvGraphicFramePr>
          <p:cNvPr id="8" name="Table 7"/>
          <p:cNvGraphicFramePr>
            <a:graphicFrameLocks noGrp="1"/>
          </p:cNvGraphicFramePr>
          <p:nvPr/>
        </p:nvGraphicFramePr>
        <p:xfrm>
          <a:off x="1371600" y="4648200"/>
          <a:ext cx="6705601" cy="1752599"/>
        </p:xfrm>
        <a:graphic>
          <a:graphicData uri="http://schemas.openxmlformats.org/drawingml/2006/table">
            <a:tbl>
              <a:tblPr/>
              <a:tblGrid>
                <a:gridCol w="1236856"/>
                <a:gridCol w="1029010"/>
                <a:gridCol w="1080120"/>
                <a:gridCol w="1313180"/>
                <a:gridCol w="1041958"/>
                <a:gridCol w="1004477"/>
              </a:tblGrid>
              <a:tr h="966677">
                <a:tc>
                  <a:txBody>
                    <a:bodyPr/>
                    <a:lstStyle/>
                    <a:p>
                      <a:pPr marL="0" marR="0" algn="l">
                        <a:lnSpc>
                          <a:spcPct val="115000"/>
                        </a:lnSpc>
                        <a:spcBef>
                          <a:spcPts val="0"/>
                        </a:spcBef>
                        <a:spcAft>
                          <a:spcPts val="1000"/>
                        </a:spcAft>
                      </a:pPr>
                      <a:endParaRPr lang="en-US"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On-sky field point</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Full-beam RMS spot size radii (from Zemax)</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Corresponding Full-beam FWHM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latin typeface="Times New Roman"/>
                          <a:ea typeface="Calibri"/>
                        </a:rPr>
                        <a:t>LGS WFS </a:t>
                      </a:r>
                      <a:r>
                        <a:rPr lang="en-US" sz="1100" dirty="0" err="1">
                          <a:latin typeface="Times New Roman"/>
                          <a:ea typeface="Calibri"/>
                        </a:rPr>
                        <a:t>Subaperture</a:t>
                      </a:r>
                      <a:r>
                        <a:rPr lang="en-US" sz="1100" dirty="0">
                          <a:latin typeface="Times New Roman"/>
                          <a:ea typeface="Calibri"/>
                        </a:rPr>
                        <a:t> RMS spot size radii (from Zemax)</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Corresponding LGS WFS Subaperture FWHM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961">
                <a:tc>
                  <a:txBody>
                    <a:bodyPr/>
                    <a:lstStyle/>
                    <a:p>
                      <a:pPr marL="0" marR="0" algn="l">
                        <a:lnSpc>
                          <a:spcPct val="115000"/>
                        </a:lnSpc>
                        <a:spcBef>
                          <a:spcPts val="0"/>
                        </a:spcBef>
                        <a:spcAft>
                          <a:spcPts val="1000"/>
                        </a:spcAft>
                      </a:pPr>
                      <a:r>
                        <a:rPr lang="en-US" sz="1100">
                          <a:latin typeface="Times New Roman"/>
                          <a:ea typeface="Calibri"/>
                        </a:rPr>
                        <a:t>Fixed Laser Asterism WFS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10 arcsec</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26 to 45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83 to 147 mas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latin typeface="Times New Roman"/>
                          <a:ea typeface="Calibri"/>
                        </a:rPr>
                        <a:t>negligible</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1000"/>
                        </a:spcAft>
                      </a:pPr>
                      <a:r>
                        <a:rPr lang="en-US" sz="1100">
                          <a:latin typeface="Times New Roman"/>
                          <a:ea typeface="Calibri"/>
                        </a:rPr>
                        <a:t>negligible</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392961">
                <a:tc>
                  <a:txBody>
                    <a:bodyPr/>
                    <a:lstStyle/>
                    <a:p>
                      <a:pPr marL="0" marR="0" algn="l">
                        <a:lnSpc>
                          <a:spcPct val="115000"/>
                        </a:lnSpc>
                        <a:spcBef>
                          <a:spcPts val="0"/>
                        </a:spcBef>
                        <a:spcAft>
                          <a:spcPts val="1000"/>
                        </a:spcAft>
                      </a:pPr>
                      <a:r>
                        <a:rPr lang="en-US" sz="1100">
                          <a:latin typeface="Times New Roman"/>
                          <a:ea typeface="Calibri"/>
                        </a:rPr>
                        <a:t>Patrolling Laser Asterism WFS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60 arcsec</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130 to 150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425 to 491 mas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latin typeface="Times New Roman"/>
                          <a:ea typeface="Calibri"/>
                        </a:rPr>
                        <a:t>&lt; 6 um</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1000"/>
                        </a:spcAft>
                      </a:pPr>
                      <a:r>
                        <a:rPr lang="en-US" sz="1100" dirty="0">
                          <a:latin typeface="Times New Roman"/>
                          <a:ea typeface="Calibri"/>
                        </a:rPr>
                        <a:t>&lt; 20 </a:t>
                      </a:r>
                      <a:r>
                        <a:rPr lang="en-US" sz="1100" dirty="0" err="1">
                          <a:latin typeface="Times New Roman"/>
                          <a:ea typeface="Calibri"/>
                        </a:rPr>
                        <a:t>mas</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To tilt or not to tilt?</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5</a:t>
            </a:fld>
            <a:endParaRPr lang="en-US"/>
          </a:p>
        </p:txBody>
      </p:sp>
      <p:pic>
        <p:nvPicPr>
          <p:cNvPr id="5121" name="Picture 1" descr="LGS rev5"/>
          <p:cNvPicPr preferRelativeResize="0">
            <a:picLocks noChangeAspect="1" noChangeArrowheads="1"/>
          </p:cNvPicPr>
          <p:nvPr/>
        </p:nvPicPr>
        <p:blipFill>
          <a:blip r:embed="rId2" cstate="print"/>
          <a:srcRect/>
          <a:stretch>
            <a:fillRect/>
          </a:stretch>
        </p:blipFill>
        <p:spPr bwMode="auto">
          <a:xfrm>
            <a:off x="914400" y="1086456"/>
            <a:ext cx="3505200" cy="5466744"/>
          </a:xfrm>
          <a:prstGeom prst="rect">
            <a:avLst/>
          </a:prstGeom>
          <a:noFill/>
          <a:ln w="9525">
            <a:noFill/>
            <a:miter lim="800000"/>
            <a:headEnd/>
            <a:tailEnd/>
          </a:ln>
        </p:spPr>
      </p:pic>
      <p:sp>
        <p:nvSpPr>
          <p:cNvPr id="7" name="TextBox 6"/>
          <p:cNvSpPr txBox="1"/>
          <p:nvPr/>
        </p:nvSpPr>
        <p:spPr>
          <a:xfrm>
            <a:off x="4953000" y="1371600"/>
            <a:ext cx="3810000" cy="440120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Based on KAON 685 (NGAO optical relay design) and personal communication with Reni, it was realized that the LGS focal plane delivered by the AO system is tilted. Moreover the tilt varies with change is object (sodium layer) distance.</a:t>
            </a:r>
          </a:p>
          <a:p>
            <a:endParaRPr lang="en-US" sz="1400" dirty="0" smtClean="0"/>
          </a:p>
          <a:p>
            <a:r>
              <a:rPr lang="en-US" sz="1400" dirty="0" smtClean="0"/>
              <a:t>The spots in the previous slide were generated using Version 7 of the NGAO optical design without inducing a tilt at the LGS focal plane. Though the aberrations introduced at the sub-aperture level is small, it may be possible to decrease the input WFE to the LGSWFS. Both the effect of the tilt and the use of a two element LGS light focusing lens will be explored with Reni using the new (Version 8) of the NGAO optical design.</a:t>
            </a:r>
          </a:p>
          <a:p>
            <a:r>
              <a:rPr lang="en-US" sz="1400" dirty="0" smtClean="0"/>
              <a:t>Both the two element lens and the tilt come at a cost (value TBD). The tilt may need us to either choose a optimal plane and tilt the pick-off patrol plane or use individual focus stages for the Patrolling WFS’s.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Why theta-phi pick-offs?</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6</a:t>
            </a:fld>
            <a:endParaRPr lang="en-US"/>
          </a:p>
        </p:txBody>
      </p:sp>
      <p:sp>
        <p:nvSpPr>
          <p:cNvPr id="7" name="TextBox 6"/>
          <p:cNvSpPr txBox="1"/>
          <p:nvPr/>
        </p:nvSpPr>
        <p:spPr>
          <a:xfrm>
            <a:off x="762000" y="1143000"/>
            <a:ext cx="3810000" cy="138499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Theta-phi pick-offs as compared to a r-theta pick-off don’t need a translation to compensate for the change in field position and at the same time they don’t need a de-rotation. Though this needs to be prototyped, it is a lot simpler than the HIA r-theta mechanism.</a:t>
            </a:r>
          </a:p>
        </p:txBody>
      </p:sp>
      <p:pic>
        <p:nvPicPr>
          <p:cNvPr id="8" name="Picture 2"/>
          <p:cNvPicPr>
            <a:picLocks noGrp="1" noChangeAspect="1" noChangeArrowheads="1"/>
          </p:cNvPicPr>
          <p:nvPr>
            <p:ph idx="1"/>
          </p:nvPr>
        </p:nvPicPr>
        <p:blipFill>
          <a:blip r:embed="rId2" cstate="print"/>
          <a:srcRect/>
          <a:stretch>
            <a:fillRect/>
          </a:stretch>
        </p:blipFill>
        <p:spPr>
          <a:xfrm>
            <a:off x="457200" y="2667000"/>
            <a:ext cx="4006714" cy="2286000"/>
          </a:xfrm>
          <a:noFill/>
        </p:spPr>
      </p:pic>
      <p:pic>
        <p:nvPicPr>
          <p:cNvPr id="9" name="Picture 2"/>
          <p:cNvPicPr preferRelativeResize="0">
            <a:picLocks noChangeAspect="1" noChangeArrowheads="1"/>
          </p:cNvPicPr>
          <p:nvPr/>
        </p:nvPicPr>
        <p:blipFill>
          <a:blip r:embed="rId3" cstate="print"/>
          <a:srcRect l="23175" t="1685" r="28917" b="2350"/>
          <a:stretch>
            <a:fillRect/>
          </a:stretch>
        </p:blipFill>
        <p:spPr bwMode="auto">
          <a:xfrm>
            <a:off x="4648200" y="2438400"/>
            <a:ext cx="2000159" cy="2286000"/>
          </a:xfrm>
          <a:prstGeom prst="rect">
            <a:avLst/>
          </a:prstGeom>
          <a:noFill/>
          <a:ln w="9525">
            <a:noFill/>
            <a:miter lim="800000"/>
            <a:headEnd/>
            <a:tailEnd/>
          </a:ln>
        </p:spPr>
      </p:pic>
      <p:pic>
        <p:nvPicPr>
          <p:cNvPr id="10" name="Picture 2"/>
          <p:cNvPicPr preferRelativeResize="0">
            <a:picLocks noChangeAspect="1" noChangeArrowheads="1"/>
          </p:cNvPicPr>
          <p:nvPr/>
        </p:nvPicPr>
        <p:blipFill>
          <a:blip r:embed="rId4" cstate="print"/>
          <a:srcRect l="26947" t="1685" r="26945" b="2350"/>
          <a:stretch>
            <a:fillRect/>
          </a:stretch>
        </p:blipFill>
        <p:spPr bwMode="auto">
          <a:xfrm>
            <a:off x="457200" y="3962400"/>
            <a:ext cx="1925053" cy="2286000"/>
          </a:xfrm>
          <a:prstGeom prst="rect">
            <a:avLst/>
          </a:prstGeom>
          <a:noFill/>
          <a:ln w="9525">
            <a:noFill/>
            <a:miter lim="800000"/>
            <a:headEnd/>
            <a:tailEnd/>
          </a:ln>
        </p:spPr>
      </p:pic>
      <p:pic>
        <p:nvPicPr>
          <p:cNvPr id="54" name="Picture 2"/>
          <p:cNvPicPr>
            <a:picLocks noChangeAspect="1" noChangeArrowheads="1"/>
          </p:cNvPicPr>
          <p:nvPr/>
        </p:nvPicPr>
        <p:blipFill>
          <a:blip r:embed="rId5" cstate="print"/>
          <a:srcRect l="35257" r="13812" b="2350"/>
          <a:stretch>
            <a:fillRect/>
          </a:stretch>
        </p:blipFill>
        <p:spPr bwMode="auto">
          <a:xfrm>
            <a:off x="6629400" y="2286000"/>
            <a:ext cx="1981200" cy="3023842"/>
          </a:xfrm>
          <a:prstGeom prst="rect">
            <a:avLst/>
          </a:prstGeom>
          <a:noFill/>
          <a:ln w="9525">
            <a:noFill/>
            <a:miter lim="800000"/>
            <a:headEnd/>
            <a:tailEnd/>
          </a:ln>
        </p:spPr>
      </p:pic>
      <p:sp>
        <p:nvSpPr>
          <p:cNvPr id="56" name="TextBox 55"/>
          <p:cNvSpPr txBox="1"/>
          <p:nvPr/>
        </p:nvSpPr>
        <p:spPr>
          <a:xfrm>
            <a:off x="5105400" y="5410200"/>
            <a:ext cx="37338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More info. </a:t>
            </a:r>
            <a:r>
              <a:rPr lang="en-US" sz="1400" dirty="0" smtClean="0"/>
              <a:t>: </a:t>
            </a:r>
            <a:r>
              <a:rPr lang="en-US" sz="1400" dirty="0" smtClean="0">
                <a:hlinkClick r:id="rId6"/>
              </a:rPr>
              <a:t>ttp</a:t>
            </a:r>
            <a:r>
              <a:rPr lang="en-US" sz="1400" dirty="0" smtClean="0">
                <a:hlinkClick r:id="rId6"/>
              </a:rPr>
              <a:t>://</a:t>
            </a:r>
            <a:r>
              <a:rPr lang="en-US" sz="1400" dirty="0" smtClean="0">
                <a:hlinkClick r:id="rId6"/>
              </a:rPr>
              <a:t>www.oir.caltech.edu/twiki_oir/pub/Keck/NGAO/WFS/OSM_De-rotation.ppt</a:t>
            </a:r>
            <a:endParaRPr lang="en-US" sz="1400" dirty="0" smtClean="0"/>
          </a:p>
          <a:p>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381000"/>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Why theta-phi pick-offs?</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7</a:t>
            </a:fld>
            <a:endParaRPr lang="en-US"/>
          </a:p>
        </p:txBody>
      </p:sp>
      <p:sp>
        <p:nvSpPr>
          <p:cNvPr id="7" name="TextBox 6"/>
          <p:cNvSpPr txBox="1"/>
          <p:nvPr/>
        </p:nvSpPr>
        <p:spPr>
          <a:xfrm>
            <a:off x="533400" y="3581400"/>
            <a:ext cx="38100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Though this pick-off needs to be prototyped, it is a lot simpler than the HIA r-theta mechanism (HIA mechanism also needs to be prototyped). All motion control components are commercial.</a:t>
            </a:r>
          </a:p>
        </p:txBody>
      </p:sp>
      <p:pic>
        <p:nvPicPr>
          <p:cNvPr id="24578" name="Picture 2" descr="OSM_Assy.jpg"/>
          <p:cNvPicPr>
            <a:picLocks noChangeAspect="1" noChangeArrowheads="1"/>
          </p:cNvPicPr>
          <p:nvPr/>
        </p:nvPicPr>
        <p:blipFill>
          <a:blip r:embed="rId2" cstate="print"/>
          <a:srcRect/>
          <a:stretch>
            <a:fillRect/>
          </a:stretch>
        </p:blipFill>
        <p:spPr bwMode="auto">
          <a:xfrm>
            <a:off x="4800600" y="1828801"/>
            <a:ext cx="4343400" cy="4540421"/>
          </a:xfrm>
          <a:prstGeom prst="rect">
            <a:avLst/>
          </a:prstGeom>
          <a:noFill/>
        </p:spPr>
      </p:pic>
      <p:pic>
        <p:nvPicPr>
          <p:cNvPr id="24580" name="Picture 4"/>
          <p:cNvPicPr preferRelativeResize="0">
            <a:picLocks noChangeAspect="1" noChangeArrowheads="1"/>
          </p:cNvPicPr>
          <p:nvPr/>
        </p:nvPicPr>
        <p:blipFill>
          <a:blip r:embed="rId3" cstate="print"/>
          <a:srcRect/>
          <a:stretch>
            <a:fillRect/>
          </a:stretch>
        </p:blipFill>
        <p:spPr bwMode="auto">
          <a:xfrm>
            <a:off x="762000" y="1219200"/>
            <a:ext cx="3657600" cy="1903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Shack Hartmann design </a:t>
            </a:r>
            <a:r>
              <a:rPr lang="en-US" dirty="0" err="1" smtClean="0"/>
              <a:t>maths</a:t>
            </a:r>
            <a:endParaRPr lang="en-US" dirty="0"/>
          </a:p>
        </p:txBody>
      </p:sp>
      <p:sp>
        <p:nvSpPr>
          <p:cNvPr id="7" name="Content Placeholder 6"/>
          <p:cNvSpPr>
            <a:spLocks noGrp="1"/>
          </p:cNvSpPr>
          <p:nvPr>
            <p:ph idx="1"/>
          </p:nvPr>
        </p:nvSpPr>
        <p:spPr>
          <a:xfrm>
            <a:off x="457200" y="1295400"/>
            <a:ext cx="8229600" cy="4830763"/>
          </a:xfrm>
        </p:spPr>
        <p:style>
          <a:lnRef idx="0">
            <a:schemeClr val="accent1"/>
          </a:lnRef>
          <a:fillRef idx="3">
            <a:schemeClr val="accent1"/>
          </a:fillRef>
          <a:effectRef idx="3">
            <a:schemeClr val="accent1"/>
          </a:effectRef>
          <a:fontRef idx="minor">
            <a:schemeClr val="lt1"/>
          </a:fontRef>
        </p:style>
        <p:txBody>
          <a:bodyPr/>
          <a:lstStyle/>
          <a:p>
            <a:pPr>
              <a:buFont typeface="+mj-lt"/>
              <a:buAutoNum type="arabicPeriod"/>
            </a:pPr>
            <a:r>
              <a:rPr lang="en-US" sz="2400" dirty="0" smtClean="0"/>
              <a:t>Hardy’s ‘p’ parameter choice (based on spot size at the detector)</a:t>
            </a:r>
          </a:p>
          <a:p>
            <a:pPr>
              <a:buFont typeface="+mj-lt"/>
              <a:buAutoNum type="arabicPeriod"/>
            </a:pPr>
            <a:r>
              <a:rPr lang="en-US" sz="2400" dirty="0" smtClean="0"/>
              <a:t>Stabilization TT Mirror Specification</a:t>
            </a:r>
          </a:p>
          <a:p>
            <a:pPr>
              <a:buFont typeface="+mj-lt"/>
              <a:buAutoNum type="arabicPeriod"/>
            </a:pPr>
            <a:r>
              <a:rPr lang="en-US" sz="2400" dirty="0" smtClean="0"/>
              <a:t>Evaluation of Differential Focus &amp; Impact of Single LGS WFS Focus Stage</a:t>
            </a:r>
          </a:p>
          <a:p>
            <a:pPr lvl="1">
              <a:buFont typeface="+mj-lt"/>
              <a:buAutoNum type="arabicPeriod"/>
            </a:pPr>
            <a:r>
              <a:rPr lang="en-US" sz="2400" dirty="0" smtClean="0"/>
              <a:t>change in radius of curvature (</a:t>
            </a:r>
            <a:r>
              <a:rPr lang="en-US" sz="2400" dirty="0" err="1" smtClean="0"/>
              <a:t>RoC</a:t>
            </a:r>
            <a:r>
              <a:rPr lang="en-US" sz="2400" dirty="0" smtClean="0"/>
              <a:t>) of the LGS focal plane with change in distance to the sodium layer </a:t>
            </a:r>
          </a:p>
          <a:p>
            <a:pPr lvl="1">
              <a:buFont typeface="+mj-lt"/>
              <a:buAutoNum type="arabicPeriod"/>
            </a:pPr>
            <a:r>
              <a:rPr lang="en-US" sz="2400" dirty="0" smtClean="0"/>
              <a:t>Finite size of LGS asterism on-sky</a:t>
            </a:r>
          </a:p>
          <a:p>
            <a:pPr>
              <a:buFont typeface="+mj-lt"/>
              <a:buAutoNum type="arabicPeriod"/>
            </a:pPr>
            <a:r>
              <a:rPr lang="en-US" sz="2400" dirty="0" smtClean="0"/>
              <a:t>LGS WFS Relay Optical Aberration Specification</a:t>
            </a:r>
          </a:p>
          <a:p>
            <a:pPr>
              <a:buFont typeface="+mj-lt"/>
              <a:buAutoNum type="arabicPeriod"/>
            </a:pPr>
            <a:endParaRPr lang="en-US" sz="1600" dirty="0" smtClean="0"/>
          </a:p>
          <a:p>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12/4/2009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33400"/>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Shack-Hartmann design parameters – LGS spot size and </a:t>
            </a:r>
            <a:r>
              <a:rPr lang="en-US" i="1" dirty="0" smtClean="0"/>
              <a:t>p</a:t>
            </a:r>
            <a:r>
              <a:rPr lang="en-US" dirty="0" smtClean="0"/>
              <a:t> parameter</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12/6/2009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9</a:t>
            </a:fld>
            <a:endParaRPr lang="en-US"/>
          </a:p>
        </p:txBody>
      </p:sp>
      <p:grpSp>
        <p:nvGrpSpPr>
          <p:cNvPr id="12" name="Group 11"/>
          <p:cNvGrpSpPr/>
          <p:nvPr/>
        </p:nvGrpSpPr>
        <p:grpSpPr>
          <a:xfrm>
            <a:off x="152400" y="1600200"/>
            <a:ext cx="4419600" cy="3733800"/>
            <a:chOff x="990600" y="1828800"/>
            <a:chExt cx="4495800" cy="4114800"/>
          </a:xfrm>
          <a:solidFill>
            <a:schemeClr val="bg1"/>
          </a:solidFill>
        </p:grpSpPr>
        <p:pic>
          <p:nvPicPr>
            <p:cNvPr id="17410" name="Picture 13"/>
            <p:cNvPicPr preferRelativeResize="0">
              <a:picLocks noChangeAspect="1" noChangeArrowheads="1"/>
            </p:cNvPicPr>
            <p:nvPr/>
          </p:nvPicPr>
          <p:blipFill>
            <a:blip r:embed="rId2" cstate="print"/>
            <a:srcRect/>
            <a:stretch>
              <a:fillRect/>
            </a:stretch>
          </p:blipFill>
          <p:spPr bwMode="auto">
            <a:xfrm>
              <a:off x="990600" y="1828800"/>
              <a:ext cx="2236956" cy="4114800"/>
            </a:xfrm>
            <a:prstGeom prst="rect">
              <a:avLst/>
            </a:prstGeom>
            <a:grpFill/>
          </p:spPr>
        </p:pic>
        <p:pic>
          <p:nvPicPr>
            <p:cNvPr id="17409" name="Picture 14"/>
            <p:cNvPicPr preferRelativeResize="0">
              <a:picLocks noChangeAspect="1" noChangeArrowheads="1"/>
            </p:cNvPicPr>
            <p:nvPr/>
          </p:nvPicPr>
          <p:blipFill>
            <a:blip r:embed="rId3" cstate="print"/>
            <a:srcRect/>
            <a:stretch>
              <a:fillRect/>
            </a:stretch>
          </p:blipFill>
          <p:spPr bwMode="auto">
            <a:xfrm>
              <a:off x="3249444" y="1828800"/>
              <a:ext cx="2236956" cy="4114800"/>
            </a:xfrm>
            <a:prstGeom prst="rect">
              <a:avLst/>
            </a:prstGeom>
            <a:grpFill/>
          </p:spPr>
        </p:pic>
      </p:grpSp>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0" y="569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4" name="TextBox 13"/>
          <p:cNvSpPr txBox="1"/>
          <p:nvPr/>
        </p:nvSpPr>
        <p:spPr>
          <a:xfrm>
            <a:off x="1600200" y="2667000"/>
            <a:ext cx="2133600"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000" dirty="0" smtClean="0"/>
              <a:t>Apparent spot size measurement at the detector due to various effects for the fixed </a:t>
            </a:r>
            <a:r>
              <a:rPr lang="en-US" sz="1000" dirty="0" err="1" smtClean="0"/>
              <a:t>tomographic</a:t>
            </a:r>
            <a:r>
              <a:rPr lang="en-US" sz="1000" dirty="0" smtClean="0"/>
              <a:t> LGS WFS spots (left) and that the apparent spot size at the detector of Patrolling WFS (TT sharpening) LGS WFS spots (right). Charge diffusion term is set to 0 here in order to make an optical estimate of FWHM, which is appropriate for determining the detector pixel scale. </a:t>
            </a:r>
            <a:r>
              <a:rPr lang="en-US" sz="1000" i="1" dirty="0" smtClean="0"/>
              <a:t>[The EBS models charge diffusion and so will the final system when transfer curve calibration is performed on the as-built system.]</a:t>
            </a:r>
            <a:endParaRPr lang="en-US" sz="1000" i="1" dirty="0"/>
          </a:p>
        </p:txBody>
      </p:sp>
      <p:sp>
        <p:nvSpPr>
          <p:cNvPr id="15" name="TextBox 14"/>
          <p:cNvSpPr txBox="1"/>
          <p:nvPr/>
        </p:nvSpPr>
        <p:spPr>
          <a:xfrm>
            <a:off x="152400" y="1261646"/>
            <a:ext cx="4495800" cy="338554"/>
          </a:xfrm>
          <a:prstGeom prst="rect">
            <a:avLst/>
          </a:prstGeom>
          <a:solidFill>
            <a:schemeClr val="bg1"/>
          </a:solidFill>
        </p:spPr>
        <p:txBody>
          <a:bodyPr wrap="square" rtlCol="0">
            <a:spAutoFit/>
          </a:bodyPr>
          <a:lstStyle/>
          <a:p>
            <a:r>
              <a:rPr lang="en-US" sz="1600" b="1" dirty="0" smtClean="0"/>
              <a:t>    </a:t>
            </a:r>
            <a:r>
              <a:rPr lang="en-US" sz="1200" b="1" dirty="0" smtClean="0">
                <a:latin typeface="+mj-lt"/>
              </a:rPr>
              <a:t>Fixed LGSWFS	        </a:t>
            </a:r>
            <a:r>
              <a:rPr lang="en-US" sz="1200" b="1" dirty="0" smtClean="0">
                <a:latin typeface="+mj-lt"/>
              </a:rPr>
              <a:t>	Patrolling </a:t>
            </a:r>
            <a:r>
              <a:rPr lang="en-US" sz="1200" b="1" dirty="0" smtClean="0">
                <a:latin typeface="+mj-lt"/>
              </a:rPr>
              <a:t>LGSWFS</a:t>
            </a:r>
          </a:p>
        </p:txBody>
      </p:sp>
      <p:graphicFrame>
        <p:nvGraphicFramePr>
          <p:cNvPr id="17" name="Table 16"/>
          <p:cNvGraphicFramePr>
            <a:graphicFrameLocks noGrp="1"/>
          </p:cNvGraphicFramePr>
          <p:nvPr/>
        </p:nvGraphicFramePr>
        <p:xfrm>
          <a:off x="4800599" y="1752600"/>
          <a:ext cx="4343401" cy="1740100"/>
        </p:xfrm>
        <a:graphic>
          <a:graphicData uri="http://schemas.openxmlformats.org/drawingml/2006/table">
            <a:tbl>
              <a:tblPr/>
              <a:tblGrid>
                <a:gridCol w="1211809"/>
                <a:gridCol w="868680"/>
                <a:gridCol w="1202253"/>
                <a:gridCol w="1060659"/>
              </a:tblGrid>
              <a:tr h="468939">
                <a:tc>
                  <a:txBody>
                    <a:bodyPr/>
                    <a:lstStyle/>
                    <a:p>
                      <a:pPr marL="0" marR="0" algn="l">
                        <a:lnSpc>
                          <a:spcPct val="115000"/>
                        </a:lnSpc>
                        <a:spcBef>
                          <a:spcPts val="0"/>
                        </a:spcBef>
                        <a:spcAft>
                          <a:spcPts val="1000"/>
                        </a:spcAft>
                      </a:pPr>
                      <a:r>
                        <a:rPr lang="en-US" sz="1000" b="1" dirty="0">
                          <a:latin typeface="Times New Roman"/>
                          <a:ea typeface="Calibri"/>
                        </a:rPr>
                        <a:t>Detector size per </a:t>
                      </a:r>
                      <a:r>
                        <a:rPr lang="en-US" sz="1000" b="1" dirty="0" err="1">
                          <a:latin typeface="Times New Roman"/>
                          <a:ea typeface="Calibri"/>
                        </a:rPr>
                        <a:t>subaperture</a:t>
                      </a:r>
                      <a:endParaRPr lang="en-US" sz="10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b="1">
                          <a:latin typeface="Times New Roman"/>
                          <a:ea typeface="Calibri"/>
                        </a:rPr>
                        <a:t>Pixel Size/ spot size (p)</a:t>
                      </a:r>
                      <a:endParaRPr lang="en-US" sz="10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b="1">
                          <a:latin typeface="Times New Roman"/>
                          <a:ea typeface="Calibri"/>
                        </a:rPr>
                        <a:t>Useful tilt range +/- waves</a:t>
                      </a:r>
                      <a:endParaRPr lang="en-US" sz="10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b="1">
                          <a:latin typeface="Times New Roman"/>
                          <a:ea typeface="Calibri"/>
                        </a:rPr>
                        <a:t>Departure from linearity (waves)</a:t>
                      </a:r>
                      <a:endParaRPr lang="en-US" sz="10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dirty="0">
                          <a:latin typeface="Times New Roman"/>
                          <a:ea typeface="Calibri"/>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4x4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4x4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0.085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4x4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dirty="0">
                          <a:latin typeface="Times New Roman"/>
                          <a:ea typeface="Calibri"/>
                        </a:rPr>
                        <a:t>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70">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12626">
                <a:tc>
                  <a:txBody>
                    <a:bodyPr/>
                    <a:lstStyle/>
                    <a:p>
                      <a:pPr marL="0" marR="0" algn="l">
                        <a:lnSpc>
                          <a:spcPct val="115000"/>
                        </a:lnSpc>
                        <a:spcBef>
                          <a:spcPts val="0"/>
                        </a:spcBef>
                        <a:spcAft>
                          <a:spcPts val="1000"/>
                        </a:spcAft>
                      </a:pPr>
                      <a:r>
                        <a:rPr lang="en-US" sz="800" dirty="0">
                          <a:latin typeface="Times New Roman"/>
                          <a:ea typeface="Calibri"/>
                        </a:rPr>
                        <a:t>* - nonlinear </a:t>
                      </a:r>
                      <a:r>
                        <a:rPr lang="en-US" sz="800" dirty="0" smtClean="0">
                          <a:latin typeface="Times New Roman"/>
                          <a:ea typeface="Calibri"/>
                        </a:rPr>
                        <a:t>response</a:t>
                      </a:r>
                      <a:endParaRPr lang="en-US" sz="800" dirty="0">
                        <a:latin typeface="Times New Roman"/>
                        <a:ea typeface="Calibri"/>
                      </a:endParaRPr>
                    </a:p>
                  </a:txBody>
                  <a:tcPr marL="68580" marR="68580" marT="0" marB="0">
                    <a:lnL>
                      <a:noFill/>
                    </a:lnL>
                    <a:lnR>
                      <a:noFill/>
                    </a:lnR>
                    <a:lnT>
                      <a:noFill/>
                    </a:lnT>
                    <a:lnB>
                      <a:noFill/>
                    </a:lnB>
                  </a:tcPr>
                </a:tc>
                <a:tc>
                  <a:txBody>
                    <a:bodyPr/>
                    <a:lstStyle/>
                    <a:p>
                      <a:endParaRPr lang="en-US" sz="1000">
                        <a:latin typeface="Times New Roman"/>
                        <a:ea typeface="Times New Roman"/>
                      </a:endParaRPr>
                    </a:p>
                  </a:txBody>
                  <a:tcPr marL="68580" marR="68580" marT="0" marB="0">
                    <a:lnL>
                      <a:noFill/>
                    </a:lnL>
                    <a:lnR>
                      <a:noFill/>
                    </a:lnR>
                    <a:lnT>
                      <a:noFill/>
                    </a:lnT>
                    <a:lnB>
                      <a:noFill/>
                    </a:lnB>
                  </a:tcPr>
                </a:tc>
                <a:tc>
                  <a:txBody>
                    <a:bodyPr/>
                    <a:lstStyle/>
                    <a:p>
                      <a:endParaRPr lang="en-US" sz="1000">
                        <a:latin typeface="Times New Roman"/>
                        <a:ea typeface="Times New Roman"/>
                      </a:endParaRPr>
                    </a:p>
                  </a:txBody>
                  <a:tcPr marL="68580" marR="68580" marT="0" marB="0">
                    <a:lnL>
                      <a:noFill/>
                    </a:lnL>
                    <a:lnR>
                      <a:noFill/>
                    </a:lnR>
                    <a:lnT>
                      <a:noFill/>
                    </a:lnT>
                    <a:lnB>
                      <a:noFill/>
                    </a:lnB>
                  </a:tcPr>
                </a:tc>
                <a:tc>
                  <a:txBody>
                    <a:bodyPr/>
                    <a:lstStyle/>
                    <a:p>
                      <a:endParaRPr lang="en-US" sz="1000" dirty="0">
                        <a:latin typeface="Times New Roman"/>
                        <a:ea typeface="Times New Roman"/>
                      </a:endParaRPr>
                    </a:p>
                  </a:txBody>
                  <a:tcPr marL="68580" marR="68580" marT="0" marB="0">
                    <a:lnL>
                      <a:noFill/>
                    </a:lnL>
                    <a:lnR>
                      <a:noFill/>
                    </a:lnR>
                    <a:lnT>
                      <a:noFill/>
                    </a:lnT>
                    <a:lnB>
                      <a:noFill/>
                    </a:lnB>
                  </a:tcPr>
                </a:tc>
              </a:tr>
            </a:tbl>
          </a:graphicData>
        </a:graphic>
      </p:graphicFrame>
      <p:graphicFrame>
        <p:nvGraphicFramePr>
          <p:cNvPr id="20" name="Table 19"/>
          <p:cNvGraphicFramePr>
            <a:graphicFrameLocks noGrp="1"/>
          </p:cNvGraphicFramePr>
          <p:nvPr/>
        </p:nvGraphicFramePr>
        <p:xfrm>
          <a:off x="5486400" y="3886200"/>
          <a:ext cx="2476500" cy="1143000"/>
        </p:xfrm>
        <a:graphic>
          <a:graphicData uri="http://schemas.openxmlformats.org/drawingml/2006/table">
            <a:tbl>
              <a:tblPr/>
              <a:tblGrid>
                <a:gridCol w="903716"/>
                <a:gridCol w="799076"/>
                <a:gridCol w="773708"/>
              </a:tblGrid>
              <a:tr h="190500">
                <a:tc>
                  <a:txBody>
                    <a:bodyPr/>
                    <a:lstStyle/>
                    <a:p>
                      <a:pPr algn="ctr" fontAlgn="ctr"/>
                      <a:r>
                        <a:rPr lang="en-US" sz="11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1" i="0" u="none" strike="noStrike">
                          <a:solidFill>
                            <a:srgbClr val="000000"/>
                          </a:solidFill>
                          <a:latin typeface="Calibri"/>
                        </a:rPr>
                        <a:t>Fixed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1" i="0" u="none" strike="noStrike">
                          <a:solidFill>
                            <a:srgbClr val="000000"/>
                          </a:solidFill>
                          <a:latin typeface="Calibri"/>
                        </a:rPr>
                        <a:t>Patrolling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P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Capture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 1.5*2 waves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2.5*2 waves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lambda/d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710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355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Capture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2.13 arcsec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1.775 arcsec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1d tilt (RMS)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50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dirty="0">
                          <a:solidFill>
                            <a:srgbClr val="000000"/>
                          </a:solidFill>
                          <a:latin typeface="Calibri"/>
                        </a:rPr>
                        <a:t>100 </a:t>
                      </a:r>
                      <a:r>
                        <a:rPr lang="en-US" sz="1100" b="0" i="0" u="none" strike="noStrike" dirty="0" err="1">
                          <a:solidFill>
                            <a:srgbClr val="000000"/>
                          </a:solidFill>
                          <a:latin typeface="Calibri"/>
                        </a:rPr>
                        <a:t>mas</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38479</TotalTime>
  <Words>1601</Words>
  <Application>Microsoft Office PowerPoint</Application>
  <PresentationFormat>On-screen Show (4:3)</PresentationFormat>
  <Paragraphs>240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NGAO Laser Guide Star wavefront sensor  Optical Design</vt:lpstr>
      <vt:lpstr>Introduction</vt:lpstr>
      <vt:lpstr>Keck NGAO optical relay</vt:lpstr>
      <vt:lpstr>Sub-aperture level aberrations or how I learned to stop worrying about OAP1 of the AO relay not being at the correct conjugate for the sodium layer</vt:lpstr>
      <vt:lpstr>To tilt or not to tilt?</vt:lpstr>
      <vt:lpstr>Why theta-phi pick-offs?</vt:lpstr>
      <vt:lpstr>Why theta-phi pick-offs?</vt:lpstr>
      <vt:lpstr>Shack Hartmann design maths</vt:lpstr>
      <vt:lpstr>Shack-Hartmann design parameters – LGS spot size and p parameter</vt:lpstr>
      <vt:lpstr>Stabilization TT Mirror Specification</vt:lpstr>
      <vt:lpstr>Evaluation of Differential Focus &amp; Impact of Single LGS WFS Focus Stage</vt:lpstr>
      <vt:lpstr>LGS WFS Relay Optical Aberration and Field Stop Specification</vt:lpstr>
      <vt:lpstr>Fixed LGS WFS Pick offs</vt:lpstr>
      <vt:lpstr>Patrolling LGS WFS Pick offs</vt:lpstr>
      <vt:lpstr>Some comments that will change the design </vt:lpstr>
      <vt:lpstr>LGS WFS (the dot-relay less design)</vt:lpstr>
      <vt:lpstr>Fixed LGS WFS design with relay</vt:lpstr>
      <vt:lpstr>Patrolling LGS WFS design with relay</vt:lpstr>
      <vt:lpstr>Outstanding Items:</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Delacroix</dc:creator>
  <cp:lastModifiedBy>Your User Name</cp:lastModifiedBy>
  <cp:revision>2159</cp:revision>
  <dcterms:created xsi:type="dcterms:W3CDTF">2009-06-15T16:04:42Z</dcterms:created>
  <dcterms:modified xsi:type="dcterms:W3CDTF">2009-12-06T18:12:41Z</dcterms:modified>
</cp:coreProperties>
</file>