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5" r:id="rId3"/>
    <p:sldId id="273" r:id="rId4"/>
    <p:sldId id="287" r:id="rId5"/>
    <p:sldId id="288" r:id="rId6"/>
    <p:sldId id="283" r:id="rId7"/>
    <p:sldId id="289" r:id="rId8"/>
    <p:sldId id="290" r:id="rId9"/>
    <p:sldId id="261" r:id="rId10"/>
    <p:sldId id="270" r:id="rId11"/>
    <p:sldId id="271" r:id="rId12"/>
    <p:sldId id="272" r:id="rId13"/>
    <p:sldId id="274" r:id="rId14"/>
    <p:sldId id="275" r:id="rId15"/>
    <p:sldId id="276" r:id="rId16"/>
    <p:sldId id="291" r:id="rId17"/>
    <p:sldId id="292" r:id="rId18"/>
    <p:sldId id="279" r:id="rId19"/>
    <p:sldId id="264" r:id="rId20"/>
    <p:sldId id="281" r:id="rId21"/>
    <p:sldId id="293" r:id="rId22"/>
    <p:sldId id="296" r:id="rId23"/>
    <p:sldId id="266" r:id="rId24"/>
    <p:sldId id="267" r:id="rId25"/>
    <p:sldId id="297" r:id="rId26"/>
    <p:sldId id="286" r:id="rId27"/>
    <p:sldId id="298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1FF"/>
    <a:srgbClr val="00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14E0F-4ADF-1549-BA77-8BB138D6B3E9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BB6B-C4A4-3E4C-A3AE-1A43E59D9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F712-AD32-174E-8675-69A6CD88A17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2025-D8D4-2D40-91F8-B30BECB8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07080" y="6621877"/>
            <a:ext cx="203692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1877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J. Beicki, Caltech Optical Observatories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654BADF9-9FEA-7D42-96E2-3EB0FCF800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685" y="13103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Inductance in an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Electro-Permanent Magnet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as a proxy for Holding Force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915" y="4551218"/>
            <a:ext cx="6400800" cy="1752600"/>
          </a:xfrm>
        </p:spPr>
        <p:txBody>
          <a:bodyPr/>
          <a:lstStyle/>
          <a:p>
            <a:r>
              <a:rPr lang="en-US" dirty="0" smtClean="0"/>
              <a:t>J. Belicki</a:t>
            </a:r>
          </a:p>
          <a:p>
            <a:r>
              <a:rPr lang="en-US" sz="1800" dirty="0" smtClean="0"/>
              <a:t>Contributions by R. Smith</a:t>
            </a:r>
          </a:p>
          <a:p>
            <a:r>
              <a:rPr lang="en-US" dirty="0" smtClean="0"/>
              <a:t>2017-07-12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4568" y="3271365"/>
            <a:ext cx="326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“…magnets, how do they work?...”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754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flipV="1">
            <a:off x="1185429" y="1609323"/>
            <a:ext cx="0" cy="1632460"/>
          </a:xfrm>
          <a:prstGeom prst="straightConnector1">
            <a:avLst/>
          </a:prstGeom>
          <a:ln w="127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74"/>
            <a:ext cx="8229600" cy="6289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L-R Circuit rise time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Screen Shot 2017-07-07 at 1.4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8" y="1375260"/>
            <a:ext cx="1754087" cy="615132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3598981" y="1707248"/>
            <a:ext cx="748618" cy="229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23405" y="1695037"/>
            <a:ext cx="0" cy="429676"/>
          </a:xfrm>
          <a:prstGeom prst="line">
            <a:avLst/>
          </a:prstGeom>
          <a:ln w="28575" cmpd="sng">
            <a:solidFill>
              <a:schemeClr val="tx1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407247" y="2124713"/>
            <a:ext cx="368558" cy="305275"/>
            <a:chOff x="3407247" y="2124713"/>
            <a:chExt cx="368558" cy="305275"/>
          </a:xfrm>
          <a:effectLst/>
        </p:grpSpPr>
        <p:cxnSp>
          <p:nvCxnSpPr>
            <p:cNvPr id="12" name="Straight Connector 11"/>
            <p:cNvCxnSpPr/>
            <p:nvPr/>
          </p:nvCxnSpPr>
          <p:spPr>
            <a:xfrm flipH="1">
              <a:off x="3407247" y="2124713"/>
              <a:ext cx="216158" cy="1524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407247" y="2277113"/>
              <a:ext cx="368558" cy="1528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14702" y="2429988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414702" y="2582388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39126" y="2735263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439126" y="2887663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91526" y="3040538"/>
            <a:ext cx="216158" cy="1524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407247" y="3187070"/>
            <a:ext cx="400437" cy="422858"/>
            <a:chOff x="3407247" y="3345813"/>
            <a:chExt cx="400437" cy="422858"/>
          </a:xfrm>
          <a:effectLst/>
        </p:grpSpPr>
        <p:cxnSp>
          <p:nvCxnSpPr>
            <p:cNvPr id="27" name="Straight Connector 26"/>
            <p:cNvCxnSpPr/>
            <p:nvPr/>
          </p:nvCxnSpPr>
          <p:spPr>
            <a:xfrm>
              <a:off x="3605926" y="3345813"/>
              <a:ext cx="0" cy="27680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07247" y="3622614"/>
              <a:ext cx="400437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69694" y="3689537"/>
              <a:ext cx="27546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48827" y="3768671"/>
              <a:ext cx="11086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293096" y="3268732"/>
            <a:ext cx="61061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03714" y="1591243"/>
            <a:ext cx="0" cy="1677489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3714" y="1609322"/>
            <a:ext cx="61061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85484" y="3052749"/>
            <a:ext cx="610618" cy="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96102" y="1354415"/>
            <a:ext cx="0" cy="1698334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96102" y="1372494"/>
            <a:ext cx="1923700" cy="20845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190250" y="1424164"/>
            <a:ext cx="2100525" cy="1616374"/>
          </a:xfrm>
          <a:custGeom>
            <a:avLst/>
            <a:gdLst>
              <a:gd name="connsiteX0" fmla="*/ 0 w 2100525"/>
              <a:gd name="connsiteY0" fmla="*/ 1616374 h 1616374"/>
              <a:gd name="connsiteX1" fmla="*/ 134336 w 2100525"/>
              <a:gd name="connsiteY1" fmla="*/ 1030246 h 1616374"/>
              <a:gd name="connsiteX2" fmla="*/ 317522 w 2100525"/>
              <a:gd name="connsiteY2" fmla="*/ 529595 h 1616374"/>
              <a:gd name="connsiteX3" fmla="*/ 561769 w 2100525"/>
              <a:gd name="connsiteY3" fmla="*/ 212109 h 1616374"/>
              <a:gd name="connsiteX4" fmla="*/ 806016 w 2100525"/>
              <a:gd name="connsiteY4" fmla="*/ 65577 h 1616374"/>
              <a:gd name="connsiteX5" fmla="*/ 1196811 w 2100525"/>
              <a:gd name="connsiteY5" fmla="*/ 4522 h 1616374"/>
              <a:gd name="connsiteX6" fmla="*/ 1868491 w 2100525"/>
              <a:gd name="connsiteY6" fmla="*/ 4522 h 1616374"/>
              <a:gd name="connsiteX7" fmla="*/ 2100525 w 2100525"/>
              <a:gd name="connsiteY7" fmla="*/ 4522 h 16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25" h="1616374">
                <a:moveTo>
                  <a:pt x="0" y="1616374"/>
                </a:moveTo>
                <a:cubicBezTo>
                  <a:pt x="40708" y="1413875"/>
                  <a:pt x="81416" y="1211376"/>
                  <a:pt x="134336" y="1030246"/>
                </a:cubicBezTo>
                <a:cubicBezTo>
                  <a:pt x="187256" y="849116"/>
                  <a:pt x="246283" y="665951"/>
                  <a:pt x="317522" y="529595"/>
                </a:cubicBezTo>
                <a:cubicBezTo>
                  <a:pt x="388761" y="393239"/>
                  <a:pt x="480353" y="289445"/>
                  <a:pt x="561769" y="212109"/>
                </a:cubicBezTo>
                <a:cubicBezTo>
                  <a:pt x="643185" y="134773"/>
                  <a:pt x="700176" y="100175"/>
                  <a:pt x="806016" y="65577"/>
                </a:cubicBezTo>
                <a:cubicBezTo>
                  <a:pt x="911856" y="30979"/>
                  <a:pt x="1019732" y="14698"/>
                  <a:pt x="1196811" y="4522"/>
                </a:cubicBezTo>
                <a:cubicBezTo>
                  <a:pt x="1373890" y="-5654"/>
                  <a:pt x="1868491" y="4522"/>
                  <a:pt x="1868491" y="4522"/>
                </a:cubicBezTo>
                <a:lnTo>
                  <a:pt x="2100525" y="4522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731603" y="1303574"/>
            <a:ext cx="3509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lang="en-US" baseline="-25000" dirty="0" smtClean="0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194401" y="1716694"/>
            <a:ext cx="0" cy="1525089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10095" y="2250164"/>
            <a:ext cx="73909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err="1" smtClean="0">
                <a:solidFill>
                  <a:srgbClr val="0000FF"/>
                </a:solidFill>
              </a:rPr>
              <a:t>iR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907079" y="1184467"/>
            <a:ext cx="1655266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28288" y="987590"/>
            <a:ext cx="11721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</a:t>
            </a:r>
            <a:r>
              <a:rPr lang="en-US" dirty="0" smtClean="0"/>
              <a:t>=L*di/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599528" y="3748775"/>
            <a:ext cx="2842872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+ 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L*di/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baseline="-25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baseline="-25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 A * [1 –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(-R*t/L) 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29048" y="2259846"/>
            <a:ext cx="3182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80967" y="1633745"/>
            <a:ext cx="24058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Initially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=0, V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=0, so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baseline="-25000" dirty="0" smtClean="0">
                <a:solidFill>
                  <a:srgbClr val="000000"/>
                </a:solidFill>
              </a:rPr>
              <a:t>L  </a:t>
            </a:r>
            <a:r>
              <a:rPr lang="en-US" dirty="0" smtClean="0">
                <a:solidFill>
                  <a:srgbClr val="000000"/>
                </a:solidFill>
              </a:rPr>
              <a:t>= A = L*di/</a:t>
            </a:r>
            <a:r>
              <a:rPr lang="en-US" dirty="0" err="1" smtClean="0">
                <a:solidFill>
                  <a:srgbClr val="000000"/>
                </a:solidFill>
              </a:rPr>
              <a:t>dt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di/</a:t>
            </a:r>
            <a:r>
              <a:rPr lang="en-US" dirty="0" err="1" smtClean="0">
                <a:solidFill>
                  <a:srgbClr val="000000"/>
                </a:solidFill>
              </a:rPr>
              <a:t>dt</a:t>
            </a:r>
            <a:r>
              <a:rPr lang="en-US" dirty="0" smtClean="0">
                <a:solidFill>
                  <a:srgbClr val="000000"/>
                </a:solidFill>
              </a:rPr>
              <a:t>  = A/L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dV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dt</a:t>
            </a:r>
            <a:r>
              <a:rPr lang="en-US" dirty="0" smtClean="0">
                <a:solidFill>
                  <a:srgbClr val="000000"/>
                </a:solidFill>
              </a:rPr>
              <a:t>  = A*R/L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5300162" y="2888138"/>
            <a:ext cx="980805" cy="57573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6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 flipV="1">
            <a:off x="1185429" y="1609323"/>
            <a:ext cx="0" cy="1632460"/>
          </a:xfrm>
          <a:prstGeom prst="straightConnector1">
            <a:avLst/>
          </a:prstGeom>
          <a:ln w="127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L-R Circuit rise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Screen Shot 2017-07-07 at 1.4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8" y="1375260"/>
            <a:ext cx="1754087" cy="615132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3598981" y="1707248"/>
            <a:ext cx="748618" cy="229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23405" y="1695037"/>
            <a:ext cx="0" cy="429676"/>
          </a:xfrm>
          <a:prstGeom prst="line">
            <a:avLst/>
          </a:prstGeom>
          <a:ln w="28575" cmpd="sng">
            <a:solidFill>
              <a:schemeClr val="tx1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407247" y="2124713"/>
            <a:ext cx="368558" cy="305275"/>
            <a:chOff x="3407247" y="2124713"/>
            <a:chExt cx="368558" cy="305275"/>
          </a:xfrm>
          <a:effectLst/>
        </p:grpSpPr>
        <p:cxnSp>
          <p:nvCxnSpPr>
            <p:cNvPr id="12" name="Straight Connector 11"/>
            <p:cNvCxnSpPr/>
            <p:nvPr/>
          </p:nvCxnSpPr>
          <p:spPr>
            <a:xfrm flipH="1">
              <a:off x="3407247" y="2124713"/>
              <a:ext cx="216158" cy="1524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407247" y="2277113"/>
              <a:ext cx="368558" cy="1528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14702" y="2429988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414702" y="2582388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39126" y="2735263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439126" y="2887663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91526" y="3040538"/>
            <a:ext cx="216158" cy="1524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407247" y="3187070"/>
            <a:ext cx="400437" cy="422858"/>
            <a:chOff x="3407247" y="3345813"/>
            <a:chExt cx="400437" cy="422858"/>
          </a:xfrm>
          <a:effectLst/>
        </p:grpSpPr>
        <p:cxnSp>
          <p:nvCxnSpPr>
            <p:cNvPr id="27" name="Straight Connector 26"/>
            <p:cNvCxnSpPr/>
            <p:nvPr/>
          </p:nvCxnSpPr>
          <p:spPr>
            <a:xfrm>
              <a:off x="3605926" y="3345813"/>
              <a:ext cx="0" cy="27680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07247" y="3622614"/>
              <a:ext cx="400437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69694" y="3689537"/>
              <a:ext cx="27546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48827" y="3768671"/>
              <a:ext cx="11086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293096" y="3268732"/>
            <a:ext cx="61061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03714" y="1591243"/>
            <a:ext cx="0" cy="1677489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3714" y="1609322"/>
            <a:ext cx="61061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85484" y="3052749"/>
            <a:ext cx="610618" cy="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96102" y="1354415"/>
            <a:ext cx="0" cy="1698334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96102" y="1372494"/>
            <a:ext cx="1923700" cy="20845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190250" y="1424164"/>
            <a:ext cx="2100525" cy="1616374"/>
          </a:xfrm>
          <a:custGeom>
            <a:avLst/>
            <a:gdLst>
              <a:gd name="connsiteX0" fmla="*/ 0 w 2100525"/>
              <a:gd name="connsiteY0" fmla="*/ 1616374 h 1616374"/>
              <a:gd name="connsiteX1" fmla="*/ 134336 w 2100525"/>
              <a:gd name="connsiteY1" fmla="*/ 1030246 h 1616374"/>
              <a:gd name="connsiteX2" fmla="*/ 317522 w 2100525"/>
              <a:gd name="connsiteY2" fmla="*/ 529595 h 1616374"/>
              <a:gd name="connsiteX3" fmla="*/ 561769 w 2100525"/>
              <a:gd name="connsiteY3" fmla="*/ 212109 h 1616374"/>
              <a:gd name="connsiteX4" fmla="*/ 806016 w 2100525"/>
              <a:gd name="connsiteY4" fmla="*/ 65577 h 1616374"/>
              <a:gd name="connsiteX5" fmla="*/ 1196811 w 2100525"/>
              <a:gd name="connsiteY5" fmla="*/ 4522 h 1616374"/>
              <a:gd name="connsiteX6" fmla="*/ 1868491 w 2100525"/>
              <a:gd name="connsiteY6" fmla="*/ 4522 h 1616374"/>
              <a:gd name="connsiteX7" fmla="*/ 2100525 w 2100525"/>
              <a:gd name="connsiteY7" fmla="*/ 4522 h 16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25" h="1616374">
                <a:moveTo>
                  <a:pt x="0" y="1616374"/>
                </a:moveTo>
                <a:cubicBezTo>
                  <a:pt x="40708" y="1413875"/>
                  <a:pt x="81416" y="1211376"/>
                  <a:pt x="134336" y="1030246"/>
                </a:cubicBezTo>
                <a:cubicBezTo>
                  <a:pt x="187256" y="849116"/>
                  <a:pt x="246283" y="665951"/>
                  <a:pt x="317522" y="529595"/>
                </a:cubicBezTo>
                <a:cubicBezTo>
                  <a:pt x="388761" y="393239"/>
                  <a:pt x="480353" y="289445"/>
                  <a:pt x="561769" y="212109"/>
                </a:cubicBezTo>
                <a:cubicBezTo>
                  <a:pt x="643185" y="134773"/>
                  <a:pt x="700176" y="100175"/>
                  <a:pt x="806016" y="65577"/>
                </a:cubicBezTo>
                <a:cubicBezTo>
                  <a:pt x="911856" y="30979"/>
                  <a:pt x="1019732" y="14698"/>
                  <a:pt x="1196811" y="4522"/>
                </a:cubicBezTo>
                <a:cubicBezTo>
                  <a:pt x="1373890" y="-5654"/>
                  <a:pt x="1868491" y="4522"/>
                  <a:pt x="1868491" y="4522"/>
                </a:cubicBezTo>
                <a:lnTo>
                  <a:pt x="2100525" y="4522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731603" y="1303574"/>
            <a:ext cx="3509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lang="en-US" baseline="-25000" dirty="0" smtClean="0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194401" y="1716694"/>
            <a:ext cx="0" cy="1525089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10095" y="2250164"/>
            <a:ext cx="73909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err="1" smtClean="0">
                <a:solidFill>
                  <a:srgbClr val="0000FF"/>
                </a:solidFill>
              </a:rPr>
              <a:t>iR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907079" y="1184467"/>
            <a:ext cx="1655266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28288" y="987590"/>
            <a:ext cx="11721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</a:t>
            </a:r>
            <a:r>
              <a:rPr lang="en-US" dirty="0" smtClean="0"/>
              <a:t>=L*di/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599528" y="3748775"/>
            <a:ext cx="2929272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+ 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L*di/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baseline="-25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baseline="-25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=  A * [1 –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exp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(-R*t/L) ]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29048" y="2259846"/>
            <a:ext cx="3182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5814988" y="1962155"/>
            <a:ext cx="980805" cy="57573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194703" y="1424164"/>
            <a:ext cx="3949297" cy="1616374"/>
          </a:xfrm>
          <a:custGeom>
            <a:avLst/>
            <a:gdLst>
              <a:gd name="connsiteX0" fmla="*/ 0 w 2100525"/>
              <a:gd name="connsiteY0" fmla="*/ 1616374 h 1616374"/>
              <a:gd name="connsiteX1" fmla="*/ 134336 w 2100525"/>
              <a:gd name="connsiteY1" fmla="*/ 1030246 h 1616374"/>
              <a:gd name="connsiteX2" fmla="*/ 317522 w 2100525"/>
              <a:gd name="connsiteY2" fmla="*/ 529595 h 1616374"/>
              <a:gd name="connsiteX3" fmla="*/ 561769 w 2100525"/>
              <a:gd name="connsiteY3" fmla="*/ 212109 h 1616374"/>
              <a:gd name="connsiteX4" fmla="*/ 806016 w 2100525"/>
              <a:gd name="connsiteY4" fmla="*/ 65577 h 1616374"/>
              <a:gd name="connsiteX5" fmla="*/ 1196811 w 2100525"/>
              <a:gd name="connsiteY5" fmla="*/ 4522 h 1616374"/>
              <a:gd name="connsiteX6" fmla="*/ 1868491 w 2100525"/>
              <a:gd name="connsiteY6" fmla="*/ 4522 h 1616374"/>
              <a:gd name="connsiteX7" fmla="*/ 2100525 w 2100525"/>
              <a:gd name="connsiteY7" fmla="*/ 4522 h 16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25" h="1616374">
                <a:moveTo>
                  <a:pt x="0" y="1616374"/>
                </a:moveTo>
                <a:cubicBezTo>
                  <a:pt x="40708" y="1413875"/>
                  <a:pt x="81416" y="1211376"/>
                  <a:pt x="134336" y="1030246"/>
                </a:cubicBezTo>
                <a:cubicBezTo>
                  <a:pt x="187256" y="849116"/>
                  <a:pt x="246283" y="665951"/>
                  <a:pt x="317522" y="529595"/>
                </a:cubicBezTo>
                <a:cubicBezTo>
                  <a:pt x="388761" y="393239"/>
                  <a:pt x="480353" y="289445"/>
                  <a:pt x="561769" y="212109"/>
                </a:cubicBezTo>
                <a:cubicBezTo>
                  <a:pt x="643185" y="134773"/>
                  <a:pt x="700176" y="100175"/>
                  <a:pt x="806016" y="65577"/>
                </a:cubicBezTo>
                <a:cubicBezTo>
                  <a:pt x="911856" y="30979"/>
                  <a:pt x="1019732" y="14698"/>
                  <a:pt x="1196811" y="4522"/>
                </a:cubicBezTo>
                <a:cubicBezTo>
                  <a:pt x="1373890" y="-5654"/>
                  <a:pt x="1868491" y="4522"/>
                  <a:pt x="1868491" y="4522"/>
                </a:cubicBezTo>
                <a:lnTo>
                  <a:pt x="2100525" y="4522"/>
                </a:lnTo>
              </a:path>
            </a:pathLst>
          </a:cu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05402" y="2466621"/>
            <a:ext cx="2170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increases when target plate bridges air gap across permanent magnet.</a:t>
            </a:r>
            <a:endParaRPr lang="en-US" dirty="0"/>
          </a:p>
        </p:txBody>
      </p:sp>
      <p:pic>
        <p:nvPicPr>
          <p:cNvPr id="1026" name="Picture 2" descr="C:\Users\Justin Belicki\Downloads\drive-download-20170710T201425Z-001\IMG_20170710_1108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3451" r="22851" b="9323"/>
          <a:stretch/>
        </p:blipFill>
        <p:spPr bwMode="auto">
          <a:xfrm rot="16200000">
            <a:off x="5599755" y="4111021"/>
            <a:ext cx="2147500" cy="23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8866" y="5305030"/>
            <a:ext cx="258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Magnetic field indication paper showing magnetic field lines from EPM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4749187" y="5395716"/>
            <a:ext cx="1349332" cy="37097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16"/>
            <a:ext cx="8229600" cy="628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 initial rise with short pulse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Screen Shot 2017-07-07 at 1.4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8" y="1375260"/>
            <a:ext cx="1754087" cy="615132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3598981" y="1707248"/>
            <a:ext cx="748618" cy="229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23405" y="1695037"/>
            <a:ext cx="0" cy="429676"/>
          </a:xfrm>
          <a:prstGeom prst="line">
            <a:avLst/>
          </a:prstGeom>
          <a:ln w="28575" cmpd="sng">
            <a:solidFill>
              <a:schemeClr val="tx1"/>
            </a:solidFill>
            <a:head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407247" y="2124713"/>
            <a:ext cx="368558" cy="305275"/>
            <a:chOff x="3407247" y="2124713"/>
            <a:chExt cx="368558" cy="305275"/>
          </a:xfrm>
          <a:effectLst/>
        </p:grpSpPr>
        <p:cxnSp>
          <p:nvCxnSpPr>
            <p:cNvPr id="12" name="Straight Connector 11"/>
            <p:cNvCxnSpPr/>
            <p:nvPr/>
          </p:nvCxnSpPr>
          <p:spPr>
            <a:xfrm flipH="1">
              <a:off x="3407247" y="2124713"/>
              <a:ext cx="216158" cy="15240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3407247" y="2277113"/>
              <a:ext cx="368558" cy="15287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14702" y="2429988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414702" y="2582388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39126" y="2735263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439126" y="2887663"/>
            <a:ext cx="368558" cy="15287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91526" y="3040538"/>
            <a:ext cx="216158" cy="1524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407247" y="3187070"/>
            <a:ext cx="400437" cy="422858"/>
            <a:chOff x="3407247" y="3345813"/>
            <a:chExt cx="400437" cy="422858"/>
          </a:xfrm>
          <a:effectLst/>
        </p:grpSpPr>
        <p:cxnSp>
          <p:nvCxnSpPr>
            <p:cNvPr id="27" name="Straight Connector 26"/>
            <p:cNvCxnSpPr/>
            <p:nvPr/>
          </p:nvCxnSpPr>
          <p:spPr>
            <a:xfrm>
              <a:off x="3605926" y="3345813"/>
              <a:ext cx="0" cy="27680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07247" y="3622614"/>
              <a:ext cx="400437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69694" y="3689537"/>
              <a:ext cx="27546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48827" y="3768671"/>
              <a:ext cx="11086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293096" y="3036248"/>
            <a:ext cx="61061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03714" y="1371445"/>
            <a:ext cx="0" cy="1677489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3714" y="1364097"/>
            <a:ext cx="97699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85484" y="3052749"/>
            <a:ext cx="610618" cy="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96102" y="1354415"/>
            <a:ext cx="0" cy="1698334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96102" y="1372494"/>
            <a:ext cx="65517" cy="2766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190250" y="1424164"/>
            <a:ext cx="2100525" cy="1616374"/>
          </a:xfrm>
          <a:custGeom>
            <a:avLst/>
            <a:gdLst>
              <a:gd name="connsiteX0" fmla="*/ 0 w 2100525"/>
              <a:gd name="connsiteY0" fmla="*/ 1616374 h 1616374"/>
              <a:gd name="connsiteX1" fmla="*/ 134336 w 2100525"/>
              <a:gd name="connsiteY1" fmla="*/ 1030246 h 1616374"/>
              <a:gd name="connsiteX2" fmla="*/ 317522 w 2100525"/>
              <a:gd name="connsiteY2" fmla="*/ 529595 h 1616374"/>
              <a:gd name="connsiteX3" fmla="*/ 561769 w 2100525"/>
              <a:gd name="connsiteY3" fmla="*/ 212109 h 1616374"/>
              <a:gd name="connsiteX4" fmla="*/ 806016 w 2100525"/>
              <a:gd name="connsiteY4" fmla="*/ 65577 h 1616374"/>
              <a:gd name="connsiteX5" fmla="*/ 1196811 w 2100525"/>
              <a:gd name="connsiteY5" fmla="*/ 4522 h 1616374"/>
              <a:gd name="connsiteX6" fmla="*/ 1868491 w 2100525"/>
              <a:gd name="connsiteY6" fmla="*/ 4522 h 1616374"/>
              <a:gd name="connsiteX7" fmla="*/ 2100525 w 2100525"/>
              <a:gd name="connsiteY7" fmla="*/ 4522 h 16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25" h="1616374">
                <a:moveTo>
                  <a:pt x="0" y="1616374"/>
                </a:moveTo>
                <a:cubicBezTo>
                  <a:pt x="40708" y="1413875"/>
                  <a:pt x="81416" y="1211376"/>
                  <a:pt x="134336" y="1030246"/>
                </a:cubicBezTo>
                <a:cubicBezTo>
                  <a:pt x="187256" y="849116"/>
                  <a:pt x="246283" y="665951"/>
                  <a:pt x="317522" y="529595"/>
                </a:cubicBezTo>
                <a:cubicBezTo>
                  <a:pt x="388761" y="393239"/>
                  <a:pt x="480353" y="289445"/>
                  <a:pt x="561769" y="212109"/>
                </a:cubicBezTo>
                <a:cubicBezTo>
                  <a:pt x="643185" y="134773"/>
                  <a:pt x="700176" y="100175"/>
                  <a:pt x="806016" y="65577"/>
                </a:cubicBezTo>
                <a:cubicBezTo>
                  <a:pt x="911856" y="30979"/>
                  <a:pt x="1019732" y="14698"/>
                  <a:pt x="1196811" y="4522"/>
                </a:cubicBezTo>
                <a:cubicBezTo>
                  <a:pt x="1373890" y="-5654"/>
                  <a:pt x="1868491" y="4522"/>
                  <a:pt x="1868491" y="4522"/>
                </a:cubicBezTo>
                <a:lnTo>
                  <a:pt x="2100525" y="4522"/>
                </a:ln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731603" y="1303574"/>
            <a:ext cx="3509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lang="en-US" baseline="-25000" dirty="0" smtClean="0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194401" y="1716694"/>
            <a:ext cx="0" cy="1525089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10095" y="2250164"/>
            <a:ext cx="73909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err="1" smtClean="0">
                <a:solidFill>
                  <a:srgbClr val="0000FF"/>
                </a:solidFill>
              </a:rPr>
              <a:t>iR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907079" y="1184467"/>
            <a:ext cx="1655266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28288" y="987590"/>
            <a:ext cx="11721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</a:t>
            </a:r>
            <a:r>
              <a:rPr lang="en-US" dirty="0" smtClean="0"/>
              <a:t>=L*di/</a:t>
            </a:r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5194703" y="1424164"/>
            <a:ext cx="3949297" cy="1616374"/>
          </a:xfrm>
          <a:custGeom>
            <a:avLst/>
            <a:gdLst>
              <a:gd name="connsiteX0" fmla="*/ 0 w 2100525"/>
              <a:gd name="connsiteY0" fmla="*/ 1616374 h 1616374"/>
              <a:gd name="connsiteX1" fmla="*/ 134336 w 2100525"/>
              <a:gd name="connsiteY1" fmla="*/ 1030246 h 1616374"/>
              <a:gd name="connsiteX2" fmla="*/ 317522 w 2100525"/>
              <a:gd name="connsiteY2" fmla="*/ 529595 h 1616374"/>
              <a:gd name="connsiteX3" fmla="*/ 561769 w 2100525"/>
              <a:gd name="connsiteY3" fmla="*/ 212109 h 1616374"/>
              <a:gd name="connsiteX4" fmla="*/ 806016 w 2100525"/>
              <a:gd name="connsiteY4" fmla="*/ 65577 h 1616374"/>
              <a:gd name="connsiteX5" fmla="*/ 1196811 w 2100525"/>
              <a:gd name="connsiteY5" fmla="*/ 4522 h 1616374"/>
              <a:gd name="connsiteX6" fmla="*/ 1868491 w 2100525"/>
              <a:gd name="connsiteY6" fmla="*/ 4522 h 1616374"/>
              <a:gd name="connsiteX7" fmla="*/ 2100525 w 2100525"/>
              <a:gd name="connsiteY7" fmla="*/ 4522 h 16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25" h="1616374">
                <a:moveTo>
                  <a:pt x="0" y="1616374"/>
                </a:moveTo>
                <a:cubicBezTo>
                  <a:pt x="40708" y="1413875"/>
                  <a:pt x="81416" y="1211376"/>
                  <a:pt x="134336" y="1030246"/>
                </a:cubicBezTo>
                <a:cubicBezTo>
                  <a:pt x="187256" y="849116"/>
                  <a:pt x="246283" y="665951"/>
                  <a:pt x="317522" y="529595"/>
                </a:cubicBezTo>
                <a:cubicBezTo>
                  <a:pt x="388761" y="393239"/>
                  <a:pt x="480353" y="289445"/>
                  <a:pt x="561769" y="212109"/>
                </a:cubicBezTo>
                <a:cubicBezTo>
                  <a:pt x="643185" y="134773"/>
                  <a:pt x="700176" y="100175"/>
                  <a:pt x="806016" y="65577"/>
                </a:cubicBezTo>
                <a:cubicBezTo>
                  <a:pt x="911856" y="30979"/>
                  <a:pt x="1019732" y="14698"/>
                  <a:pt x="1196811" y="4522"/>
                </a:cubicBezTo>
                <a:cubicBezTo>
                  <a:pt x="1373890" y="-5654"/>
                  <a:pt x="1868491" y="4522"/>
                  <a:pt x="1868491" y="4522"/>
                </a:cubicBezTo>
                <a:lnTo>
                  <a:pt x="2100525" y="4522"/>
                </a:lnTo>
              </a:path>
            </a:pathLst>
          </a:cu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V="1">
            <a:off x="5261619" y="2869345"/>
            <a:ext cx="3882381" cy="158507"/>
          </a:xfrm>
          <a:custGeom>
            <a:avLst/>
            <a:gdLst>
              <a:gd name="connsiteX0" fmla="*/ 0 w 2100525"/>
              <a:gd name="connsiteY0" fmla="*/ 1616374 h 1616374"/>
              <a:gd name="connsiteX1" fmla="*/ 134336 w 2100525"/>
              <a:gd name="connsiteY1" fmla="*/ 1030246 h 1616374"/>
              <a:gd name="connsiteX2" fmla="*/ 317522 w 2100525"/>
              <a:gd name="connsiteY2" fmla="*/ 529595 h 1616374"/>
              <a:gd name="connsiteX3" fmla="*/ 561769 w 2100525"/>
              <a:gd name="connsiteY3" fmla="*/ 212109 h 1616374"/>
              <a:gd name="connsiteX4" fmla="*/ 806016 w 2100525"/>
              <a:gd name="connsiteY4" fmla="*/ 65577 h 1616374"/>
              <a:gd name="connsiteX5" fmla="*/ 1196811 w 2100525"/>
              <a:gd name="connsiteY5" fmla="*/ 4522 h 1616374"/>
              <a:gd name="connsiteX6" fmla="*/ 1868491 w 2100525"/>
              <a:gd name="connsiteY6" fmla="*/ 4522 h 1616374"/>
              <a:gd name="connsiteX7" fmla="*/ 2100525 w 2100525"/>
              <a:gd name="connsiteY7" fmla="*/ 4522 h 16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25" h="1616374">
                <a:moveTo>
                  <a:pt x="0" y="1616374"/>
                </a:moveTo>
                <a:cubicBezTo>
                  <a:pt x="40708" y="1413875"/>
                  <a:pt x="81416" y="1211376"/>
                  <a:pt x="134336" y="1030246"/>
                </a:cubicBezTo>
                <a:cubicBezTo>
                  <a:pt x="187256" y="849116"/>
                  <a:pt x="246283" y="665951"/>
                  <a:pt x="317522" y="529595"/>
                </a:cubicBezTo>
                <a:cubicBezTo>
                  <a:pt x="388761" y="393239"/>
                  <a:pt x="480353" y="289445"/>
                  <a:pt x="561769" y="212109"/>
                </a:cubicBezTo>
                <a:cubicBezTo>
                  <a:pt x="643185" y="134773"/>
                  <a:pt x="700176" y="100175"/>
                  <a:pt x="806016" y="65577"/>
                </a:cubicBezTo>
                <a:cubicBezTo>
                  <a:pt x="911856" y="30979"/>
                  <a:pt x="1019732" y="14698"/>
                  <a:pt x="1196811" y="4522"/>
                </a:cubicBezTo>
                <a:cubicBezTo>
                  <a:pt x="1373890" y="-5654"/>
                  <a:pt x="1868491" y="4522"/>
                  <a:pt x="1868491" y="4522"/>
                </a:cubicBezTo>
                <a:lnTo>
                  <a:pt x="2100525" y="4522"/>
                </a:lnTo>
              </a:path>
            </a:pathLst>
          </a:cu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V="1">
            <a:off x="5237195" y="2723051"/>
            <a:ext cx="2100525" cy="292589"/>
          </a:xfrm>
          <a:custGeom>
            <a:avLst/>
            <a:gdLst>
              <a:gd name="connsiteX0" fmla="*/ 0 w 2100525"/>
              <a:gd name="connsiteY0" fmla="*/ 1616374 h 1616374"/>
              <a:gd name="connsiteX1" fmla="*/ 134336 w 2100525"/>
              <a:gd name="connsiteY1" fmla="*/ 1030246 h 1616374"/>
              <a:gd name="connsiteX2" fmla="*/ 317522 w 2100525"/>
              <a:gd name="connsiteY2" fmla="*/ 529595 h 1616374"/>
              <a:gd name="connsiteX3" fmla="*/ 561769 w 2100525"/>
              <a:gd name="connsiteY3" fmla="*/ 212109 h 1616374"/>
              <a:gd name="connsiteX4" fmla="*/ 806016 w 2100525"/>
              <a:gd name="connsiteY4" fmla="*/ 65577 h 1616374"/>
              <a:gd name="connsiteX5" fmla="*/ 1196811 w 2100525"/>
              <a:gd name="connsiteY5" fmla="*/ 4522 h 1616374"/>
              <a:gd name="connsiteX6" fmla="*/ 1868491 w 2100525"/>
              <a:gd name="connsiteY6" fmla="*/ 4522 h 1616374"/>
              <a:gd name="connsiteX7" fmla="*/ 2100525 w 2100525"/>
              <a:gd name="connsiteY7" fmla="*/ 4522 h 161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525" h="1616374">
                <a:moveTo>
                  <a:pt x="0" y="1616374"/>
                </a:moveTo>
                <a:cubicBezTo>
                  <a:pt x="40708" y="1413875"/>
                  <a:pt x="81416" y="1211376"/>
                  <a:pt x="134336" y="1030246"/>
                </a:cubicBezTo>
                <a:cubicBezTo>
                  <a:pt x="187256" y="849116"/>
                  <a:pt x="246283" y="665951"/>
                  <a:pt x="317522" y="529595"/>
                </a:cubicBezTo>
                <a:cubicBezTo>
                  <a:pt x="388761" y="393239"/>
                  <a:pt x="480353" y="289445"/>
                  <a:pt x="561769" y="212109"/>
                </a:cubicBezTo>
                <a:cubicBezTo>
                  <a:pt x="643185" y="134773"/>
                  <a:pt x="700176" y="100175"/>
                  <a:pt x="806016" y="65577"/>
                </a:cubicBezTo>
                <a:cubicBezTo>
                  <a:pt x="911856" y="30979"/>
                  <a:pt x="1019732" y="14698"/>
                  <a:pt x="1196811" y="4522"/>
                </a:cubicBezTo>
                <a:cubicBezTo>
                  <a:pt x="1373890" y="-5654"/>
                  <a:pt x="1868491" y="4522"/>
                  <a:pt x="1868491" y="4522"/>
                </a:cubicBezTo>
                <a:lnTo>
                  <a:pt x="2100525" y="4522"/>
                </a:ln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261619" y="1353940"/>
            <a:ext cx="0" cy="1698334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261619" y="3027852"/>
            <a:ext cx="3882381" cy="24897"/>
          </a:xfrm>
          <a:prstGeom prst="line">
            <a:avLst/>
          </a:prstGeom>
          <a:ln w="12700" cmpd="sng">
            <a:solidFill>
              <a:srgbClr val="FF66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01326" y="3192938"/>
            <a:ext cx="3578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ulse for only 1 </a:t>
            </a:r>
            <a:r>
              <a:rPr lang="en-US" dirty="0" err="1" smtClean="0"/>
              <a:t>ms</a:t>
            </a:r>
            <a:r>
              <a:rPr lang="en-US" dirty="0" smtClean="0"/>
              <a:t>, to allows signal to rise to about 10% of full value and thus only slightly offset holding force. </a:t>
            </a:r>
          </a:p>
          <a:p>
            <a:endParaRPr lang="en-US" dirty="0"/>
          </a:p>
          <a:p>
            <a:r>
              <a:rPr lang="is-IS" dirty="0" smtClean="0"/>
              <a:t>…</a:t>
            </a:r>
            <a:r>
              <a:rPr lang="en-US" dirty="0" smtClean="0"/>
              <a:t> </a:t>
            </a:r>
            <a:r>
              <a:rPr lang="en-US" i="1" dirty="0" smtClean="0"/>
              <a:t>but enough to pull core out of saturation   (more on this later)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001413" y="1354415"/>
            <a:ext cx="0" cy="1677489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01413" y="3027852"/>
            <a:ext cx="610618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G:\TEK0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6" y="3827279"/>
            <a:ext cx="5232513" cy="25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1603" y="4208600"/>
            <a:ext cx="207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Input pulse, 24V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79042" y="5298071"/>
            <a:ext cx="193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EPM Response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EPM is non-Linear Inductor!!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hysteresis curve affect inductance?</a:t>
            </a:r>
          </a:p>
          <a:p>
            <a:r>
              <a:rPr lang="en-US" dirty="0" smtClean="0"/>
              <a:t>First we need to know how does one derive inductance from “first principals.”</a:t>
            </a:r>
            <a:endParaRPr lang="en-US" dirty="0"/>
          </a:p>
          <a:p>
            <a:r>
              <a:rPr lang="en-US" dirty="0" smtClean="0"/>
              <a:t>In fact let’s go back to the beginning of creation.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et there be light”</a:t>
            </a:r>
            <a:r>
              <a:rPr lang="is-IS" dirty="0" smtClean="0">
                <a:solidFill>
                  <a:srgbClr val="0000FF"/>
                </a:solidFill>
              </a:rPr>
              <a:t>….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there be light!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8312" y="1732257"/>
            <a:ext cx="395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Maxwell’s equations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 Shot 2017-07-07 at 1.3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9144000" cy="2193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127" y="3626665"/>
            <a:ext cx="2711143" cy="40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Faraday’s Law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Screen Shot 2017-07-07 at 1.3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14" y="1399757"/>
            <a:ext cx="6045200" cy="172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3913" y="3142171"/>
            <a:ext cx="630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Voltage around loop         =     rate of change of flux through loop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664" y="3522362"/>
            <a:ext cx="352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      =      - </a:t>
            </a:r>
            <a:r>
              <a:rPr lang="en-US" sz="2800" dirty="0" err="1" smtClean="0"/>
              <a:t>dΦ</a:t>
            </a:r>
            <a:r>
              <a:rPr lang="en-US" sz="2800" dirty="0" smtClean="0"/>
              <a:t>/</a:t>
            </a:r>
            <a:r>
              <a:rPr lang="en-US" sz="2800" dirty="0" err="1" smtClean="0"/>
              <a:t>dt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28664" y="4456266"/>
            <a:ext cx="352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      =       L * d </a:t>
            </a:r>
            <a:r>
              <a:rPr lang="en-US" sz="2800" dirty="0" err="1" smtClean="0"/>
              <a:t>i</a:t>
            </a:r>
            <a:r>
              <a:rPr lang="en-US" sz="2800" dirty="0" smtClean="0"/>
              <a:t>/</a:t>
            </a:r>
            <a:r>
              <a:rPr lang="en-US" sz="2800" dirty="0" err="1" smtClean="0"/>
              <a:t>dt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63913" y="4131560"/>
            <a:ext cx="438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Inductance, L is defined by the relation: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63914" y="51931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Thus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664" y="5041042"/>
            <a:ext cx="35293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L       =    </a:t>
            </a:r>
            <a:r>
              <a:rPr lang="en-US" sz="3200" dirty="0" err="1" smtClean="0">
                <a:solidFill>
                  <a:srgbClr val="0000FF"/>
                </a:solidFill>
              </a:rPr>
              <a:t>dΦ</a:t>
            </a:r>
            <a:r>
              <a:rPr lang="en-US" sz="3200" dirty="0" smtClean="0">
                <a:solidFill>
                  <a:srgbClr val="0000FF"/>
                </a:solidFill>
              </a:rPr>
              <a:t>/di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4336" y="5777301"/>
            <a:ext cx="6680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If flux is non linear function of current, so is inductance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3364" y="4665249"/>
            <a:ext cx="220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Sign convention for V reversed!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075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688"/>
            <a:ext cx="8229600" cy="7388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B-H curves for electromagnet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838" y="3883096"/>
            <a:ext cx="728237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30783" y="1011714"/>
            <a:ext cx="0" cy="5667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38874" y="3883096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H (ampere turns)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25838" y="3541189"/>
            <a:ext cx="6991572" cy="71124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02291" y="3049747"/>
            <a:ext cx="21371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Air cored solenoid</a:t>
            </a:r>
          </a:p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10856" y="1023925"/>
            <a:ext cx="5297361" cy="525072"/>
          </a:xfrm>
          <a:prstGeom prst="line">
            <a:avLst/>
          </a:prstGeom>
          <a:ln w="190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074549" y="1080673"/>
            <a:ext cx="6912332" cy="5598742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332" h="3803725">
                <a:moveTo>
                  <a:pt x="6912332" y="0"/>
                </a:moveTo>
                <a:cubicBezTo>
                  <a:pt x="6889943" y="2035"/>
                  <a:pt x="4046500" y="183166"/>
                  <a:pt x="3969155" y="207588"/>
                </a:cubicBezTo>
                <a:cubicBezTo>
                  <a:pt x="3891810" y="232010"/>
                  <a:pt x="3716767" y="221833"/>
                  <a:pt x="3639422" y="341908"/>
                </a:cubicBezTo>
                <a:cubicBezTo>
                  <a:pt x="3562077" y="461983"/>
                  <a:pt x="3539689" y="655324"/>
                  <a:pt x="3505087" y="928036"/>
                </a:cubicBezTo>
                <a:cubicBezTo>
                  <a:pt x="3470485" y="1200748"/>
                  <a:pt x="3454202" y="1595570"/>
                  <a:pt x="3431812" y="1978181"/>
                </a:cubicBezTo>
                <a:cubicBezTo>
                  <a:pt x="3409422" y="2360792"/>
                  <a:pt x="3415529" y="2104361"/>
                  <a:pt x="3370750" y="3223703"/>
                </a:cubicBezTo>
                <a:cubicBezTo>
                  <a:pt x="3228273" y="3500487"/>
                  <a:pt x="3372785" y="3327497"/>
                  <a:pt x="3138716" y="3504556"/>
                </a:cubicBezTo>
                <a:cubicBezTo>
                  <a:pt x="2831372" y="3632771"/>
                  <a:pt x="1023943" y="3724354"/>
                  <a:pt x="500847" y="3773198"/>
                </a:cubicBezTo>
                <a:cubicBezTo>
                  <a:pt x="-22249" y="3822042"/>
                  <a:pt x="140" y="3797620"/>
                  <a:pt x="140" y="379762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104829" y="1080672"/>
            <a:ext cx="6912332" cy="5598741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332" h="3803725">
                <a:moveTo>
                  <a:pt x="6912332" y="0"/>
                </a:moveTo>
                <a:cubicBezTo>
                  <a:pt x="6889943" y="2035"/>
                  <a:pt x="4046500" y="183166"/>
                  <a:pt x="3969155" y="207588"/>
                </a:cubicBezTo>
                <a:cubicBezTo>
                  <a:pt x="3891810" y="232010"/>
                  <a:pt x="3716767" y="221833"/>
                  <a:pt x="3639422" y="341908"/>
                </a:cubicBezTo>
                <a:cubicBezTo>
                  <a:pt x="3562077" y="461983"/>
                  <a:pt x="3539689" y="655324"/>
                  <a:pt x="3505087" y="928036"/>
                </a:cubicBezTo>
                <a:cubicBezTo>
                  <a:pt x="3470485" y="1200748"/>
                  <a:pt x="3454202" y="1595570"/>
                  <a:pt x="3431812" y="1978181"/>
                </a:cubicBezTo>
                <a:cubicBezTo>
                  <a:pt x="3409422" y="2360792"/>
                  <a:pt x="3415529" y="2104361"/>
                  <a:pt x="3370750" y="3223703"/>
                </a:cubicBezTo>
                <a:cubicBezTo>
                  <a:pt x="3228273" y="3500487"/>
                  <a:pt x="3372785" y="3327497"/>
                  <a:pt x="3138716" y="3504556"/>
                </a:cubicBezTo>
                <a:cubicBezTo>
                  <a:pt x="2831372" y="3632771"/>
                  <a:pt x="1023943" y="3724354"/>
                  <a:pt x="500847" y="3773198"/>
                </a:cubicBezTo>
                <a:cubicBezTo>
                  <a:pt x="-22249" y="3822042"/>
                  <a:pt x="140" y="3797620"/>
                  <a:pt x="140" y="379762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5995" y="581581"/>
            <a:ext cx="4133321" cy="400110"/>
          </a:xfrm>
          <a:prstGeom prst="rect">
            <a:avLst/>
          </a:prstGeom>
          <a:solidFill>
            <a:srgbClr val="00FBFC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Soft iron core with low hysteresis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1213" y="1207693"/>
            <a:ext cx="135557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4476" y="6162206"/>
            <a:ext cx="135557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8716" y="2101143"/>
            <a:ext cx="2738367" cy="646331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Slope, L=</a:t>
            </a:r>
            <a:r>
              <a:rPr lang="el-GR" dirty="0" smtClean="0">
                <a:solidFill>
                  <a:srgbClr val="FF0000"/>
                </a:solidFill>
              </a:rPr>
              <a:t>dΦ/di</a:t>
            </a:r>
            <a:r>
              <a:rPr lang="en-US" dirty="0" smtClean="0">
                <a:solidFill>
                  <a:srgbClr val="FF0000"/>
                </a:solidFill>
              </a:rPr>
              <a:t>, is high at low current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86423" y="2637575"/>
            <a:ext cx="1644360" cy="6075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9307" y="3173916"/>
            <a:ext cx="31899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Low residual magnetization with zero applied current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78220" y="1023027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3010856" y="3663604"/>
            <a:ext cx="151992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530783" y="4121279"/>
            <a:ext cx="10869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62013" y="6215160"/>
            <a:ext cx="5297361" cy="525072"/>
          </a:xfrm>
          <a:prstGeom prst="line">
            <a:avLst/>
          </a:prstGeom>
          <a:ln w="190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77748" y="5863328"/>
            <a:ext cx="316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When core fully saturates, slope is same as for air core.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24"/>
            <a:ext cx="8229600" cy="79993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B-H curve for permanent magnet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838" y="3883096"/>
            <a:ext cx="728237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30783" y="1575218"/>
            <a:ext cx="0" cy="45669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86788" y="4127316"/>
            <a:ext cx="225721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H (ampere turns)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883550" y="2082878"/>
            <a:ext cx="658558" cy="1812425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537343 w 537343"/>
              <a:gd name="connsiteY0" fmla="*/ 0 h 1770593"/>
              <a:gd name="connsiteX1" fmla="*/ 207610 w 537343"/>
              <a:gd name="connsiteY1" fmla="*/ 134320 h 1770593"/>
              <a:gd name="connsiteX2" fmla="*/ 73275 w 537343"/>
              <a:gd name="connsiteY2" fmla="*/ 720448 h 1770593"/>
              <a:gd name="connsiteX3" fmla="*/ 0 w 537343"/>
              <a:gd name="connsiteY3" fmla="*/ 1770593 h 1770593"/>
              <a:gd name="connsiteX0" fmla="*/ 537343 w 571525"/>
              <a:gd name="connsiteY0" fmla="*/ 20032 h 1790625"/>
              <a:gd name="connsiteX1" fmla="*/ 549535 w 571525"/>
              <a:gd name="connsiteY1" fmla="*/ 7824 h 1790625"/>
              <a:gd name="connsiteX2" fmla="*/ 207610 w 571525"/>
              <a:gd name="connsiteY2" fmla="*/ 154352 h 1790625"/>
              <a:gd name="connsiteX3" fmla="*/ 73275 w 571525"/>
              <a:gd name="connsiteY3" fmla="*/ 740480 h 1790625"/>
              <a:gd name="connsiteX4" fmla="*/ 0 w 571525"/>
              <a:gd name="connsiteY4" fmla="*/ 1790625 h 1790625"/>
              <a:gd name="connsiteX0" fmla="*/ 537343 w 658558"/>
              <a:gd name="connsiteY0" fmla="*/ 41832 h 1812425"/>
              <a:gd name="connsiteX1" fmla="*/ 647234 w 658558"/>
              <a:gd name="connsiteY1" fmla="*/ 5202 h 1812425"/>
              <a:gd name="connsiteX2" fmla="*/ 207610 w 658558"/>
              <a:gd name="connsiteY2" fmla="*/ 176152 h 1812425"/>
              <a:gd name="connsiteX3" fmla="*/ 73275 w 658558"/>
              <a:gd name="connsiteY3" fmla="*/ 762280 h 1812425"/>
              <a:gd name="connsiteX4" fmla="*/ 0 w 658558"/>
              <a:gd name="connsiteY4" fmla="*/ 1812425 h 18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58" h="1812425">
                <a:moveTo>
                  <a:pt x="537343" y="41832"/>
                </a:moveTo>
                <a:cubicBezTo>
                  <a:pt x="539375" y="39797"/>
                  <a:pt x="702190" y="-17185"/>
                  <a:pt x="647234" y="5202"/>
                </a:cubicBezTo>
                <a:cubicBezTo>
                  <a:pt x="592279" y="27589"/>
                  <a:pt x="303270" y="49972"/>
                  <a:pt x="207610" y="176152"/>
                </a:cubicBezTo>
                <a:cubicBezTo>
                  <a:pt x="111950" y="302332"/>
                  <a:pt x="107877" y="489568"/>
                  <a:pt x="73275" y="762280"/>
                </a:cubicBezTo>
                <a:cubicBezTo>
                  <a:pt x="38673" y="1034992"/>
                  <a:pt x="22390" y="1429814"/>
                  <a:pt x="0" y="1812425"/>
                </a:cubicBezTo>
              </a:path>
            </a:pathLst>
          </a:cu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147242" y="1837518"/>
            <a:ext cx="3480520" cy="2063654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3480520 w 3480520"/>
              <a:gd name="connsiteY0" fmla="*/ 0 h 2063658"/>
              <a:gd name="connsiteX1" fmla="*/ 537343 w 3480520"/>
              <a:gd name="connsiteY1" fmla="*/ 207588 h 2063658"/>
              <a:gd name="connsiteX2" fmla="*/ 207610 w 3480520"/>
              <a:gd name="connsiteY2" fmla="*/ 341908 h 2063658"/>
              <a:gd name="connsiteX3" fmla="*/ 73275 w 3480520"/>
              <a:gd name="connsiteY3" fmla="*/ 928036 h 2063658"/>
              <a:gd name="connsiteX4" fmla="*/ 0 w 3480520"/>
              <a:gd name="connsiteY4" fmla="*/ 2063658 h 20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2063658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41078"/>
                  <a:pt x="73275" y="928036"/>
                </a:cubicBezTo>
                <a:cubicBezTo>
                  <a:pt x="38673" y="1214994"/>
                  <a:pt x="22390" y="1681047"/>
                  <a:pt x="0" y="2063658"/>
                </a:cubicBezTo>
              </a:path>
            </a:pathLst>
          </a:cu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86423" y="3228854"/>
            <a:ext cx="83324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8614" y="2408933"/>
            <a:ext cx="3480520" cy="12003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Slope, </a:t>
            </a:r>
            <a:r>
              <a:rPr lang="el-GR" dirty="0" smtClean="0"/>
              <a:t>dΦ/di</a:t>
            </a:r>
            <a:r>
              <a:rPr lang="en-US" dirty="0" smtClean="0"/>
              <a:t>=L, is low when applied current  is low.  </a:t>
            </a:r>
            <a:r>
              <a:rPr lang="en-US" b="1" dirty="0" smtClean="0"/>
              <a:t>Opposite of electromagnet with low hysteresis core.</a:t>
            </a:r>
            <a:endParaRPr lang="en-US" b="1" dirty="0"/>
          </a:p>
        </p:txBody>
      </p:sp>
      <p:cxnSp>
        <p:nvCxnSpPr>
          <p:cNvPr id="27" name="Straight Arrow Connector 26"/>
          <p:cNvCxnSpPr>
            <a:stCxn id="25" idx="1"/>
            <a:endCxn id="60" idx="5"/>
          </p:cNvCxnSpPr>
          <p:nvPr/>
        </p:nvCxnSpPr>
        <p:spPr>
          <a:xfrm flipH="1" flipV="1">
            <a:off x="4595527" y="2164290"/>
            <a:ext cx="903087" cy="844808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955" y="1752892"/>
            <a:ext cx="28304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High residual magnetization with zero applied current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9060" y="4820815"/>
            <a:ext cx="3804403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Apply this current to offset permanent field of core.  Red curve is retraced when current is removed so magnetization remains.</a:t>
            </a:r>
            <a:endParaRPr lang="en-US" sz="1600" dirty="0"/>
          </a:p>
        </p:txBody>
      </p:sp>
      <p:sp>
        <p:nvSpPr>
          <p:cNvPr id="15" name="Oval 14"/>
          <p:cNvSpPr/>
          <p:nvPr/>
        </p:nvSpPr>
        <p:spPr>
          <a:xfrm>
            <a:off x="3798050" y="3797619"/>
            <a:ext cx="183124" cy="18015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15" idx="5"/>
          </p:cNvCxnSpPr>
          <p:nvPr/>
        </p:nvCxnSpPr>
        <p:spPr>
          <a:xfrm flipH="1" flipV="1">
            <a:off x="3954356" y="3951391"/>
            <a:ext cx="1385241" cy="884163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34471" y="1417638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886423" y="2100596"/>
            <a:ext cx="16443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78219" y="611604"/>
            <a:ext cx="179521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high hysteresis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 rot="10800000">
            <a:off x="403030" y="3846463"/>
            <a:ext cx="3480520" cy="1978181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1978181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55324"/>
                  <a:pt x="73275" y="928036"/>
                </a:cubicBezTo>
                <a:cubicBezTo>
                  <a:pt x="38673" y="1200748"/>
                  <a:pt x="22390" y="1595570"/>
                  <a:pt x="0" y="1978181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0800000">
            <a:off x="1673093" y="3797619"/>
            <a:ext cx="3480520" cy="1954633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3480520 w 3480520"/>
              <a:gd name="connsiteY0" fmla="*/ 0 h 2063658"/>
              <a:gd name="connsiteX1" fmla="*/ 537343 w 3480520"/>
              <a:gd name="connsiteY1" fmla="*/ 207588 h 2063658"/>
              <a:gd name="connsiteX2" fmla="*/ 207610 w 3480520"/>
              <a:gd name="connsiteY2" fmla="*/ 341908 h 2063658"/>
              <a:gd name="connsiteX3" fmla="*/ 73275 w 3480520"/>
              <a:gd name="connsiteY3" fmla="*/ 928036 h 2063658"/>
              <a:gd name="connsiteX4" fmla="*/ 0 w 3480520"/>
              <a:gd name="connsiteY4" fmla="*/ 2063658 h 20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2063658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41078"/>
                  <a:pt x="73275" y="928036"/>
                </a:cubicBezTo>
                <a:cubicBezTo>
                  <a:pt x="38673" y="1214994"/>
                  <a:pt x="22390" y="1681047"/>
                  <a:pt x="0" y="2063658"/>
                </a:cubicBezTo>
              </a:path>
            </a:pathLst>
          </a:cu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49534" y="6159195"/>
            <a:ext cx="839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 field saturates at lower value than for soft iron </a:t>
            </a:r>
            <a:r>
              <a:rPr lang="en-US" sz="1400" dirty="0" smtClean="0">
                <a:sym typeface="Wingdings"/>
              </a:rPr>
              <a:t> permanent magnet is not as strong at electromagnet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886423" y="5752252"/>
            <a:ext cx="997127" cy="48844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373435" y="1875019"/>
            <a:ext cx="777306" cy="42103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>
            <a:off x="2454176" y="4676810"/>
            <a:ext cx="1138487" cy="842559"/>
          </a:xfrm>
          <a:prstGeom prst="arc">
            <a:avLst>
              <a:gd name="adj1" fmla="val 356387"/>
              <a:gd name="adj2" fmla="val 5653210"/>
            </a:avLst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0800000">
            <a:off x="5339597" y="2131755"/>
            <a:ext cx="1138487" cy="842559"/>
          </a:xfrm>
          <a:prstGeom prst="arc">
            <a:avLst>
              <a:gd name="adj1" fmla="val 356387"/>
              <a:gd name="adj2" fmla="val 5653210"/>
            </a:avLst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793163" y="5819174"/>
            <a:ext cx="997127" cy="48844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298854" y="1823468"/>
            <a:ext cx="997127" cy="48844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793163" y="5556002"/>
            <a:ext cx="997127" cy="72792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298854" y="2027804"/>
            <a:ext cx="997127" cy="72792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21480000" flipH="1">
            <a:off x="4005614" y="2870801"/>
            <a:ext cx="85502" cy="72611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439221" y="2010518"/>
            <a:ext cx="183124" cy="180155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4106112" y="2231470"/>
            <a:ext cx="516234" cy="842559"/>
          </a:xfrm>
          <a:prstGeom prst="arc">
            <a:avLst>
              <a:gd name="adj1" fmla="val 11242786"/>
              <a:gd name="adj2" fmla="val 15967646"/>
            </a:avLst>
          </a:prstGeom>
          <a:ln w="28575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3872419" y="2135918"/>
            <a:ext cx="516234" cy="842559"/>
          </a:xfrm>
          <a:prstGeom prst="arc">
            <a:avLst>
              <a:gd name="adj1" fmla="val 11242786"/>
              <a:gd name="adj2" fmla="val 15967646"/>
            </a:avLst>
          </a:prstGeom>
          <a:ln w="28575" cmpd="sng">
            <a:solidFill>
              <a:srgbClr val="FF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872419" y="1917122"/>
            <a:ext cx="3480520" cy="1978181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1978181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55324"/>
                  <a:pt x="73275" y="928036"/>
                </a:cubicBezTo>
                <a:cubicBezTo>
                  <a:pt x="38673" y="1200748"/>
                  <a:pt x="22390" y="1595570"/>
                  <a:pt x="0" y="1978181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rot="21480000" flipH="1">
            <a:off x="3754148" y="2870802"/>
            <a:ext cx="85502" cy="726114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44239" y="4034983"/>
            <a:ext cx="2894336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Avoid excess current since negative net field (B) will begin to  demagnetize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70" idx="3"/>
          </p:cNvCxnSpPr>
          <p:nvPr/>
        </p:nvCxnSpPr>
        <p:spPr>
          <a:xfrm>
            <a:off x="3138575" y="4496648"/>
            <a:ext cx="659475" cy="18016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1352641">
            <a:off x="4527156" y="1701791"/>
            <a:ext cx="83324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56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7538"/>
            <a:ext cx="8229600" cy="7022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hen air gap is bridged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93803" y="5873489"/>
            <a:ext cx="728237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443604" y="1147834"/>
            <a:ext cx="10598" cy="50461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674" y="5912830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H (ampere turns)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5034" y="963168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053389" y="1803935"/>
            <a:ext cx="7273056" cy="4102895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138716 w 6912332"/>
              <a:gd name="connsiteY5" fmla="*/ 3504556 h 3803725"/>
              <a:gd name="connsiteX6" fmla="*/ 500847 w 6912332"/>
              <a:gd name="connsiteY6" fmla="*/ 3773198 h 3803725"/>
              <a:gd name="connsiteX7" fmla="*/ 140 w 6912332"/>
              <a:gd name="connsiteY7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500847 w 6912332"/>
              <a:gd name="connsiteY5" fmla="*/ 3773198 h 3803725"/>
              <a:gd name="connsiteX6" fmla="*/ 140 w 6912332"/>
              <a:gd name="connsiteY6" fmla="*/ 3797620 h 3803725"/>
              <a:gd name="connsiteX0" fmla="*/ 6912192 w 6912192"/>
              <a:gd name="connsiteY0" fmla="*/ 0 h 3797620"/>
              <a:gd name="connsiteX1" fmla="*/ 3969015 w 6912192"/>
              <a:gd name="connsiteY1" fmla="*/ 207588 h 3797620"/>
              <a:gd name="connsiteX2" fmla="*/ 3639282 w 6912192"/>
              <a:gd name="connsiteY2" fmla="*/ 341908 h 3797620"/>
              <a:gd name="connsiteX3" fmla="*/ 3504947 w 6912192"/>
              <a:gd name="connsiteY3" fmla="*/ 928036 h 3797620"/>
              <a:gd name="connsiteX4" fmla="*/ 3431672 w 6912192"/>
              <a:gd name="connsiteY4" fmla="*/ 1978181 h 3797620"/>
              <a:gd name="connsiteX5" fmla="*/ 0 w 6912192"/>
              <a:gd name="connsiteY5" fmla="*/ 3797620 h 3797620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2294380 w 5701625"/>
              <a:gd name="connsiteY3" fmla="*/ 928036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363861 h 4417912"/>
              <a:gd name="connsiteX1" fmla="*/ 2758448 w 5701625"/>
              <a:gd name="connsiteY1" fmla="*/ 571449 h 4417912"/>
              <a:gd name="connsiteX2" fmla="*/ 2017045 w 5701625"/>
              <a:gd name="connsiteY2" fmla="*/ 888934 h 4417912"/>
              <a:gd name="connsiteX3" fmla="*/ 1538056 w 5701625"/>
              <a:gd name="connsiteY3" fmla="*/ 1401796 h 4417912"/>
              <a:gd name="connsiteX4" fmla="*/ 0 w 5701625"/>
              <a:gd name="connsiteY4" fmla="*/ 4417912 h 4417912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26618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538056 w 5701625"/>
              <a:gd name="connsiteY2" fmla="*/ 1037935 h 4054051"/>
              <a:gd name="connsiteX3" fmla="*/ 0 w 5701625"/>
              <a:gd name="connsiteY3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317860 w 5701625"/>
              <a:gd name="connsiteY2" fmla="*/ 1416476 h 4054051"/>
              <a:gd name="connsiteX3" fmla="*/ 0 w 5701625"/>
              <a:gd name="connsiteY3" fmla="*/ 4054051 h 4054051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653137 w 5701625"/>
              <a:gd name="connsiteY1" fmla="*/ 280854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653137 w 5701625"/>
              <a:gd name="connsiteY1" fmla="*/ 280854 h 4102895"/>
              <a:gd name="connsiteX2" fmla="*/ 1222123 w 5701625"/>
              <a:gd name="connsiteY2" fmla="*/ 1672907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653137 w 5701625"/>
              <a:gd name="connsiteY1" fmla="*/ 280854 h 4102895"/>
              <a:gd name="connsiteX2" fmla="*/ 1222123 w 5701625"/>
              <a:gd name="connsiteY2" fmla="*/ 1672907 h 4102895"/>
              <a:gd name="connsiteX3" fmla="*/ 0 w 5701625"/>
              <a:gd name="connsiteY3" fmla="*/ 4102895 h 410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1625" h="4102895">
                <a:moveTo>
                  <a:pt x="5701625" y="0"/>
                </a:moveTo>
                <a:cubicBezTo>
                  <a:pt x="5679236" y="2035"/>
                  <a:pt x="3347065" y="107865"/>
                  <a:pt x="2653137" y="280854"/>
                </a:cubicBezTo>
                <a:cubicBezTo>
                  <a:pt x="1959209" y="453843"/>
                  <a:pt x="1606870" y="999267"/>
                  <a:pt x="1222123" y="1672907"/>
                </a:cubicBezTo>
                <a:cubicBezTo>
                  <a:pt x="837376" y="2346547"/>
                  <a:pt x="727763" y="2537852"/>
                  <a:pt x="0" y="4102895"/>
                </a:cubicBezTo>
              </a:path>
            </a:pathLst>
          </a:cu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03001" y="11478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1" name="Freeform 80"/>
          <p:cNvSpPr/>
          <p:nvPr/>
        </p:nvSpPr>
        <p:spPr>
          <a:xfrm>
            <a:off x="1053390" y="1971386"/>
            <a:ext cx="3116623" cy="3902038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138716 w 6912332"/>
              <a:gd name="connsiteY5" fmla="*/ 3504556 h 3803725"/>
              <a:gd name="connsiteX6" fmla="*/ 500847 w 6912332"/>
              <a:gd name="connsiteY6" fmla="*/ 3773198 h 3803725"/>
              <a:gd name="connsiteX7" fmla="*/ 140 w 6912332"/>
              <a:gd name="connsiteY7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500847 w 6912332"/>
              <a:gd name="connsiteY5" fmla="*/ 3773198 h 3803725"/>
              <a:gd name="connsiteX6" fmla="*/ 140 w 6912332"/>
              <a:gd name="connsiteY6" fmla="*/ 3797620 h 3803725"/>
              <a:gd name="connsiteX0" fmla="*/ 6912192 w 6912192"/>
              <a:gd name="connsiteY0" fmla="*/ 0 h 3797620"/>
              <a:gd name="connsiteX1" fmla="*/ 3969015 w 6912192"/>
              <a:gd name="connsiteY1" fmla="*/ 207588 h 3797620"/>
              <a:gd name="connsiteX2" fmla="*/ 3639282 w 6912192"/>
              <a:gd name="connsiteY2" fmla="*/ 341908 h 3797620"/>
              <a:gd name="connsiteX3" fmla="*/ 3504947 w 6912192"/>
              <a:gd name="connsiteY3" fmla="*/ 928036 h 3797620"/>
              <a:gd name="connsiteX4" fmla="*/ 3431672 w 6912192"/>
              <a:gd name="connsiteY4" fmla="*/ 1978181 h 3797620"/>
              <a:gd name="connsiteX5" fmla="*/ 0 w 6912192"/>
              <a:gd name="connsiteY5" fmla="*/ 3797620 h 3797620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2294380 w 5701625"/>
              <a:gd name="connsiteY3" fmla="*/ 928036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363861 h 4417912"/>
              <a:gd name="connsiteX1" fmla="*/ 2758448 w 5701625"/>
              <a:gd name="connsiteY1" fmla="*/ 571449 h 4417912"/>
              <a:gd name="connsiteX2" fmla="*/ 2017045 w 5701625"/>
              <a:gd name="connsiteY2" fmla="*/ 888934 h 4417912"/>
              <a:gd name="connsiteX3" fmla="*/ 1538056 w 5701625"/>
              <a:gd name="connsiteY3" fmla="*/ 1401796 h 4417912"/>
              <a:gd name="connsiteX4" fmla="*/ 0 w 5701625"/>
              <a:gd name="connsiteY4" fmla="*/ 4417912 h 4417912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26618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538056 w 5701625"/>
              <a:gd name="connsiteY2" fmla="*/ 1037935 h 4054051"/>
              <a:gd name="connsiteX3" fmla="*/ 0 w 5701625"/>
              <a:gd name="connsiteY3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317860 w 5701625"/>
              <a:gd name="connsiteY2" fmla="*/ 1416476 h 4054051"/>
              <a:gd name="connsiteX3" fmla="*/ 0 w 5701625"/>
              <a:gd name="connsiteY3" fmla="*/ 4054051 h 4054051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653137 w 5701625"/>
              <a:gd name="connsiteY1" fmla="*/ 280854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2653137 w 2653137"/>
              <a:gd name="connsiteY0" fmla="*/ 0 h 3822041"/>
              <a:gd name="connsiteX1" fmla="*/ 1317860 w 2653137"/>
              <a:gd name="connsiteY1" fmla="*/ 1184466 h 3822041"/>
              <a:gd name="connsiteX2" fmla="*/ 0 w 2653137"/>
              <a:gd name="connsiteY2" fmla="*/ 3822041 h 3822041"/>
              <a:gd name="connsiteX0" fmla="*/ 2682639 w 2682639"/>
              <a:gd name="connsiteY0" fmla="*/ 0 h 4010251"/>
              <a:gd name="connsiteX1" fmla="*/ 1317860 w 2682639"/>
              <a:gd name="connsiteY1" fmla="*/ 1372676 h 4010251"/>
              <a:gd name="connsiteX2" fmla="*/ 0 w 2682639"/>
              <a:gd name="connsiteY2" fmla="*/ 4010251 h 4010251"/>
              <a:gd name="connsiteX0" fmla="*/ 2682639 w 2682639"/>
              <a:gd name="connsiteY0" fmla="*/ 0 h 4010251"/>
              <a:gd name="connsiteX1" fmla="*/ 1317860 w 2682639"/>
              <a:gd name="connsiteY1" fmla="*/ 1372676 h 4010251"/>
              <a:gd name="connsiteX2" fmla="*/ 0 w 2682639"/>
              <a:gd name="connsiteY2" fmla="*/ 4010251 h 4010251"/>
              <a:gd name="connsiteX0" fmla="*/ 2667888 w 2667888"/>
              <a:gd name="connsiteY0" fmla="*/ 0 h 4140550"/>
              <a:gd name="connsiteX1" fmla="*/ 1317860 w 2667888"/>
              <a:gd name="connsiteY1" fmla="*/ 1502975 h 4140550"/>
              <a:gd name="connsiteX2" fmla="*/ 0 w 2667888"/>
              <a:gd name="connsiteY2" fmla="*/ 4140550 h 4140550"/>
              <a:gd name="connsiteX0" fmla="*/ 2092580 w 2092580"/>
              <a:gd name="connsiteY0" fmla="*/ 0 h 3590397"/>
              <a:gd name="connsiteX1" fmla="*/ 1317860 w 2092580"/>
              <a:gd name="connsiteY1" fmla="*/ 952822 h 3590397"/>
              <a:gd name="connsiteX2" fmla="*/ 0 w 2092580"/>
              <a:gd name="connsiteY2" fmla="*/ 3590397 h 3590397"/>
              <a:gd name="connsiteX0" fmla="*/ 2092580 w 2092580"/>
              <a:gd name="connsiteY0" fmla="*/ 0 h 3590397"/>
              <a:gd name="connsiteX1" fmla="*/ 1317860 w 2092580"/>
              <a:gd name="connsiteY1" fmla="*/ 952822 h 3590397"/>
              <a:gd name="connsiteX2" fmla="*/ 0 w 2092580"/>
              <a:gd name="connsiteY2" fmla="*/ 3590397 h 3590397"/>
              <a:gd name="connsiteX0" fmla="*/ 2281341 w 2281341"/>
              <a:gd name="connsiteY0" fmla="*/ 0 h 3981295"/>
              <a:gd name="connsiteX1" fmla="*/ 1317860 w 2281341"/>
              <a:gd name="connsiteY1" fmla="*/ 1343720 h 3981295"/>
              <a:gd name="connsiteX2" fmla="*/ 0 w 2281341"/>
              <a:gd name="connsiteY2" fmla="*/ 3981295 h 3981295"/>
              <a:gd name="connsiteX0" fmla="*/ 2281341 w 2281341"/>
              <a:gd name="connsiteY0" fmla="*/ 0 h 3981295"/>
              <a:gd name="connsiteX1" fmla="*/ 1317860 w 2281341"/>
              <a:gd name="connsiteY1" fmla="*/ 1343720 h 3981295"/>
              <a:gd name="connsiteX2" fmla="*/ 0 w 2281341"/>
              <a:gd name="connsiteY2" fmla="*/ 3981295 h 3981295"/>
              <a:gd name="connsiteX0" fmla="*/ 2281341 w 2347930"/>
              <a:gd name="connsiteY0" fmla="*/ 134181 h 4115476"/>
              <a:gd name="connsiteX1" fmla="*/ 2275161 w 2347930"/>
              <a:gd name="connsiteY1" fmla="*/ 90750 h 4115476"/>
              <a:gd name="connsiteX2" fmla="*/ 1317860 w 2347930"/>
              <a:gd name="connsiteY2" fmla="*/ 1477901 h 4115476"/>
              <a:gd name="connsiteX3" fmla="*/ 0 w 2347930"/>
              <a:gd name="connsiteY3" fmla="*/ 4115476 h 4115476"/>
              <a:gd name="connsiteX0" fmla="*/ 2281341 w 2556021"/>
              <a:gd name="connsiteY0" fmla="*/ 359933 h 4341228"/>
              <a:gd name="connsiteX1" fmla="*/ 2517854 w 2556021"/>
              <a:gd name="connsiteY1" fmla="*/ 55904 h 4341228"/>
              <a:gd name="connsiteX2" fmla="*/ 1317860 w 2556021"/>
              <a:gd name="connsiteY2" fmla="*/ 1703653 h 4341228"/>
              <a:gd name="connsiteX3" fmla="*/ 0 w 2556021"/>
              <a:gd name="connsiteY3" fmla="*/ 4341228 h 4341228"/>
              <a:gd name="connsiteX0" fmla="*/ 2281341 w 2734441"/>
              <a:gd name="connsiteY0" fmla="*/ 440431 h 4421726"/>
              <a:gd name="connsiteX1" fmla="*/ 2706615 w 2734441"/>
              <a:gd name="connsiteY1" fmla="*/ 49535 h 4421726"/>
              <a:gd name="connsiteX2" fmla="*/ 1317860 w 2734441"/>
              <a:gd name="connsiteY2" fmla="*/ 1784151 h 4421726"/>
              <a:gd name="connsiteX3" fmla="*/ 0 w 2734441"/>
              <a:gd name="connsiteY3" fmla="*/ 4421726 h 4421726"/>
              <a:gd name="connsiteX0" fmla="*/ 3238628 w 3238628"/>
              <a:gd name="connsiteY0" fmla="*/ 74 h 5110630"/>
              <a:gd name="connsiteX1" fmla="*/ 2706615 w 3238628"/>
              <a:gd name="connsiteY1" fmla="*/ 738439 h 5110630"/>
              <a:gd name="connsiteX2" fmla="*/ 1317860 w 3238628"/>
              <a:gd name="connsiteY2" fmla="*/ 2473055 h 5110630"/>
              <a:gd name="connsiteX3" fmla="*/ 0 w 3238628"/>
              <a:gd name="connsiteY3" fmla="*/ 5110630 h 5110630"/>
              <a:gd name="connsiteX0" fmla="*/ 3238628 w 3238628"/>
              <a:gd name="connsiteY0" fmla="*/ 37 h 5110593"/>
              <a:gd name="connsiteX1" fmla="*/ 2059435 w 3238628"/>
              <a:gd name="connsiteY1" fmla="*/ 1288555 h 5110593"/>
              <a:gd name="connsiteX2" fmla="*/ 1317860 w 3238628"/>
              <a:gd name="connsiteY2" fmla="*/ 2473018 h 5110593"/>
              <a:gd name="connsiteX3" fmla="*/ 0 w 3238628"/>
              <a:gd name="connsiteY3" fmla="*/ 5110593 h 5110593"/>
              <a:gd name="connsiteX0" fmla="*/ 3103799 w 3103799"/>
              <a:gd name="connsiteY0" fmla="*/ 77 h 4546003"/>
              <a:gd name="connsiteX1" fmla="*/ 2059435 w 3103799"/>
              <a:gd name="connsiteY1" fmla="*/ 723965 h 4546003"/>
              <a:gd name="connsiteX2" fmla="*/ 1317860 w 3103799"/>
              <a:gd name="connsiteY2" fmla="*/ 1908428 h 4546003"/>
              <a:gd name="connsiteX3" fmla="*/ 0 w 3103799"/>
              <a:gd name="connsiteY3" fmla="*/ 4546003 h 4546003"/>
              <a:gd name="connsiteX0" fmla="*/ 3103799 w 3103799"/>
              <a:gd name="connsiteY0" fmla="*/ 63 h 4545989"/>
              <a:gd name="connsiteX1" fmla="*/ 2005503 w 3103799"/>
              <a:gd name="connsiteY1" fmla="*/ 839773 h 4545989"/>
              <a:gd name="connsiteX2" fmla="*/ 1317860 w 3103799"/>
              <a:gd name="connsiteY2" fmla="*/ 1908414 h 4545989"/>
              <a:gd name="connsiteX3" fmla="*/ 0 w 3103799"/>
              <a:gd name="connsiteY3" fmla="*/ 4545989 h 4545989"/>
              <a:gd name="connsiteX0" fmla="*/ 2645380 w 2645380"/>
              <a:gd name="connsiteY0" fmla="*/ 149 h 4184132"/>
              <a:gd name="connsiteX1" fmla="*/ 2005503 w 2645380"/>
              <a:gd name="connsiteY1" fmla="*/ 477916 h 4184132"/>
              <a:gd name="connsiteX2" fmla="*/ 1317860 w 2645380"/>
              <a:gd name="connsiteY2" fmla="*/ 1546557 h 4184132"/>
              <a:gd name="connsiteX3" fmla="*/ 0 w 2645380"/>
              <a:gd name="connsiteY3" fmla="*/ 4184132 h 4184132"/>
              <a:gd name="connsiteX0" fmla="*/ 2685829 w 2685829"/>
              <a:gd name="connsiteY0" fmla="*/ 115 h 4256486"/>
              <a:gd name="connsiteX1" fmla="*/ 2005503 w 2685829"/>
              <a:gd name="connsiteY1" fmla="*/ 550270 h 4256486"/>
              <a:gd name="connsiteX2" fmla="*/ 1317860 w 2685829"/>
              <a:gd name="connsiteY2" fmla="*/ 1618911 h 4256486"/>
              <a:gd name="connsiteX3" fmla="*/ 0 w 2685829"/>
              <a:gd name="connsiteY3" fmla="*/ 4256486 h 4256486"/>
              <a:gd name="connsiteX0" fmla="*/ 2672346 w 2672346"/>
              <a:gd name="connsiteY0" fmla="*/ 99 h 4314381"/>
              <a:gd name="connsiteX1" fmla="*/ 2005503 w 2672346"/>
              <a:gd name="connsiteY1" fmla="*/ 608165 h 4314381"/>
              <a:gd name="connsiteX2" fmla="*/ 1317860 w 2672346"/>
              <a:gd name="connsiteY2" fmla="*/ 1676806 h 4314381"/>
              <a:gd name="connsiteX3" fmla="*/ 0 w 2672346"/>
              <a:gd name="connsiteY3" fmla="*/ 4314381 h 4314381"/>
              <a:gd name="connsiteX0" fmla="*/ 3440872 w 3440872"/>
              <a:gd name="connsiteY0" fmla="*/ 69 h 4483545"/>
              <a:gd name="connsiteX1" fmla="*/ 2005503 w 3440872"/>
              <a:gd name="connsiteY1" fmla="*/ 777329 h 4483545"/>
              <a:gd name="connsiteX2" fmla="*/ 1317860 w 3440872"/>
              <a:gd name="connsiteY2" fmla="*/ 1845970 h 4483545"/>
              <a:gd name="connsiteX3" fmla="*/ 0 w 3440872"/>
              <a:gd name="connsiteY3" fmla="*/ 4483545 h 4483545"/>
              <a:gd name="connsiteX0" fmla="*/ 3440872 w 3440872"/>
              <a:gd name="connsiteY0" fmla="*/ 0 h 4483476"/>
              <a:gd name="connsiteX1" fmla="*/ 2679646 w 3440872"/>
              <a:gd name="connsiteY1" fmla="*/ 338290 h 4483476"/>
              <a:gd name="connsiteX2" fmla="*/ 2005503 w 3440872"/>
              <a:gd name="connsiteY2" fmla="*/ 777260 h 4483476"/>
              <a:gd name="connsiteX3" fmla="*/ 1317860 w 3440872"/>
              <a:gd name="connsiteY3" fmla="*/ 1845901 h 4483476"/>
              <a:gd name="connsiteX4" fmla="*/ 0 w 3440872"/>
              <a:gd name="connsiteY4" fmla="*/ 4483476 h 4483476"/>
              <a:gd name="connsiteX0" fmla="*/ 3440872 w 3440872"/>
              <a:gd name="connsiteY0" fmla="*/ 0 h 4483476"/>
              <a:gd name="connsiteX1" fmla="*/ 2720095 w 3440872"/>
              <a:gd name="connsiteY1" fmla="*/ 281891 h 4483476"/>
              <a:gd name="connsiteX2" fmla="*/ 2005503 w 3440872"/>
              <a:gd name="connsiteY2" fmla="*/ 777260 h 4483476"/>
              <a:gd name="connsiteX3" fmla="*/ 1317860 w 3440872"/>
              <a:gd name="connsiteY3" fmla="*/ 1845901 h 4483476"/>
              <a:gd name="connsiteX4" fmla="*/ 0 w 3440872"/>
              <a:gd name="connsiteY4" fmla="*/ 4483476 h 4483476"/>
              <a:gd name="connsiteX0" fmla="*/ 3440872 w 3440872"/>
              <a:gd name="connsiteY0" fmla="*/ 0 h 4483476"/>
              <a:gd name="connsiteX1" fmla="*/ 2720095 w 3440872"/>
              <a:gd name="connsiteY1" fmla="*/ 281891 h 4483476"/>
              <a:gd name="connsiteX2" fmla="*/ 2153815 w 3440872"/>
              <a:gd name="connsiteY2" fmla="*/ 678563 h 4483476"/>
              <a:gd name="connsiteX3" fmla="*/ 1317860 w 3440872"/>
              <a:gd name="connsiteY3" fmla="*/ 1845901 h 4483476"/>
              <a:gd name="connsiteX4" fmla="*/ 0 w 3440872"/>
              <a:gd name="connsiteY4" fmla="*/ 4483476 h 4483476"/>
              <a:gd name="connsiteX0" fmla="*/ 3440872 w 3440872"/>
              <a:gd name="connsiteY0" fmla="*/ 0 h 4483476"/>
              <a:gd name="connsiteX1" fmla="*/ 2720095 w 3440872"/>
              <a:gd name="connsiteY1" fmla="*/ 281891 h 4483476"/>
              <a:gd name="connsiteX2" fmla="*/ 2153815 w 3440872"/>
              <a:gd name="connsiteY2" fmla="*/ 678563 h 4483476"/>
              <a:gd name="connsiteX3" fmla="*/ 1317860 w 3440872"/>
              <a:gd name="connsiteY3" fmla="*/ 1845901 h 4483476"/>
              <a:gd name="connsiteX4" fmla="*/ 0 w 3440872"/>
              <a:gd name="connsiteY4" fmla="*/ 4483476 h 4483476"/>
              <a:gd name="connsiteX0" fmla="*/ 3440872 w 3440872"/>
              <a:gd name="connsiteY0" fmla="*/ 0 h 4483476"/>
              <a:gd name="connsiteX1" fmla="*/ 2720095 w 3440872"/>
              <a:gd name="connsiteY1" fmla="*/ 281891 h 4483476"/>
              <a:gd name="connsiteX2" fmla="*/ 2153815 w 3440872"/>
              <a:gd name="connsiteY2" fmla="*/ 678563 h 4483476"/>
              <a:gd name="connsiteX3" fmla="*/ 1317860 w 3440872"/>
              <a:gd name="connsiteY3" fmla="*/ 1845901 h 4483476"/>
              <a:gd name="connsiteX4" fmla="*/ 0 w 3440872"/>
              <a:gd name="connsiteY4" fmla="*/ 4483476 h 448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872" h="4483476">
                <a:moveTo>
                  <a:pt x="3440872" y="0"/>
                </a:moveTo>
                <a:cubicBezTo>
                  <a:pt x="3314001" y="56382"/>
                  <a:pt x="2959323" y="152348"/>
                  <a:pt x="2720095" y="281891"/>
                </a:cubicBezTo>
                <a:cubicBezTo>
                  <a:pt x="2480867" y="411434"/>
                  <a:pt x="2556058" y="370897"/>
                  <a:pt x="2153815" y="678563"/>
                </a:cubicBezTo>
                <a:cubicBezTo>
                  <a:pt x="1926851" y="929831"/>
                  <a:pt x="1676829" y="1211749"/>
                  <a:pt x="1317860" y="1845901"/>
                </a:cubicBezTo>
                <a:cubicBezTo>
                  <a:pt x="958891" y="2480053"/>
                  <a:pt x="727763" y="2918433"/>
                  <a:pt x="0" y="4483476"/>
                </a:cubicBezTo>
              </a:path>
            </a:pathLst>
          </a:cu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152200" y="1638848"/>
            <a:ext cx="4174243" cy="332537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138716 w 6912332"/>
              <a:gd name="connsiteY5" fmla="*/ 3504556 h 3803725"/>
              <a:gd name="connsiteX6" fmla="*/ 500847 w 6912332"/>
              <a:gd name="connsiteY6" fmla="*/ 3773198 h 3803725"/>
              <a:gd name="connsiteX7" fmla="*/ 140 w 6912332"/>
              <a:gd name="connsiteY7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500847 w 6912332"/>
              <a:gd name="connsiteY5" fmla="*/ 3773198 h 3803725"/>
              <a:gd name="connsiteX6" fmla="*/ 140 w 6912332"/>
              <a:gd name="connsiteY6" fmla="*/ 3797620 h 3803725"/>
              <a:gd name="connsiteX0" fmla="*/ 6912192 w 6912192"/>
              <a:gd name="connsiteY0" fmla="*/ 0 h 3797620"/>
              <a:gd name="connsiteX1" fmla="*/ 3969015 w 6912192"/>
              <a:gd name="connsiteY1" fmla="*/ 207588 h 3797620"/>
              <a:gd name="connsiteX2" fmla="*/ 3639282 w 6912192"/>
              <a:gd name="connsiteY2" fmla="*/ 341908 h 3797620"/>
              <a:gd name="connsiteX3" fmla="*/ 3504947 w 6912192"/>
              <a:gd name="connsiteY3" fmla="*/ 928036 h 3797620"/>
              <a:gd name="connsiteX4" fmla="*/ 3431672 w 6912192"/>
              <a:gd name="connsiteY4" fmla="*/ 1978181 h 3797620"/>
              <a:gd name="connsiteX5" fmla="*/ 0 w 6912192"/>
              <a:gd name="connsiteY5" fmla="*/ 3797620 h 3797620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2294380 w 5701625"/>
              <a:gd name="connsiteY3" fmla="*/ 928036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363861 h 4417912"/>
              <a:gd name="connsiteX1" fmla="*/ 2758448 w 5701625"/>
              <a:gd name="connsiteY1" fmla="*/ 571449 h 4417912"/>
              <a:gd name="connsiteX2" fmla="*/ 2017045 w 5701625"/>
              <a:gd name="connsiteY2" fmla="*/ 888934 h 4417912"/>
              <a:gd name="connsiteX3" fmla="*/ 1538056 w 5701625"/>
              <a:gd name="connsiteY3" fmla="*/ 1401796 h 4417912"/>
              <a:gd name="connsiteX4" fmla="*/ 0 w 5701625"/>
              <a:gd name="connsiteY4" fmla="*/ 4417912 h 4417912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26618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538056 w 5701625"/>
              <a:gd name="connsiteY2" fmla="*/ 1037935 h 4054051"/>
              <a:gd name="connsiteX3" fmla="*/ 0 w 5701625"/>
              <a:gd name="connsiteY3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317860 w 5701625"/>
              <a:gd name="connsiteY2" fmla="*/ 1416476 h 4054051"/>
              <a:gd name="connsiteX3" fmla="*/ 0 w 5701625"/>
              <a:gd name="connsiteY3" fmla="*/ 4054051 h 4054051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653137 w 5701625"/>
              <a:gd name="connsiteY1" fmla="*/ 280854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4383765 w 4383765"/>
              <a:gd name="connsiteY0" fmla="*/ 0 h 1465320"/>
              <a:gd name="connsiteX1" fmla="*/ 1335277 w 4383765"/>
              <a:gd name="connsiteY1" fmla="*/ 280854 h 1465320"/>
              <a:gd name="connsiteX2" fmla="*/ 0 w 4383765"/>
              <a:gd name="connsiteY2" fmla="*/ 1465320 h 1465320"/>
              <a:gd name="connsiteX0" fmla="*/ 3048488 w 3048488"/>
              <a:gd name="connsiteY0" fmla="*/ 0 h 280854"/>
              <a:gd name="connsiteX1" fmla="*/ 0 w 3048488"/>
              <a:gd name="connsiteY1" fmla="*/ 280854 h 2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488" h="280854">
                <a:moveTo>
                  <a:pt x="3048488" y="0"/>
                </a:moveTo>
                <a:cubicBezTo>
                  <a:pt x="3026099" y="2035"/>
                  <a:pt x="693928" y="107865"/>
                  <a:pt x="0" y="280854"/>
                </a:cubicBezTo>
              </a:path>
            </a:pathLst>
          </a:cu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054502" y="1528949"/>
            <a:ext cx="4271943" cy="280854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138716 w 6912332"/>
              <a:gd name="connsiteY5" fmla="*/ 3504556 h 3803725"/>
              <a:gd name="connsiteX6" fmla="*/ 500847 w 6912332"/>
              <a:gd name="connsiteY6" fmla="*/ 3773198 h 3803725"/>
              <a:gd name="connsiteX7" fmla="*/ 140 w 6912332"/>
              <a:gd name="connsiteY7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500847 w 6912332"/>
              <a:gd name="connsiteY5" fmla="*/ 3773198 h 3803725"/>
              <a:gd name="connsiteX6" fmla="*/ 140 w 6912332"/>
              <a:gd name="connsiteY6" fmla="*/ 3797620 h 3803725"/>
              <a:gd name="connsiteX0" fmla="*/ 6912192 w 6912192"/>
              <a:gd name="connsiteY0" fmla="*/ 0 h 3797620"/>
              <a:gd name="connsiteX1" fmla="*/ 3969015 w 6912192"/>
              <a:gd name="connsiteY1" fmla="*/ 207588 h 3797620"/>
              <a:gd name="connsiteX2" fmla="*/ 3639282 w 6912192"/>
              <a:gd name="connsiteY2" fmla="*/ 341908 h 3797620"/>
              <a:gd name="connsiteX3" fmla="*/ 3504947 w 6912192"/>
              <a:gd name="connsiteY3" fmla="*/ 928036 h 3797620"/>
              <a:gd name="connsiteX4" fmla="*/ 3431672 w 6912192"/>
              <a:gd name="connsiteY4" fmla="*/ 1978181 h 3797620"/>
              <a:gd name="connsiteX5" fmla="*/ 0 w 6912192"/>
              <a:gd name="connsiteY5" fmla="*/ 3797620 h 3797620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2294380 w 5701625"/>
              <a:gd name="connsiteY3" fmla="*/ 928036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363861 h 4417912"/>
              <a:gd name="connsiteX1" fmla="*/ 2758448 w 5701625"/>
              <a:gd name="connsiteY1" fmla="*/ 571449 h 4417912"/>
              <a:gd name="connsiteX2" fmla="*/ 2017045 w 5701625"/>
              <a:gd name="connsiteY2" fmla="*/ 888934 h 4417912"/>
              <a:gd name="connsiteX3" fmla="*/ 1538056 w 5701625"/>
              <a:gd name="connsiteY3" fmla="*/ 1401796 h 4417912"/>
              <a:gd name="connsiteX4" fmla="*/ 0 w 5701625"/>
              <a:gd name="connsiteY4" fmla="*/ 4417912 h 4417912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26618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538056 w 5701625"/>
              <a:gd name="connsiteY2" fmla="*/ 1037935 h 4054051"/>
              <a:gd name="connsiteX3" fmla="*/ 0 w 5701625"/>
              <a:gd name="connsiteY3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317860 w 5701625"/>
              <a:gd name="connsiteY2" fmla="*/ 1416476 h 4054051"/>
              <a:gd name="connsiteX3" fmla="*/ 0 w 5701625"/>
              <a:gd name="connsiteY3" fmla="*/ 4054051 h 4054051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653137 w 5701625"/>
              <a:gd name="connsiteY1" fmla="*/ 280854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4383765 w 4383765"/>
              <a:gd name="connsiteY0" fmla="*/ 0 h 1465320"/>
              <a:gd name="connsiteX1" fmla="*/ 1335277 w 4383765"/>
              <a:gd name="connsiteY1" fmla="*/ 280854 h 1465320"/>
              <a:gd name="connsiteX2" fmla="*/ 0 w 4383765"/>
              <a:gd name="connsiteY2" fmla="*/ 1465320 h 1465320"/>
              <a:gd name="connsiteX0" fmla="*/ 3048488 w 3048488"/>
              <a:gd name="connsiteY0" fmla="*/ 0 h 280854"/>
              <a:gd name="connsiteX1" fmla="*/ 0 w 3048488"/>
              <a:gd name="connsiteY1" fmla="*/ 280854 h 2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488" h="280854">
                <a:moveTo>
                  <a:pt x="3048488" y="0"/>
                </a:moveTo>
                <a:cubicBezTo>
                  <a:pt x="3026099" y="2035"/>
                  <a:pt x="693928" y="107865"/>
                  <a:pt x="0" y="280854"/>
                </a:cubicBezTo>
              </a:path>
            </a:pathLst>
          </a:cu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053389" y="1940829"/>
            <a:ext cx="2341645" cy="3932597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138716 w 6912332"/>
              <a:gd name="connsiteY5" fmla="*/ 3504556 h 3803725"/>
              <a:gd name="connsiteX6" fmla="*/ 500847 w 6912332"/>
              <a:gd name="connsiteY6" fmla="*/ 3773198 h 3803725"/>
              <a:gd name="connsiteX7" fmla="*/ 140 w 6912332"/>
              <a:gd name="connsiteY7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500847 w 6912332"/>
              <a:gd name="connsiteY5" fmla="*/ 3773198 h 3803725"/>
              <a:gd name="connsiteX6" fmla="*/ 140 w 6912332"/>
              <a:gd name="connsiteY6" fmla="*/ 3797620 h 3803725"/>
              <a:gd name="connsiteX0" fmla="*/ 6912192 w 6912192"/>
              <a:gd name="connsiteY0" fmla="*/ 0 h 3797620"/>
              <a:gd name="connsiteX1" fmla="*/ 3969015 w 6912192"/>
              <a:gd name="connsiteY1" fmla="*/ 207588 h 3797620"/>
              <a:gd name="connsiteX2" fmla="*/ 3639282 w 6912192"/>
              <a:gd name="connsiteY2" fmla="*/ 341908 h 3797620"/>
              <a:gd name="connsiteX3" fmla="*/ 3504947 w 6912192"/>
              <a:gd name="connsiteY3" fmla="*/ 928036 h 3797620"/>
              <a:gd name="connsiteX4" fmla="*/ 3431672 w 6912192"/>
              <a:gd name="connsiteY4" fmla="*/ 1978181 h 3797620"/>
              <a:gd name="connsiteX5" fmla="*/ 0 w 6912192"/>
              <a:gd name="connsiteY5" fmla="*/ 3797620 h 3797620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2294380 w 5701625"/>
              <a:gd name="connsiteY3" fmla="*/ 928036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428715 w 5701625"/>
              <a:gd name="connsiteY2" fmla="*/ 341908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74487 w 5701625"/>
              <a:gd name="connsiteY2" fmla="*/ 439596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363861 h 4417912"/>
              <a:gd name="connsiteX1" fmla="*/ 2758448 w 5701625"/>
              <a:gd name="connsiteY1" fmla="*/ 571449 h 4417912"/>
              <a:gd name="connsiteX2" fmla="*/ 2017045 w 5701625"/>
              <a:gd name="connsiteY2" fmla="*/ 888934 h 4417912"/>
              <a:gd name="connsiteX3" fmla="*/ 1538056 w 5701625"/>
              <a:gd name="connsiteY3" fmla="*/ 1401796 h 4417912"/>
              <a:gd name="connsiteX4" fmla="*/ 0 w 5701625"/>
              <a:gd name="connsiteY4" fmla="*/ 4417912 h 4417912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17045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2026618 w 5701625"/>
              <a:gd name="connsiteY2" fmla="*/ 525073 h 4054051"/>
              <a:gd name="connsiteX3" fmla="*/ 1538056 w 5701625"/>
              <a:gd name="connsiteY3" fmla="*/ 1037935 h 4054051"/>
              <a:gd name="connsiteX4" fmla="*/ 0 w 5701625"/>
              <a:gd name="connsiteY4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538056 w 5701625"/>
              <a:gd name="connsiteY2" fmla="*/ 1037935 h 4054051"/>
              <a:gd name="connsiteX3" fmla="*/ 0 w 5701625"/>
              <a:gd name="connsiteY3" fmla="*/ 4054051 h 4054051"/>
              <a:gd name="connsiteX0" fmla="*/ 5701625 w 5701625"/>
              <a:gd name="connsiteY0" fmla="*/ 0 h 4054051"/>
              <a:gd name="connsiteX1" fmla="*/ 2758448 w 5701625"/>
              <a:gd name="connsiteY1" fmla="*/ 207588 h 4054051"/>
              <a:gd name="connsiteX2" fmla="*/ 1317860 w 5701625"/>
              <a:gd name="connsiteY2" fmla="*/ 1416476 h 4054051"/>
              <a:gd name="connsiteX3" fmla="*/ 0 w 5701625"/>
              <a:gd name="connsiteY3" fmla="*/ 4054051 h 4054051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758448 w 5701625"/>
              <a:gd name="connsiteY1" fmla="*/ 256432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5701625 w 5701625"/>
              <a:gd name="connsiteY0" fmla="*/ 0 h 4102895"/>
              <a:gd name="connsiteX1" fmla="*/ 2653137 w 5701625"/>
              <a:gd name="connsiteY1" fmla="*/ 280854 h 4102895"/>
              <a:gd name="connsiteX2" fmla="*/ 1317860 w 5701625"/>
              <a:gd name="connsiteY2" fmla="*/ 1465320 h 4102895"/>
              <a:gd name="connsiteX3" fmla="*/ 0 w 5701625"/>
              <a:gd name="connsiteY3" fmla="*/ 4102895 h 4102895"/>
              <a:gd name="connsiteX0" fmla="*/ 2653137 w 2653137"/>
              <a:gd name="connsiteY0" fmla="*/ 0 h 3822041"/>
              <a:gd name="connsiteX1" fmla="*/ 1317860 w 2653137"/>
              <a:gd name="connsiteY1" fmla="*/ 1184466 h 3822041"/>
              <a:gd name="connsiteX2" fmla="*/ 0 w 2653137"/>
              <a:gd name="connsiteY2" fmla="*/ 3822041 h 38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3137" h="3822041">
                <a:moveTo>
                  <a:pt x="2653137" y="0"/>
                </a:moveTo>
                <a:cubicBezTo>
                  <a:pt x="1959209" y="172989"/>
                  <a:pt x="1760049" y="547459"/>
                  <a:pt x="1317860" y="1184466"/>
                </a:cubicBezTo>
                <a:cubicBezTo>
                  <a:pt x="875671" y="1821473"/>
                  <a:pt x="727763" y="2256998"/>
                  <a:pt x="0" y="3822041"/>
                </a:cubicBezTo>
              </a:path>
            </a:pathLst>
          </a:cu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3" idx="1"/>
            <a:endCxn id="88" idx="0"/>
          </p:cNvCxnSpPr>
          <p:nvPr/>
        </p:nvCxnSpPr>
        <p:spPr>
          <a:xfrm flipH="1">
            <a:off x="3395034" y="1809803"/>
            <a:ext cx="659468" cy="131026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976507" y="494647"/>
            <a:ext cx="295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Hypothesis to explain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31526" y="2232098"/>
            <a:ext cx="322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Both core and plate saturated</a:t>
            </a:r>
            <a:r>
              <a:rPr lang="is-IS" dirty="0" smtClean="0">
                <a:solidFill>
                  <a:srgbClr val="A6A6A6"/>
                </a:solidFill>
              </a:rPr>
              <a:t> ... we never go here.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11" name="Right Brace 110"/>
          <p:cNvSpPr/>
          <p:nvPr/>
        </p:nvSpPr>
        <p:spPr>
          <a:xfrm rot="5400000">
            <a:off x="6735320" y="654875"/>
            <a:ext cx="195400" cy="2986848"/>
          </a:xfrm>
          <a:prstGeom prst="rightBrac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2304453" y="4324111"/>
            <a:ext cx="299570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increases monotonically with air gap at large excitation current  </a:t>
            </a:r>
            <a:endParaRPr lang="en-US" dirty="0"/>
          </a:p>
        </p:txBody>
      </p:sp>
      <p:cxnSp>
        <p:nvCxnSpPr>
          <p:cNvPr id="144" name="Straight Arrow Connector 143"/>
          <p:cNvCxnSpPr>
            <a:stCxn id="143" idx="1"/>
          </p:cNvCxnSpPr>
          <p:nvPr/>
        </p:nvCxnSpPr>
        <p:spPr>
          <a:xfrm flipH="1">
            <a:off x="1702125" y="4785776"/>
            <a:ext cx="602328" cy="1072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81895" y="1344283"/>
            <a:ext cx="251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in place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378584" y="1786719"/>
            <a:ext cx="251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Narrow air gap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78584" y="2245999"/>
            <a:ext cx="251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plate present</a:t>
            </a:r>
            <a:endParaRPr lang="en-US" dirty="0"/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2074071" y="2566487"/>
            <a:ext cx="853588" cy="47405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1887959" y="2050599"/>
            <a:ext cx="1039700" cy="56473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854628" y="1638267"/>
            <a:ext cx="1039700" cy="56473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5576314" y="3515267"/>
            <a:ext cx="311048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little slope change at low current</a:t>
            </a:r>
            <a:endParaRPr lang="en-US" sz="2400" dirty="0"/>
          </a:p>
        </p:txBody>
      </p:sp>
      <p:sp>
        <p:nvSpPr>
          <p:cNvPr id="164" name="Oval 163"/>
          <p:cNvSpPr/>
          <p:nvPr/>
        </p:nvSpPr>
        <p:spPr>
          <a:xfrm>
            <a:off x="4157801" y="1528948"/>
            <a:ext cx="592805" cy="717051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>
            <a:stCxn id="164" idx="5"/>
          </p:cNvCxnSpPr>
          <p:nvPr/>
        </p:nvCxnSpPr>
        <p:spPr>
          <a:xfrm>
            <a:off x="4663792" y="2140989"/>
            <a:ext cx="912522" cy="137427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4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68443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1891"/>
            <a:ext cx="83058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Zwicky</a:t>
            </a:r>
            <a:r>
              <a:rPr lang="en-US" dirty="0" smtClean="0">
                <a:solidFill>
                  <a:srgbClr val="0000FF"/>
                </a:solidFill>
              </a:rPr>
              <a:t> Transient Facility’s (ZTF)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340"/>
            <a:ext cx="804340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Instrument in beam path, so beam obstruction must be kept to a minimum</a:t>
            </a:r>
          </a:p>
          <a:p>
            <a:r>
              <a:rPr lang="en-US" sz="2800" dirty="0"/>
              <a:t>Limited space within/around instrument</a:t>
            </a:r>
            <a:r>
              <a:rPr lang="en-US" sz="2800" dirty="0">
                <a:sym typeface="Wingdings"/>
              </a:rPr>
              <a:t> Limited number </a:t>
            </a:r>
            <a:r>
              <a:rPr lang="en-US" sz="2800" dirty="0" smtClean="0">
                <a:sym typeface="Wingdings"/>
              </a:rPr>
              <a:t>of power and </a:t>
            </a:r>
            <a:r>
              <a:rPr lang="en-US" sz="2800" dirty="0">
                <a:sym typeface="Wingdings"/>
              </a:rPr>
              <a:t>signal wires</a:t>
            </a:r>
          </a:p>
          <a:p>
            <a:r>
              <a:rPr lang="en-US" sz="2800" dirty="0" smtClean="0"/>
              <a:t>Required: Low profile mechanism to retain filters for ZTF, high reliability, ability to detect distance/engagement of filter</a:t>
            </a:r>
          </a:p>
          <a:p>
            <a:r>
              <a:rPr lang="en-US" sz="2800" dirty="0" smtClean="0"/>
              <a:t>Solution?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27" y="820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Non-monotonicity hypothesis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43604" y="1702224"/>
            <a:ext cx="0" cy="51557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4436" y="1738088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9654" y="2684277"/>
            <a:ext cx="4057609" cy="2294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4162" y="2924265"/>
            <a:ext cx="3103101" cy="19296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8226" y="3833732"/>
            <a:ext cx="4779037" cy="30398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43859" y="4137715"/>
            <a:ext cx="1034367" cy="27202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21106" y="3104136"/>
            <a:ext cx="1846149" cy="72959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63895" y="3338979"/>
            <a:ext cx="1000093" cy="35190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111861" y="3833732"/>
            <a:ext cx="1009245" cy="30504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963988" y="2924265"/>
            <a:ext cx="1035666" cy="4147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4712" y="889462"/>
            <a:ext cx="41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Linear segment approximation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148" y="3649066"/>
            <a:ext cx="10773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Core saturates</a:t>
            </a:r>
            <a:endParaRPr lang="en-US" sz="1600" dirty="0"/>
          </a:p>
        </p:txBody>
      </p:sp>
      <p:cxnSp>
        <p:nvCxnSpPr>
          <p:cNvPr id="58" name="Straight Arrow Connector 57"/>
          <p:cNvCxnSpPr>
            <a:stCxn id="57" idx="3"/>
          </p:cNvCxnSpPr>
          <p:nvPr/>
        </p:nvCxnSpPr>
        <p:spPr>
          <a:xfrm>
            <a:off x="1191488" y="3941454"/>
            <a:ext cx="1034366" cy="19626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</p:cNvCxnSpPr>
          <p:nvPr/>
        </p:nvCxnSpPr>
        <p:spPr>
          <a:xfrm flipV="1">
            <a:off x="1191488" y="3338980"/>
            <a:ext cx="720128" cy="60247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3"/>
          </p:cNvCxnSpPr>
          <p:nvPr/>
        </p:nvCxnSpPr>
        <p:spPr>
          <a:xfrm flipV="1">
            <a:off x="1191488" y="3833732"/>
            <a:ext cx="877246" cy="10772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-Right Arrow 67"/>
          <p:cNvSpPr/>
          <p:nvPr/>
        </p:nvSpPr>
        <p:spPr>
          <a:xfrm>
            <a:off x="4936156" y="5800657"/>
            <a:ext cx="2526998" cy="648154"/>
          </a:xfrm>
          <a:prstGeom prst="left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 (amp-turn)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57263" y="2826379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air gap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7057263" y="2395489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attached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7057263" y="3602900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Plate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49171" y="1674379"/>
            <a:ext cx="168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saturates</a:t>
            </a:r>
            <a:endParaRPr lang="en-US" sz="1600" dirty="0"/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>
            <a:off x="1191488" y="2012933"/>
            <a:ext cx="1808166" cy="85895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5" idx="2"/>
          </p:cNvCxnSpPr>
          <p:nvPr/>
        </p:nvCxnSpPr>
        <p:spPr>
          <a:xfrm>
            <a:off x="1191488" y="2012933"/>
            <a:ext cx="2762674" cy="109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382972" y="4089148"/>
            <a:ext cx="2060633" cy="74755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382972" y="3117228"/>
            <a:ext cx="2060632" cy="651034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278226" y="2861365"/>
            <a:ext cx="2165384" cy="338079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209145" y="4089148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Low slope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rot="20669788">
            <a:off x="3091063" y="3334217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High slope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21206842">
            <a:off x="3222100" y="2471281"/>
            <a:ext cx="128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Med.slope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27" y="820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current helps,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but still not monotonic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43604" y="1702224"/>
            <a:ext cx="0" cy="51557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4436" y="1738088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9654" y="2684277"/>
            <a:ext cx="4057609" cy="2294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4162" y="2924265"/>
            <a:ext cx="3103101" cy="19296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8226" y="3833732"/>
            <a:ext cx="4779037" cy="30398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43859" y="4137715"/>
            <a:ext cx="1034367" cy="27202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21106" y="3104136"/>
            <a:ext cx="1846149" cy="72959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63895" y="3338979"/>
            <a:ext cx="1000093" cy="35190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111861" y="3833732"/>
            <a:ext cx="1009245" cy="30504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963988" y="2924265"/>
            <a:ext cx="1035666" cy="4147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8" y="3649066"/>
            <a:ext cx="10773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Core saturates</a:t>
            </a:r>
            <a:endParaRPr lang="en-US" sz="1600" dirty="0"/>
          </a:p>
        </p:txBody>
      </p:sp>
      <p:cxnSp>
        <p:nvCxnSpPr>
          <p:cNvPr id="58" name="Straight Arrow Connector 57"/>
          <p:cNvCxnSpPr>
            <a:stCxn id="57" idx="3"/>
          </p:cNvCxnSpPr>
          <p:nvPr/>
        </p:nvCxnSpPr>
        <p:spPr>
          <a:xfrm>
            <a:off x="1191488" y="3941454"/>
            <a:ext cx="1034366" cy="19626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</p:cNvCxnSpPr>
          <p:nvPr/>
        </p:nvCxnSpPr>
        <p:spPr>
          <a:xfrm flipV="1">
            <a:off x="1191488" y="3338980"/>
            <a:ext cx="720128" cy="60247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3"/>
          </p:cNvCxnSpPr>
          <p:nvPr/>
        </p:nvCxnSpPr>
        <p:spPr>
          <a:xfrm flipV="1">
            <a:off x="1191488" y="3833732"/>
            <a:ext cx="877246" cy="10772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-Right Arrow 67"/>
          <p:cNvSpPr/>
          <p:nvPr/>
        </p:nvSpPr>
        <p:spPr>
          <a:xfrm>
            <a:off x="4936156" y="5800657"/>
            <a:ext cx="2526998" cy="648154"/>
          </a:xfrm>
          <a:prstGeom prst="left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 (amp-turn)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57263" y="2826379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air gap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7057263" y="2395489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attached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7057263" y="3602900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Plate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49171" y="1674379"/>
            <a:ext cx="168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</a:t>
            </a:r>
            <a:r>
              <a:rPr lang="en-US" sz="1600" dirty="0" smtClean="0"/>
              <a:t>saturates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>
            <a:off x="1191488" y="2043711"/>
            <a:ext cx="1808166" cy="82817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5" idx="2"/>
          </p:cNvCxnSpPr>
          <p:nvPr/>
        </p:nvCxnSpPr>
        <p:spPr>
          <a:xfrm>
            <a:off x="1191488" y="2043711"/>
            <a:ext cx="2762674" cy="106042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278226" y="4063890"/>
            <a:ext cx="2165384" cy="165484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121106" y="3117228"/>
            <a:ext cx="2282650" cy="855004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1963988" y="2861365"/>
            <a:ext cx="2479622" cy="569272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1306653">
            <a:off x="3209145" y="4052161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Low slope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rot="20437590">
            <a:off x="3091063" y="3347311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High slope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21206842">
            <a:off x="3222483" y="2477976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Med.slope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3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27" y="820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Subtract initial reading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monotonic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43604" y="1702224"/>
            <a:ext cx="0" cy="515577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4436" y="1738088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9654" y="2684277"/>
            <a:ext cx="4057609" cy="2294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54162" y="2924265"/>
            <a:ext cx="3103101" cy="19296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8226" y="3833732"/>
            <a:ext cx="4779037" cy="30398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43859" y="4137715"/>
            <a:ext cx="1034367" cy="27202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21106" y="3104136"/>
            <a:ext cx="1846149" cy="72959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63895" y="3338979"/>
            <a:ext cx="1000093" cy="35190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111861" y="3833732"/>
            <a:ext cx="1009245" cy="30504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963988" y="2924265"/>
            <a:ext cx="1035666" cy="4147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8" y="3649066"/>
            <a:ext cx="10773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Core saturates</a:t>
            </a:r>
            <a:endParaRPr lang="en-US" sz="1600" dirty="0"/>
          </a:p>
        </p:txBody>
      </p:sp>
      <p:cxnSp>
        <p:nvCxnSpPr>
          <p:cNvPr id="58" name="Straight Arrow Connector 57"/>
          <p:cNvCxnSpPr>
            <a:stCxn id="57" idx="3"/>
          </p:cNvCxnSpPr>
          <p:nvPr/>
        </p:nvCxnSpPr>
        <p:spPr>
          <a:xfrm>
            <a:off x="1191488" y="3941454"/>
            <a:ext cx="1034366" cy="19626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</p:cNvCxnSpPr>
          <p:nvPr/>
        </p:nvCxnSpPr>
        <p:spPr>
          <a:xfrm flipV="1">
            <a:off x="1191488" y="3338980"/>
            <a:ext cx="720128" cy="60247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3"/>
          </p:cNvCxnSpPr>
          <p:nvPr/>
        </p:nvCxnSpPr>
        <p:spPr>
          <a:xfrm flipV="1">
            <a:off x="1191488" y="3833732"/>
            <a:ext cx="877246" cy="107722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-Right Arrow 67"/>
          <p:cNvSpPr/>
          <p:nvPr/>
        </p:nvSpPr>
        <p:spPr>
          <a:xfrm>
            <a:off x="4936156" y="5800657"/>
            <a:ext cx="2526998" cy="648154"/>
          </a:xfrm>
          <a:prstGeom prst="left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 (amp-turn)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57263" y="2826379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air gap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7057263" y="2244243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attached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7057263" y="3602900"/>
            <a:ext cx="161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Plate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49171" y="1674379"/>
            <a:ext cx="168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Plate saturates</a:t>
            </a:r>
            <a:endParaRPr lang="en-US" sz="1600" dirty="0"/>
          </a:p>
        </p:txBody>
      </p:sp>
      <p:cxnSp>
        <p:nvCxnSpPr>
          <p:cNvPr id="76" name="Straight Arrow Connector 75"/>
          <p:cNvCxnSpPr>
            <a:stCxn id="75" idx="2"/>
          </p:cNvCxnSpPr>
          <p:nvPr/>
        </p:nvCxnSpPr>
        <p:spPr>
          <a:xfrm>
            <a:off x="1191488" y="2012933"/>
            <a:ext cx="1808166" cy="85895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5" idx="2"/>
          </p:cNvCxnSpPr>
          <p:nvPr/>
        </p:nvCxnSpPr>
        <p:spPr>
          <a:xfrm>
            <a:off x="1191488" y="2012933"/>
            <a:ext cx="2762674" cy="109120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278226" y="4130730"/>
            <a:ext cx="926985" cy="73826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121107" y="3442229"/>
            <a:ext cx="1074416" cy="441633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1911618" y="2924265"/>
            <a:ext cx="1283905" cy="724801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1306653">
            <a:off x="2392116" y="4116143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Low slope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 rot="20437590">
            <a:off x="2246874" y="3484668"/>
            <a:ext cx="142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Med. slope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19877783">
            <a:off x="1839762" y="3035726"/>
            <a:ext cx="11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High slope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4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Pulse Times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44793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Ambiguity!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66400" y="3283200"/>
            <a:ext cx="403200" cy="388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</p:spPr>
      </p:pic>
      <p:sp>
        <p:nvSpPr>
          <p:cNvPr id="6" name="Rectangle 5"/>
          <p:cNvSpPr/>
          <p:nvPr/>
        </p:nvSpPr>
        <p:spPr bwMode="auto">
          <a:xfrm>
            <a:off x="2779200" y="2707200"/>
            <a:ext cx="288000" cy="4032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23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Between EPMs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25</a:t>
            </a:fld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40312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5590"/>
            <a:ext cx="8305800" cy="762000"/>
          </a:xfrm>
        </p:spPr>
        <p:txBody>
          <a:bodyPr/>
          <a:lstStyle/>
          <a:p>
            <a:r>
              <a:rPr lang="en-US" sz="3200" dirty="0" smtClean="0"/>
              <a:t>Variations Between EPMs:</a:t>
            </a:r>
            <a:br>
              <a:rPr lang="en-US" sz="3200" dirty="0" smtClean="0"/>
            </a:br>
            <a:r>
              <a:rPr lang="en-US" sz="3200" dirty="0" smtClean="0"/>
              <a:t>signal @1ms – signal @ </a:t>
            </a:r>
            <a:r>
              <a:rPr lang="en-US" sz="3200" dirty="0" smtClean="0"/>
              <a:t>0.5ms with scaling)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6071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5590"/>
            <a:ext cx="8305800" cy="762000"/>
          </a:xfrm>
        </p:spPr>
        <p:txBody>
          <a:bodyPr/>
          <a:lstStyle/>
          <a:p>
            <a:r>
              <a:rPr lang="en-US" sz="3200" dirty="0" smtClean="0"/>
              <a:t>Variations Between EPMs:</a:t>
            </a:r>
            <a:br>
              <a:rPr lang="en-US" sz="3200" dirty="0" smtClean="0"/>
            </a:br>
            <a:r>
              <a:rPr lang="en-US" sz="3200" dirty="0" smtClean="0"/>
              <a:t>signal @1ms – signal @ </a:t>
            </a:r>
            <a:r>
              <a:rPr lang="en-US" sz="3200" dirty="0" smtClean="0"/>
              <a:t>0.5ms w/o scaling)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737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Calibrations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between EPMs</a:t>
            </a:r>
          </a:p>
          <a:p>
            <a:r>
              <a:rPr lang="en-US" dirty="0" smtClean="0"/>
              <a:t>Temperature dependence</a:t>
            </a:r>
          </a:p>
          <a:p>
            <a:r>
              <a:rPr lang="en-US" dirty="0" smtClean="0"/>
              <a:t>Better force versus distance </a:t>
            </a:r>
            <a:r>
              <a:rPr lang="en-US" dirty="0" smtClean="0">
                <a:sym typeface="Wingdings"/>
              </a:rPr>
              <a:t> force versus measured rise time.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4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43522"/>
            <a:ext cx="8305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Electro-Permanent Magnets!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942438"/>
            <a:ext cx="3914775" cy="3914775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244838"/>
            <a:ext cx="5890609" cy="54248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33603" y="1260276"/>
            <a:ext cx="6858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4803" y="5294676"/>
            <a:ext cx="6858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28803" y="5294676"/>
            <a:ext cx="6858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7" idx="6"/>
          </p:cNvCxnSpPr>
          <p:nvPr/>
        </p:nvCxnSpPr>
        <p:spPr>
          <a:xfrm flipH="1" flipV="1">
            <a:off x="3619403" y="1603176"/>
            <a:ext cx="2817397" cy="14208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flipH="1">
            <a:off x="5971703" y="3024000"/>
            <a:ext cx="465097" cy="22706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6"/>
          </p:cNvCxnSpPr>
          <p:nvPr/>
        </p:nvCxnSpPr>
        <p:spPr>
          <a:xfrm flipH="1">
            <a:off x="920603" y="3024000"/>
            <a:ext cx="5516197" cy="26135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36800" y="5294676"/>
            <a:ext cx="2528566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magnets obstruct &lt; 0.2% of beam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397600" y="1764000"/>
            <a:ext cx="0" cy="462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711804" y="2918676"/>
            <a:ext cx="50985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492597" y="3974672"/>
            <a:ext cx="109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457mm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38597" y="2549344"/>
            <a:ext cx="109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498mm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6436801" y="2313588"/>
            <a:ext cx="802199" cy="1212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436801" y="1821600"/>
            <a:ext cx="85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6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75"/>
          <p:cNvSpPr/>
          <p:nvPr/>
        </p:nvSpPr>
        <p:spPr>
          <a:xfrm flipV="1">
            <a:off x="331781" y="3913136"/>
            <a:ext cx="2551282" cy="224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68" y="0"/>
            <a:ext cx="8634432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an Electro-Permanent Magnet (EPM)?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424" y="1600200"/>
            <a:ext cx="517737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An EPM is a permanently magnetized metal that has a coil of wire around its core</a:t>
            </a:r>
          </a:p>
          <a:p>
            <a:r>
              <a:rPr lang="en-US" sz="2400" dirty="0" smtClean="0"/>
              <a:t>When power is supplied (24V for our magnets), a current flows through the coils and creates a magnetic field of equal (but opposite) magnitude, canceling out the magnetic field </a:t>
            </a:r>
            <a:endParaRPr lang="en-US" sz="2400" dirty="0"/>
          </a:p>
          <a:p>
            <a:r>
              <a:rPr lang="en-US" sz="2400" dirty="0" smtClean="0"/>
              <a:t>Two wires used to supply power to EPM</a:t>
            </a:r>
          </a:p>
          <a:p>
            <a:pPr lvl="1"/>
            <a:r>
              <a:rPr lang="en-US" sz="2000" dirty="0" smtClean="0"/>
              <a:t>Same two wires can be used to measure plate distance and engagement!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275" name="Slide Number Placeholder 274"/>
          <p:cNvSpPr>
            <a:spLocks noGrp="1"/>
          </p:cNvSpPr>
          <p:nvPr>
            <p:ph type="sldNum" sz="quarter" idx="12"/>
          </p:nvPr>
        </p:nvSpPr>
        <p:spPr>
          <a:xfrm>
            <a:off x="7239000" y="16609"/>
            <a:ext cx="1905000" cy="381000"/>
          </a:xfrm>
        </p:spPr>
        <p:txBody>
          <a:bodyPr/>
          <a:lstStyle/>
          <a:p>
            <a:fld id="{654BADF9-9FEA-7D42-96E2-3EB0FCF800BB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548521"/>
            <a:ext cx="365760" cy="16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4638" y="1548521"/>
            <a:ext cx="731520" cy="16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4446" y="1548521"/>
            <a:ext cx="365760" cy="16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148721"/>
            <a:ext cx="2323006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996263" y="1593749"/>
            <a:ext cx="385487" cy="1537577"/>
            <a:chOff x="1918275" y="2072690"/>
            <a:chExt cx="385487" cy="1537577"/>
          </a:xfrm>
        </p:grpSpPr>
        <p:grpSp>
          <p:nvGrpSpPr>
            <p:cNvPr id="24" name="Group 23"/>
            <p:cNvGrpSpPr/>
            <p:nvPr/>
          </p:nvGrpSpPr>
          <p:grpSpPr>
            <a:xfrm>
              <a:off x="1918275" y="2072690"/>
              <a:ext cx="91125" cy="1483461"/>
              <a:chOff x="2941232" y="2134809"/>
              <a:chExt cx="91125" cy="148346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14675" y="2124702"/>
              <a:ext cx="91125" cy="1483461"/>
              <a:chOff x="2941232" y="2134809"/>
              <a:chExt cx="91125" cy="148346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112758" y="2075280"/>
              <a:ext cx="91125" cy="1483461"/>
              <a:chOff x="2941232" y="2134809"/>
              <a:chExt cx="91125" cy="148346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212637" y="2126806"/>
              <a:ext cx="91125" cy="1483461"/>
              <a:chOff x="2941232" y="2134809"/>
              <a:chExt cx="91125" cy="1483461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836269" y="1606352"/>
            <a:ext cx="385487" cy="1537577"/>
            <a:chOff x="1918275" y="2072690"/>
            <a:chExt cx="385487" cy="1537577"/>
          </a:xfrm>
        </p:grpSpPr>
        <p:grpSp>
          <p:nvGrpSpPr>
            <p:cNvPr id="72" name="Group 71"/>
            <p:cNvGrpSpPr/>
            <p:nvPr/>
          </p:nvGrpSpPr>
          <p:grpSpPr>
            <a:xfrm>
              <a:off x="1918275" y="2072690"/>
              <a:ext cx="91125" cy="1483461"/>
              <a:chOff x="2941232" y="2134809"/>
              <a:chExt cx="91125" cy="1483461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014675" y="2124702"/>
              <a:ext cx="91125" cy="1483461"/>
              <a:chOff x="2941232" y="2134809"/>
              <a:chExt cx="91125" cy="1483461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112758" y="2075280"/>
              <a:ext cx="91125" cy="1483461"/>
              <a:chOff x="2941232" y="2134809"/>
              <a:chExt cx="91125" cy="1483461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212637" y="2126806"/>
              <a:ext cx="91125" cy="1483461"/>
              <a:chOff x="2941232" y="2134809"/>
              <a:chExt cx="91125" cy="1483461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3" name="Straight Arrow Connector 132"/>
          <p:cNvCxnSpPr/>
          <p:nvPr/>
        </p:nvCxnSpPr>
        <p:spPr>
          <a:xfrm flipV="1">
            <a:off x="1771215" y="1716140"/>
            <a:ext cx="0" cy="1016110"/>
          </a:xfrm>
          <a:prstGeom prst="straightConnector1">
            <a:avLst/>
          </a:prstGeom>
          <a:ln>
            <a:solidFill>
              <a:srgbClr val="00FBF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1443105" y="1709067"/>
            <a:ext cx="0" cy="1016110"/>
          </a:xfrm>
          <a:prstGeom prst="straightConnector1">
            <a:avLst/>
          </a:prstGeom>
          <a:ln>
            <a:solidFill>
              <a:srgbClr val="00FBF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Arc 134"/>
          <p:cNvSpPr/>
          <p:nvPr/>
        </p:nvSpPr>
        <p:spPr>
          <a:xfrm>
            <a:off x="1764352" y="2575206"/>
            <a:ext cx="819156" cy="778051"/>
          </a:xfrm>
          <a:prstGeom prst="arc">
            <a:avLst>
              <a:gd name="adj1" fmla="val 76387"/>
              <a:gd name="adj2" fmla="val 10799996"/>
            </a:avLst>
          </a:prstGeom>
          <a:ln>
            <a:solidFill>
              <a:srgbClr val="00FBFC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Arc 135"/>
          <p:cNvSpPr/>
          <p:nvPr/>
        </p:nvSpPr>
        <p:spPr>
          <a:xfrm>
            <a:off x="614216" y="2544681"/>
            <a:ext cx="819156" cy="778051"/>
          </a:xfrm>
          <a:prstGeom prst="arc">
            <a:avLst>
              <a:gd name="adj1" fmla="val 76387"/>
              <a:gd name="adj2" fmla="val 10799996"/>
            </a:avLst>
          </a:prstGeom>
          <a:ln>
            <a:solidFill>
              <a:srgbClr val="00FBFC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/>
          <p:cNvCxnSpPr/>
          <p:nvPr/>
        </p:nvCxnSpPr>
        <p:spPr>
          <a:xfrm flipV="1">
            <a:off x="2583508" y="1754447"/>
            <a:ext cx="0" cy="1016110"/>
          </a:xfrm>
          <a:prstGeom prst="straightConnector1">
            <a:avLst/>
          </a:prstGeom>
          <a:ln>
            <a:solidFill>
              <a:srgbClr val="00FBFC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614216" y="1750076"/>
            <a:ext cx="0" cy="1016110"/>
          </a:xfrm>
          <a:prstGeom prst="straightConnector1">
            <a:avLst/>
          </a:prstGeom>
          <a:ln>
            <a:solidFill>
              <a:srgbClr val="00FBFC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Arc 138"/>
          <p:cNvSpPr/>
          <p:nvPr/>
        </p:nvSpPr>
        <p:spPr>
          <a:xfrm flipV="1">
            <a:off x="638172" y="1086982"/>
            <a:ext cx="819156" cy="687906"/>
          </a:xfrm>
          <a:prstGeom prst="arc">
            <a:avLst>
              <a:gd name="adj1" fmla="val 76387"/>
              <a:gd name="adj2" fmla="val 10799996"/>
            </a:avLst>
          </a:prstGeom>
          <a:ln>
            <a:solidFill>
              <a:srgbClr val="00FBFC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/>
          <p:cNvSpPr/>
          <p:nvPr/>
        </p:nvSpPr>
        <p:spPr>
          <a:xfrm flipH="1" flipV="1">
            <a:off x="1759364" y="1086982"/>
            <a:ext cx="819156" cy="668270"/>
          </a:xfrm>
          <a:prstGeom prst="arc">
            <a:avLst>
              <a:gd name="adj1" fmla="val 76387"/>
              <a:gd name="adj2" fmla="val 10799996"/>
            </a:avLst>
          </a:prstGeom>
          <a:ln>
            <a:solidFill>
              <a:srgbClr val="00FBFC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69224" y="4160203"/>
            <a:ext cx="365760" cy="16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256662" y="4160203"/>
            <a:ext cx="731520" cy="16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426470" y="4160203"/>
            <a:ext cx="365760" cy="16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69224" y="5760403"/>
            <a:ext cx="2323006" cy="365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2008287" y="4205431"/>
            <a:ext cx="385487" cy="1537577"/>
            <a:chOff x="1918275" y="2072690"/>
            <a:chExt cx="385487" cy="1537577"/>
          </a:xfrm>
        </p:grpSpPr>
        <p:grpSp>
          <p:nvGrpSpPr>
            <p:cNvPr id="147" name="Group 146"/>
            <p:cNvGrpSpPr/>
            <p:nvPr/>
          </p:nvGrpSpPr>
          <p:grpSpPr>
            <a:xfrm>
              <a:off x="1918275" y="2072690"/>
              <a:ext cx="91125" cy="1483461"/>
              <a:chOff x="2941232" y="2134809"/>
              <a:chExt cx="91125" cy="1483461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2014675" y="2124702"/>
              <a:ext cx="91125" cy="1483461"/>
              <a:chOff x="2941232" y="2134809"/>
              <a:chExt cx="91125" cy="1483461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112758" y="2075280"/>
              <a:ext cx="91125" cy="1483461"/>
              <a:chOff x="2941232" y="2134809"/>
              <a:chExt cx="91125" cy="1483461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2212637" y="2126806"/>
              <a:ext cx="91125" cy="1483461"/>
              <a:chOff x="2941232" y="2134809"/>
              <a:chExt cx="91125" cy="1483461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848293" y="4218034"/>
            <a:ext cx="385487" cy="1537577"/>
            <a:chOff x="1918275" y="2072690"/>
            <a:chExt cx="385487" cy="1537577"/>
          </a:xfrm>
        </p:grpSpPr>
        <p:grpSp>
          <p:nvGrpSpPr>
            <p:cNvPr id="208" name="Group 207"/>
            <p:cNvGrpSpPr/>
            <p:nvPr/>
          </p:nvGrpSpPr>
          <p:grpSpPr>
            <a:xfrm>
              <a:off x="1918275" y="2072690"/>
              <a:ext cx="91125" cy="1483461"/>
              <a:chOff x="2941232" y="2134809"/>
              <a:chExt cx="91125" cy="1483461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2014675" y="2124702"/>
              <a:ext cx="91125" cy="1483461"/>
              <a:chOff x="2941232" y="2134809"/>
              <a:chExt cx="91125" cy="1483461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2112758" y="2075280"/>
              <a:ext cx="91125" cy="1483461"/>
              <a:chOff x="2941232" y="2134809"/>
              <a:chExt cx="91125" cy="1483461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2212637" y="2126806"/>
              <a:ext cx="91125" cy="1483461"/>
              <a:chOff x="2941232" y="2134809"/>
              <a:chExt cx="91125" cy="1483461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2941232" y="213480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941232" y="2242313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2941232" y="234896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2941232" y="2456390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2941232" y="256373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2941232" y="267123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2941232" y="277789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2941232" y="2885316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2941232" y="2992661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2941232" y="310016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2941232" y="3206818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941232" y="3314242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941232" y="3420895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2941232" y="3528319"/>
                <a:ext cx="91125" cy="89951"/>
              </a:xfrm>
              <a:prstGeom prst="ellipse">
                <a:avLst/>
              </a:prstGeom>
              <a:solidFill>
                <a:srgbClr val="FF6600"/>
              </a:solidFill>
              <a:ln w="12700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8" name="Straight Arrow Connector 267"/>
          <p:cNvCxnSpPr/>
          <p:nvPr/>
        </p:nvCxnSpPr>
        <p:spPr>
          <a:xfrm flipV="1">
            <a:off x="1783239" y="4327822"/>
            <a:ext cx="0" cy="1016110"/>
          </a:xfrm>
          <a:prstGeom prst="straightConnector1">
            <a:avLst/>
          </a:prstGeom>
          <a:ln w="38100" cmpd="sng">
            <a:solidFill>
              <a:srgbClr val="00FBF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 flipV="1">
            <a:off x="1455129" y="4320749"/>
            <a:ext cx="0" cy="1016110"/>
          </a:xfrm>
          <a:prstGeom prst="straightConnector1">
            <a:avLst/>
          </a:prstGeom>
          <a:ln w="38100" cmpd="sng">
            <a:solidFill>
              <a:srgbClr val="00FBF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Arc 269"/>
          <p:cNvSpPr/>
          <p:nvPr/>
        </p:nvSpPr>
        <p:spPr>
          <a:xfrm>
            <a:off x="1776376" y="5186888"/>
            <a:ext cx="819156" cy="778051"/>
          </a:xfrm>
          <a:prstGeom prst="arc">
            <a:avLst>
              <a:gd name="adj1" fmla="val 76387"/>
              <a:gd name="adj2" fmla="val 10799996"/>
            </a:avLst>
          </a:prstGeom>
          <a:ln w="38100" cmpd="sng">
            <a:solidFill>
              <a:srgbClr val="00FBFC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Arc 270"/>
          <p:cNvSpPr/>
          <p:nvPr/>
        </p:nvSpPr>
        <p:spPr>
          <a:xfrm>
            <a:off x="626240" y="5156363"/>
            <a:ext cx="819156" cy="778051"/>
          </a:xfrm>
          <a:prstGeom prst="arc">
            <a:avLst>
              <a:gd name="adj1" fmla="val 76387"/>
              <a:gd name="adj2" fmla="val 10799996"/>
            </a:avLst>
          </a:prstGeom>
          <a:ln w="38100" cmpd="sng">
            <a:solidFill>
              <a:srgbClr val="00FBFC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Arrow Connector 271"/>
          <p:cNvCxnSpPr/>
          <p:nvPr/>
        </p:nvCxnSpPr>
        <p:spPr>
          <a:xfrm flipV="1">
            <a:off x="2595532" y="4366129"/>
            <a:ext cx="0" cy="1016110"/>
          </a:xfrm>
          <a:prstGeom prst="straightConnector1">
            <a:avLst/>
          </a:prstGeom>
          <a:ln w="38100" cmpd="sng">
            <a:solidFill>
              <a:srgbClr val="00FBFC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flipV="1">
            <a:off x="626240" y="4361758"/>
            <a:ext cx="0" cy="1016110"/>
          </a:xfrm>
          <a:prstGeom prst="straightConnector1">
            <a:avLst/>
          </a:prstGeom>
          <a:ln w="38100" cmpd="sng">
            <a:solidFill>
              <a:srgbClr val="00FBFC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4" name="Arc 273"/>
          <p:cNvSpPr/>
          <p:nvPr/>
        </p:nvSpPr>
        <p:spPr>
          <a:xfrm flipV="1">
            <a:off x="638173" y="4025891"/>
            <a:ext cx="289222" cy="464493"/>
          </a:xfrm>
          <a:prstGeom prst="arc">
            <a:avLst>
              <a:gd name="adj1" fmla="val 5368414"/>
              <a:gd name="adj2" fmla="val 10799996"/>
            </a:avLst>
          </a:prstGeom>
          <a:ln w="38100" cmpd="sng">
            <a:solidFill>
              <a:srgbClr val="00FBFC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Arc 276"/>
          <p:cNvSpPr/>
          <p:nvPr/>
        </p:nvSpPr>
        <p:spPr>
          <a:xfrm flipV="1">
            <a:off x="1180114" y="3996068"/>
            <a:ext cx="289222" cy="464493"/>
          </a:xfrm>
          <a:prstGeom prst="arc">
            <a:avLst>
              <a:gd name="adj1" fmla="val 640173"/>
              <a:gd name="adj2" fmla="val 5346211"/>
            </a:avLst>
          </a:prstGeom>
          <a:ln w="38100" cmpd="sng">
            <a:solidFill>
              <a:srgbClr val="00FBFC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Arc 277"/>
          <p:cNvSpPr/>
          <p:nvPr/>
        </p:nvSpPr>
        <p:spPr>
          <a:xfrm flipV="1">
            <a:off x="1780268" y="4003007"/>
            <a:ext cx="518915" cy="564186"/>
          </a:xfrm>
          <a:prstGeom prst="arc">
            <a:avLst>
              <a:gd name="adj1" fmla="val 5368414"/>
              <a:gd name="adj2" fmla="val 10799996"/>
            </a:avLst>
          </a:prstGeom>
          <a:ln w="38100" cmpd="sng">
            <a:solidFill>
              <a:srgbClr val="00FBFC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Arc 278"/>
          <p:cNvSpPr/>
          <p:nvPr/>
        </p:nvSpPr>
        <p:spPr>
          <a:xfrm flipH="1" flipV="1">
            <a:off x="2326818" y="4037779"/>
            <a:ext cx="289222" cy="464493"/>
          </a:xfrm>
          <a:prstGeom prst="arc">
            <a:avLst>
              <a:gd name="adj1" fmla="val 5368414"/>
              <a:gd name="adj2" fmla="val 10799996"/>
            </a:avLst>
          </a:prstGeom>
          <a:ln w="38100" cmpd="sng">
            <a:solidFill>
              <a:srgbClr val="00FBFC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Arrow Connector 280"/>
          <p:cNvCxnSpPr/>
          <p:nvPr/>
        </p:nvCxnSpPr>
        <p:spPr>
          <a:xfrm flipH="1">
            <a:off x="881630" y="4014449"/>
            <a:ext cx="306386" cy="0"/>
          </a:xfrm>
          <a:prstGeom prst="straightConnector1">
            <a:avLst/>
          </a:prstGeom>
          <a:ln w="38100" cmpd="sng">
            <a:solidFill>
              <a:srgbClr val="00FBF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2099412" y="4016440"/>
            <a:ext cx="306386" cy="0"/>
          </a:xfrm>
          <a:prstGeom prst="straightConnector1">
            <a:avLst/>
          </a:prstGeom>
          <a:ln w="38100" cmpd="sng">
            <a:solidFill>
              <a:srgbClr val="00FBF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9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0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Force vs Current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5" y="1175826"/>
            <a:ext cx="7057829" cy="4506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2800" y="5888189"/>
            <a:ext cx="3751200" cy="923330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Resistance is constant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Direct relationship between voltage and current at low frequencies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5037" y="5057192"/>
            <a:ext cx="106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I/R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6001" y="6211354"/>
            <a:ext cx="1676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Data from J. Zimmer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6505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0857"/>
            <a:ext cx="4856017" cy="3642013"/>
          </a:xfrm>
          <a:prstGeom prst="rect">
            <a:avLst/>
          </a:prstGeom>
        </p:spPr>
      </p:pic>
      <p:pic>
        <p:nvPicPr>
          <p:cNvPr id="2050" name="Picture 2" descr="C:\Users\Justin Belicki\Downloads\drive-download-20170710T201425Z-001\IMG_20170710_111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56" y="2606924"/>
            <a:ext cx="4333026" cy="32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Force </a:t>
            </a:r>
            <a:r>
              <a:rPr lang="en-US" dirty="0" err="1">
                <a:solidFill>
                  <a:srgbClr val="0000FF"/>
                </a:solidFill>
              </a:rPr>
              <a:t>vs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Distance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5753"/>
            <a:ext cx="8229600" cy="700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800" y="1037525"/>
            <a:ext cx="8618400" cy="646331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Force rolls off steeply with air-gap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		</a:t>
            </a:r>
            <a:r>
              <a:rPr lang="en-US" dirty="0" smtClean="0">
                <a:solidFill>
                  <a:srgbClr val="FF0000"/>
                </a:solidFill>
              </a:rPr>
              <a:t>  pickup of metal particles could compromise holding force.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0271" y="1738141"/>
            <a:ext cx="575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 sensing of that air- gap is essential for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7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688"/>
            <a:ext cx="8229600" cy="7388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B-H curves for electromagnet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838" y="3883096"/>
            <a:ext cx="728237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30783" y="1011714"/>
            <a:ext cx="0" cy="56677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95732" y="3883096"/>
            <a:ext cx="224826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H (ampere turns)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074549" y="1080673"/>
            <a:ext cx="6912332" cy="5598742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332" h="3803725">
                <a:moveTo>
                  <a:pt x="6912332" y="0"/>
                </a:moveTo>
                <a:cubicBezTo>
                  <a:pt x="6889943" y="2035"/>
                  <a:pt x="4046500" y="183166"/>
                  <a:pt x="3969155" y="207588"/>
                </a:cubicBezTo>
                <a:cubicBezTo>
                  <a:pt x="3891810" y="232010"/>
                  <a:pt x="3716767" y="221833"/>
                  <a:pt x="3639422" y="341908"/>
                </a:cubicBezTo>
                <a:cubicBezTo>
                  <a:pt x="3562077" y="461983"/>
                  <a:pt x="3539689" y="655324"/>
                  <a:pt x="3505087" y="928036"/>
                </a:cubicBezTo>
                <a:cubicBezTo>
                  <a:pt x="3470485" y="1200748"/>
                  <a:pt x="3454202" y="1595570"/>
                  <a:pt x="3431812" y="1978181"/>
                </a:cubicBezTo>
                <a:cubicBezTo>
                  <a:pt x="3409422" y="2360792"/>
                  <a:pt x="3415529" y="2104361"/>
                  <a:pt x="3370750" y="3223703"/>
                </a:cubicBezTo>
                <a:cubicBezTo>
                  <a:pt x="3228273" y="3500487"/>
                  <a:pt x="3372785" y="3327497"/>
                  <a:pt x="3138716" y="3504556"/>
                </a:cubicBezTo>
                <a:cubicBezTo>
                  <a:pt x="2831372" y="3632771"/>
                  <a:pt x="1023943" y="3724354"/>
                  <a:pt x="500847" y="3773198"/>
                </a:cubicBezTo>
                <a:cubicBezTo>
                  <a:pt x="-22249" y="3822042"/>
                  <a:pt x="140" y="3797620"/>
                  <a:pt x="140" y="379762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104829" y="1080672"/>
            <a:ext cx="6912332" cy="5598741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2332" h="3803725">
                <a:moveTo>
                  <a:pt x="6912332" y="0"/>
                </a:moveTo>
                <a:cubicBezTo>
                  <a:pt x="6889943" y="2035"/>
                  <a:pt x="4046500" y="183166"/>
                  <a:pt x="3969155" y="207588"/>
                </a:cubicBezTo>
                <a:cubicBezTo>
                  <a:pt x="3891810" y="232010"/>
                  <a:pt x="3716767" y="221833"/>
                  <a:pt x="3639422" y="341908"/>
                </a:cubicBezTo>
                <a:cubicBezTo>
                  <a:pt x="3562077" y="461983"/>
                  <a:pt x="3539689" y="655324"/>
                  <a:pt x="3505087" y="928036"/>
                </a:cubicBezTo>
                <a:cubicBezTo>
                  <a:pt x="3470485" y="1200748"/>
                  <a:pt x="3454202" y="1595570"/>
                  <a:pt x="3431812" y="1978181"/>
                </a:cubicBezTo>
                <a:cubicBezTo>
                  <a:pt x="3409422" y="2360792"/>
                  <a:pt x="3415529" y="2104361"/>
                  <a:pt x="3370750" y="3223703"/>
                </a:cubicBezTo>
                <a:cubicBezTo>
                  <a:pt x="3228273" y="3500487"/>
                  <a:pt x="3372785" y="3327497"/>
                  <a:pt x="3138716" y="3504556"/>
                </a:cubicBezTo>
                <a:cubicBezTo>
                  <a:pt x="2831372" y="3632771"/>
                  <a:pt x="1023943" y="3724354"/>
                  <a:pt x="500847" y="3773198"/>
                </a:cubicBezTo>
                <a:cubicBezTo>
                  <a:pt x="-22249" y="3822042"/>
                  <a:pt x="140" y="3797620"/>
                  <a:pt x="140" y="3797620"/>
                </a:cubicBezTo>
              </a:path>
            </a:pathLst>
          </a:cu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3387" y="587141"/>
            <a:ext cx="4133321" cy="400110"/>
          </a:xfrm>
          <a:prstGeom prst="rect">
            <a:avLst/>
          </a:prstGeom>
          <a:solidFill>
            <a:srgbClr val="00FBFC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Soft iron core with low hysteresis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4476" y="5200932"/>
            <a:ext cx="135557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8319" y="3195743"/>
            <a:ext cx="31606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Low residual magnetization with zero applied current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33500" y="1076691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3010856" y="3708164"/>
            <a:ext cx="1519927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530783" y="4032159"/>
            <a:ext cx="10869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83346" y="2173452"/>
            <a:ext cx="313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Mild steel target plate works approximately like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69" y="-1041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Permanent magnets = high hysteresis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8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025838" y="3883096"/>
            <a:ext cx="728237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530783" y="1575218"/>
            <a:ext cx="0" cy="45669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8874" y="4026516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H (ampere turns)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147242" y="1837518"/>
            <a:ext cx="3480520" cy="2063654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3480520 w 3480520"/>
              <a:gd name="connsiteY0" fmla="*/ 0 h 2063658"/>
              <a:gd name="connsiteX1" fmla="*/ 537343 w 3480520"/>
              <a:gd name="connsiteY1" fmla="*/ 207588 h 2063658"/>
              <a:gd name="connsiteX2" fmla="*/ 207610 w 3480520"/>
              <a:gd name="connsiteY2" fmla="*/ 341908 h 2063658"/>
              <a:gd name="connsiteX3" fmla="*/ 73275 w 3480520"/>
              <a:gd name="connsiteY3" fmla="*/ 928036 h 2063658"/>
              <a:gd name="connsiteX4" fmla="*/ 0 w 3480520"/>
              <a:gd name="connsiteY4" fmla="*/ 2063658 h 20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2063658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41078"/>
                  <a:pt x="73275" y="928036"/>
                </a:cubicBezTo>
                <a:cubicBezTo>
                  <a:pt x="38673" y="1214994"/>
                  <a:pt x="22390" y="1681047"/>
                  <a:pt x="0" y="2063658"/>
                </a:cubicBezTo>
              </a:path>
            </a:pathLst>
          </a:cu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34471" y="1417638"/>
            <a:ext cx="190512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 (tesla)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 rot="10800000">
            <a:off x="403030" y="3846463"/>
            <a:ext cx="3480520" cy="1978181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1978181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55324"/>
                  <a:pt x="73275" y="928036"/>
                </a:cubicBezTo>
                <a:cubicBezTo>
                  <a:pt x="38673" y="1200748"/>
                  <a:pt x="22390" y="1595570"/>
                  <a:pt x="0" y="1978181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0800000">
            <a:off x="1673093" y="3797619"/>
            <a:ext cx="3480520" cy="1954633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  <a:gd name="connsiteX0" fmla="*/ 3480520 w 3480520"/>
              <a:gd name="connsiteY0" fmla="*/ 0 h 2063658"/>
              <a:gd name="connsiteX1" fmla="*/ 537343 w 3480520"/>
              <a:gd name="connsiteY1" fmla="*/ 207588 h 2063658"/>
              <a:gd name="connsiteX2" fmla="*/ 207610 w 3480520"/>
              <a:gd name="connsiteY2" fmla="*/ 341908 h 2063658"/>
              <a:gd name="connsiteX3" fmla="*/ 73275 w 3480520"/>
              <a:gd name="connsiteY3" fmla="*/ 928036 h 2063658"/>
              <a:gd name="connsiteX4" fmla="*/ 0 w 3480520"/>
              <a:gd name="connsiteY4" fmla="*/ 2063658 h 20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2063658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41078"/>
                  <a:pt x="73275" y="928036"/>
                </a:cubicBezTo>
                <a:cubicBezTo>
                  <a:pt x="38673" y="1214994"/>
                  <a:pt x="22390" y="1681047"/>
                  <a:pt x="0" y="2063658"/>
                </a:cubicBezTo>
              </a:path>
            </a:pathLst>
          </a:cu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0933" y="608453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 field saturates at lower value than for soft iron </a:t>
            </a:r>
            <a:r>
              <a:rPr lang="en-US" sz="1400" dirty="0" smtClean="0">
                <a:sym typeface="Wingdings"/>
              </a:rPr>
              <a:t> permanent magnet is not as strong at electromagnet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6423" y="5752252"/>
            <a:ext cx="997127" cy="48844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53613" y="1875019"/>
            <a:ext cx="997127" cy="48844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2454176" y="4676810"/>
            <a:ext cx="1138487" cy="842559"/>
          </a:xfrm>
          <a:prstGeom prst="arc">
            <a:avLst>
              <a:gd name="adj1" fmla="val 356387"/>
              <a:gd name="adj2" fmla="val 5653210"/>
            </a:avLst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5339597" y="2131755"/>
            <a:ext cx="1138487" cy="842559"/>
          </a:xfrm>
          <a:prstGeom prst="arc">
            <a:avLst>
              <a:gd name="adj1" fmla="val 356387"/>
              <a:gd name="adj2" fmla="val 5653210"/>
            </a:avLst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93163" y="5819174"/>
            <a:ext cx="997127" cy="48844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98854" y="1813096"/>
            <a:ext cx="997127" cy="48844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93163" y="5556002"/>
            <a:ext cx="997127" cy="72792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298854" y="2027804"/>
            <a:ext cx="997127" cy="72792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872419" y="1917122"/>
            <a:ext cx="3480520" cy="1978181"/>
          </a:xfrm>
          <a:custGeom>
            <a:avLst/>
            <a:gdLst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360188 w 4105141"/>
              <a:gd name="connsiteY5" fmla="*/ 3211492 h 3614806"/>
              <a:gd name="connsiteX6" fmla="*/ 502497 w 4105141"/>
              <a:gd name="connsiteY6" fmla="*/ 3577822 h 3614806"/>
              <a:gd name="connsiteX7" fmla="*/ 1790 w 4105141"/>
              <a:gd name="connsiteY7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5141 w 4105141"/>
              <a:gd name="connsiteY0" fmla="*/ 0 h 3614806"/>
              <a:gd name="connsiteX1" fmla="*/ 3641072 w 4105141"/>
              <a:gd name="connsiteY1" fmla="*/ 146532 h 3614806"/>
              <a:gd name="connsiteX2" fmla="*/ 3567798 w 4105141"/>
              <a:gd name="connsiteY2" fmla="*/ 512862 h 3614806"/>
              <a:gd name="connsiteX3" fmla="*/ 3543373 w 4105141"/>
              <a:gd name="connsiteY3" fmla="*/ 525073 h 3614806"/>
              <a:gd name="connsiteX4" fmla="*/ 3518948 w 4105141"/>
              <a:gd name="connsiteY4" fmla="*/ 1062357 h 3614806"/>
              <a:gd name="connsiteX5" fmla="*/ 3409037 w 4105141"/>
              <a:gd name="connsiteY5" fmla="*/ 2759685 h 3614806"/>
              <a:gd name="connsiteX6" fmla="*/ 3360188 w 4105141"/>
              <a:gd name="connsiteY6" fmla="*/ 3211492 h 3614806"/>
              <a:gd name="connsiteX7" fmla="*/ 502497 w 4105141"/>
              <a:gd name="connsiteY7" fmla="*/ 3577822 h 3614806"/>
              <a:gd name="connsiteX8" fmla="*/ 1790 w 4105141"/>
              <a:gd name="connsiteY8" fmla="*/ 3602244 h 3614806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407856 w 4103960"/>
              <a:gd name="connsiteY5" fmla="*/ 2759685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517767 w 4103960"/>
              <a:gd name="connsiteY4" fmla="*/ 1062357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66617 w 4103960"/>
              <a:gd name="connsiteY2" fmla="*/ 512862 h 3613971"/>
              <a:gd name="connsiteX3" fmla="*/ 3542192 w 4103960"/>
              <a:gd name="connsiteY3" fmla="*/ 525073 h 3613971"/>
              <a:gd name="connsiteX4" fmla="*/ 3432281 w 4103960"/>
              <a:gd name="connsiteY4" fmla="*/ 1782805 h 3613971"/>
              <a:gd name="connsiteX5" fmla="*/ 3371219 w 4103960"/>
              <a:gd name="connsiteY5" fmla="*/ 3028327 h 3613971"/>
              <a:gd name="connsiteX6" fmla="*/ 3236884 w 4103960"/>
              <a:gd name="connsiteY6" fmla="*/ 3223703 h 3613971"/>
              <a:gd name="connsiteX7" fmla="*/ 501316 w 4103960"/>
              <a:gd name="connsiteY7" fmla="*/ 3577822 h 3613971"/>
              <a:gd name="connsiteX8" fmla="*/ 609 w 4103960"/>
              <a:gd name="connsiteY8" fmla="*/ 3602244 h 3613971"/>
              <a:gd name="connsiteX0" fmla="*/ 4103960 w 4103960"/>
              <a:gd name="connsiteY0" fmla="*/ 30351 h 3644322"/>
              <a:gd name="connsiteX1" fmla="*/ 3639891 w 4103960"/>
              <a:gd name="connsiteY1" fmla="*/ 176883 h 3644322"/>
              <a:gd name="connsiteX2" fmla="*/ 3566617 w 4103960"/>
              <a:gd name="connsiteY2" fmla="*/ 543213 h 3644322"/>
              <a:gd name="connsiteX3" fmla="*/ 3542192 w 4103960"/>
              <a:gd name="connsiteY3" fmla="*/ 555424 h 3644322"/>
              <a:gd name="connsiteX4" fmla="*/ 3432281 w 4103960"/>
              <a:gd name="connsiteY4" fmla="*/ 1813156 h 3644322"/>
              <a:gd name="connsiteX5" fmla="*/ 3371219 w 4103960"/>
              <a:gd name="connsiteY5" fmla="*/ 3058678 h 3644322"/>
              <a:gd name="connsiteX6" fmla="*/ 3236884 w 4103960"/>
              <a:gd name="connsiteY6" fmla="*/ 3254054 h 3644322"/>
              <a:gd name="connsiteX7" fmla="*/ 501316 w 4103960"/>
              <a:gd name="connsiteY7" fmla="*/ 3608173 h 3644322"/>
              <a:gd name="connsiteX8" fmla="*/ 609 w 4103960"/>
              <a:gd name="connsiteY8" fmla="*/ 3632595 h 3644322"/>
              <a:gd name="connsiteX0" fmla="*/ 4103960 w 4103960"/>
              <a:gd name="connsiteY0" fmla="*/ 11464 h 3625435"/>
              <a:gd name="connsiteX1" fmla="*/ 3639891 w 4103960"/>
              <a:gd name="connsiteY1" fmla="*/ 157996 h 3625435"/>
              <a:gd name="connsiteX2" fmla="*/ 3566617 w 4103960"/>
              <a:gd name="connsiteY2" fmla="*/ 524326 h 3625435"/>
              <a:gd name="connsiteX3" fmla="*/ 3542192 w 4103960"/>
              <a:gd name="connsiteY3" fmla="*/ 536537 h 3625435"/>
              <a:gd name="connsiteX4" fmla="*/ 3432281 w 4103960"/>
              <a:gd name="connsiteY4" fmla="*/ 1794269 h 3625435"/>
              <a:gd name="connsiteX5" fmla="*/ 3371219 w 4103960"/>
              <a:gd name="connsiteY5" fmla="*/ 3039791 h 3625435"/>
              <a:gd name="connsiteX6" fmla="*/ 3236884 w 4103960"/>
              <a:gd name="connsiteY6" fmla="*/ 3235167 h 3625435"/>
              <a:gd name="connsiteX7" fmla="*/ 501316 w 4103960"/>
              <a:gd name="connsiteY7" fmla="*/ 3589286 h 3625435"/>
              <a:gd name="connsiteX8" fmla="*/ 609 w 4103960"/>
              <a:gd name="connsiteY8" fmla="*/ 3613708 h 3625435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542192 w 4103960"/>
              <a:gd name="connsiteY3" fmla="*/ 550576 h 3639474"/>
              <a:gd name="connsiteX4" fmla="*/ 3432281 w 4103960"/>
              <a:gd name="connsiteY4" fmla="*/ 1808308 h 3639474"/>
              <a:gd name="connsiteX5" fmla="*/ 3371219 w 4103960"/>
              <a:gd name="connsiteY5" fmla="*/ 3053830 h 3639474"/>
              <a:gd name="connsiteX6" fmla="*/ 3236884 w 4103960"/>
              <a:gd name="connsiteY6" fmla="*/ 3249206 h 3639474"/>
              <a:gd name="connsiteX7" fmla="*/ 501316 w 4103960"/>
              <a:gd name="connsiteY7" fmla="*/ 3603325 h 3639474"/>
              <a:gd name="connsiteX8" fmla="*/ 609 w 4103960"/>
              <a:gd name="connsiteY8" fmla="*/ 3627747 h 3639474"/>
              <a:gd name="connsiteX0" fmla="*/ 4103960 w 4103960"/>
              <a:gd name="connsiteY0" fmla="*/ 25503 h 3639474"/>
              <a:gd name="connsiteX1" fmla="*/ 3639891 w 4103960"/>
              <a:gd name="connsiteY1" fmla="*/ 172035 h 3639474"/>
              <a:gd name="connsiteX2" fmla="*/ 3566617 w 4103960"/>
              <a:gd name="connsiteY2" fmla="*/ 538365 h 3639474"/>
              <a:gd name="connsiteX3" fmla="*/ 3432281 w 4103960"/>
              <a:gd name="connsiteY3" fmla="*/ 1808308 h 3639474"/>
              <a:gd name="connsiteX4" fmla="*/ 3371219 w 4103960"/>
              <a:gd name="connsiteY4" fmla="*/ 3053830 h 3639474"/>
              <a:gd name="connsiteX5" fmla="*/ 3236884 w 4103960"/>
              <a:gd name="connsiteY5" fmla="*/ 3249206 h 3639474"/>
              <a:gd name="connsiteX6" fmla="*/ 501316 w 4103960"/>
              <a:gd name="connsiteY6" fmla="*/ 3603325 h 3639474"/>
              <a:gd name="connsiteX7" fmla="*/ 609 w 4103960"/>
              <a:gd name="connsiteY7" fmla="*/ 3627747 h 3639474"/>
              <a:gd name="connsiteX0" fmla="*/ 4103960 w 4103960"/>
              <a:gd name="connsiteY0" fmla="*/ 0 h 3613971"/>
              <a:gd name="connsiteX1" fmla="*/ 3639891 w 4103960"/>
              <a:gd name="connsiteY1" fmla="*/ 146532 h 3613971"/>
              <a:gd name="connsiteX2" fmla="*/ 3505556 w 4103960"/>
              <a:gd name="connsiteY2" fmla="*/ 732660 h 3613971"/>
              <a:gd name="connsiteX3" fmla="*/ 3432281 w 4103960"/>
              <a:gd name="connsiteY3" fmla="*/ 1782805 h 3613971"/>
              <a:gd name="connsiteX4" fmla="*/ 3371219 w 4103960"/>
              <a:gd name="connsiteY4" fmla="*/ 3028327 h 3613971"/>
              <a:gd name="connsiteX5" fmla="*/ 3236884 w 4103960"/>
              <a:gd name="connsiteY5" fmla="*/ 3223703 h 3613971"/>
              <a:gd name="connsiteX6" fmla="*/ 501316 w 4103960"/>
              <a:gd name="connsiteY6" fmla="*/ 3577822 h 3613971"/>
              <a:gd name="connsiteX7" fmla="*/ 609 w 4103960"/>
              <a:gd name="connsiteY7" fmla="*/ 3602244 h 3613971"/>
              <a:gd name="connsiteX0" fmla="*/ 4103960 w 4103960"/>
              <a:gd name="connsiteY0" fmla="*/ 2305 h 3616276"/>
              <a:gd name="connsiteX1" fmla="*/ 3969624 w 4103960"/>
              <a:gd name="connsiteY1" fmla="*/ 14517 h 3616276"/>
              <a:gd name="connsiteX2" fmla="*/ 3639891 w 4103960"/>
              <a:gd name="connsiteY2" fmla="*/ 148837 h 3616276"/>
              <a:gd name="connsiteX3" fmla="*/ 3505556 w 4103960"/>
              <a:gd name="connsiteY3" fmla="*/ 734965 h 3616276"/>
              <a:gd name="connsiteX4" fmla="*/ 3432281 w 4103960"/>
              <a:gd name="connsiteY4" fmla="*/ 1785110 h 3616276"/>
              <a:gd name="connsiteX5" fmla="*/ 3371219 w 4103960"/>
              <a:gd name="connsiteY5" fmla="*/ 3030632 h 3616276"/>
              <a:gd name="connsiteX6" fmla="*/ 3236884 w 4103960"/>
              <a:gd name="connsiteY6" fmla="*/ 3226008 h 3616276"/>
              <a:gd name="connsiteX7" fmla="*/ 501316 w 4103960"/>
              <a:gd name="connsiteY7" fmla="*/ 3580127 h 3616276"/>
              <a:gd name="connsiteX8" fmla="*/ 609 w 4103960"/>
              <a:gd name="connsiteY8" fmla="*/ 3604549 h 3616276"/>
              <a:gd name="connsiteX0" fmla="*/ 6912801 w 6912801"/>
              <a:gd name="connsiteY0" fmla="*/ 0 h 3809347"/>
              <a:gd name="connsiteX1" fmla="*/ 3969624 w 6912801"/>
              <a:gd name="connsiteY1" fmla="*/ 207588 h 3809347"/>
              <a:gd name="connsiteX2" fmla="*/ 3639891 w 6912801"/>
              <a:gd name="connsiteY2" fmla="*/ 341908 h 3809347"/>
              <a:gd name="connsiteX3" fmla="*/ 3505556 w 6912801"/>
              <a:gd name="connsiteY3" fmla="*/ 928036 h 3809347"/>
              <a:gd name="connsiteX4" fmla="*/ 3432281 w 6912801"/>
              <a:gd name="connsiteY4" fmla="*/ 1978181 h 3809347"/>
              <a:gd name="connsiteX5" fmla="*/ 3371219 w 6912801"/>
              <a:gd name="connsiteY5" fmla="*/ 3223703 h 3809347"/>
              <a:gd name="connsiteX6" fmla="*/ 3236884 w 6912801"/>
              <a:gd name="connsiteY6" fmla="*/ 3419079 h 3809347"/>
              <a:gd name="connsiteX7" fmla="*/ 501316 w 6912801"/>
              <a:gd name="connsiteY7" fmla="*/ 3773198 h 3809347"/>
              <a:gd name="connsiteX8" fmla="*/ 609 w 6912801"/>
              <a:gd name="connsiteY8" fmla="*/ 3797620 h 3809347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413 w 6912413"/>
              <a:gd name="connsiteY0" fmla="*/ 0 h 3805280"/>
              <a:gd name="connsiteX1" fmla="*/ 3969236 w 6912413"/>
              <a:gd name="connsiteY1" fmla="*/ 207588 h 3805280"/>
              <a:gd name="connsiteX2" fmla="*/ 3639503 w 6912413"/>
              <a:gd name="connsiteY2" fmla="*/ 341908 h 3805280"/>
              <a:gd name="connsiteX3" fmla="*/ 3505168 w 6912413"/>
              <a:gd name="connsiteY3" fmla="*/ 928036 h 3805280"/>
              <a:gd name="connsiteX4" fmla="*/ 3431893 w 6912413"/>
              <a:gd name="connsiteY4" fmla="*/ 1978181 h 3805280"/>
              <a:gd name="connsiteX5" fmla="*/ 3370831 w 6912413"/>
              <a:gd name="connsiteY5" fmla="*/ 3223703 h 3805280"/>
              <a:gd name="connsiteX6" fmla="*/ 3163222 w 6912413"/>
              <a:gd name="connsiteY6" fmla="*/ 3480134 h 3805280"/>
              <a:gd name="connsiteX7" fmla="*/ 500928 w 6912413"/>
              <a:gd name="connsiteY7" fmla="*/ 3773198 h 3805280"/>
              <a:gd name="connsiteX8" fmla="*/ 221 w 6912413"/>
              <a:gd name="connsiteY8" fmla="*/ 3797620 h 3805280"/>
              <a:gd name="connsiteX0" fmla="*/ 6912645 w 6912645"/>
              <a:gd name="connsiteY0" fmla="*/ 0 h 3805280"/>
              <a:gd name="connsiteX1" fmla="*/ 3969468 w 6912645"/>
              <a:gd name="connsiteY1" fmla="*/ 207588 h 3805280"/>
              <a:gd name="connsiteX2" fmla="*/ 3639735 w 6912645"/>
              <a:gd name="connsiteY2" fmla="*/ 341908 h 3805280"/>
              <a:gd name="connsiteX3" fmla="*/ 3505400 w 6912645"/>
              <a:gd name="connsiteY3" fmla="*/ 928036 h 3805280"/>
              <a:gd name="connsiteX4" fmla="*/ 3432125 w 6912645"/>
              <a:gd name="connsiteY4" fmla="*/ 1978181 h 3805280"/>
              <a:gd name="connsiteX5" fmla="*/ 3371063 w 6912645"/>
              <a:gd name="connsiteY5" fmla="*/ 3223703 h 3805280"/>
              <a:gd name="connsiteX6" fmla="*/ 3212304 w 6912645"/>
              <a:gd name="connsiteY6" fmla="*/ 3480134 h 3805280"/>
              <a:gd name="connsiteX7" fmla="*/ 501160 w 6912645"/>
              <a:gd name="connsiteY7" fmla="*/ 3773198 h 3805280"/>
              <a:gd name="connsiteX8" fmla="*/ 453 w 6912645"/>
              <a:gd name="connsiteY8" fmla="*/ 3797620 h 3805280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912332 w 6912332"/>
              <a:gd name="connsiteY0" fmla="*/ 0 h 3803725"/>
              <a:gd name="connsiteX1" fmla="*/ 3969155 w 6912332"/>
              <a:gd name="connsiteY1" fmla="*/ 207588 h 3803725"/>
              <a:gd name="connsiteX2" fmla="*/ 3639422 w 6912332"/>
              <a:gd name="connsiteY2" fmla="*/ 341908 h 3803725"/>
              <a:gd name="connsiteX3" fmla="*/ 3505087 w 6912332"/>
              <a:gd name="connsiteY3" fmla="*/ 928036 h 3803725"/>
              <a:gd name="connsiteX4" fmla="*/ 3431812 w 6912332"/>
              <a:gd name="connsiteY4" fmla="*/ 1978181 h 3803725"/>
              <a:gd name="connsiteX5" fmla="*/ 3370750 w 6912332"/>
              <a:gd name="connsiteY5" fmla="*/ 3223703 h 3803725"/>
              <a:gd name="connsiteX6" fmla="*/ 3138716 w 6912332"/>
              <a:gd name="connsiteY6" fmla="*/ 3504556 h 3803725"/>
              <a:gd name="connsiteX7" fmla="*/ 500847 w 6912332"/>
              <a:gd name="connsiteY7" fmla="*/ 3773198 h 3803725"/>
              <a:gd name="connsiteX8" fmla="*/ 140 w 6912332"/>
              <a:gd name="connsiteY8" fmla="*/ 3797620 h 3803725"/>
              <a:gd name="connsiteX0" fmla="*/ 6411485 w 6411485"/>
              <a:gd name="connsiteY0" fmla="*/ 0 h 3773198"/>
              <a:gd name="connsiteX1" fmla="*/ 3468308 w 6411485"/>
              <a:gd name="connsiteY1" fmla="*/ 207588 h 3773198"/>
              <a:gd name="connsiteX2" fmla="*/ 3138575 w 6411485"/>
              <a:gd name="connsiteY2" fmla="*/ 341908 h 3773198"/>
              <a:gd name="connsiteX3" fmla="*/ 3004240 w 6411485"/>
              <a:gd name="connsiteY3" fmla="*/ 928036 h 3773198"/>
              <a:gd name="connsiteX4" fmla="*/ 2930965 w 6411485"/>
              <a:gd name="connsiteY4" fmla="*/ 1978181 h 3773198"/>
              <a:gd name="connsiteX5" fmla="*/ 2869903 w 6411485"/>
              <a:gd name="connsiteY5" fmla="*/ 3223703 h 3773198"/>
              <a:gd name="connsiteX6" fmla="*/ 2637869 w 6411485"/>
              <a:gd name="connsiteY6" fmla="*/ 3504556 h 3773198"/>
              <a:gd name="connsiteX7" fmla="*/ 0 w 6411485"/>
              <a:gd name="connsiteY7" fmla="*/ 3773198 h 3773198"/>
              <a:gd name="connsiteX0" fmla="*/ 3773616 w 3773616"/>
              <a:gd name="connsiteY0" fmla="*/ 0 h 3504556"/>
              <a:gd name="connsiteX1" fmla="*/ 830439 w 3773616"/>
              <a:gd name="connsiteY1" fmla="*/ 207588 h 3504556"/>
              <a:gd name="connsiteX2" fmla="*/ 500706 w 3773616"/>
              <a:gd name="connsiteY2" fmla="*/ 341908 h 3504556"/>
              <a:gd name="connsiteX3" fmla="*/ 366371 w 3773616"/>
              <a:gd name="connsiteY3" fmla="*/ 928036 h 3504556"/>
              <a:gd name="connsiteX4" fmla="*/ 293096 w 3773616"/>
              <a:gd name="connsiteY4" fmla="*/ 1978181 h 3504556"/>
              <a:gd name="connsiteX5" fmla="*/ 232034 w 3773616"/>
              <a:gd name="connsiteY5" fmla="*/ 3223703 h 3504556"/>
              <a:gd name="connsiteX6" fmla="*/ 0 w 3773616"/>
              <a:gd name="connsiteY6" fmla="*/ 3504556 h 3504556"/>
              <a:gd name="connsiteX0" fmla="*/ 3541582 w 3541582"/>
              <a:gd name="connsiteY0" fmla="*/ 0 h 3223703"/>
              <a:gd name="connsiteX1" fmla="*/ 598405 w 3541582"/>
              <a:gd name="connsiteY1" fmla="*/ 207588 h 3223703"/>
              <a:gd name="connsiteX2" fmla="*/ 268672 w 3541582"/>
              <a:gd name="connsiteY2" fmla="*/ 341908 h 3223703"/>
              <a:gd name="connsiteX3" fmla="*/ 134337 w 3541582"/>
              <a:gd name="connsiteY3" fmla="*/ 928036 h 3223703"/>
              <a:gd name="connsiteX4" fmla="*/ 61062 w 3541582"/>
              <a:gd name="connsiteY4" fmla="*/ 1978181 h 3223703"/>
              <a:gd name="connsiteX5" fmla="*/ 0 w 3541582"/>
              <a:gd name="connsiteY5" fmla="*/ 3223703 h 3223703"/>
              <a:gd name="connsiteX0" fmla="*/ 3480520 w 3480520"/>
              <a:gd name="connsiteY0" fmla="*/ 0 h 1978181"/>
              <a:gd name="connsiteX1" fmla="*/ 537343 w 3480520"/>
              <a:gd name="connsiteY1" fmla="*/ 207588 h 1978181"/>
              <a:gd name="connsiteX2" fmla="*/ 207610 w 3480520"/>
              <a:gd name="connsiteY2" fmla="*/ 341908 h 1978181"/>
              <a:gd name="connsiteX3" fmla="*/ 73275 w 3480520"/>
              <a:gd name="connsiteY3" fmla="*/ 928036 h 1978181"/>
              <a:gd name="connsiteX4" fmla="*/ 0 w 3480520"/>
              <a:gd name="connsiteY4" fmla="*/ 1978181 h 19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520" h="1978181">
                <a:moveTo>
                  <a:pt x="3480520" y="0"/>
                </a:moveTo>
                <a:cubicBezTo>
                  <a:pt x="3458131" y="2035"/>
                  <a:pt x="614688" y="183166"/>
                  <a:pt x="537343" y="207588"/>
                </a:cubicBezTo>
                <a:cubicBezTo>
                  <a:pt x="459998" y="232010"/>
                  <a:pt x="284955" y="221833"/>
                  <a:pt x="207610" y="341908"/>
                </a:cubicBezTo>
                <a:cubicBezTo>
                  <a:pt x="130265" y="461983"/>
                  <a:pt x="107877" y="655324"/>
                  <a:pt x="73275" y="928036"/>
                </a:cubicBezTo>
                <a:cubicBezTo>
                  <a:pt x="38673" y="1200748"/>
                  <a:pt x="22390" y="1595570"/>
                  <a:pt x="0" y="1978181"/>
                </a:cubicBezTo>
              </a:path>
            </a:pathLst>
          </a:cu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30657" y="1826378"/>
            <a:ext cx="178397" cy="1902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41584" y="2005453"/>
            <a:ext cx="178397" cy="1902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150740" y="2089057"/>
            <a:ext cx="2993261" cy="1351891"/>
            <a:chOff x="6150740" y="2089057"/>
            <a:chExt cx="2993261" cy="1351891"/>
          </a:xfrm>
        </p:grpSpPr>
        <p:sp>
          <p:nvSpPr>
            <p:cNvPr id="22" name="TextBox 21"/>
            <p:cNvSpPr txBox="1"/>
            <p:nvPr/>
          </p:nvSpPr>
          <p:spPr>
            <a:xfrm>
              <a:off x="6150740" y="2517618"/>
              <a:ext cx="29932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1) Magnetize by applying high current to coil to flip all dipoles to same orientation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7141400" y="2089057"/>
              <a:ext cx="215383" cy="48426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128" y="1732870"/>
            <a:ext cx="4307892" cy="646331"/>
            <a:chOff x="89128" y="1732870"/>
            <a:chExt cx="4307892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89128" y="1732870"/>
              <a:ext cx="35731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2) Stays magnetized when current removed (dipoles stay aligned)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389907" y="1960893"/>
              <a:ext cx="1007113" cy="95143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07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73" y="966138"/>
            <a:ext cx="5449427" cy="51298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Inductance Sensing Circuit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2017-07-12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Belicki, Caltech Optical Observatories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ADF9-9FEA-7D42-96E2-3EB0FCF800BB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5756" y="4755274"/>
            <a:ext cx="308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On to de-energize EPM, </a:t>
            </a:r>
          </a:p>
          <a:p>
            <a:pPr algn="r"/>
            <a:r>
              <a:rPr lang="en-US" dirty="0" smtClean="0"/>
              <a:t>Off when sensing.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591" y="3339064"/>
            <a:ext cx="127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V pulse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608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icity">
  <a:themeElements>
    <a:clrScheme name="simplicit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plicity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implicit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icit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icit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simplicity.thmx</Template>
  <TotalTime>4371</TotalTime>
  <Words>1165</Words>
  <Application>Microsoft Office PowerPoint</Application>
  <PresentationFormat>On-screen Show (4:3)</PresentationFormat>
  <Paragraphs>254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simplicity</vt:lpstr>
      <vt:lpstr>Inductance in an  Electro-Permanent Magnet as a proxy for Holding Force</vt:lpstr>
      <vt:lpstr>Zwicky Transient Facility’s (ZTF) Need</vt:lpstr>
      <vt:lpstr>Electro-Permanent Magnets!</vt:lpstr>
      <vt:lpstr>What is an Electro-Permanent Magnet (EPM)?</vt:lpstr>
      <vt:lpstr>Force vs Current</vt:lpstr>
      <vt:lpstr>Force vs Distance</vt:lpstr>
      <vt:lpstr>B-H curves for electromagnet</vt:lpstr>
      <vt:lpstr>Permanent magnets = high hysteresis</vt:lpstr>
      <vt:lpstr>Inductance Sensing Circuit</vt:lpstr>
      <vt:lpstr>L-R Circuit rise time</vt:lpstr>
      <vt:lpstr>L-R Circuit rise time</vt:lpstr>
      <vt:lpstr>Measure initial rise with short pulse</vt:lpstr>
      <vt:lpstr>EPM is non-Linear Inductor!!</vt:lpstr>
      <vt:lpstr>Let there be light!</vt:lpstr>
      <vt:lpstr>Faraday’s Law</vt:lpstr>
      <vt:lpstr>B-H curves for electromagnet</vt:lpstr>
      <vt:lpstr>B-H curve for permanent magnet</vt:lpstr>
      <vt:lpstr>When air gap is bridged</vt:lpstr>
      <vt:lpstr>Ambiguity!</vt:lpstr>
      <vt:lpstr>Non-monotonicity hypothesis</vt:lpstr>
      <vt:lpstr>More current helps,  but still not monotonic</vt:lpstr>
      <vt:lpstr>Subtract initial reading   monotonic</vt:lpstr>
      <vt:lpstr>Multiple Pulse Times</vt:lpstr>
      <vt:lpstr>Breaking Ambiguity!</vt:lpstr>
      <vt:lpstr>Variations Between EPMs</vt:lpstr>
      <vt:lpstr>Variations Between EPMs: signal @1ms – signal @ 0.5ms with scaling)</vt:lpstr>
      <vt:lpstr>Variations Between EPMs: signal @1ms – signal @ 0.5ms w/o scaling)</vt:lpstr>
      <vt:lpstr>Calibrations In Progress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Inductance as a Measurement of Holding Force of Electropermanent Magnets</dc:title>
  <dc:creator>Justin Belicki</dc:creator>
  <cp:lastModifiedBy>Justin Belicki</cp:lastModifiedBy>
  <cp:revision>58</cp:revision>
  <dcterms:created xsi:type="dcterms:W3CDTF">2017-07-07T22:18:02Z</dcterms:created>
  <dcterms:modified xsi:type="dcterms:W3CDTF">2017-07-12T00:02:16Z</dcterms:modified>
</cp:coreProperties>
</file>