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6" r:id="rId3"/>
    <p:sldId id="273" r:id="rId4"/>
    <p:sldId id="276" r:id="rId5"/>
    <p:sldId id="274" r:id="rId6"/>
    <p:sldId id="275" r:id="rId7"/>
    <p:sldId id="278" r:id="rId8"/>
    <p:sldId id="277" r:id="rId9"/>
    <p:sldId id="296" r:id="rId10"/>
    <p:sldId id="266" r:id="rId11"/>
    <p:sldId id="297" r:id="rId12"/>
    <p:sldId id="270" r:id="rId13"/>
    <p:sldId id="258" r:id="rId14"/>
    <p:sldId id="260" r:id="rId15"/>
    <p:sldId id="298" r:id="rId16"/>
    <p:sldId id="265" r:id="rId17"/>
    <p:sldId id="268" r:id="rId18"/>
    <p:sldId id="259" r:id="rId19"/>
    <p:sldId id="299" r:id="rId20"/>
    <p:sldId id="272" r:id="rId21"/>
    <p:sldId id="300" r:id="rId22"/>
    <p:sldId id="269" r:id="rId23"/>
    <p:sldId id="279" r:id="rId24"/>
    <p:sldId id="281" r:id="rId25"/>
    <p:sldId id="282" r:id="rId26"/>
    <p:sldId id="304" r:id="rId27"/>
    <p:sldId id="301" r:id="rId28"/>
    <p:sldId id="284" r:id="rId29"/>
    <p:sldId id="308" r:id="rId30"/>
    <p:sldId id="306" r:id="rId31"/>
    <p:sldId id="283" r:id="rId32"/>
    <p:sldId id="285" r:id="rId33"/>
    <p:sldId id="302" r:id="rId34"/>
    <p:sldId id="287" r:id="rId35"/>
    <p:sldId id="30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46" autoAdjust="0"/>
  </p:normalViewPr>
  <p:slideViewPr>
    <p:cSldViewPr snapToGrid="0">
      <p:cViewPr varScale="1">
        <p:scale>
          <a:sx n="154" d="100"/>
          <a:sy n="154" d="100"/>
        </p:scale>
        <p:origin x="53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chael%20Feeney\Desktop\Caltech%20-%20mfeeney\Reports\ZTF\ZTF%20-%20Electronics%20Liquid%20Cooling\ZTF%20-%20Electronics%20Cooling.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Chiller Supply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0"/>
          <c:tx>
            <c:v>Chiller</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'Pressure Drop'!$A$66:$A$77</c:f>
              <c:numCache>
                <c:formatCode>General</c:formatCode>
                <c:ptCount val="12"/>
                <c:pt idx="0">
                  <c:v>1</c:v>
                </c:pt>
                <c:pt idx="1">
                  <c:v>1.5</c:v>
                </c:pt>
                <c:pt idx="2">
                  <c:v>2</c:v>
                </c:pt>
                <c:pt idx="3">
                  <c:v>2.5</c:v>
                </c:pt>
                <c:pt idx="4">
                  <c:v>3</c:v>
                </c:pt>
                <c:pt idx="5">
                  <c:v>3.5</c:v>
                </c:pt>
                <c:pt idx="6">
                  <c:v>4</c:v>
                </c:pt>
                <c:pt idx="7">
                  <c:v>4.5</c:v>
                </c:pt>
                <c:pt idx="8">
                  <c:v>5</c:v>
                </c:pt>
                <c:pt idx="9">
                  <c:v>5.5</c:v>
                </c:pt>
                <c:pt idx="10">
                  <c:v>6</c:v>
                </c:pt>
                <c:pt idx="11">
                  <c:v>6.5</c:v>
                </c:pt>
              </c:numCache>
            </c:numRef>
          </c:xVal>
          <c:yVal>
            <c:numRef>
              <c:f>'Pressure Drop'!$C$66:$C$77</c:f>
              <c:numCache>
                <c:formatCode>General</c:formatCode>
                <c:ptCount val="12"/>
                <c:pt idx="0">
                  <c:v>45.951000000000001</c:v>
                </c:pt>
                <c:pt idx="1">
                  <c:v>45.084000000000003</c:v>
                </c:pt>
                <c:pt idx="2">
                  <c:v>44.216999999999999</c:v>
                </c:pt>
                <c:pt idx="3">
                  <c:v>43.35</c:v>
                </c:pt>
                <c:pt idx="4">
                  <c:v>42.482999999999997</c:v>
                </c:pt>
                <c:pt idx="5">
                  <c:v>41.616</c:v>
                </c:pt>
                <c:pt idx="6">
                  <c:v>40.749000000000002</c:v>
                </c:pt>
                <c:pt idx="7">
                  <c:v>39.881999999999998</c:v>
                </c:pt>
                <c:pt idx="8">
                  <c:v>39.015000000000001</c:v>
                </c:pt>
                <c:pt idx="9">
                  <c:v>38.147999999999996</c:v>
                </c:pt>
                <c:pt idx="10">
                  <c:v>37.280999999999999</c:v>
                </c:pt>
                <c:pt idx="11">
                  <c:v>36.414000000000001</c:v>
                </c:pt>
              </c:numCache>
            </c:numRef>
          </c:yVal>
          <c:smooth val="0"/>
          <c:extLst>
            <c:ext xmlns:c16="http://schemas.microsoft.com/office/drawing/2014/chart" uri="{C3380CC4-5D6E-409C-BE32-E72D297353CC}">
              <c16:uniqueId val="{00000000-1554-4658-9141-DB0A69BC5525}"/>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min val="3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dirty="0"/>
                  <a:t>Supply Pressure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E-Rack HX: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0"/>
          <c:tx>
            <c:v>E-Rack HX</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'Pressure Drop'!$E$8:$E$16</c:f>
              <c:numCache>
                <c:formatCode>General</c:formatCode>
                <c:ptCount val="9"/>
                <c:pt idx="0">
                  <c:v>0.5</c:v>
                </c:pt>
                <c:pt idx="1">
                  <c:v>1</c:v>
                </c:pt>
                <c:pt idx="2">
                  <c:v>1.5</c:v>
                </c:pt>
                <c:pt idx="3">
                  <c:v>2</c:v>
                </c:pt>
                <c:pt idx="4">
                  <c:v>2.5</c:v>
                </c:pt>
                <c:pt idx="5">
                  <c:v>3</c:v>
                </c:pt>
                <c:pt idx="6">
                  <c:v>3.5</c:v>
                </c:pt>
                <c:pt idx="7">
                  <c:v>4</c:v>
                </c:pt>
                <c:pt idx="8">
                  <c:v>4.5</c:v>
                </c:pt>
              </c:numCache>
            </c:numRef>
          </c:xVal>
          <c:yVal>
            <c:numRef>
              <c:f>'Pressure Drop'!$L$8:$L$16</c:f>
              <c:numCache>
                <c:formatCode>General</c:formatCode>
                <c:ptCount val="9"/>
                <c:pt idx="0">
                  <c:v>0.6</c:v>
                </c:pt>
                <c:pt idx="1">
                  <c:v>2.4</c:v>
                </c:pt>
                <c:pt idx="2">
                  <c:v>5.3999999999999995</c:v>
                </c:pt>
                <c:pt idx="3">
                  <c:v>8.4</c:v>
                </c:pt>
                <c:pt idx="4">
                  <c:v>13.2</c:v>
                </c:pt>
                <c:pt idx="5">
                  <c:v>17.7</c:v>
                </c:pt>
                <c:pt idx="6">
                  <c:v>22.8</c:v>
                </c:pt>
                <c:pt idx="7">
                  <c:v>28.799999999999997</c:v>
                </c:pt>
                <c:pt idx="8">
                  <c:v>38.4</c:v>
                </c:pt>
              </c:numCache>
            </c:numRef>
          </c:yVal>
          <c:smooth val="0"/>
          <c:extLst>
            <c:ext xmlns:c16="http://schemas.microsoft.com/office/drawing/2014/chart" uri="{C3380CC4-5D6E-409C-BE32-E72D297353CC}">
              <c16:uniqueId val="{00000000-E16B-4269-BACD-9C97DCD14879}"/>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Archon HX: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2"/>
          <c:order val="0"/>
          <c:tx>
            <c:v>Archon HX (1X)</c:v>
          </c:tx>
          <c:spPr>
            <a:ln w="9525"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Drop'!$K$33:$K$45</c:f>
              <c:numCache>
                <c:formatCode>General</c:formatCode>
                <c:ptCount val="13"/>
                <c:pt idx="0">
                  <c:v>0.3</c:v>
                </c:pt>
                <c:pt idx="1">
                  <c:v>1</c:v>
                </c:pt>
                <c:pt idx="2">
                  <c:v>1.5</c:v>
                </c:pt>
                <c:pt idx="3">
                  <c:v>2</c:v>
                </c:pt>
                <c:pt idx="4">
                  <c:v>3</c:v>
                </c:pt>
                <c:pt idx="5">
                  <c:v>3.8</c:v>
                </c:pt>
                <c:pt idx="6">
                  <c:v>4.8</c:v>
                </c:pt>
                <c:pt idx="7">
                  <c:v>6</c:v>
                </c:pt>
                <c:pt idx="8">
                  <c:v>7</c:v>
                </c:pt>
                <c:pt idx="9">
                  <c:v>9</c:v>
                </c:pt>
                <c:pt idx="10">
                  <c:v>11.5</c:v>
                </c:pt>
                <c:pt idx="11">
                  <c:v>17</c:v>
                </c:pt>
                <c:pt idx="12">
                  <c:v>25</c:v>
                </c:pt>
              </c:numCache>
            </c:numRef>
          </c:yVal>
          <c:smooth val="0"/>
          <c:extLst>
            <c:ext xmlns:c16="http://schemas.microsoft.com/office/drawing/2014/chart" uri="{C3380CC4-5D6E-409C-BE32-E72D297353CC}">
              <c16:uniqueId val="{00000000-F7D7-4D65-AC6D-41D8280B33C5}"/>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Main Line: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0"/>
          <c:tx>
            <c:v>Main Line</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'Pressure Drop'!$F$8:$F$19</c:f>
              <c:numCache>
                <c:formatCode>General</c:formatCode>
                <c:ptCount val="12"/>
                <c:pt idx="0">
                  <c:v>2.6</c:v>
                </c:pt>
                <c:pt idx="1">
                  <c:v>3.1</c:v>
                </c:pt>
                <c:pt idx="2">
                  <c:v>3.6</c:v>
                </c:pt>
                <c:pt idx="3">
                  <c:v>4.0999999999999996</c:v>
                </c:pt>
                <c:pt idx="4">
                  <c:v>4.5999999999999996</c:v>
                </c:pt>
                <c:pt idx="5">
                  <c:v>5.0999999999999996</c:v>
                </c:pt>
                <c:pt idx="6">
                  <c:v>5.6</c:v>
                </c:pt>
                <c:pt idx="7">
                  <c:v>6.1</c:v>
                </c:pt>
                <c:pt idx="8">
                  <c:v>6.6</c:v>
                </c:pt>
                <c:pt idx="9">
                  <c:v>7.1</c:v>
                </c:pt>
                <c:pt idx="10">
                  <c:v>7.6</c:v>
                </c:pt>
                <c:pt idx="11">
                  <c:v>8.1</c:v>
                </c:pt>
              </c:numCache>
            </c:numRef>
          </c:xVal>
          <c:yVal>
            <c:numRef>
              <c:f>'Pressure Drop'!$J$8:$J$19</c:f>
              <c:numCache>
                <c:formatCode>General</c:formatCode>
                <c:ptCount val="12"/>
                <c:pt idx="0">
                  <c:v>1.6414256219821617</c:v>
                </c:pt>
                <c:pt idx="1">
                  <c:v>2.3334467791787827</c:v>
                </c:pt>
                <c:pt idx="2">
                  <c:v>3.1468751569362166</c:v>
                </c:pt>
                <c:pt idx="3">
                  <c:v>4.0817107552544574</c:v>
                </c:pt>
                <c:pt idx="4">
                  <c:v>5.1379535741335101</c:v>
                </c:pt>
                <c:pt idx="5">
                  <c:v>6.3156036135733755</c:v>
                </c:pt>
                <c:pt idx="6">
                  <c:v>7.6146608735740511</c:v>
                </c:pt>
                <c:pt idx="7">
                  <c:v>9.0351253541355359</c:v>
                </c:pt>
                <c:pt idx="8">
                  <c:v>10.576997055257833</c:v>
                </c:pt>
                <c:pt idx="9">
                  <c:v>12.240275976940941</c:v>
                </c:pt>
                <c:pt idx="10">
                  <c:v>14.02496211918486</c:v>
                </c:pt>
                <c:pt idx="11">
                  <c:v>15.931055481989587</c:v>
                </c:pt>
              </c:numCache>
            </c:numRef>
          </c:yVal>
          <c:smooth val="0"/>
          <c:extLst>
            <c:ext xmlns:c16="http://schemas.microsoft.com/office/drawing/2014/chart" uri="{C3380CC4-5D6E-409C-BE32-E72D297353CC}">
              <c16:uniqueId val="{00000000-6BAE-4D9E-B75C-2D62AC84DDDF}"/>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Archon Lines: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0"/>
          <c:tx>
            <c:v>Archon Line 1 (12ft)</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Drop'!$J$33:$J$45</c:f>
              <c:numCache>
                <c:formatCode>General</c:formatCode>
                <c:ptCount val="13"/>
                <c:pt idx="0">
                  <c:v>2.8346166462887765E-2</c:v>
                </c:pt>
                <c:pt idx="1">
                  <c:v>0.11338466585155106</c:v>
                </c:pt>
                <c:pt idx="2">
                  <c:v>0.25511549816598977</c:v>
                </c:pt>
                <c:pt idx="3">
                  <c:v>0.45353866340620425</c:v>
                </c:pt>
                <c:pt idx="4">
                  <c:v>0.70865416157219396</c:v>
                </c:pt>
                <c:pt idx="5">
                  <c:v>1.0204619926639591</c:v>
                </c:pt>
                <c:pt idx="6">
                  <c:v>1.3889621566815</c:v>
                </c:pt>
                <c:pt idx="7">
                  <c:v>1.814154653624817</c:v>
                </c:pt>
                <c:pt idx="8">
                  <c:v>2.2960394834939089</c:v>
                </c:pt>
                <c:pt idx="9">
                  <c:v>2.8346166462887759</c:v>
                </c:pt>
                <c:pt idx="10">
                  <c:v>3.4298861420094195</c:v>
                </c:pt>
                <c:pt idx="11">
                  <c:v>4.0818479706558364</c:v>
                </c:pt>
                <c:pt idx="12">
                  <c:v>4.7905021322280312</c:v>
                </c:pt>
              </c:numCache>
            </c:numRef>
          </c:yVal>
          <c:smooth val="0"/>
          <c:extLst>
            <c:ext xmlns:c16="http://schemas.microsoft.com/office/drawing/2014/chart" uri="{C3380CC4-5D6E-409C-BE32-E72D297353CC}">
              <c16:uniqueId val="{00000000-331F-4B46-82C1-0A12BBCFF85D}"/>
            </c:ext>
          </c:extLst>
        </c:ser>
        <c:ser>
          <c:idx val="0"/>
          <c:order val="1"/>
          <c:tx>
            <c:v>Archon Line 2 (20ft)</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Drop'!$J$47:$J$59</c:f>
              <c:numCache>
                <c:formatCode>General</c:formatCode>
                <c:ptCount val="13"/>
                <c:pt idx="0">
                  <c:v>4.7243610771479608E-2</c:v>
                </c:pt>
                <c:pt idx="1">
                  <c:v>0.18897444308591843</c:v>
                </c:pt>
                <c:pt idx="2">
                  <c:v>0.42519249694331634</c:v>
                </c:pt>
                <c:pt idx="3">
                  <c:v>0.75589777234367372</c:v>
                </c:pt>
                <c:pt idx="4">
                  <c:v>1.18109026928699</c:v>
                </c:pt>
                <c:pt idx="5">
                  <c:v>1.7007699877732654</c:v>
                </c:pt>
                <c:pt idx="6">
                  <c:v>2.3149369278025005</c:v>
                </c:pt>
                <c:pt idx="7">
                  <c:v>3.0235910893746949</c:v>
                </c:pt>
                <c:pt idx="8">
                  <c:v>3.8267324724898484</c:v>
                </c:pt>
                <c:pt idx="9">
                  <c:v>4.7243610771479601</c:v>
                </c:pt>
                <c:pt idx="10">
                  <c:v>5.716476903349033</c:v>
                </c:pt>
                <c:pt idx="11">
                  <c:v>6.8030799510930615</c:v>
                </c:pt>
                <c:pt idx="12">
                  <c:v>7.9841702203800526</c:v>
                </c:pt>
              </c:numCache>
            </c:numRef>
          </c:yVal>
          <c:smooth val="0"/>
          <c:extLst>
            <c:ext xmlns:c16="http://schemas.microsoft.com/office/drawing/2014/chart" uri="{C3380CC4-5D6E-409C-BE32-E72D297353CC}">
              <c16:uniqueId val="{00000001-331F-4B46-82C1-0A12BBCFF85D}"/>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E-Rack Branch: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2"/>
          <c:tx>
            <c:v>Main Line + 2.1gpm Archon</c:v>
          </c:tx>
          <c:spPr>
            <a:ln w="31750" cap="rnd">
              <a:solidFill>
                <a:srgbClr val="00B050"/>
              </a:solidFill>
              <a:prstDash val="sysDot"/>
              <a:round/>
            </a:ln>
            <a:effectLst>
              <a:outerShdw blurRad="57150" dist="19050" dir="5400000" algn="ctr" rotWithShape="0">
                <a:srgbClr val="000000">
                  <a:alpha val="63000"/>
                </a:srgbClr>
              </a:outerShdw>
            </a:effectLst>
          </c:spPr>
          <c:marker>
            <c:symbol val="square"/>
            <c:size val="6"/>
            <c:spPr>
              <a:solidFill>
                <a:srgbClr val="00B050"/>
              </a:solidFill>
              <a:ln w="9525" cap="rnd">
                <a:solidFill>
                  <a:srgbClr val="00B050"/>
                </a:solidFill>
                <a:round/>
              </a:ln>
              <a:effectLst>
                <a:outerShdw blurRad="57150" dist="19050" dir="5400000" algn="ctr" rotWithShape="0">
                  <a:srgbClr val="000000">
                    <a:alpha val="63000"/>
                  </a:srgbClr>
                </a:outerShdw>
              </a:effectLst>
            </c:spPr>
          </c:marker>
          <c:xVal>
            <c:numRef>
              <c:f>'Pressure Drop'!$F$8:$F$19</c:f>
              <c:numCache>
                <c:formatCode>General</c:formatCode>
                <c:ptCount val="12"/>
                <c:pt idx="0">
                  <c:v>2.6</c:v>
                </c:pt>
                <c:pt idx="1">
                  <c:v>3.1</c:v>
                </c:pt>
                <c:pt idx="2">
                  <c:v>3.6</c:v>
                </c:pt>
                <c:pt idx="3">
                  <c:v>4.0999999999999996</c:v>
                </c:pt>
                <c:pt idx="4">
                  <c:v>4.5999999999999996</c:v>
                </c:pt>
                <c:pt idx="5">
                  <c:v>5.0999999999999996</c:v>
                </c:pt>
                <c:pt idx="6">
                  <c:v>5.6</c:v>
                </c:pt>
                <c:pt idx="7">
                  <c:v>6.1</c:v>
                </c:pt>
                <c:pt idx="8">
                  <c:v>6.6</c:v>
                </c:pt>
                <c:pt idx="9">
                  <c:v>7.1</c:v>
                </c:pt>
                <c:pt idx="10">
                  <c:v>7.6</c:v>
                </c:pt>
                <c:pt idx="11">
                  <c:v>8.1</c:v>
                </c:pt>
              </c:numCache>
            </c:numRef>
          </c:xVal>
          <c:yVal>
            <c:numRef>
              <c:f>'Pressure Drop'!$J$8:$J$19</c:f>
              <c:numCache>
                <c:formatCode>General</c:formatCode>
                <c:ptCount val="12"/>
                <c:pt idx="0">
                  <c:v>1.6414256219821617</c:v>
                </c:pt>
                <c:pt idx="1">
                  <c:v>2.3334467791787827</c:v>
                </c:pt>
                <c:pt idx="2">
                  <c:v>3.1468751569362166</c:v>
                </c:pt>
                <c:pt idx="3">
                  <c:v>4.0817107552544574</c:v>
                </c:pt>
                <c:pt idx="4">
                  <c:v>5.1379535741335101</c:v>
                </c:pt>
                <c:pt idx="5">
                  <c:v>6.3156036135733755</c:v>
                </c:pt>
                <c:pt idx="6">
                  <c:v>7.6146608735740511</c:v>
                </c:pt>
                <c:pt idx="7">
                  <c:v>9.0351253541355359</c:v>
                </c:pt>
                <c:pt idx="8">
                  <c:v>10.576997055257833</c:v>
                </c:pt>
                <c:pt idx="9">
                  <c:v>12.240275976940941</c:v>
                </c:pt>
                <c:pt idx="10">
                  <c:v>14.02496211918486</c:v>
                </c:pt>
                <c:pt idx="11">
                  <c:v>15.931055481989587</c:v>
                </c:pt>
              </c:numCache>
            </c:numRef>
          </c:yVal>
          <c:smooth val="0"/>
          <c:extLst>
            <c:ext xmlns:c16="http://schemas.microsoft.com/office/drawing/2014/chart" uri="{C3380CC4-5D6E-409C-BE32-E72D297353CC}">
              <c16:uniqueId val="{00000000-C0FF-45FE-AEF9-299C9E81BF5B}"/>
            </c:ext>
          </c:extLst>
        </c:ser>
        <c:ser>
          <c:idx val="3"/>
          <c:order val="3"/>
          <c:tx>
            <c:v>Chiller Supply</c:v>
          </c:tx>
          <c:spPr>
            <a:ln w="31750" cap="rnd">
              <a:solidFill>
                <a:schemeClr val="accent4"/>
              </a:solidFill>
              <a:prstDash val="sysDot"/>
              <a:round/>
            </a:ln>
            <a:effectLst>
              <a:outerShdw blurRad="57150" dist="19050" dir="5400000" algn="ctr" rotWithShape="0">
                <a:srgbClr val="000000">
                  <a:alpha val="63000"/>
                </a:srgbClr>
              </a:outerShdw>
            </a:effectLst>
          </c:spPr>
          <c:marker>
            <c:symbol val="square"/>
            <c:size val="5"/>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c:spPr>
          </c:marker>
          <c:xVal>
            <c:numRef>
              <c:f>'Pressure Drop'!$A$66:$A$77</c:f>
              <c:numCache>
                <c:formatCode>General</c:formatCode>
                <c:ptCount val="12"/>
                <c:pt idx="0">
                  <c:v>1</c:v>
                </c:pt>
                <c:pt idx="1">
                  <c:v>1.5</c:v>
                </c:pt>
                <c:pt idx="2">
                  <c:v>2</c:v>
                </c:pt>
                <c:pt idx="3">
                  <c:v>2.5</c:v>
                </c:pt>
                <c:pt idx="4">
                  <c:v>3</c:v>
                </c:pt>
                <c:pt idx="5">
                  <c:v>3.5</c:v>
                </c:pt>
                <c:pt idx="6">
                  <c:v>4</c:v>
                </c:pt>
                <c:pt idx="7">
                  <c:v>4.5</c:v>
                </c:pt>
                <c:pt idx="8">
                  <c:v>5</c:v>
                </c:pt>
                <c:pt idx="9">
                  <c:v>5.5</c:v>
                </c:pt>
                <c:pt idx="10">
                  <c:v>6</c:v>
                </c:pt>
                <c:pt idx="11">
                  <c:v>6.5</c:v>
                </c:pt>
              </c:numCache>
            </c:numRef>
          </c:xVal>
          <c:yVal>
            <c:numRef>
              <c:f>'Pressure Drop'!$C$66:$C$77</c:f>
              <c:numCache>
                <c:formatCode>General</c:formatCode>
                <c:ptCount val="12"/>
                <c:pt idx="0">
                  <c:v>45.951000000000001</c:v>
                </c:pt>
                <c:pt idx="1">
                  <c:v>45.084000000000003</c:v>
                </c:pt>
                <c:pt idx="2">
                  <c:v>44.216999999999999</c:v>
                </c:pt>
                <c:pt idx="3">
                  <c:v>43.35</c:v>
                </c:pt>
                <c:pt idx="4">
                  <c:v>42.482999999999997</c:v>
                </c:pt>
                <c:pt idx="5">
                  <c:v>41.616</c:v>
                </c:pt>
                <c:pt idx="6">
                  <c:v>40.749000000000002</c:v>
                </c:pt>
                <c:pt idx="7">
                  <c:v>39.881999999999998</c:v>
                </c:pt>
                <c:pt idx="8">
                  <c:v>39.015000000000001</c:v>
                </c:pt>
                <c:pt idx="9">
                  <c:v>38.147999999999996</c:v>
                </c:pt>
                <c:pt idx="10">
                  <c:v>37.280999999999999</c:v>
                </c:pt>
                <c:pt idx="11">
                  <c:v>36.414000000000001</c:v>
                </c:pt>
              </c:numCache>
            </c:numRef>
          </c:yVal>
          <c:smooth val="0"/>
          <c:extLst>
            <c:ext xmlns:c16="http://schemas.microsoft.com/office/drawing/2014/chart" uri="{C3380CC4-5D6E-409C-BE32-E72D297353CC}">
              <c16:uniqueId val="{00000001-C0FF-45FE-AEF9-299C9E81BF5B}"/>
            </c:ext>
          </c:extLst>
        </c:ser>
        <c:dLbls>
          <c:showLegendKey val="0"/>
          <c:showVal val="0"/>
          <c:showCatName val="0"/>
          <c:showSerName val="0"/>
          <c:showPercent val="0"/>
          <c:showBubbleSize val="0"/>
        </c:dLbls>
        <c:axId val="184792240"/>
        <c:axId val="184793224"/>
      </c:scatterChart>
      <c:scatterChart>
        <c:scatterStyle val="lineMarker"/>
        <c:varyColors val="0"/>
        <c:ser>
          <c:idx val="0"/>
          <c:order val="0"/>
          <c:tx>
            <c:v>E-Rack HX</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'Pressure Drop'!$E$8:$E$16</c:f>
              <c:numCache>
                <c:formatCode>General</c:formatCode>
                <c:ptCount val="9"/>
                <c:pt idx="0">
                  <c:v>0.5</c:v>
                </c:pt>
                <c:pt idx="1">
                  <c:v>1</c:v>
                </c:pt>
                <c:pt idx="2">
                  <c:v>1.5</c:v>
                </c:pt>
                <c:pt idx="3">
                  <c:v>2</c:v>
                </c:pt>
                <c:pt idx="4">
                  <c:v>2.5</c:v>
                </c:pt>
                <c:pt idx="5">
                  <c:v>3</c:v>
                </c:pt>
                <c:pt idx="6">
                  <c:v>3.5</c:v>
                </c:pt>
                <c:pt idx="7">
                  <c:v>4</c:v>
                </c:pt>
                <c:pt idx="8">
                  <c:v>4.5</c:v>
                </c:pt>
              </c:numCache>
            </c:numRef>
          </c:xVal>
          <c:yVal>
            <c:numRef>
              <c:f>'Pressure Drop'!$L$8:$L$16</c:f>
              <c:numCache>
                <c:formatCode>General</c:formatCode>
                <c:ptCount val="9"/>
                <c:pt idx="0">
                  <c:v>0.6</c:v>
                </c:pt>
                <c:pt idx="1">
                  <c:v>2.4</c:v>
                </c:pt>
                <c:pt idx="2">
                  <c:v>5.3999999999999995</c:v>
                </c:pt>
                <c:pt idx="3">
                  <c:v>8.4</c:v>
                </c:pt>
                <c:pt idx="4">
                  <c:v>13.2</c:v>
                </c:pt>
                <c:pt idx="5">
                  <c:v>17.7</c:v>
                </c:pt>
                <c:pt idx="6">
                  <c:v>22.8</c:v>
                </c:pt>
                <c:pt idx="7">
                  <c:v>28.799999999999997</c:v>
                </c:pt>
                <c:pt idx="8">
                  <c:v>38.4</c:v>
                </c:pt>
              </c:numCache>
            </c:numRef>
          </c:yVal>
          <c:smooth val="0"/>
          <c:extLst>
            <c:ext xmlns:c16="http://schemas.microsoft.com/office/drawing/2014/chart" uri="{C3380CC4-5D6E-409C-BE32-E72D297353CC}">
              <c16:uniqueId val="{00000002-C0FF-45FE-AEF9-299C9E81BF5B}"/>
            </c:ext>
          </c:extLst>
        </c:ser>
        <c:ser>
          <c:idx val="2"/>
          <c:order val="1"/>
          <c:tx>
            <c:v>E-Rack + Main Line</c:v>
          </c:tx>
          <c:spPr>
            <a:ln w="9525"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numRef>
              <c:f>'Pressure Drop'!$E$8:$E$16</c:f>
              <c:numCache>
                <c:formatCode>General</c:formatCode>
                <c:ptCount val="9"/>
                <c:pt idx="0">
                  <c:v>0.5</c:v>
                </c:pt>
                <c:pt idx="1">
                  <c:v>1</c:v>
                </c:pt>
                <c:pt idx="2">
                  <c:v>1.5</c:v>
                </c:pt>
                <c:pt idx="3">
                  <c:v>2</c:v>
                </c:pt>
                <c:pt idx="4">
                  <c:v>2.5</c:v>
                </c:pt>
                <c:pt idx="5">
                  <c:v>3</c:v>
                </c:pt>
                <c:pt idx="6">
                  <c:v>3.5</c:v>
                </c:pt>
                <c:pt idx="7">
                  <c:v>4</c:v>
                </c:pt>
                <c:pt idx="8">
                  <c:v>4.5</c:v>
                </c:pt>
              </c:numCache>
            </c:numRef>
          </c:xVal>
          <c:yVal>
            <c:numRef>
              <c:f>'Pressure Drop'!$M$8:$M$16</c:f>
              <c:numCache>
                <c:formatCode>General</c:formatCode>
                <c:ptCount val="9"/>
                <c:pt idx="0">
                  <c:v>2.2414256219821618</c:v>
                </c:pt>
                <c:pt idx="1">
                  <c:v>4.7334467791787826</c:v>
                </c:pt>
                <c:pt idx="2">
                  <c:v>8.5468751569362169</c:v>
                </c:pt>
                <c:pt idx="3">
                  <c:v>12.481710755254458</c:v>
                </c:pt>
                <c:pt idx="4">
                  <c:v>18.337953574133508</c:v>
                </c:pt>
                <c:pt idx="5">
                  <c:v>24.015603613573376</c:v>
                </c:pt>
                <c:pt idx="6">
                  <c:v>30.41466087357405</c:v>
                </c:pt>
                <c:pt idx="7">
                  <c:v>37.835125354135535</c:v>
                </c:pt>
                <c:pt idx="8">
                  <c:v>48.976997055257833</c:v>
                </c:pt>
              </c:numCache>
            </c:numRef>
          </c:yVal>
          <c:smooth val="0"/>
          <c:extLst>
            <c:ext xmlns:c16="http://schemas.microsoft.com/office/drawing/2014/chart" uri="{C3380CC4-5D6E-409C-BE32-E72D297353CC}">
              <c16:uniqueId val="{00000003-C0FF-45FE-AEF9-299C9E81BF5B}"/>
            </c:ext>
          </c:extLst>
        </c:ser>
        <c:dLbls>
          <c:showLegendKey val="0"/>
          <c:showVal val="0"/>
          <c:showCatName val="0"/>
          <c:showSerName val="0"/>
          <c:showPercent val="0"/>
          <c:showBubbleSize val="0"/>
        </c:dLbls>
        <c:axId val="678837392"/>
        <c:axId val="678835096"/>
      </c:scatterChart>
      <c:valAx>
        <c:axId val="184792240"/>
        <c:scaling>
          <c:orientation val="minMax"/>
          <c:max val="7.6"/>
          <c:min val="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Main Line &amp; Chiller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valAx>
        <c:axId val="678835096"/>
        <c:scaling>
          <c:orientation val="minMax"/>
        </c:scaling>
        <c:delete val="1"/>
        <c:axPos val="r"/>
        <c:numFmt formatCode="General" sourceLinked="1"/>
        <c:majorTickMark val="out"/>
        <c:minorTickMark val="none"/>
        <c:tickLblPos val="nextTo"/>
        <c:crossAx val="678837392"/>
        <c:crosses val="max"/>
        <c:crossBetween val="midCat"/>
      </c:valAx>
      <c:valAx>
        <c:axId val="678837392"/>
        <c:scaling>
          <c:orientation val="minMax"/>
        </c:scaling>
        <c:delete val="0"/>
        <c:axPos val="t"/>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e-rack hx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78835096"/>
        <c:crosses val="max"/>
        <c:crossBetween val="midCat"/>
      </c:valAx>
      <c:spPr>
        <a:noFill/>
        <a:ln>
          <a:noFill/>
        </a:ln>
        <a:effectLst/>
      </c:spPr>
    </c:plotArea>
    <c:legend>
      <c:legendPos val="b"/>
      <c:layout>
        <c:manualLayout>
          <c:xMode val="edge"/>
          <c:yMode val="edge"/>
          <c:x val="0.14922226826909793"/>
          <c:y val="0.85312666323860897"/>
          <c:w val="0.78008512093883009"/>
          <c:h val="0.1308999573833592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Archon Branch 1: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0"/>
          <c:tx>
            <c:v>Archon Line</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Drop'!$J$33:$J$45</c:f>
              <c:numCache>
                <c:formatCode>General</c:formatCode>
                <c:ptCount val="13"/>
                <c:pt idx="0">
                  <c:v>2.8346166462887765E-2</c:v>
                </c:pt>
                <c:pt idx="1">
                  <c:v>0.11338466585155106</c:v>
                </c:pt>
                <c:pt idx="2">
                  <c:v>0.25511549816598977</c:v>
                </c:pt>
                <c:pt idx="3">
                  <c:v>0.45353866340620425</c:v>
                </c:pt>
                <c:pt idx="4">
                  <c:v>0.70865416157219396</c:v>
                </c:pt>
                <c:pt idx="5">
                  <c:v>1.0204619926639591</c:v>
                </c:pt>
                <c:pt idx="6">
                  <c:v>1.3889621566815</c:v>
                </c:pt>
                <c:pt idx="7">
                  <c:v>1.814154653624817</c:v>
                </c:pt>
                <c:pt idx="8">
                  <c:v>2.2960394834939089</c:v>
                </c:pt>
                <c:pt idx="9">
                  <c:v>2.8346166462887759</c:v>
                </c:pt>
                <c:pt idx="10">
                  <c:v>3.4298861420094195</c:v>
                </c:pt>
                <c:pt idx="11">
                  <c:v>4.0818479706558364</c:v>
                </c:pt>
                <c:pt idx="12">
                  <c:v>4.7905021322280312</c:v>
                </c:pt>
              </c:numCache>
            </c:numRef>
          </c:yVal>
          <c:smooth val="0"/>
          <c:extLst>
            <c:ext xmlns:c16="http://schemas.microsoft.com/office/drawing/2014/chart" uri="{C3380CC4-5D6E-409C-BE32-E72D297353CC}">
              <c16:uniqueId val="{00000000-1D86-4B4D-9583-D617682F44F2}"/>
            </c:ext>
          </c:extLst>
        </c:ser>
        <c:ser>
          <c:idx val="0"/>
          <c:order val="1"/>
          <c:tx>
            <c:v>Archon Heat Exchanger (2X)</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Drop'!$L$33:$L$45</c:f>
              <c:numCache>
                <c:formatCode>General</c:formatCode>
                <c:ptCount val="13"/>
                <c:pt idx="0">
                  <c:v>0.6</c:v>
                </c:pt>
                <c:pt idx="1">
                  <c:v>2</c:v>
                </c:pt>
                <c:pt idx="2">
                  <c:v>3</c:v>
                </c:pt>
                <c:pt idx="3">
                  <c:v>4</c:v>
                </c:pt>
                <c:pt idx="4">
                  <c:v>6</c:v>
                </c:pt>
                <c:pt idx="5">
                  <c:v>7.6</c:v>
                </c:pt>
                <c:pt idx="6">
                  <c:v>9.6</c:v>
                </c:pt>
                <c:pt idx="7">
                  <c:v>12</c:v>
                </c:pt>
                <c:pt idx="8">
                  <c:v>14</c:v>
                </c:pt>
                <c:pt idx="9">
                  <c:v>18</c:v>
                </c:pt>
                <c:pt idx="10">
                  <c:v>23</c:v>
                </c:pt>
                <c:pt idx="11">
                  <c:v>34</c:v>
                </c:pt>
                <c:pt idx="12">
                  <c:v>50</c:v>
                </c:pt>
              </c:numCache>
            </c:numRef>
          </c:yVal>
          <c:smooth val="0"/>
          <c:extLst>
            <c:ext xmlns:c16="http://schemas.microsoft.com/office/drawing/2014/chart" uri="{C3380CC4-5D6E-409C-BE32-E72D297353CC}">
              <c16:uniqueId val="{00000001-1D86-4B4D-9583-D617682F44F2}"/>
            </c:ext>
          </c:extLst>
        </c:ser>
        <c:ser>
          <c:idx val="2"/>
          <c:order val="2"/>
          <c:tx>
            <c:v>Total</c:v>
          </c:tx>
          <c:spPr>
            <a:ln w="9525"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Drop'!$M$33:$M$45</c:f>
              <c:numCache>
                <c:formatCode>General</c:formatCode>
                <c:ptCount val="13"/>
                <c:pt idx="0">
                  <c:v>0.62834616646288777</c:v>
                </c:pt>
                <c:pt idx="1">
                  <c:v>2.1133846658515512</c:v>
                </c:pt>
                <c:pt idx="2">
                  <c:v>3.2551154981659898</c:v>
                </c:pt>
                <c:pt idx="3">
                  <c:v>4.4535386634062046</c:v>
                </c:pt>
                <c:pt idx="4">
                  <c:v>6.708654161572194</c:v>
                </c:pt>
                <c:pt idx="5">
                  <c:v>8.6204619926639587</c:v>
                </c:pt>
                <c:pt idx="6">
                  <c:v>10.988962156681499</c:v>
                </c:pt>
                <c:pt idx="7">
                  <c:v>13.814154653624817</c:v>
                </c:pt>
                <c:pt idx="8">
                  <c:v>16.29603948349391</c:v>
                </c:pt>
                <c:pt idx="9">
                  <c:v>20.834616646288776</c:v>
                </c:pt>
                <c:pt idx="10">
                  <c:v>26.429886142009419</c:v>
                </c:pt>
                <c:pt idx="11">
                  <c:v>38.081847970655836</c:v>
                </c:pt>
                <c:pt idx="12">
                  <c:v>54.790502132228028</c:v>
                </c:pt>
              </c:numCache>
            </c:numRef>
          </c:yVal>
          <c:smooth val="0"/>
          <c:extLst>
            <c:ext xmlns:c16="http://schemas.microsoft.com/office/drawing/2014/chart" uri="{C3380CC4-5D6E-409C-BE32-E72D297353CC}">
              <c16:uniqueId val="{00000002-1D86-4B4D-9583-D617682F44F2}"/>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Archon Branch 2: Pressure Drop vs Flow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lineMarker"/>
        <c:varyColors val="0"/>
        <c:ser>
          <c:idx val="1"/>
          <c:order val="0"/>
          <c:tx>
            <c:v>Archon Line</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Drop'!$J$47:$J$59</c:f>
              <c:numCache>
                <c:formatCode>General</c:formatCode>
                <c:ptCount val="13"/>
                <c:pt idx="0">
                  <c:v>4.7243610771479608E-2</c:v>
                </c:pt>
                <c:pt idx="1">
                  <c:v>0.18897444308591843</c:v>
                </c:pt>
                <c:pt idx="2">
                  <c:v>0.42519249694331634</c:v>
                </c:pt>
                <c:pt idx="3">
                  <c:v>0.75589777234367372</c:v>
                </c:pt>
                <c:pt idx="4">
                  <c:v>1.18109026928699</c:v>
                </c:pt>
                <c:pt idx="5">
                  <c:v>1.7007699877732654</c:v>
                </c:pt>
                <c:pt idx="6">
                  <c:v>2.3149369278025005</c:v>
                </c:pt>
                <c:pt idx="7">
                  <c:v>3.0235910893746949</c:v>
                </c:pt>
                <c:pt idx="8">
                  <c:v>3.8267324724898484</c:v>
                </c:pt>
                <c:pt idx="9">
                  <c:v>4.7243610771479601</c:v>
                </c:pt>
                <c:pt idx="10">
                  <c:v>5.716476903349033</c:v>
                </c:pt>
                <c:pt idx="11">
                  <c:v>6.8030799510930615</c:v>
                </c:pt>
                <c:pt idx="12">
                  <c:v>7.9841702203800526</c:v>
                </c:pt>
              </c:numCache>
            </c:numRef>
          </c:yVal>
          <c:smooth val="0"/>
          <c:extLst>
            <c:ext xmlns:c16="http://schemas.microsoft.com/office/drawing/2014/chart" uri="{C3380CC4-5D6E-409C-BE32-E72D297353CC}">
              <c16:uniqueId val="{00000000-D70E-48A6-BA93-16FC01143082}"/>
            </c:ext>
          </c:extLst>
        </c:ser>
        <c:ser>
          <c:idx val="0"/>
          <c:order val="1"/>
          <c:tx>
            <c:v>Archon Heat Exchanger (3X)</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Drop'!$L$47:$L$59</c:f>
              <c:numCache>
                <c:formatCode>General</c:formatCode>
                <c:ptCount val="13"/>
                <c:pt idx="0">
                  <c:v>0.89999999999999991</c:v>
                </c:pt>
                <c:pt idx="1">
                  <c:v>3</c:v>
                </c:pt>
                <c:pt idx="2">
                  <c:v>4.5</c:v>
                </c:pt>
                <c:pt idx="3">
                  <c:v>6</c:v>
                </c:pt>
                <c:pt idx="4">
                  <c:v>9</c:v>
                </c:pt>
                <c:pt idx="5">
                  <c:v>11.399999999999999</c:v>
                </c:pt>
                <c:pt idx="6">
                  <c:v>14.399999999999999</c:v>
                </c:pt>
                <c:pt idx="7">
                  <c:v>18</c:v>
                </c:pt>
                <c:pt idx="8">
                  <c:v>21</c:v>
                </c:pt>
                <c:pt idx="9">
                  <c:v>27</c:v>
                </c:pt>
                <c:pt idx="10">
                  <c:v>34.5</c:v>
                </c:pt>
                <c:pt idx="11">
                  <c:v>51</c:v>
                </c:pt>
                <c:pt idx="12">
                  <c:v>75</c:v>
                </c:pt>
              </c:numCache>
            </c:numRef>
          </c:yVal>
          <c:smooth val="0"/>
          <c:extLst>
            <c:ext xmlns:c16="http://schemas.microsoft.com/office/drawing/2014/chart" uri="{C3380CC4-5D6E-409C-BE32-E72D297353CC}">
              <c16:uniqueId val="{00000001-D70E-48A6-BA93-16FC01143082}"/>
            </c:ext>
          </c:extLst>
        </c:ser>
        <c:ser>
          <c:idx val="2"/>
          <c:order val="2"/>
          <c:tx>
            <c:v>Total</c:v>
          </c:tx>
          <c:spPr>
            <a:ln w="9525"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numRef>
              <c:f>'Pressure Drop'!$E$33:$E$45</c:f>
              <c:numCache>
                <c:formatCode>General</c:formatCode>
                <c:ptCount val="13"/>
                <c:pt idx="0">
                  <c:v>0.1</c:v>
                </c:pt>
                <c:pt idx="1">
                  <c:v>0.2</c:v>
                </c:pt>
                <c:pt idx="2">
                  <c:v>0.3</c:v>
                </c:pt>
                <c:pt idx="3">
                  <c:v>0.4</c:v>
                </c:pt>
                <c:pt idx="4">
                  <c:v>0.5</c:v>
                </c:pt>
                <c:pt idx="5">
                  <c:v>0.6</c:v>
                </c:pt>
                <c:pt idx="6">
                  <c:v>0.7</c:v>
                </c:pt>
                <c:pt idx="7">
                  <c:v>0.8</c:v>
                </c:pt>
                <c:pt idx="8">
                  <c:v>0.9</c:v>
                </c:pt>
                <c:pt idx="9">
                  <c:v>1</c:v>
                </c:pt>
                <c:pt idx="10">
                  <c:v>1.1000000000000001</c:v>
                </c:pt>
                <c:pt idx="11">
                  <c:v>1.2</c:v>
                </c:pt>
                <c:pt idx="12">
                  <c:v>1.3</c:v>
                </c:pt>
              </c:numCache>
            </c:numRef>
          </c:xVal>
          <c:yVal>
            <c:numRef>
              <c:f>'Pressure Drop'!$M$47:$M$59</c:f>
              <c:numCache>
                <c:formatCode>General</c:formatCode>
                <c:ptCount val="13"/>
                <c:pt idx="0">
                  <c:v>0.94724361077147956</c:v>
                </c:pt>
                <c:pt idx="1">
                  <c:v>3.1889744430859186</c:v>
                </c:pt>
                <c:pt idx="2">
                  <c:v>4.9251924969433167</c:v>
                </c:pt>
                <c:pt idx="3">
                  <c:v>6.7558977723436735</c:v>
                </c:pt>
                <c:pt idx="4">
                  <c:v>10.18109026928699</c:v>
                </c:pt>
                <c:pt idx="5">
                  <c:v>13.100769987773264</c:v>
                </c:pt>
                <c:pt idx="6">
                  <c:v>16.714936927802498</c:v>
                </c:pt>
                <c:pt idx="7">
                  <c:v>21.023591089374694</c:v>
                </c:pt>
                <c:pt idx="8">
                  <c:v>24.826732472489848</c:v>
                </c:pt>
                <c:pt idx="9">
                  <c:v>31.724361077147961</c:v>
                </c:pt>
                <c:pt idx="10">
                  <c:v>40.216476903349033</c:v>
                </c:pt>
                <c:pt idx="11">
                  <c:v>57.803079951093061</c:v>
                </c:pt>
                <c:pt idx="12">
                  <c:v>82.984170220380051</c:v>
                </c:pt>
              </c:numCache>
            </c:numRef>
          </c:yVal>
          <c:smooth val="0"/>
          <c:extLst>
            <c:ext xmlns:c16="http://schemas.microsoft.com/office/drawing/2014/chart" uri="{C3380CC4-5D6E-409C-BE32-E72D297353CC}">
              <c16:uniqueId val="{00000002-D70E-48A6-BA93-16FC01143082}"/>
            </c:ext>
          </c:extLst>
        </c:ser>
        <c:dLbls>
          <c:showLegendKey val="0"/>
          <c:showVal val="0"/>
          <c:showCatName val="0"/>
          <c:showSerName val="0"/>
          <c:showPercent val="0"/>
          <c:showBubbleSize val="0"/>
        </c:dLbls>
        <c:axId val="184792240"/>
        <c:axId val="184793224"/>
      </c:scatterChart>
      <c:valAx>
        <c:axId val="18479224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Flow Rate [gpm]</a:t>
                </a:r>
              </a:p>
            </c:rich>
          </c:tx>
          <c:overlay val="0"/>
          <c:spPr>
            <a:noFill/>
            <a:ln>
              <a:noFill/>
            </a:ln>
            <a:effectLst/>
          </c:spPr>
          <c:txPr>
            <a:bodyPr rot="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84793224"/>
        <c:crosses val="autoZero"/>
        <c:crossBetween val="midCat"/>
      </c:valAx>
      <c:valAx>
        <c:axId val="184793224"/>
        <c:scaling>
          <c:orientation val="minMax"/>
          <c:max val="6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r>
                  <a:rPr lang="en-US" sz="1500" baseline="0"/>
                  <a:t>Pressure Drop [psi]</a:t>
                </a:r>
              </a:p>
            </c:rich>
          </c:tx>
          <c:overlay val="0"/>
          <c:spPr>
            <a:noFill/>
            <a:ln>
              <a:noFill/>
            </a:ln>
            <a:effectLst/>
          </c:spPr>
          <c:txPr>
            <a:bodyPr rot="-5400000" spcFirstLastPara="1" vertOverflow="ellipsis" vert="horz" wrap="square" anchor="ctr" anchorCtr="1"/>
            <a:lstStyle/>
            <a:p>
              <a:pPr>
                <a:defRPr sz="15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1847922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ERack </a:t>
            </a:r>
            <a:r>
              <a:rPr lang="en-US" sz="1200" baseline="0"/>
              <a:t>Surface Temperature vs Ambient Temperature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048232678962614E-2"/>
          <c:y val="0.13709194542179476"/>
          <c:w val="0.64506926442250367"/>
          <c:h val="0.59672247896057418"/>
        </c:manualLayout>
      </c:layout>
      <c:scatterChart>
        <c:scatterStyle val="lineMarker"/>
        <c:varyColors val="0"/>
        <c:ser>
          <c:idx val="0"/>
          <c:order val="0"/>
          <c:tx>
            <c:v>T_a = 273K</c:v>
          </c:tx>
          <c:spPr>
            <a:ln w="19050" cap="rnd">
              <a:noFill/>
              <a:round/>
            </a:ln>
            <a:effectLst/>
          </c:spPr>
          <c:marker>
            <c:symbol val="circle"/>
            <c:size val="5"/>
            <c:spPr>
              <a:solidFill>
                <a:schemeClr val="accent1"/>
              </a:solidFill>
              <a:ln w="9525">
                <a:solidFill>
                  <a:schemeClr val="accent1"/>
                </a:solidFill>
              </a:ln>
              <a:effectLst/>
            </c:spPr>
          </c:marker>
          <c:xVal>
            <c:numRef>
              <c:f>'ERack Surface Temperature'!$A$2:$A$9</c:f>
              <c:numCache>
                <c:formatCode>General</c:formatCode>
                <c:ptCount val="8"/>
                <c:pt idx="0">
                  <c:v>0</c:v>
                </c:pt>
                <c:pt idx="1">
                  <c:v>5</c:v>
                </c:pt>
                <c:pt idx="2">
                  <c:v>10</c:v>
                </c:pt>
                <c:pt idx="3">
                  <c:v>15</c:v>
                </c:pt>
                <c:pt idx="4">
                  <c:v>20</c:v>
                </c:pt>
                <c:pt idx="5">
                  <c:v>25</c:v>
                </c:pt>
                <c:pt idx="6">
                  <c:v>30</c:v>
                </c:pt>
                <c:pt idx="7">
                  <c:v>35</c:v>
                </c:pt>
              </c:numCache>
            </c:numRef>
          </c:xVal>
          <c:yVal>
            <c:numRef>
              <c:f>'ERack Surface Temperature'!$D$2:$D$9</c:f>
              <c:numCache>
                <c:formatCode>General</c:formatCode>
                <c:ptCount val="8"/>
                <c:pt idx="0">
                  <c:v>0</c:v>
                </c:pt>
                <c:pt idx="1">
                  <c:v>0.45221770264197403</c:v>
                </c:pt>
                <c:pt idx="2">
                  <c:v>0.90240348104401846</c:v>
                </c:pt>
                <c:pt idx="3">
                  <c:v>1.3505779189720215</c:v>
                </c:pt>
                <c:pt idx="4">
                  <c:v>1.7967612798140067</c:v>
                </c:pt>
                <c:pt idx="5">
                  <c:v>2.2409735132609967</c:v>
                </c:pt>
                <c:pt idx="6">
                  <c:v>2.6832342618150165</c:v>
                </c:pt>
                <c:pt idx="7">
                  <c:v>3.1235628671249742</c:v>
                </c:pt>
              </c:numCache>
            </c:numRef>
          </c:yVal>
          <c:smooth val="0"/>
          <c:extLst>
            <c:ext xmlns:c16="http://schemas.microsoft.com/office/drawing/2014/chart" uri="{C3380CC4-5D6E-409C-BE32-E72D297353CC}">
              <c16:uniqueId val="{00000000-EBA9-467D-A759-17F2C6B45094}"/>
            </c:ext>
          </c:extLst>
        </c:ser>
        <c:ser>
          <c:idx val="1"/>
          <c:order val="1"/>
          <c:tx>
            <c:v>T_a = 285K</c:v>
          </c:tx>
          <c:spPr>
            <a:ln w="19050" cap="rnd">
              <a:noFill/>
              <a:round/>
            </a:ln>
            <a:effectLst/>
          </c:spPr>
          <c:marker>
            <c:symbol val="circle"/>
            <c:size val="5"/>
            <c:spPr>
              <a:solidFill>
                <a:schemeClr val="accent2"/>
              </a:solidFill>
              <a:ln w="9525">
                <a:solidFill>
                  <a:schemeClr val="accent2"/>
                </a:solidFill>
              </a:ln>
              <a:effectLst/>
            </c:spPr>
          </c:marker>
          <c:xVal>
            <c:numRef>
              <c:f>'ERack Surface Temperature'!$A$2:$A$9</c:f>
              <c:numCache>
                <c:formatCode>General</c:formatCode>
                <c:ptCount val="8"/>
                <c:pt idx="0">
                  <c:v>0</c:v>
                </c:pt>
                <c:pt idx="1">
                  <c:v>5</c:v>
                </c:pt>
                <c:pt idx="2">
                  <c:v>10</c:v>
                </c:pt>
                <c:pt idx="3">
                  <c:v>15</c:v>
                </c:pt>
                <c:pt idx="4">
                  <c:v>20</c:v>
                </c:pt>
                <c:pt idx="5">
                  <c:v>25</c:v>
                </c:pt>
                <c:pt idx="6">
                  <c:v>30</c:v>
                </c:pt>
                <c:pt idx="7">
                  <c:v>35</c:v>
                </c:pt>
              </c:numCache>
            </c:numRef>
          </c:xVal>
          <c:yVal>
            <c:numRef>
              <c:f>'ERack Surface Temperature'!$F$2:$F$9</c:f>
              <c:numCache>
                <c:formatCode>General</c:formatCode>
                <c:ptCount val="8"/>
                <c:pt idx="0">
                  <c:v>0</c:v>
                </c:pt>
                <c:pt idx="1">
                  <c:v>0.40200369371399347</c:v>
                </c:pt>
                <c:pt idx="2">
                  <c:v>0.80245101673898489</c:v>
                </c:pt>
                <c:pt idx="3">
                  <c:v>1.201355611611973</c:v>
                </c:pt>
                <c:pt idx="4">
                  <c:v>1.5987309365929718</c:v>
                </c:pt>
                <c:pt idx="5">
                  <c:v>1.9945902690089952</c:v>
                </c:pt>
                <c:pt idx="6">
                  <c:v>2.3889467085219849</c:v>
                </c:pt>
                <c:pt idx="7">
                  <c:v>2.7818131803210235</c:v>
                </c:pt>
              </c:numCache>
            </c:numRef>
          </c:yVal>
          <c:smooth val="0"/>
          <c:extLst>
            <c:ext xmlns:c16="http://schemas.microsoft.com/office/drawing/2014/chart" uri="{C3380CC4-5D6E-409C-BE32-E72D297353CC}">
              <c16:uniqueId val="{00000001-EBA9-467D-A759-17F2C6B45094}"/>
            </c:ext>
          </c:extLst>
        </c:ser>
        <c:ser>
          <c:idx val="2"/>
          <c:order val="2"/>
          <c:tx>
            <c:v>T_a = 295K</c:v>
          </c:tx>
          <c:spPr>
            <a:ln w="19050" cap="rnd">
              <a:noFill/>
              <a:round/>
            </a:ln>
            <a:effectLst/>
          </c:spPr>
          <c:marker>
            <c:symbol val="circle"/>
            <c:size val="5"/>
            <c:spPr>
              <a:solidFill>
                <a:schemeClr val="accent3"/>
              </a:solidFill>
              <a:ln w="9525">
                <a:solidFill>
                  <a:schemeClr val="accent3"/>
                </a:solidFill>
              </a:ln>
              <a:effectLst/>
            </c:spPr>
          </c:marker>
          <c:xVal>
            <c:numRef>
              <c:f>'ERack Surface Temperature'!$A$2:$A$9</c:f>
              <c:numCache>
                <c:formatCode>General</c:formatCode>
                <c:ptCount val="8"/>
                <c:pt idx="0">
                  <c:v>0</c:v>
                </c:pt>
                <c:pt idx="1">
                  <c:v>5</c:v>
                </c:pt>
                <c:pt idx="2">
                  <c:v>10</c:v>
                </c:pt>
                <c:pt idx="3">
                  <c:v>15</c:v>
                </c:pt>
                <c:pt idx="4">
                  <c:v>20</c:v>
                </c:pt>
                <c:pt idx="5">
                  <c:v>25</c:v>
                </c:pt>
                <c:pt idx="6">
                  <c:v>30</c:v>
                </c:pt>
                <c:pt idx="7">
                  <c:v>35</c:v>
                </c:pt>
              </c:numCache>
            </c:numRef>
          </c:xVal>
          <c:yVal>
            <c:numRef>
              <c:f>'ERack Surface Temperature'!$H$2:$H$9</c:f>
              <c:numCache>
                <c:formatCode>General</c:formatCode>
                <c:ptCount val="8"/>
                <c:pt idx="0">
                  <c:v>0</c:v>
                </c:pt>
                <c:pt idx="1">
                  <c:v>0.3654666692160049</c:v>
                </c:pt>
                <c:pt idx="2">
                  <c:v>0.72968002156699185</c:v>
                </c:pt>
                <c:pt idx="3">
                  <c:v>1.0926498179119903</c:v>
                </c:pt>
                <c:pt idx="4">
                  <c:v>1.454385701727972</c:v>
                </c:pt>
                <c:pt idx="5">
                  <c:v>1.8148972010089892</c:v>
                </c:pt>
                <c:pt idx="6">
                  <c:v>2.1741937301250118</c:v>
                </c:pt>
                <c:pt idx="7">
                  <c:v>2.532284591643986</c:v>
                </c:pt>
              </c:numCache>
            </c:numRef>
          </c:yVal>
          <c:smooth val="0"/>
          <c:extLst>
            <c:ext xmlns:c16="http://schemas.microsoft.com/office/drawing/2014/chart" uri="{C3380CC4-5D6E-409C-BE32-E72D297353CC}">
              <c16:uniqueId val="{00000002-EBA9-467D-A759-17F2C6B45094}"/>
            </c:ext>
          </c:extLst>
        </c:ser>
        <c:ser>
          <c:idx val="3"/>
          <c:order val="3"/>
          <c:tx>
            <c:v>T_a = 305K</c:v>
          </c:tx>
          <c:spPr>
            <a:ln w="19050" cap="rnd">
              <a:noFill/>
              <a:round/>
            </a:ln>
            <a:effectLst/>
          </c:spPr>
          <c:marker>
            <c:symbol val="circle"/>
            <c:size val="5"/>
            <c:spPr>
              <a:solidFill>
                <a:schemeClr val="accent4"/>
              </a:solidFill>
              <a:ln w="9525">
                <a:solidFill>
                  <a:schemeClr val="accent4"/>
                </a:solidFill>
              </a:ln>
              <a:effectLst/>
            </c:spPr>
          </c:marker>
          <c:xVal>
            <c:numRef>
              <c:f>'ERack Surface Temperature'!$A$2:$A$9</c:f>
              <c:numCache>
                <c:formatCode>General</c:formatCode>
                <c:ptCount val="8"/>
                <c:pt idx="0">
                  <c:v>0</c:v>
                </c:pt>
                <c:pt idx="1">
                  <c:v>5</c:v>
                </c:pt>
                <c:pt idx="2">
                  <c:v>10</c:v>
                </c:pt>
                <c:pt idx="3">
                  <c:v>15</c:v>
                </c:pt>
                <c:pt idx="4">
                  <c:v>20</c:v>
                </c:pt>
                <c:pt idx="5">
                  <c:v>25</c:v>
                </c:pt>
                <c:pt idx="6">
                  <c:v>30</c:v>
                </c:pt>
                <c:pt idx="7">
                  <c:v>35</c:v>
                </c:pt>
              </c:numCache>
            </c:numRef>
          </c:xVal>
          <c:yVal>
            <c:numRef>
              <c:f>'ERack Surface Temperature'!$J$2:$J$9</c:f>
              <c:numCache>
                <c:formatCode>General</c:formatCode>
                <c:ptCount val="8"/>
                <c:pt idx="0">
                  <c:v>0</c:v>
                </c:pt>
                <c:pt idx="1">
                  <c:v>0.33306978725499903</c:v>
                </c:pt>
                <c:pt idx="2">
                  <c:v>0.66512519031897455</c:v>
                </c:pt>
                <c:pt idx="3">
                  <c:v>0.99617324366897719</c:v>
                </c:pt>
                <c:pt idx="4">
                  <c:v>1.3262209063220212</c:v>
                </c:pt>
                <c:pt idx="5">
                  <c:v>1.6552750629219872</c:v>
                </c:pt>
                <c:pt idx="6">
                  <c:v>1.983342524812997</c:v>
                </c:pt>
                <c:pt idx="7">
                  <c:v>2.3104300310890267</c:v>
                </c:pt>
              </c:numCache>
            </c:numRef>
          </c:yVal>
          <c:smooth val="0"/>
          <c:extLst>
            <c:ext xmlns:c16="http://schemas.microsoft.com/office/drawing/2014/chart" uri="{C3380CC4-5D6E-409C-BE32-E72D297353CC}">
              <c16:uniqueId val="{00000003-EBA9-467D-A759-17F2C6B45094}"/>
            </c:ext>
          </c:extLst>
        </c:ser>
        <c:dLbls>
          <c:showLegendKey val="0"/>
          <c:showVal val="0"/>
          <c:showCatName val="0"/>
          <c:showSerName val="0"/>
          <c:showPercent val="0"/>
          <c:showBubbleSize val="0"/>
        </c:dLbls>
        <c:axId val="478691016"/>
        <c:axId val="478691344"/>
      </c:scatterChart>
      <c:valAx>
        <c:axId val="478691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T_i-T_a [K]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691344"/>
        <c:crosses val="autoZero"/>
        <c:crossBetween val="midCat"/>
      </c:valAx>
      <c:valAx>
        <c:axId val="47869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T_e-T_a [K]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691016"/>
        <c:crosses val="autoZero"/>
        <c:crossBetween val="midCat"/>
      </c:valAx>
      <c:spPr>
        <a:noFill/>
        <a:ln>
          <a:noFill/>
        </a:ln>
        <a:effectLst/>
      </c:spPr>
    </c:plotArea>
    <c:legend>
      <c:legendPos val="b"/>
      <c:layout>
        <c:manualLayout>
          <c:xMode val="edge"/>
          <c:yMode val="edge"/>
          <c:x val="0.7604416507809022"/>
          <c:y val="0.49451981136013728"/>
          <c:w val="0.18355468066491687"/>
          <c:h val="0.212384806065908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0.70847</cdr:x>
      <cdr:y>0.34871</cdr:y>
    </cdr:from>
    <cdr:to>
      <cdr:x>0.70887</cdr:x>
      <cdr:y>0.42312</cdr:y>
    </cdr:to>
    <cdr:cxnSp macro="">
      <cdr:nvCxnSpPr>
        <cdr:cNvPr id="2" name="Straight Arrow Connector 1"/>
        <cdr:cNvCxnSpPr/>
      </cdr:nvCxnSpPr>
      <cdr:spPr>
        <a:xfrm xmlns:a="http://schemas.openxmlformats.org/drawingml/2006/main" flipV="1">
          <a:off x="4210844" y="1116013"/>
          <a:ext cx="2380" cy="238126"/>
        </a:xfrm>
        <a:prstGeom xmlns:a="http://schemas.openxmlformats.org/drawingml/2006/main" prst="straightConnector1">
          <a:avLst/>
        </a:prstGeom>
        <a:ln xmlns:a="http://schemas.openxmlformats.org/drawingml/2006/main" w="28575">
          <a:solidFill>
            <a:srgbClr val="FFFF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0.30831</cdr:x>
      <cdr:y>0.32698</cdr:y>
    </cdr:from>
    <cdr:to>
      <cdr:x>0.69169</cdr:x>
      <cdr:y>0.44238</cdr:y>
    </cdr:to>
    <cdr:sp macro="" textlink="">
      <cdr:nvSpPr>
        <cdr:cNvPr id="3" name="TextBox 21"/>
        <cdr:cNvSpPr txBox="1"/>
      </cdr:nvSpPr>
      <cdr:spPr>
        <a:xfrm xmlns:a="http://schemas.openxmlformats.org/drawingml/2006/main">
          <a:off x="1832481" y="1046464"/>
          <a:ext cx="227863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highlight>
                <a:srgbClr val="FFFF00"/>
              </a:highlight>
            </a:rPr>
            <a:t>Plus Main Line </a:t>
          </a:r>
          <a:r>
            <a:rPr lang="el-GR" dirty="0">
              <a:highlight>
                <a:srgbClr val="FFFF00"/>
              </a:highlight>
            </a:rPr>
            <a:t>Δ</a:t>
          </a:r>
          <a:r>
            <a:rPr lang="en-US" dirty="0">
              <a:highlight>
                <a:srgbClr val="FFFF00"/>
              </a:highlight>
            </a:rPr>
            <a:t>P 9psi</a:t>
          </a:r>
        </a:p>
      </cdr:txBody>
    </cdr:sp>
  </cdr:relSizeAnchor>
</c:userShapes>
</file>

<file path=ppt/drawings/drawing2.xml><?xml version="1.0" encoding="utf-8"?>
<c:userShapes xmlns:c="http://schemas.openxmlformats.org/drawingml/2006/chart">
  <cdr:relSizeAnchor xmlns:cdr="http://schemas.openxmlformats.org/drawingml/2006/chartDrawing">
    <cdr:from>
      <cdr:x>0.29698</cdr:x>
      <cdr:y>0.5642</cdr:y>
    </cdr:from>
    <cdr:to>
      <cdr:x>0.29743</cdr:x>
      <cdr:y>0.73085</cdr:y>
    </cdr:to>
    <cdr:cxnSp macro="">
      <cdr:nvCxnSpPr>
        <cdr:cNvPr id="2" name="Straight Connector 1"/>
        <cdr:cNvCxnSpPr/>
      </cdr:nvCxnSpPr>
      <cdr:spPr>
        <a:xfrm xmlns:a="http://schemas.openxmlformats.org/drawingml/2006/main">
          <a:off x="1537812" y="1674664"/>
          <a:ext cx="2317" cy="494654"/>
        </a:xfrm>
        <a:prstGeom xmlns:a="http://schemas.openxmlformats.org/drawingml/2006/main" prst="line">
          <a:avLst/>
        </a:prstGeom>
        <a:ln xmlns:a="http://schemas.openxmlformats.org/drawingml/2006/main" w="38100">
          <a:solidFill>
            <a:srgbClr val="FF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420A7-C2A8-417E-8AAD-A58BFDCCD117}" type="datetimeFigureOut">
              <a:rPr lang="en-US" smtClean="0"/>
              <a:pPr/>
              <a:t>7/26/2017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B7677-97F5-494D-A74E-E77F5026687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B7677-97F5-494D-A74E-E77F50266873}" type="slidenum">
              <a:rPr lang="en-US" smtClean="0"/>
              <a:pPr/>
              <a:t>1</a:t>
            </a:fld>
            <a:endParaRPr lang="en-US"/>
          </a:p>
        </p:txBody>
      </p:sp>
    </p:spTree>
    <p:extLst>
      <p:ext uri="{BB962C8B-B14F-4D97-AF65-F5344CB8AC3E}">
        <p14:creationId xmlns:p14="http://schemas.microsoft.com/office/powerpoint/2010/main" val="58820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BB7677-97F5-494D-A74E-E77F50266873}" type="slidenum">
              <a:rPr lang="en-US" smtClean="0"/>
              <a:pPr/>
              <a:t>13</a:t>
            </a:fld>
            <a:endParaRPr lang="en-US"/>
          </a:p>
        </p:txBody>
      </p:sp>
    </p:spTree>
    <p:extLst>
      <p:ext uri="{BB962C8B-B14F-4D97-AF65-F5344CB8AC3E}">
        <p14:creationId xmlns:p14="http://schemas.microsoft.com/office/powerpoint/2010/main" val="131071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BB7677-97F5-494D-A74E-E77F50266873}" type="slidenum">
              <a:rPr lang="en-US" smtClean="0"/>
              <a:pPr/>
              <a:t>31</a:t>
            </a:fld>
            <a:endParaRPr lang="en-US"/>
          </a:p>
        </p:txBody>
      </p:sp>
    </p:spTree>
    <p:extLst>
      <p:ext uri="{BB962C8B-B14F-4D97-AF65-F5344CB8AC3E}">
        <p14:creationId xmlns:p14="http://schemas.microsoft.com/office/powerpoint/2010/main" val="29867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318AA1-FEED-42B6-A6F0-134CF4883B5A}" type="datetime1">
              <a:rPr lang="en-US" smtClean="0"/>
              <a:t>7/26/2017</a:t>
            </a:fld>
            <a:endParaRPr lang="en-US"/>
          </a:p>
        </p:txBody>
      </p:sp>
      <p:sp>
        <p:nvSpPr>
          <p:cNvPr id="5" name="Footer Placeholder 4"/>
          <p:cNvSpPr>
            <a:spLocks noGrp="1"/>
          </p:cNvSpPr>
          <p:nvPr>
            <p:ph type="ftr" sz="quarter" idx="11"/>
          </p:nvPr>
        </p:nvSpPr>
        <p:spPr/>
        <p:txBody>
          <a:bodyPr/>
          <a:lstStyle/>
          <a:p>
            <a:r>
              <a:rPr lang="en-US"/>
              <a:t>M.Feeney</a:t>
            </a:r>
          </a:p>
        </p:txBody>
      </p:sp>
      <p:sp>
        <p:nvSpPr>
          <p:cNvPr id="6" name="Slide Number Placeholder 5"/>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4677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3059E-DF90-4FBE-81FE-C715EC2A41EC}" type="datetime1">
              <a:rPr lang="en-US" smtClean="0"/>
              <a:t>7/26/2017</a:t>
            </a:fld>
            <a:endParaRPr lang="en-US"/>
          </a:p>
        </p:txBody>
      </p:sp>
      <p:sp>
        <p:nvSpPr>
          <p:cNvPr id="5" name="Footer Placeholder 4"/>
          <p:cNvSpPr>
            <a:spLocks noGrp="1"/>
          </p:cNvSpPr>
          <p:nvPr>
            <p:ph type="ftr" sz="quarter" idx="11"/>
          </p:nvPr>
        </p:nvSpPr>
        <p:spPr/>
        <p:txBody>
          <a:bodyPr/>
          <a:lstStyle/>
          <a:p>
            <a:r>
              <a:rPr lang="en-US"/>
              <a:t>M.Feeney</a:t>
            </a:r>
          </a:p>
        </p:txBody>
      </p:sp>
      <p:sp>
        <p:nvSpPr>
          <p:cNvPr id="6" name="Slide Number Placeholder 5"/>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374394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8CEEC-F98F-4763-99A1-E67958F5D124}" type="datetime1">
              <a:rPr lang="en-US" smtClean="0"/>
              <a:t>7/26/2017</a:t>
            </a:fld>
            <a:endParaRPr lang="en-US"/>
          </a:p>
        </p:txBody>
      </p:sp>
      <p:sp>
        <p:nvSpPr>
          <p:cNvPr id="5" name="Footer Placeholder 4"/>
          <p:cNvSpPr>
            <a:spLocks noGrp="1"/>
          </p:cNvSpPr>
          <p:nvPr>
            <p:ph type="ftr" sz="quarter" idx="11"/>
          </p:nvPr>
        </p:nvSpPr>
        <p:spPr/>
        <p:txBody>
          <a:bodyPr/>
          <a:lstStyle/>
          <a:p>
            <a:r>
              <a:rPr lang="en-US"/>
              <a:t>M.Feeney</a:t>
            </a:r>
          </a:p>
        </p:txBody>
      </p:sp>
      <p:sp>
        <p:nvSpPr>
          <p:cNvPr id="6" name="Slide Number Placeholder 5"/>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16038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C986D-7486-4F06-9A64-CA721305044F}" type="datetime1">
              <a:rPr lang="en-US" smtClean="0"/>
              <a:t>7/26/2017</a:t>
            </a:fld>
            <a:endParaRPr lang="en-US"/>
          </a:p>
        </p:txBody>
      </p:sp>
      <p:sp>
        <p:nvSpPr>
          <p:cNvPr id="5" name="Footer Placeholder 4"/>
          <p:cNvSpPr>
            <a:spLocks noGrp="1"/>
          </p:cNvSpPr>
          <p:nvPr>
            <p:ph type="ftr" sz="quarter" idx="11"/>
          </p:nvPr>
        </p:nvSpPr>
        <p:spPr/>
        <p:txBody>
          <a:bodyPr/>
          <a:lstStyle/>
          <a:p>
            <a:r>
              <a:rPr lang="en-US"/>
              <a:t>M.Feeney</a:t>
            </a:r>
          </a:p>
        </p:txBody>
      </p:sp>
      <p:sp>
        <p:nvSpPr>
          <p:cNvPr id="6" name="Slide Number Placeholder 5"/>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29100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0B833C-540F-4365-B334-6EF3C8D9F73F}" type="datetime1">
              <a:rPr lang="en-US" smtClean="0"/>
              <a:t>7/26/2017</a:t>
            </a:fld>
            <a:endParaRPr lang="en-US"/>
          </a:p>
        </p:txBody>
      </p:sp>
      <p:sp>
        <p:nvSpPr>
          <p:cNvPr id="5" name="Footer Placeholder 4"/>
          <p:cNvSpPr>
            <a:spLocks noGrp="1"/>
          </p:cNvSpPr>
          <p:nvPr>
            <p:ph type="ftr" sz="quarter" idx="11"/>
          </p:nvPr>
        </p:nvSpPr>
        <p:spPr/>
        <p:txBody>
          <a:bodyPr/>
          <a:lstStyle/>
          <a:p>
            <a:r>
              <a:rPr lang="en-US"/>
              <a:t>M.Feeney</a:t>
            </a:r>
          </a:p>
        </p:txBody>
      </p:sp>
      <p:sp>
        <p:nvSpPr>
          <p:cNvPr id="6" name="Slide Number Placeholder 5"/>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131784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9A3DDA-EC83-4DB2-8912-4DE072196994}" type="datetime1">
              <a:rPr lang="en-US" smtClean="0"/>
              <a:t>7/26/2017</a:t>
            </a:fld>
            <a:endParaRPr lang="en-US"/>
          </a:p>
        </p:txBody>
      </p:sp>
      <p:sp>
        <p:nvSpPr>
          <p:cNvPr id="6" name="Footer Placeholder 5"/>
          <p:cNvSpPr>
            <a:spLocks noGrp="1"/>
          </p:cNvSpPr>
          <p:nvPr>
            <p:ph type="ftr" sz="quarter" idx="11"/>
          </p:nvPr>
        </p:nvSpPr>
        <p:spPr/>
        <p:txBody>
          <a:bodyPr/>
          <a:lstStyle/>
          <a:p>
            <a:r>
              <a:rPr lang="en-US"/>
              <a:t>M.Feeney</a:t>
            </a:r>
          </a:p>
        </p:txBody>
      </p:sp>
      <p:sp>
        <p:nvSpPr>
          <p:cNvPr id="7" name="Slide Number Placeholder 6"/>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317940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2CE0-AD35-408C-80D8-5E59E204F58F}" type="datetime1">
              <a:rPr lang="en-US" smtClean="0"/>
              <a:t>7/26/2017</a:t>
            </a:fld>
            <a:endParaRPr lang="en-US"/>
          </a:p>
        </p:txBody>
      </p:sp>
      <p:sp>
        <p:nvSpPr>
          <p:cNvPr id="8" name="Footer Placeholder 7"/>
          <p:cNvSpPr>
            <a:spLocks noGrp="1"/>
          </p:cNvSpPr>
          <p:nvPr>
            <p:ph type="ftr" sz="quarter" idx="11"/>
          </p:nvPr>
        </p:nvSpPr>
        <p:spPr/>
        <p:txBody>
          <a:bodyPr/>
          <a:lstStyle/>
          <a:p>
            <a:r>
              <a:rPr lang="en-US"/>
              <a:t>M.Feeney</a:t>
            </a:r>
          </a:p>
        </p:txBody>
      </p:sp>
      <p:sp>
        <p:nvSpPr>
          <p:cNvPr id="9" name="Slide Number Placeholder 8"/>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264287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350B4-38A6-4739-A939-489FC2A8D08D}" type="datetime1">
              <a:rPr lang="en-US" smtClean="0"/>
              <a:t>7/26/2017</a:t>
            </a:fld>
            <a:endParaRPr lang="en-US"/>
          </a:p>
        </p:txBody>
      </p:sp>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140962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DEAA9-D9FB-4A2B-A54D-77763AB3A16D}" type="datetime1">
              <a:rPr lang="en-US" smtClean="0"/>
              <a:t>7/26/2017</a:t>
            </a:fld>
            <a:endParaRPr lang="en-US"/>
          </a:p>
        </p:txBody>
      </p:sp>
      <p:sp>
        <p:nvSpPr>
          <p:cNvPr id="3" name="Footer Placeholder 2"/>
          <p:cNvSpPr>
            <a:spLocks noGrp="1"/>
          </p:cNvSpPr>
          <p:nvPr>
            <p:ph type="ftr" sz="quarter" idx="11"/>
          </p:nvPr>
        </p:nvSpPr>
        <p:spPr/>
        <p:txBody>
          <a:bodyPr/>
          <a:lstStyle/>
          <a:p>
            <a:r>
              <a:rPr lang="en-US"/>
              <a:t>M.Feeney</a:t>
            </a:r>
          </a:p>
        </p:txBody>
      </p:sp>
      <p:sp>
        <p:nvSpPr>
          <p:cNvPr id="4" name="Slide Number Placeholder 3"/>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41148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781B65-34A5-48C9-9300-4032E5FD0820}" type="datetime1">
              <a:rPr lang="en-US" smtClean="0"/>
              <a:t>7/26/2017</a:t>
            </a:fld>
            <a:endParaRPr lang="en-US"/>
          </a:p>
        </p:txBody>
      </p:sp>
      <p:sp>
        <p:nvSpPr>
          <p:cNvPr id="6" name="Footer Placeholder 5"/>
          <p:cNvSpPr>
            <a:spLocks noGrp="1"/>
          </p:cNvSpPr>
          <p:nvPr>
            <p:ph type="ftr" sz="quarter" idx="11"/>
          </p:nvPr>
        </p:nvSpPr>
        <p:spPr/>
        <p:txBody>
          <a:bodyPr/>
          <a:lstStyle/>
          <a:p>
            <a:r>
              <a:rPr lang="en-US"/>
              <a:t>M.Feeney</a:t>
            </a:r>
          </a:p>
        </p:txBody>
      </p:sp>
      <p:sp>
        <p:nvSpPr>
          <p:cNvPr id="7" name="Slide Number Placeholder 6"/>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15567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14D18A-9529-4026-9876-2535EE974917}" type="datetime1">
              <a:rPr lang="en-US" smtClean="0"/>
              <a:t>7/26/2017</a:t>
            </a:fld>
            <a:endParaRPr lang="en-US"/>
          </a:p>
        </p:txBody>
      </p:sp>
      <p:sp>
        <p:nvSpPr>
          <p:cNvPr id="6" name="Footer Placeholder 5"/>
          <p:cNvSpPr>
            <a:spLocks noGrp="1"/>
          </p:cNvSpPr>
          <p:nvPr>
            <p:ph type="ftr" sz="quarter" idx="11"/>
          </p:nvPr>
        </p:nvSpPr>
        <p:spPr/>
        <p:txBody>
          <a:bodyPr/>
          <a:lstStyle/>
          <a:p>
            <a:r>
              <a:rPr lang="en-US"/>
              <a:t>M.Feeney</a:t>
            </a:r>
          </a:p>
        </p:txBody>
      </p:sp>
      <p:sp>
        <p:nvSpPr>
          <p:cNvPr id="7" name="Slide Number Placeholder 6"/>
          <p:cNvSpPr>
            <a:spLocks noGrp="1"/>
          </p:cNvSpPr>
          <p:nvPr>
            <p:ph type="sldNum" sz="quarter" idx="12"/>
          </p:nvPr>
        </p:nvSpPr>
        <p:spPr/>
        <p:txBody>
          <a:bodyPr/>
          <a:lstStyle/>
          <a:p>
            <a:fld id="{621E0AE9-3FB6-43E9-92C6-B8977F55A0B5}" type="slidenum">
              <a:rPr lang="en-US" smtClean="0"/>
              <a:pPr/>
              <a:t>‹#›</a:t>
            </a:fld>
            <a:endParaRPr lang="en-US"/>
          </a:p>
        </p:txBody>
      </p:sp>
    </p:spTree>
    <p:extLst>
      <p:ext uri="{BB962C8B-B14F-4D97-AF65-F5344CB8AC3E}">
        <p14:creationId xmlns:p14="http://schemas.microsoft.com/office/powerpoint/2010/main" val="297698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691B2-FF79-4E8C-9373-11EABB3D4354}" type="datetime1">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M.Feeney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E0AE9-3FB6-43E9-92C6-B8977F55A0B5}" type="slidenum">
              <a:rPr lang="en-US" smtClean="0"/>
              <a:pPr/>
              <a:t>‹#›</a:t>
            </a:fld>
            <a:endParaRPr lang="en-US"/>
          </a:p>
        </p:txBody>
      </p:sp>
    </p:spTree>
    <p:extLst>
      <p:ext uri="{BB962C8B-B14F-4D97-AF65-F5344CB8AC3E}">
        <p14:creationId xmlns:p14="http://schemas.microsoft.com/office/powerpoint/2010/main" val="235386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o%20AttachName-2" TargetMode="External"/><Relationship Id="rId7"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No%20AttachName-3" TargetMode="External"/><Relationship Id="rId4" Type="http://schemas.openxmlformats.org/officeDocument/2006/relationships/image" Target="../media/image30.gif"/></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ZTF: Electronics Cooling</a:t>
            </a:r>
          </a:p>
        </p:txBody>
      </p:sp>
      <p:sp>
        <p:nvSpPr>
          <p:cNvPr id="27" name="Subtitle 26"/>
          <p:cNvSpPr>
            <a:spLocks noGrp="1"/>
          </p:cNvSpPr>
          <p:nvPr>
            <p:ph type="subTitle" idx="1"/>
          </p:nvPr>
        </p:nvSpPr>
        <p:spPr/>
        <p:txBody>
          <a:bodyPr/>
          <a:lstStyle/>
          <a:p>
            <a:r>
              <a:rPr lang="en-US" dirty="0"/>
              <a:t>Michael Feeney</a:t>
            </a:r>
          </a:p>
          <a:p>
            <a:r>
              <a:rPr lang="en-US" dirty="0"/>
              <a:t>07.24.2017</a:t>
            </a:r>
          </a:p>
        </p:txBody>
      </p:sp>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128944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b="1" dirty="0"/>
                  <a:t>Electronics Rack: </a:t>
                </a:r>
              </a:p>
              <a:p>
                <a:pPr lvl="1"/>
                <a:r>
                  <a:rPr lang="en-US" dirty="0"/>
                  <a:t>Electronics Rack + KUKA Sunrise Cabinet + Guide-Focus Archon – 4(Science Archons)</a:t>
                </a:r>
              </a:p>
              <a:p>
                <a:pPr lvl="2"/>
                <a:r>
                  <a:rPr lang="en-US" dirty="0"/>
                  <a:t>513W + 150W +25W - 4(75W) = </a:t>
                </a:r>
                <a:r>
                  <a:rPr lang="en-US" sz="2800" b="1" dirty="0">
                    <a:solidFill>
                      <a:srgbClr val="0000CC"/>
                    </a:solidFill>
                  </a:rPr>
                  <a:t>388W</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𝑜𝑢𝑡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num>
                      <m:den>
                        <m:d>
                          <m:dPr>
                            <m:begChr m:val="["/>
                            <m:endChr m:val="]"/>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e>
                        </m:d>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𝑝</m:t>
                                </m:r>
                              </m:sub>
                            </m:sSub>
                          </m:e>
                        </m:d>
                        <m:d>
                          <m:dPr>
                            <m:begChr m:val="["/>
                            <m:endChr m:val="]"/>
                            <m:ctrlPr>
                              <a:rPr lang="en-US" i="1">
                                <a:latin typeface="Cambria Math" panose="02040503050406030204" pitchFamily="18" charset="0"/>
                              </a:rPr>
                            </m:ctrlPr>
                          </m:dPr>
                          <m:e>
                            <m:r>
                              <a:rPr lang="en-US" i="1">
                                <a:latin typeface="Cambria Math" panose="02040503050406030204" pitchFamily="18" charset="0"/>
                              </a:rPr>
                              <m:t>𝑄</m:t>
                            </m:r>
                          </m:e>
                        </m:d>
                      </m:den>
                    </m:f>
                  </m:oMath>
                </a14:m>
                <a:endParaRPr lang="en-US" i="1" dirty="0">
                  <a:latin typeface="Cambria Math" panose="02040503050406030204" pitchFamily="18" charset="0"/>
                </a:endParaRPr>
              </a:p>
              <a:p>
                <a:pPr lvl="1"/>
                <a14:m>
                  <m:oMath xmlns:m="http://schemas.openxmlformats.org/officeDocument/2006/math">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388</m:t>
                        </m:r>
                        <m:r>
                          <a:rPr lang="en-US" i="1">
                            <a:latin typeface="Cambria Math" panose="02040503050406030204" pitchFamily="18" charset="0"/>
                            <a:ea typeface="Cambria Math" panose="02040503050406030204" pitchFamily="18" charset="0"/>
                          </a:rPr>
                          <m:t>𝑊</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1000</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𝑘𝑔</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3</m:t>
                                    </m:r>
                                  </m:sup>
                                </m:sSup>
                              </m:den>
                            </m:f>
                          </m:e>
                        </m:d>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4185</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𝐽</m:t>
                                </m:r>
                              </m:num>
                              <m:den>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den>
                            </m:f>
                          </m:e>
                        </m:d>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𝑄</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3</m:t>
                                    </m:r>
                                  </m:sup>
                                </m:sSup>
                              </m:num>
                              <m:den>
                                <m:r>
                                  <a:rPr lang="en-US" i="1">
                                    <a:latin typeface="Cambria Math" panose="02040503050406030204" pitchFamily="18" charset="0"/>
                                    <a:ea typeface="Cambria Math" panose="02040503050406030204" pitchFamily="18" charset="0"/>
                                  </a:rPr>
                                  <m:t>𝑠</m:t>
                                </m:r>
                              </m:den>
                            </m:f>
                          </m:e>
                        </m:d>
                      </m:den>
                    </m:f>
                  </m:oMath>
                </a14:m>
                <a:endParaRPr lang="en-US" dirty="0">
                  <a:ea typeface="Cambria Math" panose="02040503050406030204" pitchFamily="18" charset="0"/>
                </a:endParaRPr>
              </a:p>
              <a:p>
                <a:pPr lvl="2"/>
                <a14:m>
                  <m:oMath xmlns:m="http://schemas.openxmlformats.org/officeDocument/2006/math">
                    <m:r>
                      <a:rPr lang="en-US" b="1" i="1" smtClean="0">
                        <a:solidFill>
                          <a:srgbClr val="0000CC"/>
                        </a:solidFill>
                        <a:latin typeface="Cambria Math" panose="02040503050406030204" pitchFamily="18" charset="0"/>
                      </a:rPr>
                      <m:t>𝑸</m:t>
                    </m:r>
                    <m:r>
                      <a:rPr lang="en-US" b="1" i="1" smtClean="0">
                        <a:solidFill>
                          <a:srgbClr val="0000CC"/>
                        </a:solidFill>
                        <a:latin typeface="Cambria Math" panose="02040503050406030204" pitchFamily="18" charset="0"/>
                      </a:rPr>
                      <m:t>=</m:t>
                    </m:r>
                    <m:r>
                      <a:rPr lang="en-US" b="1" i="1" smtClean="0">
                        <a:solidFill>
                          <a:srgbClr val="0000CC"/>
                        </a:solidFill>
                        <a:latin typeface="Cambria Math" panose="02040503050406030204" pitchFamily="18" charset="0"/>
                      </a:rPr>
                      <m:t>𝟎</m:t>
                    </m:r>
                    <m:r>
                      <a:rPr lang="en-US" b="1" i="1" smtClean="0">
                        <a:solidFill>
                          <a:srgbClr val="0000CC"/>
                        </a:solidFill>
                        <a:latin typeface="Cambria Math" panose="02040503050406030204" pitchFamily="18" charset="0"/>
                      </a:rPr>
                      <m:t>.</m:t>
                    </m:r>
                    <m:r>
                      <a:rPr lang="en-US" b="1" i="1" smtClean="0">
                        <a:solidFill>
                          <a:srgbClr val="0000CC"/>
                        </a:solidFill>
                        <a:latin typeface="Cambria Math" panose="02040503050406030204" pitchFamily="18" charset="0"/>
                      </a:rPr>
                      <m:t>𝟒𝟖𝟗</m:t>
                    </m:r>
                    <m:r>
                      <a:rPr lang="en-US" b="1" i="1" smtClean="0">
                        <a:solidFill>
                          <a:srgbClr val="0000CC"/>
                        </a:solidFill>
                        <a:latin typeface="Cambria Math" panose="02040503050406030204" pitchFamily="18" charset="0"/>
                      </a:rPr>
                      <m:t>𝑮𝑷𝑴</m:t>
                    </m:r>
                  </m:oMath>
                </a14:m>
                <a:endParaRPr lang="en-US" b="1" dirty="0">
                  <a:solidFill>
                    <a:srgbClr val="0000CC"/>
                  </a:solidFill>
                </a:endParaRPr>
              </a:p>
              <a:p>
                <a:r>
                  <a:rPr lang="en-US" b="1" dirty="0"/>
                  <a:t>Archon Controller: </a:t>
                </a:r>
                <a:r>
                  <a:rPr lang="en-US" b="1" dirty="0">
                    <a:solidFill>
                      <a:srgbClr val="0000CC"/>
                    </a:solidFill>
                  </a:rPr>
                  <a:t>75W Each</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d>
                          <m:dPr>
                            <m:begChr m:val="["/>
                            <m:endChr m:val="]"/>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e>
                        </m:d>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e>
                        </m:d>
                      </m:den>
                    </m:f>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75</m:t>
                        </m:r>
                        <m:r>
                          <a:rPr lang="en-US" b="0" i="1" smtClean="0">
                            <a:latin typeface="Cambria Math" panose="02040503050406030204" pitchFamily="18" charset="0"/>
                            <a:ea typeface="Cambria Math" panose="02040503050406030204" pitchFamily="18" charset="0"/>
                          </a:rPr>
                          <m:t>𝑊</m:t>
                        </m:r>
                      </m:num>
                      <m:den>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1000</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𝑘𝑔</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3</m:t>
                                    </m:r>
                                  </m:sup>
                                </m:sSup>
                              </m:den>
                            </m:f>
                          </m:e>
                        </m:d>
                        <m:d>
                          <m:dPr>
                            <m:begChr m:val="["/>
                            <m:endChr m:val="]"/>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4185</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𝐽</m:t>
                                </m:r>
                              </m:num>
                              <m:den>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den>
                            </m:f>
                          </m:e>
                        </m:d>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𝑄</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ea typeface="Cambria Math" panose="02040503050406030204" pitchFamily="18" charset="0"/>
                                  </a:rPr>
                                  <m:t>𝑠</m:t>
                                </m:r>
                              </m:den>
                            </m:f>
                          </m:e>
                        </m:d>
                      </m:den>
                    </m:f>
                  </m:oMath>
                </a14:m>
                <a:endParaRPr lang="en-US" dirty="0"/>
              </a:p>
              <a:p>
                <a:pPr lvl="2"/>
                <a14:m>
                  <m:oMath xmlns:m="http://schemas.openxmlformats.org/officeDocument/2006/math">
                    <m:r>
                      <a:rPr lang="en-US" b="1" i="1" smtClean="0">
                        <a:solidFill>
                          <a:srgbClr val="0000CC"/>
                        </a:solidFill>
                        <a:latin typeface="Cambria Math" panose="02040503050406030204" pitchFamily="18" charset="0"/>
                      </a:rPr>
                      <m:t>𝑸</m:t>
                    </m:r>
                    <m:r>
                      <a:rPr lang="en-US" b="1" i="1" smtClean="0">
                        <a:solidFill>
                          <a:srgbClr val="0000CC"/>
                        </a:solidFill>
                        <a:latin typeface="Cambria Math" panose="02040503050406030204" pitchFamily="18" charset="0"/>
                      </a:rPr>
                      <m:t>=.</m:t>
                    </m:r>
                    <m:r>
                      <a:rPr lang="en-US" b="1" i="1" smtClean="0">
                        <a:solidFill>
                          <a:srgbClr val="0000CC"/>
                        </a:solidFill>
                        <a:latin typeface="Cambria Math" panose="02040503050406030204" pitchFamily="18" charset="0"/>
                      </a:rPr>
                      <m:t>𝟎𝟗𝟒</m:t>
                    </m:r>
                    <m:r>
                      <a:rPr lang="en-US" b="1" i="1" smtClean="0">
                        <a:solidFill>
                          <a:srgbClr val="0000CC"/>
                        </a:solidFill>
                        <a:latin typeface="Cambria Math" panose="02040503050406030204" pitchFamily="18" charset="0"/>
                      </a:rPr>
                      <m:t>𝑮𝑷𝑴</m:t>
                    </m:r>
                  </m:oMath>
                </a14:m>
                <a:r>
                  <a:rPr lang="en-US" b="1" dirty="0">
                    <a:solidFill>
                      <a:srgbClr val="0000CC"/>
                    </a:solidFill>
                  </a:rPr>
                  <a:t>/Archon</a:t>
                </a:r>
              </a:p>
              <a:p>
                <a:pPr marL="914400" lvl="2" indent="0">
                  <a:buNone/>
                </a:pPr>
                <a:endParaRPr lang="en-US" b="1" dirty="0">
                  <a:solidFill>
                    <a:srgbClr val="0000CC"/>
                  </a:solidFill>
                </a:endParaRPr>
              </a:p>
              <a:p>
                <a:pPr marL="914400" lvl="2" indent="0">
                  <a:buNone/>
                </a:pPr>
                <a:r>
                  <a:rPr lang="en-US" sz="2900" b="1" dirty="0">
                    <a:solidFill>
                      <a:srgbClr val="0000CC"/>
                    </a:solidFill>
                  </a:rPr>
                  <a:t>NO CONDENSATION FROM LINES OR HEAT EXCHANGERS!</a:t>
                </a:r>
              </a:p>
              <a:p>
                <a:pPr lvl="2"/>
                <a:endParaRPr lang="en-US" dirty="0"/>
              </a:p>
              <a:p>
                <a:pPr lvl="2"/>
                <a:endParaRPr lang="en-US" dirty="0"/>
              </a:p>
              <a:p>
                <a:pPr marL="457200" lvl="1" indent="0">
                  <a:buNone/>
                </a:pPr>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10</a:t>
            </a:fld>
            <a:endParaRPr lang="en-US"/>
          </a:p>
        </p:txBody>
      </p:sp>
      <p:sp>
        <p:nvSpPr>
          <p:cNvPr id="7" name="Title 1"/>
          <p:cNvSpPr>
            <a:spLocks noGrp="1"/>
          </p:cNvSpPr>
          <p:nvPr>
            <p:ph type="title"/>
          </p:nvPr>
        </p:nvSpPr>
        <p:spPr>
          <a:xfrm>
            <a:off x="0" y="0"/>
            <a:ext cx="10515600" cy="1325563"/>
          </a:xfrm>
        </p:spPr>
        <p:txBody>
          <a:bodyPr>
            <a:normAutofit/>
          </a:bodyPr>
          <a:lstStyle/>
          <a:p>
            <a:r>
              <a:rPr lang="en-US" sz="4000" b="1" dirty="0"/>
              <a:t>Heat Dissipation</a:t>
            </a:r>
            <a:r>
              <a:rPr lang="en-US" sz="4000" dirty="0"/>
              <a:t>:</a:t>
            </a:r>
            <a:r>
              <a:rPr lang="en-US" sz="2400" dirty="0"/>
              <a:t> </a:t>
            </a:r>
            <a:br>
              <a:rPr lang="en-US" sz="2400" dirty="0"/>
            </a:br>
            <a:r>
              <a:rPr lang="en-US" sz="2800" dirty="0"/>
              <a:t>Required Flow</a:t>
            </a:r>
          </a:p>
        </p:txBody>
      </p:sp>
    </p:spTree>
    <p:extLst>
      <p:ext uri="{BB962C8B-B14F-4D97-AF65-F5344CB8AC3E}">
        <p14:creationId xmlns:p14="http://schemas.microsoft.com/office/powerpoint/2010/main" val="427463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Cooling Equipment Specifications	</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Combination</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Combination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8" name="Straight Arrow Connector 7"/>
          <p:cNvCxnSpPr/>
          <p:nvPr/>
        </p:nvCxnSpPr>
        <p:spPr>
          <a:xfrm>
            <a:off x="5172882" y="2028825"/>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57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27" y="1325563"/>
            <a:ext cx="3200773" cy="1394199"/>
          </a:xfrm>
        </p:spPr>
        <p:txBody>
          <a:bodyPr>
            <a:normAutofit fontScale="85000" lnSpcReduction="10000"/>
          </a:bodyPr>
          <a:lstStyle/>
          <a:p>
            <a:r>
              <a:rPr lang="en-US" sz="2000" dirty="0"/>
              <a:t>Manufacturer: </a:t>
            </a:r>
            <a:r>
              <a:rPr lang="en-US" sz="2000" dirty="0" err="1"/>
              <a:t>OptiTemp</a:t>
            </a:r>
            <a:endParaRPr lang="en-US" sz="2000" dirty="0"/>
          </a:p>
          <a:p>
            <a:r>
              <a:rPr lang="en-US" sz="2000" dirty="0"/>
              <a:t>Model Number: OTC-1.0 with 0.5Hp Pump</a:t>
            </a:r>
          </a:p>
          <a:p>
            <a:r>
              <a:rPr lang="en-US" sz="2000" dirty="0"/>
              <a:t>Maximum Working Pressure: 90ft (37psi) @6GPM</a:t>
            </a:r>
          </a:p>
        </p:txBody>
      </p:sp>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12</a:t>
            </a:fld>
            <a:endParaRPr lang="en-US"/>
          </a:p>
        </p:txBody>
      </p:sp>
      <p:sp>
        <p:nvSpPr>
          <p:cNvPr id="10" name="Title 1"/>
          <p:cNvSpPr>
            <a:spLocks noGrp="1"/>
          </p:cNvSpPr>
          <p:nvPr>
            <p:ph type="title"/>
          </p:nvPr>
        </p:nvSpPr>
        <p:spPr>
          <a:xfrm>
            <a:off x="0" y="0"/>
            <a:ext cx="10515600" cy="1325563"/>
          </a:xfrm>
        </p:spPr>
        <p:txBody>
          <a:bodyPr>
            <a:normAutofit/>
          </a:bodyPr>
          <a:lstStyle/>
          <a:p>
            <a:r>
              <a:rPr lang="en-US" sz="4000" b="1" dirty="0"/>
              <a:t>Cooling Equipment Specs</a:t>
            </a:r>
            <a:r>
              <a:rPr lang="en-US" sz="4000" dirty="0"/>
              <a:t>:</a:t>
            </a:r>
            <a:r>
              <a:rPr lang="en-US" sz="2400" dirty="0"/>
              <a:t> </a:t>
            </a:r>
            <a:br>
              <a:rPr lang="en-US" sz="2400" dirty="0"/>
            </a:br>
            <a:r>
              <a:rPr lang="en-US" sz="2800" dirty="0"/>
              <a:t>Chiller</a:t>
            </a:r>
          </a:p>
        </p:txBody>
      </p:sp>
      <p:pic>
        <p:nvPicPr>
          <p:cNvPr id="1032" name="Picture 10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23" y="2806700"/>
            <a:ext cx="5216433" cy="3638550"/>
          </a:xfrm>
          <a:prstGeom prst="rect">
            <a:avLst/>
          </a:prstGeom>
        </p:spPr>
      </p:pic>
      <p:sp>
        <p:nvSpPr>
          <p:cNvPr id="1033" name="Rectangle 1032"/>
          <p:cNvSpPr/>
          <p:nvPr/>
        </p:nvSpPr>
        <p:spPr>
          <a:xfrm>
            <a:off x="895350" y="4356100"/>
            <a:ext cx="635000" cy="95885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D90B4470-7CD2-46D3-8C3C-5E01A56E366F}"/>
              </a:ext>
            </a:extLst>
          </p:cNvPr>
          <p:cNvGraphicFramePr>
            <a:graphicFrameLocks/>
          </p:cNvGraphicFramePr>
          <p:nvPr>
            <p:extLst>
              <p:ext uri="{D42A27DB-BD31-4B8C-83A1-F6EECF244321}">
                <p14:modId xmlns:p14="http://schemas.microsoft.com/office/powerpoint/2010/main" val="3749845382"/>
              </p:ext>
            </p:extLst>
          </p:nvPr>
        </p:nvGraphicFramePr>
        <p:xfrm>
          <a:off x="5366305" y="1674812"/>
          <a:ext cx="6578972"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17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1542191"/>
            <a:ext cx="3340100" cy="1325417"/>
          </a:xfrm>
        </p:spPr>
        <p:txBody>
          <a:bodyPr>
            <a:normAutofit fontScale="92500" lnSpcReduction="10000"/>
          </a:bodyPr>
          <a:lstStyle/>
          <a:p>
            <a:r>
              <a:rPr lang="en-US" sz="2000" dirty="0"/>
              <a:t>Manufacturer: Thermatron</a:t>
            </a:r>
          </a:p>
          <a:p>
            <a:r>
              <a:rPr lang="en-US" sz="2000" dirty="0"/>
              <a:t>Model Number: 726</a:t>
            </a:r>
          </a:p>
          <a:p>
            <a:r>
              <a:rPr lang="en-US" sz="2000" dirty="0"/>
              <a:t>Pressure Drop Plot is shown with water at 20C</a:t>
            </a:r>
          </a:p>
          <a:p>
            <a:endParaRPr lang="en-US" sz="2000" dirty="0"/>
          </a:p>
        </p:txBody>
      </p:sp>
      <p:sp>
        <p:nvSpPr>
          <p:cNvPr id="8" name="Footer Placeholder 7"/>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13</a:t>
            </a:fld>
            <a:endParaRPr lang="en-US"/>
          </a:p>
        </p:txBody>
      </p:sp>
      <p:sp>
        <p:nvSpPr>
          <p:cNvPr id="7" name="Title 6"/>
          <p:cNvSpPr>
            <a:spLocks noGrp="1"/>
          </p:cNvSpPr>
          <p:nvPr>
            <p:ph type="title"/>
          </p:nvPr>
        </p:nvSpPr>
        <p:spPr>
          <a:xfrm>
            <a:off x="0" y="0"/>
            <a:ext cx="10515600" cy="1325563"/>
          </a:xfrm>
        </p:spPr>
        <p:txBody>
          <a:bodyPr/>
          <a:lstStyle/>
          <a:p>
            <a:r>
              <a:rPr lang="en-US" b="1" dirty="0"/>
              <a:t>Cooling Equipment Specs</a:t>
            </a:r>
            <a:r>
              <a:rPr lang="en-US" sz="4000" dirty="0"/>
              <a:t>:</a:t>
            </a:r>
            <a:r>
              <a:rPr lang="en-US" sz="2800" dirty="0"/>
              <a:t> </a:t>
            </a:r>
            <a:br>
              <a:rPr lang="en-US" sz="2800" dirty="0"/>
            </a:br>
            <a:r>
              <a:rPr lang="en-US" sz="3200" dirty="0"/>
              <a:t>Electronics Rack Heat Exchanger</a:t>
            </a:r>
            <a:endParaRPr lang="en-US" dirty="0"/>
          </a:p>
        </p:txBody>
      </p:sp>
      <p:graphicFrame>
        <p:nvGraphicFramePr>
          <p:cNvPr id="9" name="Chart 8">
            <a:extLst>
              <a:ext uri="{FF2B5EF4-FFF2-40B4-BE49-F238E27FC236}">
                <a16:creationId xmlns:a16="http://schemas.microsoft.com/office/drawing/2014/main" id="{1B08A51A-A81D-49FE-B1A0-17D54F445F5A}"/>
              </a:ext>
            </a:extLst>
          </p:cNvPr>
          <p:cNvGraphicFramePr>
            <a:graphicFrameLocks/>
          </p:cNvGraphicFramePr>
          <p:nvPr>
            <p:extLst>
              <p:ext uri="{D42A27DB-BD31-4B8C-83A1-F6EECF244321}">
                <p14:modId xmlns:p14="http://schemas.microsoft.com/office/powerpoint/2010/main" val="2762407761"/>
              </p:ext>
            </p:extLst>
          </p:nvPr>
        </p:nvGraphicFramePr>
        <p:xfrm>
          <a:off x="4137727" y="1325563"/>
          <a:ext cx="7552120" cy="4864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24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825625"/>
            <a:ext cx="3106478" cy="1172755"/>
          </a:xfrm>
        </p:spPr>
        <p:txBody>
          <a:bodyPr>
            <a:normAutofit fontScale="62500" lnSpcReduction="20000"/>
          </a:bodyPr>
          <a:lstStyle/>
          <a:p>
            <a:r>
              <a:rPr lang="en-US" dirty="0"/>
              <a:t>Manufacturer: </a:t>
            </a:r>
            <a:r>
              <a:rPr lang="en-US" dirty="0" err="1"/>
              <a:t>Lytron</a:t>
            </a:r>
            <a:endParaRPr lang="en-US" dirty="0"/>
          </a:p>
          <a:p>
            <a:r>
              <a:rPr lang="en-US" dirty="0"/>
              <a:t>Model Number: CP15G01</a:t>
            </a:r>
          </a:p>
          <a:p>
            <a:r>
              <a:rPr lang="en-US" dirty="0"/>
              <a:t>Pressure Drop Plot is shown with water at 20C</a:t>
            </a:r>
          </a:p>
        </p:txBody>
      </p:sp>
      <p:sp>
        <p:nvSpPr>
          <p:cNvPr id="6" name="Footer Placeholder 5"/>
          <p:cNvSpPr>
            <a:spLocks noGrp="1"/>
          </p:cNvSpPr>
          <p:nvPr>
            <p:ph type="ftr" sz="quarter" idx="11"/>
          </p:nvPr>
        </p:nvSpPr>
        <p:spPr/>
        <p:txBody>
          <a:bodyPr/>
          <a:lstStyle/>
          <a:p>
            <a:r>
              <a:rPr lang="en-US"/>
              <a:t>M.Feeney</a:t>
            </a:r>
          </a:p>
        </p:txBody>
      </p:sp>
      <p:sp>
        <p:nvSpPr>
          <p:cNvPr id="7" name="Slide Number Placeholder 6"/>
          <p:cNvSpPr>
            <a:spLocks noGrp="1"/>
          </p:cNvSpPr>
          <p:nvPr>
            <p:ph type="sldNum" sz="quarter" idx="12"/>
          </p:nvPr>
        </p:nvSpPr>
        <p:spPr/>
        <p:txBody>
          <a:bodyPr/>
          <a:lstStyle/>
          <a:p>
            <a:fld id="{621E0AE9-3FB6-43E9-92C6-B8977F55A0B5}" type="slidenum">
              <a:rPr lang="en-US" smtClean="0"/>
              <a:pPr/>
              <a:t>14</a:t>
            </a:fld>
            <a:endParaRPr lang="en-US"/>
          </a:p>
        </p:txBody>
      </p:sp>
      <p:sp>
        <p:nvSpPr>
          <p:cNvPr id="8" name="Title 7"/>
          <p:cNvSpPr>
            <a:spLocks noGrp="1"/>
          </p:cNvSpPr>
          <p:nvPr>
            <p:ph type="title"/>
          </p:nvPr>
        </p:nvSpPr>
        <p:spPr>
          <a:xfrm>
            <a:off x="0" y="0"/>
            <a:ext cx="10515600" cy="1325563"/>
          </a:xfrm>
        </p:spPr>
        <p:txBody>
          <a:bodyPr/>
          <a:lstStyle/>
          <a:p>
            <a:r>
              <a:rPr lang="en-US" b="1" dirty="0"/>
              <a:t>Cooling Equipment Specs</a:t>
            </a:r>
            <a:r>
              <a:rPr lang="en-US" sz="4000" dirty="0"/>
              <a:t>: </a:t>
            </a:r>
            <a:br>
              <a:rPr lang="en-US" sz="2800" dirty="0"/>
            </a:br>
            <a:r>
              <a:rPr lang="en-US" sz="3200" dirty="0"/>
              <a:t>Archon Controller Heat Exchanger</a:t>
            </a:r>
            <a:endParaRPr lang="en-US" dirty="0"/>
          </a:p>
        </p:txBody>
      </p:sp>
      <p:graphicFrame>
        <p:nvGraphicFramePr>
          <p:cNvPr id="11" name="Chart 10">
            <a:extLst>
              <a:ext uri="{FF2B5EF4-FFF2-40B4-BE49-F238E27FC236}">
                <a16:creationId xmlns:a16="http://schemas.microsoft.com/office/drawing/2014/main" id="{1B7B781C-53B7-4ED0-91DD-77271B3A030A}"/>
              </a:ext>
            </a:extLst>
          </p:cNvPr>
          <p:cNvGraphicFramePr>
            <a:graphicFrameLocks/>
          </p:cNvGraphicFramePr>
          <p:nvPr>
            <p:extLst>
              <p:ext uri="{D42A27DB-BD31-4B8C-83A1-F6EECF244321}">
                <p14:modId xmlns:p14="http://schemas.microsoft.com/office/powerpoint/2010/main" val="4162803128"/>
              </p:ext>
            </p:extLst>
          </p:nvPr>
        </p:nvGraphicFramePr>
        <p:xfrm>
          <a:off x="4038600" y="1325562"/>
          <a:ext cx="7717032" cy="4943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84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Plumbing Schemes	</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Combination</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Combination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8" name="Straight Arrow Connector 7"/>
          <p:cNvCxnSpPr/>
          <p:nvPr/>
        </p:nvCxnSpPr>
        <p:spPr>
          <a:xfrm>
            <a:off x="5172882" y="2745736"/>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03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4813362" y="3991386"/>
            <a:ext cx="3207813" cy="1639549"/>
          </a:xfrm>
          <a:prstGeom prst="rect">
            <a:avLst/>
          </a:prstGeom>
        </p:spPr>
      </p:pic>
      <p:pic>
        <p:nvPicPr>
          <p:cNvPr id="9" name="Content Placeholder 8"/>
          <p:cNvPicPr>
            <a:picLocks noGrp="1" noChangeAspect="1"/>
          </p:cNvPicPr>
          <p:nvPr>
            <p:ph idx="1"/>
          </p:nvPr>
        </p:nvPicPr>
        <p:blipFill>
          <a:blip r:embed="rId3" cstate="print"/>
          <a:stretch>
            <a:fillRect/>
          </a:stretch>
        </p:blipFill>
        <p:spPr>
          <a:xfrm>
            <a:off x="3593381" y="1631901"/>
            <a:ext cx="849357" cy="1280646"/>
          </a:xfrm>
          <a:prstGeom prst="rect">
            <a:avLst/>
          </a:prstGeom>
        </p:spPr>
      </p:pic>
      <p:pic>
        <p:nvPicPr>
          <p:cNvPr id="11" name="Content Placeholder 8"/>
          <p:cNvPicPr>
            <a:picLocks noChangeAspect="1"/>
          </p:cNvPicPr>
          <p:nvPr/>
        </p:nvPicPr>
        <p:blipFill>
          <a:blip r:embed="rId3" cstate="print"/>
          <a:stretch>
            <a:fillRect/>
          </a:stretch>
        </p:blipFill>
        <p:spPr>
          <a:xfrm>
            <a:off x="4442738" y="1631901"/>
            <a:ext cx="849357" cy="1280646"/>
          </a:xfrm>
          <a:prstGeom prst="rect">
            <a:avLst/>
          </a:prstGeom>
        </p:spPr>
      </p:pic>
      <p:pic>
        <p:nvPicPr>
          <p:cNvPr id="12" name="Content Placeholder 8"/>
          <p:cNvPicPr>
            <a:picLocks noChangeAspect="1"/>
          </p:cNvPicPr>
          <p:nvPr/>
        </p:nvPicPr>
        <p:blipFill>
          <a:blip r:embed="rId3" cstate="print"/>
          <a:stretch>
            <a:fillRect/>
          </a:stretch>
        </p:blipFill>
        <p:spPr>
          <a:xfrm>
            <a:off x="5292095" y="1631901"/>
            <a:ext cx="849357" cy="1280646"/>
          </a:xfrm>
          <a:prstGeom prst="rect">
            <a:avLst/>
          </a:prstGeom>
        </p:spPr>
      </p:pic>
      <p:pic>
        <p:nvPicPr>
          <p:cNvPr id="13" name="Content Placeholder 8"/>
          <p:cNvPicPr>
            <a:picLocks noChangeAspect="1"/>
          </p:cNvPicPr>
          <p:nvPr/>
        </p:nvPicPr>
        <p:blipFill>
          <a:blip r:embed="rId3" cstate="print"/>
          <a:stretch>
            <a:fillRect/>
          </a:stretch>
        </p:blipFill>
        <p:spPr>
          <a:xfrm>
            <a:off x="6141452" y="1631901"/>
            <a:ext cx="849357" cy="1280646"/>
          </a:xfrm>
          <a:prstGeom prst="rect">
            <a:avLst/>
          </a:prstGeom>
        </p:spPr>
      </p:pic>
      <p:pic>
        <p:nvPicPr>
          <p:cNvPr id="14" name="Content Placeholder 8"/>
          <p:cNvPicPr>
            <a:picLocks noChangeAspect="1"/>
          </p:cNvPicPr>
          <p:nvPr/>
        </p:nvPicPr>
        <p:blipFill>
          <a:blip r:embed="rId3" cstate="print"/>
          <a:stretch>
            <a:fillRect/>
          </a:stretch>
        </p:blipFill>
        <p:spPr>
          <a:xfrm>
            <a:off x="6990809" y="1631901"/>
            <a:ext cx="849357" cy="1280646"/>
          </a:xfrm>
          <a:prstGeom prst="rect">
            <a:avLst/>
          </a:prstGeom>
        </p:spPr>
      </p:pic>
      <p:pic>
        <p:nvPicPr>
          <p:cNvPr id="15" name="Picture 14"/>
          <p:cNvPicPr>
            <a:picLocks noChangeAspect="1"/>
          </p:cNvPicPr>
          <p:nvPr/>
        </p:nvPicPr>
        <p:blipFill>
          <a:blip r:embed="rId4" cstate="print"/>
          <a:stretch>
            <a:fillRect/>
          </a:stretch>
        </p:blipFill>
        <p:spPr>
          <a:xfrm>
            <a:off x="1801677" y="4728266"/>
            <a:ext cx="2028825" cy="1800225"/>
          </a:xfrm>
          <a:prstGeom prst="rect">
            <a:avLst/>
          </a:prstGeom>
        </p:spPr>
      </p:pic>
      <p:cxnSp>
        <p:nvCxnSpPr>
          <p:cNvPr id="19" name="Connector: Elbow 18"/>
          <p:cNvCxnSpPr/>
          <p:nvPr/>
        </p:nvCxnSpPr>
        <p:spPr>
          <a:xfrm flipV="1">
            <a:off x="3368266" y="5034438"/>
            <a:ext cx="2083033" cy="47501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p:nvPr/>
        </p:nvCxnSpPr>
        <p:spPr>
          <a:xfrm rot="10800000" flipV="1">
            <a:off x="3469206" y="5188023"/>
            <a:ext cx="2850032" cy="576746"/>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08484" y="4058524"/>
            <a:ext cx="1307630" cy="646331"/>
          </a:xfrm>
          <a:prstGeom prst="rect">
            <a:avLst/>
          </a:prstGeom>
          <a:noFill/>
        </p:spPr>
        <p:txBody>
          <a:bodyPr wrap="square" rtlCol="0">
            <a:spAutoFit/>
          </a:bodyPr>
          <a:lstStyle/>
          <a:p>
            <a:r>
              <a:rPr lang="en-US" sz="1200"/>
              <a:t>Main Supply Line</a:t>
            </a:r>
          </a:p>
          <a:p>
            <a:r>
              <a:rPr lang="en-US" sz="1200"/>
              <a:t>ID: 0.75”</a:t>
            </a:r>
          </a:p>
          <a:p>
            <a:r>
              <a:rPr lang="en-US" sz="1200"/>
              <a:t>Length: 50ft</a:t>
            </a:r>
          </a:p>
        </p:txBody>
      </p:sp>
      <p:cxnSp>
        <p:nvCxnSpPr>
          <p:cNvPr id="27" name="Straight Connector 26"/>
          <p:cNvCxnSpPr>
            <a:stCxn id="25" idx="2"/>
          </p:cNvCxnSpPr>
          <p:nvPr/>
        </p:nvCxnSpPr>
        <p:spPr>
          <a:xfrm>
            <a:off x="4062299" y="4704855"/>
            <a:ext cx="347483" cy="32958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51298" y="5747132"/>
            <a:ext cx="1348837" cy="646331"/>
          </a:xfrm>
          <a:prstGeom prst="rect">
            <a:avLst/>
          </a:prstGeom>
          <a:noFill/>
        </p:spPr>
        <p:txBody>
          <a:bodyPr wrap="square" rtlCol="0">
            <a:spAutoFit/>
          </a:bodyPr>
          <a:lstStyle/>
          <a:p>
            <a:r>
              <a:rPr lang="en-US" sz="1200"/>
              <a:t>Main Return Line</a:t>
            </a:r>
          </a:p>
          <a:p>
            <a:r>
              <a:rPr lang="en-US" sz="1200"/>
              <a:t>ID: 0.75”</a:t>
            </a:r>
          </a:p>
          <a:p>
            <a:r>
              <a:rPr lang="en-US" sz="1200"/>
              <a:t>Length: 50ft</a:t>
            </a:r>
          </a:p>
        </p:txBody>
      </p:sp>
      <p:cxnSp>
        <p:nvCxnSpPr>
          <p:cNvPr id="30" name="Straight Connector 29"/>
          <p:cNvCxnSpPr>
            <a:stCxn id="29" idx="1"/>
          </p:cNvCxnSpPr>
          <p:nvPr/>
        </p:nvCxnSpPr>
        <p:spPr>
          <a:xfrm flipH="1" flipV="1">
            <a:off x="4894221" y="5663034"/>
            <a:ext cx="557077" cy="4072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a:endCxn id="2049" idx="1"/>
          </p:cNvCxnSpPr>
          <p:nvPr/>
        </p:nvCxnSpPr>
        <p:spPr>
          <a:xfrm>
            <a:off x="7459315" y="4796930"/>
            <a:ext cx="741253" cy="3681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8200568" y="4934232"/>
            <a:ext cx="2199000" cy="461665"/>
          </a:xfrm>
          <a:prstGeom prst="rect">
            <a:avLst/>
          </a:prstGeom>
          <a:noFill/>
        </p:spPr>
        <p:txBody>
          <a:bodyPr wrap="none" rtlCol="0">
            <a:spAutoFit/>
          </a:bodyPr>
          <a:lstStyle/>
          <a:p>
            <a:r>
              <a:rPr lang="en-US" sz="1200"/>
              <a:t>Electronics Rack Heat Exchanger</a:t>
            </a:r>
          </a:p>
          <a:p>
            <a:r>
              <a:rPr lang="en-US" sz="1200"/>
              <a:t>Thermatron 726 Model</a:t>
            </a:r>
          </a:p>
        </p:txBody>
      </p:sp>
      <p:cxnSp>
        <p:nvCxnSpPr>
          <p:cNvPr id="2069" name="Straight Connector 2068"/>
          <p:cNvCxnSpPr>
            <a:stCxn id="15" idx="1"/>
            <a:endCxn id="2070" idx="2"/>
          </p:cNvCxnSpPr>
          <p:nvPr/>
        </p:nvCxnSpPr>
        <p:spPr>
          <a:xfrm flipH="1" flipV="1">
            <a:off x="812915" y="5166520"/>
            <a:ext cx="988762" cy="461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0" name="TextBox 2069"/>
          <p:cNvSpPr txBox="1"/>
          <p:nvPr/>
        </p:nvSpPr>
        <p:spPr>
          <a:xfrm>
            <a:off x="150297" y="4704855"/>
            <a:ext cx="1325235" cy="461665"/>
          </a:xfrm>
          <a:prstGeom prst="rect">
            <a:avLst/>
          </a:prstGeom>
          <a:noFill/>
        </p:spPr>
        <p:txBody>
          <a:bodyPr wrap="none" rtlCol="0">
            <a:spAutoFit/>
          </a:bodyPr>
          <a:lstStyle/>
          <a:p>
            <a:r>
              <a:rPr lang="en-US" sz="1200"/>
              <a:t>Chiller</a:t>
            </a:r>
          </a:p>
          <a:p>
            <a:r>
              <a:rPr lang="en-US" sz="1200" err="1"/>
              <a:t>OptiTemp</a:t>
            </a:r>
            <a:r>
              <a:rPr lang="en-US" sz="1200"/>
              <a:t> OTC-1.0</a:t>
            </a:r>
          </a:p>
        </p:txBody>
      </p:sp>
      <p:sp>
        <p:nvSpPr>
          <p:cNvPr id="2090" name="TextBox 2089"/>
          <p:cNvSpPr txBox="1"/>
          <p:nvPr/>
        </p:nvSpPr>
        <p:spPr>
          <a:xfrm>
            <a:off x="1088227" y="2837728"/>
            <a:ext cx="1586716" cy="646331"/>
          </a:xfrm>
          <a:prstGeom prst="rect">
            <a:avLst/>
          </a:prstGeom>
          <a:noFill/>
        </p:spPr>
        <p:txBody>
          <a:bodyPr wrap="none" rtlCol="0">
            <a:spAutoFit/>
          </a:bodyPr>
          <a:lstStyle/>
          <a:p>
            <a:r>
              <a:rPr lang="en-US" sz="1200"/>
              <a:t>Archon Supply Branch</a:t>
            </a:r>
          </a:p>
          <a:p>
            <a:r>
              <a:rPr lang="en-US" sz="1200"/>
              <a:t>ID: 0.27</a:t>
            </a:r>
          </a:p>
          <a:p>
            <a:r>
              <a:rPr lang="en-US" sz="1200"/>
              <a:t>Length: 6ft</a:t>
            </a:r>
          </a:p>
        </p:txBody>
      </p:sp>
      <p:cxnSp>
        <p:nvCxnSpPr>
          <p:cNvPr id="2092" name="Straight Connector 2091"/>
          <p:cNvCxnSpPr>
            <a:stCxn id="2090" idx="3"/>
          </p:cNvCxnSpPr>
          <p:nvPr/>
        </p:nvCxnSpPr>
        <p:spPr>
          <a:xfrm>
            <a:off x="2674943" y="3160894"/>
            <a:ext cx="1201884" cy="12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5" name="Straight Connector 2094"/>
          <p:cNvCxnSpPr/>
          <p:nvPr/>
        </p:nvCxnSpPr>
        <p:spPr>
          <a:xfrm>
            <a:off x="7534428" y="3264590"/>
            <a:ext cx="965969" cy="290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469359" y="3264590"/>
            <a:ext cx="1557542" cy="646331"/>
          </a:xfrm>
          <a:prstGeom prst="rect">
            <a:avLst/>
          </a:prstGeom>
          <a:noFill/>
        </p:spPr>
        <p:txBody>
          <a:bodyPr wrap="none" rtlCol="0">
            <a:spAutoFit/>
          </a:bodyPr>
          <a:lstStyle/>
          <a:p>
            <a:r>
              <a:rPr lang="en-US" sz="1200"/>
              <a:t>Archon Return Branch</a:t>
            </a:r>
          </a:p>
          <a:p>
            <a:r>
              <a:rPr lang="en-US" sz="1200"/>
              <a:t>ID: 0.27</a:t>
            </a:r>
          </a:p>
          <a:p>
            <a:r>
              <a:rPr lang="en-US" sz="1200"/>
              <a:t>Length: 6ft</a:t>
            </a:r>
          </a:p>
        </p:txBody>
      </p:sp>
      <p:sp>
        <p:nvSpPr>
          <p:cNvPr id="2101" name="Footer Placeholder 2100"/>
          <p:cNvSpPr>
            <a:spLocks noGrp="1"/>
          </p:cNvSpPr>
          <p:nvPr>
            <p:ph type="ftr" sz="quarter" idx="11"/>
          </p:nvPr>
        </p:nvSpPr>
        <p:spPr/>
        <p:txBody>
          <a:bodyPr/>
          <a:lstStyle/>
          <a:p>
            <a:r>
              <a:rPr lang="en-US"/>
              <a:t>M.Feeney</a:t>
            </a:r>
          </a:p>
        </p:txBody>
      </p:sp>
      <p:cxnSp>
        <p:nvCxnSpPr>
          <p:cNvPr id="8" name="Connector: Elbow 7"/>
          <p:cNvCxnSpPr/>
          <p:nvPr/>
        </p:nvCxnSpPr>
        <p:spPr>
          <a:xfrm rot="16200000" flipV="1">
            <a:off x="3703375" y="2956931"/>
            <a:ext cx="1921376" cy="157447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17459" y="2783478"/>
            <a:ext cx="598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01124" y="2783478"/>
            <a:ext cx="560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p:nvPr/>
        </p:nvCxnSpPr>
        <p:spPr>
          <a:xfrm>
            <a:off x="5813912" y="2783478"/>
            <a:ext cx="603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p:nvPr/>
        </p:nvCxnSpPr>
        <p:spPr>
          <a:xfrm>
            <a:off x="6650106" y="2783478"/>
            <a:ext cx="6196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7" name="Connector: Elbow 2056"/>
          <p:cNvCxnSpPr/>
          <p:nvPr/>
        </p:nvCxnSpPr>
        <p:spPr>
          <a:xfrm rot="5400000">
            <a:off x="5932764" y="3267983"/>
            <a:ext cx="2086168" cy="1117159"/>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87840" y="981779"/>
            <a:ext cx="341531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Advantages: </a:t>
            </a:r>
          </a:p>
          <a:p>
            <a:pPr marL="742950" lvl="1" indent="-285750">
              <a:buFont typeface="Arial" panose="020B0604020202020204" pitchFamily="34" charset="0"/>
              <a:buChar char="•"/>
            </a:pPr>
            <a:r>
              <a:rPr lang="en-US" dirty="0"/>
              <a:t>Simple plumbing</a:t>
            </a:r>
          </a:p>
          <a:p>
            <a:pPr marL="285750" indent="-285750">
              <a:buFont typeface="Arial" panose="020B0604020202020204" pitchFamily="34" charset="0"/>
              <a:buChar char="•"/>
            </a:pPr>
            <a:r>
              <a:rPr lang="en-US" dirty="0"/>
              <a:t>Disadvantages:</a:t>
            </a:r>
          </a:p>
          <a:p>
            <a:pPr marL="742950" lvl="1" indent="-285750">
              <a:buFont typeface="Arial" panose="020B0604020202020204" pitchFamily="34" charset="0"/>
              <a:buChar char="•"/>
            </a:pPr>
            <a:r>
              <a:rPr lang="en-US" dirty="0"/>
              <a:t>Big pressure drop</a:t>
            </a:r>
          </a:p>
          <a:p>
            <a:pPr marL="742950" lvl="1" indent="-285750">
              <a:buFont typeface="Arial" panose="020B0604020202020204" pitchFamily="34" charset="0"/>
              <a:buChar char="•"/>
            </a:pPr>
            <a:r>
              <a:rPr lang="en-US" dirty="0"/>
              <a:t>Considerable temperature difference between Archons</a:t>
            </a:r>
          </a:p>
        </p:txBody>
      </p:sp>
      <p:sp>
        <p:nvSpPr>
          <p:cNvPr id="5" name="Slide Number Placeholder 4"/>
          <p:cNvSpPr>
            <a:spLocks noGrp="1"/>
          </p:cNvSpPr>
          <p:nvPr>
            <p:ph type="sldNum" sz="quarter" idx="12"/>
          </p:nvPr>
        </p:nvSpPr>
        <p:spPr/>
        <p:txBody>
          <a:bodyPr/>
          <a:lstStyle/>
          <a:p>
            <a:fld id="{621E0AE9-3FB6-43E9-92C6-B8977F55A0B5}" type="slidenum">
              <a:rPr lang="en-US" smtClean="0"/>
              <a:pPr/>
              <a:t>16</a:t>
            </a:fld>
            <a:endParaRPr lang="en-US"/>
          </a:p>
        </p:txBody>
      </p:sp>
      <p:sp>
        <p:nvSpPr>
          <p:cNvPr id="6" name="Title 5"/>
          <p:cNvSpPr>
            <a:spLocks noGrp="1"/>
          </p:cNvSpPr>
          <p:nvPr>
            <p:ph type="title"/>
          </p:nvPr>
        </p:nvSpPr>
        <p:spPr>
          <a:xfrm>
            <a:off x="0" y="8556"/>
            <a:ext cx="10515600" cy="1325563"/>
          </a:xfrm>
        </p:spPr>
        <p:txBody>
          <a:bodyPr/>
          <a:lstStyle/>
          <a:p>
            <a:r>
              <a:rPr lang="en-US" b="1" dirty="0"/>
              <a:t>Plumbing Schemes</a:t>
            </a:r>
            <a:r>
              <a:rPr lang="en-US" sz="4000" dirty="0"/>
              <a:t>:</a:t>
            </a:r>
            <a:r>
              <a:rPr lang="en-US" sz="2800" dirty="0"/>
              <a:t> </a:t>
            </a:r>
            <a:br>
              <a:rPr lang="en-US" sz="2800" dirty="0"/>
            </a:br>
            <a:r>
              <a:rPr lang="en-US" sz="3200" dirty="0"/>
              <a:t>Serial</a:t>
            </a:r>
            <a:endParaRPr lang="en-US" dirty="0"/>
          </a:p>
        </p:txBody>
      </p:sp>
    </p:spTree>
    <p:extLst>
      <p:ext uri="{BB962C8B-B14F-4D97-AF65-F5344CB8AC3E}">
        <p14:creationId xmlns:p14="http://schemas.microsoft.com/office/powerpoint/2010/main" val="64679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228798" y="4070003"/>
            <a:ext cx="2538078" cy="1043904"/>
          </a:xfrm>
          <a:prstGeom prst="rect">
            <a:avLst/>
          </a:prstGeom>
        </p:spPr>
      </p:pic>
      <p:pic>
        <p:nvPicPr>
          <p:cNvPr id="9" name="Content Placeholder 8"/>
          <p:cNvPicPr>
            <a:picLocks noGrp="1" noChangeAspect="1"/>
          </p:cNvPicPr>
          <p:nvPr>
            <p:ph idx="1"/>
          </p:nvPr>
        </p:nvPicPr>
        <p:blipFill>
          <a:blip r:embed="rId3" cstate="print"/>
          <a:stretch>
            <a:fillRect/>
          </a:stretch>
        </p:blipFill>
        <p:spPr>
          <a:xfrm>
            <a:off x="1767928" y="1275513"/>
            <a:ext cx="849357" cy="1280646"/>
          </a:xfrm>
          <a:prstGeom prst="rect">
            <a:avLst/>
          </a:prstGeom>
        </p:spPr>
      </p:pic>
      <p:pic>
        <p:nvPicPr>
          <p:cNvPr id="11" name="Content Placeholder 8"/>
          <p:cNvPicPr>
            <a:picLocks noChangeAspect="1"/>
          </p:cNvPicPr>
          <p:nvPr/>
        </p:nvPicPr>
        <p:blipFill>
          <a:blip r:embed="rId3" cstate="print"/>
          <a:stretch>
            <a:fillRect/>
          </a:stretch>
        </p:blipFill>
        <p:spPr>
          <a:xfrm>
            <a:off x="2617285" y="1270262"/>
            <a:ext cx="849357" cy="1280646"/>
          </a:xfrm>
          <a:prstGeom prst="rect">
            <a:avLst/>
          </a:prstGeom>
        </p:spPr>
      </p:pic>
      <p:pic>
        <p:nvPicPr>
          <p:cNvPr id="12" name="Content Placeholder 8"/>
          <p:cNvPicPr>
            <a:picLocks noChangeAspect="1"/>
          </p:cNvPicPr>
          <p:nvPr/>
        </p:nvPicPr>
        <p:blipFill>
          <a:blip r:embed="rId3" cstate="print"/>
          <a:stretch>
            <a:fillRect/>
          </a:stretch>
        </p:blipFill>
        <p:spPr>
          <a:xfrm>
            <a:off x="7399961" y="1290695"/>
            <a:ext cx="849357" cy="1280646"/>
          </a:xfrm>
          <a:prstGeom prst="rect">
            <a:avLst/>
          </a:prstGeom>
        </p:spPr>
      </p:pic>
      <p:pic>
        <p:nvPicPr>
          <p:cNvPr id="13" name="Content Placeholder 8"/>
          <p:cNvPicPr>
            <a:picLocks noChangeAspect="1"/>
          </p:cNvPicPr>
          <p:nvPr/>
        </p:nvPicPr>
        <p:blipFill>
          <a:blip r:embed="rId3" cstate="print"/>
          <a:stretch>
            <a:fillRect/>
          </a:stretch>
        </p:blipFill>
        <p:spPr>
          <a:xfrm>
            <a:off x="8167818" y="1290695"/>
            <a:ext cx="849357" cy="1280646"/>
          </a:xfrm>
          <a:prstGeom prst="rect">
            <a:avLst/>
          </a:prstGeom>
        </p:spPr>
      </p:pic>
      <p:pic>
        <p:nvPicPr>
          <p:cNvPr id="14" name="Content Placeholder 8"/>
          <p:cNvPicPr>
            <a:picLocks noChangeAspect="1"/>
          </p:cNvPicPr>
          <p:nvPr/>
        </p:nvPicPr>
        <p:blipFill>
          <a:blip r:embed="rId3" cstate="print"/>
          <a:stretch>
            <a:fillRect/>
          </a:stretch>
        </p:blipFill>
        <p:spPr>
          <a:xfrm>
            <a:off x="9011225" y="1276584"/>
            <a:ext cx="849357" cy="1280646"/>
          </a:xfrm>
          <a:prstGeom prst="rect">
            <a:avLst/>
          </a:prstGeom>
        </p:spPr>
      </p:pic>
      <p:pic>
        <p:nvPicPr>
          <p:cNvPr id="15" name="Picture 14"/>
          <p:cNvPicPr>
            <a:picLocks noChangeAspect="1"/>
          </p:cNvPicPr>
          <p:nvPr/>
        </p:nvPicPr>
        <p:blipFill>
          <a:blip r:embed="rId4" cstate="print"/>
          <a:stretch>
            <a:fillRect/>
          </a:stretch>
        </p:blipFill>
        <p:spPr>
          <a:xfrm>
            <a:off x="1844207" y="4371878"/>
            <a:ext cx="2028825" cy="1800225"/>
          </a:xfrm>
          <a:prstGeom prst="rect">
            <a:avLst/>
          </a:prstGeom>
        </p:spPr>
      </p:pic>
      <p:cxnSp>
        <p:nvCxnSpPr>
          <p:cNvPr id="19" name="Connector: Elbow 18"/>
          <p:cNvCxnSpPr/>
          <p:nvPr/>
        </p:nvCxnSpPr>
        <p:spPr>
          <a:xfrm flipV="1">
            <a:off x="3410796" y="4678050"/>
            <a:ext cx="2083033" cy="475011"/>
          </a:xfrm>
          <a:prstGeom prst="bentConnector3">
            <a:avLst>
              <a:gd name="adj1" fmla="val 6463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p:nvPr/>
        </p:nvCxnSpPr>
        <p:spPr>
          <a:xfrm rot="10800000" flipV="1">
            <a:off x="3511737" y="4712793"/>
            <a:ext cx="3521603" cy="695587"/>
          </a:xfrm>
          <a:prstGeom prst="bentConnector3">
            <a:avLst>
              <a:gd name="adj1" fmla="val 1343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50198" y="3732570"/>
            <a:ext cx="1307630" cy="646331"/>
          </a:xfrm>
          <a:prstGeom prst="rect">
            <a:avLst/>
          </a:prstGeom>
          <a:noFill/>
        </p:spPr>
        <p:txBody>
          <a:bodyPr wrap="square" rtlCol="0">
            <a:spAutoFit/>
          </a:bodyPr>
          <a:lstStyle/>
          <a:p>
            <a:r>
              <a:rPr lang="en-US" sz="1200"/>
              <a:t>Main Supply Line</a:t>
            </a:r>
          </a:p>
          <a:p>
            <a:r>
              <a:rPr lang="en-US" sz="1200"/>
              <a:t>ID: 0.75”</a:t>
            </a:r>
          </a:p>
          <a:p>
            <a:r>
              <a:rPr lang="en-US" sz="1200"/>
              <a:t>Length: 50ft</a:t>
            </a:r>
          </a:p>
        </p:txBody>
      </p:sp>
      <p:sp>
        <p:nvSpPr>
          <p:cNvPr id="29" name="TextBox 28"/>
          <p:cNvSpPr txBox="1"/>
          <p:nvPr/>
        </p:nvSpPr>
        <p:spPr>
          <a:xfrm>
            <a:off x="5493828" y="5390744"/>
            <a:ext cx="1348837" cy="646331"/>
          </a:xfrm>
          <a:prstGeom prst="rect">
            <a:avLst/>
          </a:prstGeom>
          <a:noFill/>
        </p:spPr>
        <p:txBody>
          <a:bodyPr wrap="square" rtlCol="0">
            <a:spAutoFit/>
          </a:bodyPr>
          <a:lstStyle/>
          <a:p>
            <a:r>
              <a:rPr lang="en-US" sz="1200"/>
              <a:t>Main Return Line</a:t>
            </a:r>
          </a:p>
          <a:p>
            <a:r>
              <a:rPr lang="en-US" sz="1200"/>
              <a:t>ID: 0.75”</a:t>
            </a:r>
          </a:p>
          <a:p>
            <a:r>
              <a:rPr lang="en-US" sz="1200"/>
              <a:t>Length: 50ft</a:t>
            </a:r>
          </a:p>
        </p:txBody>
      </p:sp>
      <p:cxnSp>
        <p:nvCxnSpPr>
          <p:cNvPr id="30" name="Straight Connector 29"/>
          <p:cNvCxnSpPr>
            <a:stCxn id="29" idx="1"/>
          </p:cNvCxnSpPr>
          <p:nvPr/>
        </p:nvCxnSpPr>
        <p:spPr>
          <a:xfrm flipH="1" flipV="1">
            <a:off x="5043654" y="5408383"/>
            <a:ext cx="450174" cy="3055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a:endCxn id="2049" idx="1"/>
          </p:cNvCxnSpPr>
          <p:nvPr/>
        </p:nvCxnSpPr>
        <p:spPr>
          <a:xfrm>
            <a:off x="7577326" y="4591955"/>
            <a:ext cx="665772" cy="216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8243098" y="4577844"/>
            <a:ext cx="2199000" cy="461665"/>
          </a:xfrm>
          <a:prstGeom prst="rect">
            <a:avLst/>
          </a:prstGeom>
          <a:noFill/>
        </p:spPr>
        <p:txBody>
          <a:bodyPr wrap="none" rtlCol="0">
            <a:spAutoFit/>
          </a:bodyPr>
          <a:lstStyle/>
          <a:p>
            <a:r>
              <a:rPr lang="en-US" sz="1200"/>
              <a:t>Electronics Rack Heat Exchanger</a:t>
            </a:r>
          </a:p>
          <a:p>
            <a:r>
              <a:rPr lang="en-US" sz="1200"/>
              <a:t>Thermatron 726 Model</a:t>
            </a:r>
          </a:p>
        </p:txBody>
      </p:sp>
      <p:cxnSp>
        <p:nvCxnSpPr>
          <p:cNvPr id="2069" name="Straight Connector 2068"/>
          <p:cNvCxnSpPr>
            <a:stCxn id="15" idx="1"/>
            <a:endCxn id="2070" idx="2"/>
          </p:cNvCxnSpPr>
          <p:nvPr/>
        </p:nvCxnSpPr>
        <p:spPr>
          <a:xfrm flipH="1" flipV="1">
            <a:off x="855445" y="4810132"/>
            <a:ext cx="988762" cy="461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0" name="TextBox 2069"/>
          <p:cNvSpPr txBox="1"/>
          <p:nvPr/>
        </p:nvSpPr>
        <p:spPr>
          <a:xfrm>
            <a:off x="192827" y="4348467"/>
            <a:ext cx="1325235" cy="461665"/>
          </a:xfrm>
          <a:prstGeom prst="rect">
            <a:avLst/>
          </a:prstGeom>
          <a:noFill/>
        </p:spPr>
        <p:txBody>
          <a:bodyPr wrap="none" rtlCol="0">
            <a:spAutoFit/>
          </a:bodyPr>
          <a:lstStyle/>
          <a:p>
            <a:r>
              <a:rPr lang="en-US" sz="1200"/>
              <a:t>Chiller</a:t>
            </a:r>
          </a:p>
          <a:p>
            <a:r>
              <a:rPr lang="en-US" sz="1200" err="1"/>
              <a:t>OptiTemp</a:t>
            </a:r>
            <a:r>
              <a:rPr lang="en-US" sz="1200"/>
              <a:t> OTC-1.0</a:t>
            </a:r>
          </a:p>
        </p:txBody>
      </p:sp>
      <p:sp>
        <p:nvSpPr>
          <p:cNvPr id="2090" name="TextBox 2089"/>
          <p:cNvSpPr txBox="1"/>
          <p:nvPr/>
        </p:nvSpPr>
        <p:spPr>
          <a:xfrm>
            <a:off x="192827" y="3055805"/>
            <a:ext cx="2044855" cy="646331"/>
          </a:xfrm>
          <a:prstGeom prst="rect">
            <a:avLst/>
          </a:prstGeom>
          <a:noFill/>
        </p:spPr>
        <p:txBody>
          <a:bodyPr wrap="none" rtlCol="0">
            <a:spAutoFit/>
          </a:bodyPr>
          <a:lstStyle/>
          <a:p>
            <a:r>
              <a:rPr lang="en-US" sz="1200"/>
              <a:t>Archon Supply Branch (QTY 2)</a:t>
            </a:r>
          </a:p>
          <a:p>
            <a:r>
              <a:rPr lang="en-US" sz="1200"/>
              <a:t>ID: 0.270</a:t>
            </a:r>
          </a:p>
          <a:p>
            <a:r>
              <a:rPr lang="en-US" sz="1200"/>
              <a:t>Length: 6ft</a:t>
            </a:r>
          </a:p>
        </p:txBody>
      </p:sp>
      <p:cxnSp>
        <p:nvCxnSpPr>
          <p:cNvPr id="2092" name="Straight Connector 2091"/>
          <p:cNvCxnSpPr>
            <a:stCxn id="2090" idx="3"/>
          </p:cNvCxnSpPr>
          <p:nvPr/>
        </p:nvCxnSpPr>
        <p:spPr>
          <a:xfrm flipV="1">
            <a:off x="2237682" y="3025371"/>
            <a:ext cx="883757" cy="35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5" name="Straight Connector 2094"/>
          <p:cNvCxnSpPr>
            <a:endCxn id="81" idx="1"/>
          </p:cNvCxnSpPr>
          <p:nvPr/>
        </p:nvCxnSpPr>
        <p:spPr>
          <a:xfrm flipV="1">
            <a:off x="3542264" y="2536784"/>
            <a:ext cx="883757" cy="1900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426021" y="2213618"/>
            <a:ext cx="2050946" cy="646331"/>
          </a:xfrm>
          <a:prstGeom prst="rect">
            <a:avLst/>
          </a:prstGeom>
          <a:noFill/>
        </p:spPr>
        <p:txBody>
          <a:bodyPr wrap="none" rtlCol="0">
            <a:spAutoFit/>
          </a:bodyPr>
          <a:lstStyle/>
          <a:p>
            <a:r>
              <a:rPr lang="en-US" sz="1200"/>
              <a:t>Archon Return Branch (QTY 2)</a:t>
            </a:r>
          </a:p>
          <a:p>
            <a:r>
              <a:rPr lang="en-US" sz="1200"/>
              <a:t>ID: 0.270</a:t>
            </a:r>
          </a:p>
          <a:p>
            <a:r>
              <a:rPr lang="en-US" sz="1200"/>
              <a:t>Length: 6ft</a:t>
            </a:r>
          </a:p>
        </p:txBody>
      </p:sp>
      <p:sp>
        <p:nvSpPr>
          <p:cNvPr id="2101" name="Footer Placeholder 2100"/>
          <p:cNvSpPr>
            <a:spLocks noGrp="1"/>
          </p:cNvSpPr>
          <p:nvPr>
            <p:ph type="ftr" sz="quarter" idx="11"/>
          </p:nvPr>
        </p:nvSpPr>
        <p:spPr/>
        <p:txBody>
          <a:bodyPr/>
          <a:lstStyle/>
          <a:p>
            <a:r>
              <a:rPr lang="en-US"/>
              <a:t>M.Feeney</a:t>
            </a:r>
          </a:p>
        </p:txBody>
      </p:sp>
      <p:cxnSp>
        <p:nvCxnSpPr>
          <p:cNvPr id="17" name="Straight Connector 16"/>
          <p:cNvCxnSpPr/>
          <p:nvPr/>
        </p:nvCxnSpPr>
        <p:spPr>
          <a:xfrm>
            <a:off x="2059824" y="2447594"/>
            <a:ext cx="0" cy="2052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9824" y="2652867"/>
            <a:ext cx="85841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18240" y="2447594"/>
            <a:ext cx="0" cy="2052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489032" y="2652867"/>
            <a:ext cx="2911151" cy="16956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5" idx="3"/>
          </p:cNvCxnSpPr>
          <p:nvPr/>
        </p:nvCxnSpPr>
        <p:spPr>
          <a:xfrm>
            <a:off x="4257828" y="4055736"/>
            <a:ext cx="494748" cy="622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55593" y="3901885"/>
            <a:ext cx="553955" cy="2994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955593" y="2649756"/>
            <a:ext cx="3514459" cy="12645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670632" y="2444483"/>
            <a:ext cx="0" cy="2052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670632" y="2649756"/>
            <a:ext cx="79942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0052" y="2444483"/>
            <a:ext cx="0" cy="2052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470052" y="2649756"/>
            <a:ext cx="8572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327302" y="2457137"/>
            <a:ext cx="0" cy="20527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97949" y="2350711"/>
            <a:ext cx="0" cy="205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97949" y="2555984"/>
            <a:ext cx="8584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56365" y="2350711"/>
            <a:ext cx="0" cy="205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56365" y="2554351"/>
            <a:ext cx="3803974" cy="1824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911375" y="2366068"/>
            <a:ext cx="0" cy="205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911375" y="2571341"/>
            <a:ext cx="799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710795" y="2366068"/>
            <a:ext cx="0" cy="205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710795" y="2571341"/>
            <a:ext cx="8403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532563" y="2366068"/>
            <a:ext cx="0" cy="2052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861349" y="3686768"/>
            <a:ext cx="1181649" cy="5774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5880119" y="2571340"/>
            <a:ext cx="3018558" cy="11108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68528" y="5411166"/>
            <a:ext cx="4354205" cy="1200329"/>
          </a:xfrm>
          <a:prstGeom prst="rect">
            <a:avLst/>
          </a:prstGeom>
          <a:noFill/>
        </p:spPr>
        <p:txBody>
          <a:bodyPr wrap="none" rtlCol="0">
            <a:spAutoFit/>
          </a:bodyPr>
          <a:lstStyle/>
          <a:p>
            <a:pPr marL="285750" indent="-285750">
              <a:buFont typeface="Arial" panose="020B0604020202020204" pitchFamily="34" charset="0"/>
              <a:buChar char="•"/>
            </a:pPr>
            <a:r>
              <a:rPr lang="en-US"/>
              <a:t>Advantages: </a:t>
            </a:r>
          </a:p>
          <a:p>
            <a:pPr marL="742950" lvl="1" indent="-285750">
              <a:buFont typeface="Arial" panose="020B0604020202020204" pitchFamily="34" charset="0"/>
              <a:buChar char="•"/>
            </a:pPr>
            <a:r>
              <a:rPr lang="en-US"/>
              <a:t>Uniform temperature for all Archons</a:t>
            </a:r>
          </a:p>
          <a:p>
            <a:pPr marL="285750" indent="-285750">
              <a:buFont typeface="Arial" panose="020B0604020202020204" pitchFamily="34" charset="0"/>
              <a:buChar char="•"/>
            </a:pPr>
            <a:r>
              <a:rPr lang="en-US"/>
              <a:t>Disadvantages: </a:t>
            </a:r>
          </a:p>
          <a:p>
            <a:pPr marL="742950" lvl="1" indent="-285750">
              <a:buFont typeface="Arial" panose="020B0604020202020204" pitchFamily="34" charset="0"/>
              <a:buChar char="•"/>
            </a:pPr>
            <a:r>
              <a:rPr lang="en-US"/>
              <a:t>Complicated plumbing scheme</a:t>
            </a:r>
          </a:p>
        </p:txBody>
      </p:sp>
      <p:sp>
        <p:nvSpPr>
          <p:cNvPr id="5" name="Slide Number Placeholder 4"/>
          <p:cNvSpPr>
            <a:spLocks noGrp="1"/>
          </p:cNvSpPr>
          <p:nvPr>
            <p:ph type="sldNum" sz="quarter" idx="12"/>
          </p:nvPr>
        </p:nvSpPr>
        <p:spPr/>
        <p:txBody>
          <a:bodyPr/>
          <a:lstStyle/>
          <a:p>
            <a:fld id="{621E0AE9-3FB6-43E9-92C6-B8977F55A0B5}" type="slidenum">
              <a:rPr lang="en-US" smtClean="0"/>
              <a:pPr/>
              <a:t>17</a:t>
            </a:fld>
            <a:endParaRPr lang="en-US"/>
          </a:p>
        </p:txBody>
      </p:sp>
      <p:sp>
        <p:nvSpPr>
          <p:cNvPr id="50" name="Title 5"/>
          <p:cNvSpPr>
            <a:spLocks noGrp="1"/>
          </p:cNvSpPr>
          <p:nvPr>
            <p:ph type="title"/>
          </p:nvPr>
        </p:nvSpPr>
        <p:spPr>
          <a:xfrm>
            <a:off x="0" y="6692"/>
            <a:ext cx="10515600" cy="1325563"/>
          </a:xfrm>
        </p:spPr>
        <p:txBody>
          <a:bodyPr/>
          <a:lstStyle/>
          <a:p>
            <a:r>
              <a:rPr lang="en-US" b="1" dirty="0"/>
              <a:t>Plumbing Schemes</a:t>
            </a:r>
            <a:r>
              <a:rPr lang="en-US" sz="4000" dirty="0"/>
              <a:t>:</a:t>
            </a:r>
            <a:r>
              <a:rPr lang="en-US" sz="2800" dirty="0"/>
              <a:t> </a:t>
            </a:r>
            <a:br>
              <a:rPr lang="en-US" sz="2800" dirty="0"/>
            </a:br>
            <a:r>
              <a:rPr lang="en-US" sz="3200" dirty="0"/>
              <a:t>Parallel</a:t>
            </a:r>
            <a:endParaRPr lang="en-US" dirty="0"/>
          </a:p>
        </p:txBody>
      </p:sp>
    </p:spTree>
    <p:extLst>
      <p:ext uri="{BB962C8B-B14F-4D97-AF65-F5344CB8AC3E}">
        <p14:creationId xmlns:p14="http://schemas.microsoft.com/office/powerpoint/2010/main" val="391629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tretch>
            <a:fillRect/>
          </a:stretch>
        </p:blipFill>
        <p:spPr>
          <a:xfrm>
            <a:off x="6645922" y="4898438"/>
            <a:ext cx="2028825" cy="1800225"/>
          </a:xfrm>
          <a:prstGeom prst="rect">
            <a:avLst/>
          </a:prstGeom>
        </p:spPr>
      </p:pic>
      <p:sp>
        <p:nvSpPr>
          <p:cNvPr id="25" name="TextBox 24"/>
          <p:cNvSpPr txBox="1"/>
          <p:nvPr/>
        </p:nvSpPr>
        <p:spPr>
          <a:xfrm>
            <a:off x="5799557" y="4236655"/>
            <a:ext cx="1307630" cy="646331"/>
          </a:xfrm>
          <a:prstGeom prst="rect">
            <a:avLst/>
          </a:prstGeom>
          <a:noFill/>
        </p:spPr>
        <p:txBody>
          <a:bodyPr wrap="square" rtlCol="0">
            <a:spAutoFit/>
          </a:bodyPr>
          <a:lstStyle/>
          <a:p>
            <a:r>
              <a:rPr lang="en-US" sz="1200"/>
              <a:t>Main Supply Line</a:t>
            </a:r>
          </a:p>
          <a:p>
            <a:r>
              <a:rPr lang="en-US" sz="1200"/>
              <a:t>ID: 0.75”</a:t>
            </a:r>
          </a:p>
          <a:p>
            <a:r>
              <a:rPr lang="en-US" sz="1200"/>
              <a:t>Length: 50ft</a:t>
            </a:r>
          </a:p>
        </p:txBody>
      </p:sp>
      <p:sp>
        <p:nvSpPr>
          <p:cNvPr id="29" name="TextBox 28"/>
          <p:cNvSpPr txBox="1"/>
          <p:nvPr/>
        </p:nvSpPr>
        <p:spPr>
          <a:xfrm>
            <a:off x="6925530" y="4225468"/>
            <a:ext cx="1348837" cy="646331"/>
          </a:xfrm>
          <a:prstGeom prst="rect">
            <a:avLst/>
          </a:prstGeom>
          <a:noFill/>
        </p:spPr>
        <p:txBody>
          <a:bodyPr wrap="square" rtlCol="0">
            <a:spAutoFit/>
          </a:bodyPr>
          <a:lstStyle/>
          <a:p>
            <a:r>
              <a:rPr lang="en-US" sz="1200"/>
              <a:t>Main Return Line</a:t>
            </a:r>
          </a:p>
          <a:p>
            <a:r>
              <a:rPr lang="en-US" sz="1200"/>
              <a:t>ID: 0.75”</a:t>
            </a:r>
          </a:p>
          <a:p>
            <a:r>
              <a:rPr lang="en-US" sz="1200"/>
              <a:t>Length: 50ft</a:t>
            </a:r>
          </a:p>
        </p:txBody>
      </p:sp>
      <p:sp>
        <p:nvSpPr>
          <p:cNvPr id="2070" name="TextBox 2069"/>
          <p:cNvSpPr txBox="1"/>
          <p:nvPr/>
        </p:nvSpPr>
        <p:spPr>
          <a:xfrm>
            <a:off x="8369300" y="5346781"/>
            <a:ext cx="1656479" cy="646331"/>
          </a:xfrm>
          <a:prstGeom prst="rect">
            <a:avLst/>
          </a:prstGeom>
          <a:noFill/>
        </p:spPr>
        <p:txBody>
          <a:bodyPr wrap="none" rtlCol="0">
            <a:spAutoFit/>
          </a:bodyPr>
          <a:lstStyle/>
          <a:p>
            <a:r>
              <a:rPr lang="en-US" sz="1200"/>
              <a:t>Chiller</a:t>
            </a:r>
          </a:p>
          <a:p>
            <a:r>
              <a:rPr lang="en-US" sz="1200" err="1"/>
              <a:t>OptiTemp</a:t>
            </a:r>
            <a:r>
              <a:rPr lang="en-US" sz="1200"/>
              <a:t> OTC-1.0</a:t>
            </a:r>
          </a:p>
          <a:p>
            <a:r>
              <a:rPr lang="en-US" sz="1200"/>
              <a:t>Flow: 1-10GPM @34psi</a:t>
            </a:r>
          </a:p>
        </p:txBody>
      </p:sp>
      <p:sp>
        <p:nvSpPr>
          <p:cNvPr id="2090" name="TextBox 2089"/>
          <p:cNvSpPr txBox="1"/>
          <p:nvPr/>
        </p:nvSpPr>
        <p:spPr>
          <a:xfrm>
            <a:off x="6029325" y="3457219"/>
            <a:ext cx="1665264" cy="646331"/>
          </a:xfrm>
          <a:prstGeom prst="rect">
            <a:avLst/>
          </a:prstGeom>
          <a:noFill/>
        </p:spPr>
        <p:txBody>
          <a:bodyPr wrap="none" rtlCol="0">
            <a:spAutoFit/>
          </a:bodyPr>
          <a:lstStyle/>
          <a:p>
            <a:r>
              <a:rPr lang="en-US" sz="1200"/>
              <a:t>Archon Supply Branch 1</a:t>
            </a:r>
          </a:p>
          <a:p>
            <a:r>
              <a:rPr lang="en-US" sz="1200"/>
              <a:t>ID: 0.270</a:t>
            </a:r>
          </a:p>
          <a:p>
            <a:r>
              <a:rPr lang="en-US" sz="1200"/>
              <a:t>Length: 6ft</a:t>
            </a:r>
          </a:p>
        </p:txBody>
      </p:sp>
      <p:sp>
        <p:nvSpPr>
          <p:cNvPr id="2101" name="Footer Placeholder 2100"/>
          <p:cNvSpPr>
            <a:spLocks noGrp="1"/>
          </p:cNvSpPr>
          <p:nvPr>
            <p:ph type="ftr" sz="quarter" idx="11"/>
          </p:nvPr>
        </p:nvSpPr>
        <p:spPr/>
        <p:txBody>
          <a:bodyPr/>
          <a:lstStyle/>
          <a:p>
            <a:r>
              <a:rPr lang="en-US" err="1"/>
              <a:t>M.Feeney</a:t>
            </a:r>
            <a:endParaRPr lang="en-US"/>
          </a:p>
        </p:txBody>
      </p:sp>
      <p:pic>
        <p:nvPicPr>
          <p:cNvPr id="1026" name="Picture 2" descr="C:\Users\Michael\Desktop\Archon Heat Exchanger.PNG"/>
          <p:cNvPicPr>
            <a:picLocks noChangeAspect="1" noChangeArrowheads="1"/>
          </p:cNvPicPr>
          <p:nvPr/>
        </p:nvPicPr>
        <p:blipFill>
          <a:blip r:embed="rId3" cstate="print"/>
          <a:srcRect/>
          <a:stretch>
            <a:fillRect/>
          </a:stretch>
        </p:blipFill>
        <p:spPr bwMode="auto">
          <a:xfrm>
            <a:off x="2873624" y="1368068"/>
            <a:ext cx="492544" cy="962406"/>
          </a:xfrm>
          <a:prstGeom prst="rect">
            <a:avLst/>
          </a:prstGeom>
          <a:noFill/>
        </p:spPr>
      </p:pic>
      <p:pic>
        <p:nvPicPr>
          <p:cNvPr id="1027" name="Picture 3" descr="C:\Users\Michael\Desktop\ERack Heat Exchanger.PNG"/>
          <p:cNvPicPr>
            <a:picLocks noChangeAspect="1" noChangeArrowheads="1"/>
          </p:cNvPicPr>
          <p:nvPr/>
        </p:nvPicPr>
        <p:blipFill>
          <a:blip r:embed="rId4" cstate="print"/>
          <a:srcRect/>
          <a:stretch>
            <a:fillRect/>
          </a:stretch>
        </p:blipFill>
        <p:spPr bwMode="auto">
          <a:xfrm>
            <a:off x="3367595" y="4083227"/>
            <a:ext cx="1500604" cy="1816712"/>
          </a:xfrm>
          <a:prstGeom prst="rect">
            <a:avLst/>
          </a:prstGeom>
          <a:noFill/>
        </p:spPr>
      </p:pic>
      <p:pic>
        <p:nvPicPr>
          <p:cNvPr id="50" name="Picture 2" descr="C:\Users\Michael\Desktop\Archon Heat Exchanger.PNG"/>
          <p:cNvPicPr>
            <a:picLocks noChangeAspect="1" noChangeArrowheads="1"/>
          </p:cNvPicPr>
          <p:nvPr/>
        </p:nvPicPr>
        <p:blipFill>
          <a:blip r:embed="rId3" cstate="print"/>
          <a:srcRect/>
          <a:stretch>
            <a:fillRect/>
          </a:stretch>
        </p:blipFill>
        <p:spPr bwMode="auto">
          <a:xfrm>
            <a:off x="3841273" y="1377249"/>
            <a:ext cx="492544" cy="962406"/>
          </a:xfrm>
          <a:prstGeom prst="rect">
            <a:avLst/>
          </a:prstGeom>
          <a:noFill/>
        </p:spPr>
      </p:pic>
      <p:pic>
        <p:nvPicPr>
          <p:cNvPr id="52" name="Picture 2" descr="C:\Users\Michael\Desktop\Archon Heat Exchanger.PNG"/>
          <p:cNvPicPr>
            <a:picLocks noChangeAspect="1" noChangeArrowheads="1"/>
          </p:cNvPicPr>
          <p:nvPr/>
        </p:nvPicPr>
        <p:blipFill>
          <a:blip r:embed="rId3" cstate="print"/>
          <a:srcRect/>
          <a:stretch>
            <a:fillRect/>
          </a:stretch>
        </p:blipFill>
        <p:spPr bwMode="auto">
          <a:xfrm>
            <a:off x="4808921" y="1375413"/>
            <a:ext cx="492544" cy="962406"/>
          </a:xfrm>
          <a:prstGeom prst="rect">
            <a:avLst/>
          </a:prstGeom>
          <a:noFill/>
        </p:spPr>
      </p:pic>
      <p:pic>
        <p:nvPicPr>
          <p:cNvPr id="53" name="Picture 2" descr="C:\Users\Michael\Desktop\Archon Heat Exchanger.PNG"/>
          <p:cNvPicPr>
            <a:picLocks noChangeAspect="1" noChangeArrowheads="1"/>
          </p:cNvPicPr>
          <p:nvPr/>
        </p:nvPicPr>
        <p:blipFill>
          <a:blip r:embed="rId3" cstate="print"/>
          <a:srcRect/>
          <a:stretch>
            <a:fillRect/>
          </a:stretch>
        </p:blipFill>
        <p:spPr bwMode="auto">
          <a:xfrm>
            <a:off x="3398761" y="2708454"/>
            <a:ext cx="492544" cy="962406"/>
          </a:xfrm>
          <a:prstGeom prst="rect">
            <a:avLst/>
          </a:prstGeom>
          <a:noFill/>
        </p:spPr>
      </p:pic>
      <p:pic>
        <p:nvPicPr>
          <p:cNvPr id="55" name="Picture 2" descr="C:\Users\Michael\Desktop\Archon Heat Exchanger.PNG"/>
          <p:cNvPicPr>
            <a:picLocks noChangeAspect="1" noChangeArrowheads="1"/>
          </p:cNvPicPr>
          <p:nvPr/>
        </p:nvPicPr>
        <p:blipFill>
          <a:blip r:embed="rId3" cstate="print"/>
          <a:srcRect/>
          <a:stretch>
            <a:fillRect/>
          </a:stretch>
        </p:blipFill>
        <p:spPr bwMode="auto">
          <a:xfrm>
            <a:off x="4390280" y="2708453"/>
            <a:ext cx="492544" cy="962406"/>
          </a:xfrm>
          <a:prstGeom prst="rect">
            <a:avLst/>
          </a:prstGeom>
          <a:noFill/>
        </p:spPr>
      </p:pic>
      <p:cxnSp>
        <p:nvCxnSpPr>
          <p:cNvPr id="59" name="Straight Connector 58"/>
          <p:cNvCxnSpPr/>
          <p:nvPr/>
        </p:nvCxnSpPr>
        <p:spPr>
          <a:xfrm flipV="1">
            <a:off x="4761266" y="5798551"/>
            <a:ext cx="2070540" cy="22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726877" y="2294303"/>
            <a:ext cx="4315" cy="35064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824324" y="3605419"/>
            <a:ext cx="571588" cy="30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238751" y="2302876"/>
            <a:ext cx="4952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271962" y="2302876"/>
            <a:ext cx="5929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09937" y="2301288"/>
            <a:ext cx="5810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22588" y="2291763"/>
            <a:ext cx="3174" cy="383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484403" y="5800138"/>
            <a:ext cx="0" cy="336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26668" y="3629232"/>
            <a:ext cx="640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067050" y="3628439"/>
            <a:ext cx="392114" cy="7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919412" y="6108113"/>
            <a:ext cx="3895725" cy="19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380672" y="3593513"/>
            <a:ext cx="5715" cy="2167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81337" y="3631613"/>
            <a:ext cx="0" cy="2466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6248400" y="2409469"/>
            <a:ext cx="1665264" cy="646331"/>
          </a:xfrm>
          <a:prstGeom prst="rect">
            <a:avLst/>
          </a:prstGeom>
          <a:noFill/>
        </p:spPr>
        <p:txBody>
          <a:bodyPr wrap="none" rtlCol="0">
            <a:spAutoFit/>
          </a:bodyPr>
          <a:lstStyle/>
          <a:p>
            <a:r>
              <a:rPr lang="en-US" sz="1200" dirty="0"/>
              <a:t>Archon Supply Branch 2</a:t>
            </a:r>
          </a:p>
          <a:p>
            <a:r>
              <a:rPr lang="en-US" sz="1200" dirty="0"/>
              <a:t>ID: 0.270</a:t>
            </a:r>
          </a:p>
          <a:p>
            <a:r>
              <a:rPr lang="en-US" sz="1200" dirty="0"/>
              <a:t>Length: 10ft</a:t>
            </a:r>
          </a:p>
        </p:txBody>
      </p:sp>
      <p:sp>
        <p:nvSpPr>
          <p:cNvPr id="168" name="TextBox 167"/>
          <p:cNvSpPr txBox="1"/>
          <p:nvPr/>
        </p:nvSpPr>
        <p:spPr>
          <a:xfrm>
            <a:off x="838200" y="2495194"/>
            <a:ext cx="1671355" cy="646331"/>
          </a:xfrm>
          <a:prstGeom prst="rect">
            <a:avLst/>
          </a:prstGeom>
          <a:noFill/>
        </p:spPr>
        <p:txBody>
          <a:bodyPr wrap="none" rtlCol="0">
            <a:spAutoFit/>
          </a:bodyPr>
          <a:lstStyle/>
          <a:p>
            <a:r>
              <a:rPr lang="en-US" sz="1200"/>
              <a:t>Archon Return Branch 2</a:t>
            </a:r>
          </a:p>
          <a:p>
            <a:r>
              <a:rPr lang="en-US" sz="1200"/>
              <a:t>ID: 0.270</a:t>
            </a:r>
          </a:p>
          <a:p>
            <a:r>
              <a:rPr lang="en-US" sz="1200"/>
              <a:t>Length: 10ft</a:t>
            </a:r>
          </a:p>
        </p:txBody>
      </p:sp>
      <p:sp>
        <p:nvSpPr>
          <p:cNvPr id="169" name="TextBox 168"/>
          <p:cNvSpPr txBox="1"/>
          <p:nvPr/>
        </p:nvSpPr>
        <p:spPr>
          <a:xfrm>
            <a:off x="952500" y="3752494"/>
            <a:ext cx="1671355" cy="646331"/>
          </a:xfrm>
          <a:prstGeom prst="rect">
            <a:avLst/>
          </a:prstGeom>
          <a:noFill/>
        </p:spPr>
        <p:txBody>
          <a:bodyPr wrap="none" rtlCol="0">
            <a:spAutoFit/>
          </a:bodyPr>
          <a:lstStyle/>
          <a:p>
            <a:r>
              <a:rPr lang="en-US" sz="1200"/>
              <a:t>Archon Return Branch 1</a:t>
            </a:r>
          </a:p>
          <a:p>
            <a:r>
              <a:rPr lang="en-US" sz="1200"/>
              <a:t>ID: 0.270</a:t>
            </a:r>
          </a:p>
          <a:p>
            <a:r>
              <a:rPr lang="en-US" sz="1200"/>
              <a:t>Length: 6ft</a:t>
            </a:r>
          </a:p>
        </p:txBody>
      </p:sp>
      <p:cxnSp>
        <p:nvCxnSpPr>
          <p:cNvPr id="177" name="Straight Arrow Connector 176"/>
          <p:cNvCxnSpPr>
            <a:stCxn id="166" idx="1"/>
          </p:cNvCxnSpPr>
          <p:nvPr/>
        </p:nvCxnSpPr>
        <p:spPr>
          <a:xfrm flipH="1">
            <a:off x="5748337" y="2732635"/>
            <a:ext cx="500063" cy="203653"/>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2090" idx="1"/>
          </p:cNvCxnSpPr>
          <p:nvPr/>
        </p:nvCxnSpPr>
        <p:spPr>
          <a:xfrm flipH="1">
            <a:off x="5386387" y="3780385"/>
            <a:ext cx="642938" cy="222703"/>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25" idx="2"/>
          </p:cNvCxnSpPr>
          <p:nvPr/>
        </p:nvCxnSpPr>
        <p:spPr>
          <a:xfrm flipH="1">
            <a:off x="6138862" y="4882986"/>
            <a:ext cx="314510" cy="882227"/>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29" idx="1"/>
          </p:cNvCxnSpPr>
          <p:nvPr/>
        </p:nvCxnSpPr>
        <p:spPr>
          <a:xfrm flipH="1">
            <a:off x="6376987" y="4548634"/>
            <a:ext cx="548543" cy="1521379"/>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69" idx="3"/>
          </p:cNvCxnSpPr>
          <p:nvPr/>
        </p:nvCxnSpPr>
        <p:spPr>
          <a:xfrm>
            <a:off x="2623855" y="4075660"/>
            <a:ext cx="457482" cy="260803"/>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68" idx="3"/>
          </p:cNvCxnSpPr>
          <p:nvPr/>
        </p:nvCxnSpPr>
        <p:spPr>
          <a:xfrm>
            <a:off x="2509555" y="2818360"/>
            <a:ext cx="409857" cy="213178"/>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18</a:t>
            </a:fld>
            <a:endParaRPr lang="en-US"/>
          </a:p>
        </p:txBody>
      </p:sp>
      <p:sp>
        <p:nvSpPr>
          <p:cNvPr id="39" name="Title 5"/>
          <p:cNvSpPr>
            <a:spLocks noGrp="1"/>
          </p:cNvSpPr>
          <p:nvPr>
            <p:ph type="title"/>
          </p:nvPr>
        </p:nvSpPr>
        <p:spPr>
          <a:xfrm>
            <a:off x="0" y="-2066"/>
            <a:ext cx="10515600" cy="1325563"/>
          </a:xfrm>
        </p:spPr>
        <p:txBody>
          <a:bodyPr/>
          <a:lstStyle/>
          <a:p>
            <a:r>
              <a:rPr lang="en-US" b="1" dirty="0"/>
              <a:t>Plumbing Schemes</a:t>
            </a:r>
            <a:r>
              <a:rPr lang="en-US" sz="4000" dirty="0"/>
              <a:t>:</a:t>
            </a:r>
            <a:r>
              <a:rPr lang="en-US" sz="2800" dirty="0"/>
              <a:t> </a:t>
            </a:r>
            <a:br>
              <a:rPr lang="en-US" sz="2800" dirty="0"/>
            </a:br>
            <a:r>
              <a:rPr lang="en-US" sz="3200" dirty="0"/>
              <a:t>Series-Parallel (not too hot, not too cold)</a:t>
            </a:r>
            <a:endParaRPr lang="en-US" dirty="0"/>
          </a:p>
        </p:txBody>
      </p:sp>
    </p:spTree>
    <p:extLst>
      <p:ext uri="{BB962C8B-B14F-4D97-AF65-F5344CB8AC3E}">
        <p14:creationId xmlns:p14="http://schemas.microsoft.com/office/powerpoint/2010/main" val="345881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Rough Circuit Analysis</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Series-Parallel</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Series-Parallel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8" name="Straight Arrow Connector 7"/>
          <p:cNvCxnSpPr/>
          <p:nvPr/>
        </p:nvCxnSpPr>
        <p:spPr>
          <a:xfrm>
            <a:off x="5172882" y="3543300"/>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96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Introduction	</a:t>
            </a:r>
          </a:p>
        </p:txBody>
      </p:sp>
      <p:sp>
        <p:nvSpPr>
          <p:cNvPr id="3" name="Content Placeholder 2"/>
          <p:cNvSpPr>
            <a:spLocks noGrp="1"/>
          </p:cNvSpPr>
          <p:nvPr>
            <p:ph idx="1"/>
          </p:nvPr>
        </p:nvSpPr>
        <p:spPr>
          <a:xfrm>
            <a:off x="6049182" y="802638"/>
            <a:ext cx="5408696" cy="5252722"/>
          </a:xfrm>
        </p:spPr>
        <p:txBody>
          <a:bodyPr anchor="ctr">
            <a:normAutofit fontScale="77500" lnSpcReduction="20000"/>
          </a:bodyPr>
          <a:lstStyle/>
          <a:p>
            <a:pPr>
              <a:lnSpc>
                <a:spcPct val="70000"/>
              </a:lnSpc>
            </a:pPr>
            <a:r>
              <a:rPr lang="en-US" sz="2600" dirty="0">
                <a:solidFill>
                  <a:schemeClr val="bg1"/>
                </a:solidFill>
              </a:rPr>
              <a:t>Hardware Overview</a:t>
            </a:r>
          </a:p>
          <a:p>
            <a:pPr lvl="1">
              <a:lnSpc>
                <a:spcPct val="70000"/>
              </a:lnSpc>
            </a:pPr>
            <a:r>
              <a:rPr lang="en-US" sz="1600" dirty="0">
                <a:solidFill>
                  <a:schemeClr val="bg1"/>
                </a:solidFill>
              </a:rPr>
              <a:t>What equipment? Where is it located?</a:t>
            </a:r>
          </a:p>
          <a:p>
            <a:pPr lvl="1">
              <a:lnSpc>
                <a:spcPct val="70000"/>
              </a:lnSpc>
            </a:pPr>
            <a:r>
              <a:rPr lang="en-US" sz="1600" dirty="0">
                <a:solidFill>
                  <a:schemeClr val="bg1"/>
                </a:solidFill>
              </a:rPr>
              <a:t>Why do we need to cool it?</a:t>
            </a:r>
          </a:p>
          <a:p>
            <a:pPr>
              <a:lnSpc>
                <a:spcPct val="70000"/>
              </a:lnSpc>
            </a:pPr>
            <a:r>
              <a:rPr lang="en-US" sz="2600" dirty="0">
                <a:solidFill>
                  <a:schemeClr val="bg1"/>
                </a:solidFill>
              </a:rPr>
              <a:t>Heat Dissipation</a:t>
            </a:r>
          </a:p>
          <a:p>
            <a:pPr lvl="1">
              <a:lnSpc>
                <a:spcPct val="70000"/>
              </a:lnSpc>
            </a:pPr>
            <a:r>
              <a:rPr lang="en-US" sz="1600" dirty="0">
                <a:solidFill>
                  <a:schemeClr val="bg1"/>
                </a:solidFill>
              </a:rPr>
              <a:t>Measured Power</a:t>
            </a:r>
          </a:p>
          <a:p>
            <a:pPr lvl="1">
              <a:lnSpc>
                <a:spcPct val="70000"/>
              </a:lnSpc>
            </a:pPr>
            <a:r>
              <a:rPr lang="en-US" sz="1600" dirty="0">
                <a:solidFill>
                  <a:schemeClr val="bg1"/>
                </a:solidFill>
              </a:rPr>
              <a:t>Required Flow Calculations</a:t>
            </a:r>
          </a:p>
          <a:p>
            <a:pPr>
              <a:lnSpc>
                <a:spcPct val="70000"/>
              </a:lnSpc>
            </a:pPr>
            <a:r>
              <a:rPr lang="en-US" sz="2600" dirty="0">
                <a:solidFill>
                  <a:schemeClr val="bg1"/>
                </a:solidFill>
              </a:rPr>
              <a:t>Cooling Equipment Specifications</a:t>
            </a:r>
          </a:p>
          <a:p>
            <a:pPr lvl="1">
              <a:lnSpc>
                <a:spcPct val="70000"/>
              </a:lnSpc>
            </a:pPr>
            <a:r>
              <a:rPr lang="en-US" sz="1600" dirty="0">
                <a:solidFill>
                  <a:schemeClr val="bg1"/>
                </a:solidFill>
              </a:rPr>
              <a:t>Chiller</a:t>
            </a:r>
          </a:p>
          <a:p>
            <a:pPr lvl="1">
              <a:lnSpc>
                <a:spcPct val="70000"/>
              </a:lnSpc>
            </a:pPr>
            <a:r>
              <a:rPr lang="en-US" sz="1600" dirty="0">
                <a:solidFill>
                  <a:schemeClr val="bg1"/>
                </a:solidFill>
              </a:rPr>
              <a:t>Electronics Rack Heat Exchanger</a:t>
            </a:r>
          </a:p>
          <a:p>
            <a:pPr lvl="1">
              <a:lnSpc>
                <a:spcPct val="70000"/>
              </a:lnSpc>
            </a:pPr>
            <a:r>
              <a:rPr lang="en-US" sz="1600" dirty="0">
                <a:solidFill>
                  <a:schemeClr val="bg1"/>
                </a:solidFill>
              </a:rPr>
              <a:t>Archon Controller Heat Exchanger</a:t>
            </a:r>
          </a:p>
          <a:p>
            <a:pPr>
              <a:lnSpc>
                <a:spcPct val="70000"/>
              </a:lnSpc>
            </a:pPr>
            <a:r>
              <a:rPr lang="en-US" sz="2600" dirty="0">
                <a:solidFill>
                  <a:schemeClr val="bg1"/>
                </a:solidFill>
              </a:rPr>
              <a:t>Plumbing Schemes</a:t>
            </a:r>
          </a:p>
          <a:p>
            <a:pPr lvl="1">
              <a:lnSpc>
                <a:spcPct val="70000"/>
              </a:lnSpc>
            </a:pPr>
            <a:r>
              <a:rPr lang="en-US" sz="1600" dirty="0">
                <a:solidFill>
                  <a:schemeClr val="bg1"/>
                </a:solidFill>
              </a:rPr>
              <a:t>Serial</a:t>
            </a:r>
          </a:p>
          <a:p>
            <a:pPr lvl="1">
              <a:lnSpc>
                <a:spcPct val="70000"/>
              </a:lnSpc>
            </a:pPr>
            <a:r>
              <a:rPr lang="en-US" sz="1600" dirty="0">
                <a:solidFill>
                  <a:schemeClr val="bg1"/>
                </a:solidFill>
              </a:rPr>
              <a:t>Parallel</a:t>
            </a:r>
          </a:p>
          <a:p>
            <a:pPr lvl="1">
              <a:lnSpc>
                <a:spcPct val="70000"/>
              </a:lnSpc>
            </a:pPr>
            <a:r>
              <a:rPr lang="en-US" sz="1600" dirty="0">
                <a:solidFill>
                  <a:schemeClr val="bg1"/>
                </a:solidFill>
              </a:rPr>
              <a:t>Series-Parallel</a:t>
            </a:r>
          </a:p>
          <a:p>
            <a:pPr>
              <a:lnSpc>
                <a:spcPct val="70000"/>
              </a:lnSpc>
            </a:pPr>
            <a:r>
              <a:rPr lang="en-US" sz="2600" dirty="0">
                <a:solidFill>
                  <a:schemeClr val="bg1"/>
                </a:solidFill>
              </a:rPr>
              <a:t>Rough Circuit Analysis</a:t>
            </a:r>
          </a:p>
          <a:p>
            <a:pPr lvl="1">
              <a:lnSpc>
                <a:spcPct val="70000"/>
              </a:lnSpc>
            </a:pPr>
            <a:r>
              <a:rPr lang="en-US" sz="1600" dirty="0">
                <a:solidFill>
                  <a:schemeClr val="bg1"/>
                </a:solidFill>
              </a:rPr>
              <a:t>Series-Parallel Plumbing Scheme</a:t>
            </a:r>
          </a:p>
          <a:p>
            <a:pPr>
              <a:lnSpc>
                <a:spcPct val="70000"/>
              </a:lnSpc>
            </a:pPr>
            <a:r>
              <a:rPr lang="en-US" sz="2600" dirty="0">
                <a:solidFill>
                  <a:schemeClr val="bg1"/>
                </a:solidFill>
              </a:rPr>
              <a:t>Circuit Analysis</a:t>
            </a:r>
          </a:p>
          <a:p>
            <a:pPr lvl="1">
              <a:lnSpc>
                <a:spcPct val="70000"/>
              </a:lnSpc>
            </a:pPr>
            <a:r>
              <a:rPr lang="en-US" sz="1600" dirty="0">
                <a:solidFill>
                  <a:schemeClr val="bg1"/>
                </a:solidFill>
              </a:rPr>
              <a:t>Main Lines</a:t>
            </a:r>
          </a:p>
          <a:p>
            <a:pPr lvl="1">
              <a:lnSpc>
                <a:spcPct val="70000"/>
              </a:lnSpc>
            </a:pPr>
            <a:r>
              <a:rPr lang="en-US" sz="1600" dirty="0">
                <a:solidFill>
                  <a:schemeClr val="bg1"/>
                </a:solidFill>
              </a:rPr>
              <a:t>Archon Lines</a:t>
            </a:r>
          </a:p>
          <a:p>
            <a:pPr lvl="1">
              <a:lnSpc>
                <a:spcPct val="70000"/>
              </a:lnSpc>
            </a:pPr>
            <a:r>
              <a:rPr lang="en-US" sz="1600" dirty="0">
                <a:solidFill>
                  <a:schemeClr val="bg1"/>
                </a:solidFill>
              </a:rPr>
              <a:t>E-Rack HX</a:t>
            </a:r>
          </a:p>
          <a:p>
            <a:pPr lvl="1">
              <a:lnSpc>
                <a:spcPct val="70000"/>
              </a:lnSpc>
            </a:pPr>
            <a:r>
              <a:rPr lang="en-US" sz="1600" dirty="0">
                <a:solidFill>
                  <a:schemeClr val="bg1"/>
                </a:solidFill>
              </a:rPr>
              <a:t>Archon HX</a:t>
            </a:r>
          </a:p>
          <a:p>
            <a:pPr>
              <a:lnSpc>
                <a:spcPct val="70000"/>
              </a:lnSpc>
            </a:pPr>
            <a:r>
              <a:rPr lang="en-US" sz="2600" dirty="0">
                <a:solidFill>
                  <a:schemeClr val="bg1"/>
                </a:solidFill>
              </a:rPr>
              <a:t>Thermal Performance</a:t>
            </a:r>
          </a:p>
          <a:p>
            <a:pPr lvl="1">
              <a:lnSpc>
                <a:spcPct val="70000"/>
              </a:lnSpc>
            </a:pPr>
            <a:r>
              <a:rPr lang="en-US" sz="1600" dirty="0">
                <a:solidFill>
                  <a:schemeClr val="bg1"/>
                </a:solidFill>
              </a:rPr>
              <a:t>Electronics Rack</a:t>
            </a:r>
          </a:p>
          <a:p>
            <a:pPr lvl="1">
              <a:lnSpc>
                <a:spcPct val="70000"/>
              </a:lnSpc>
            </a:pPr>
            <a:r>
              <a:rPr lang="en-US" sz="1600" dirty="0">
                <a:solidFill>
                  <a:schemeClr val="bg1"/>
                </a:solidFill>
              </a:rPr>
              <a:t>Archon Controllers</a:t>
            </a:r>
          </a:p>
          <a:p>
            <a:pPr lvl="1">
              <a:lnSpc>
                <a:spcPct val="70000"/>
              </a:lnSpc>
            </a:pPr>
            <a:r>
              <a:rPr lang="en-US" sz="1600" dirty="0">
                <a:solidFill>
                  <a:schemeClr val="bg1"/>
                </a:solidFill>
              </a:rPr>
              <a:t>Surface Temperature</a:t>
            </a:r>
          </a:p>
          <a:p>
            <a:pPr>
              <a:lnSpc>
                <a:spcPct val="70000"/>
              </a:lnSpc>
            </a:pPr>
            <a:r>
              <a:rPr lang="en-US" sz="26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spTree>
    <p:extLst>
      <p:ext uri="{BB962C8B-B14F-4D97-AF65-F5344CB8AC3E}">
        <p14:creationId xmlns:p14="http://schemas.microsoft.com/office/powerpoint/2010/main" val="2471104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Picture (Enhanced Metafile)"/>
          <p:cNvPicPr/>
          <p:nvPr/>
        </p:nvPicPr>
        <p:blipFill rotWithShape="1">
          <a:blip r:embed="rId2" r:link="rId3" cstate="print"/>
          <a:srcRect l="634" t="1151" b="879"/>
          <a:stretch>
            <a:fillRect/>
          </a:stretch>
        </p:blipFill>
        <p:spPr bwMode="auto">
          <a:xfrm>
            <a:off x="8720708" y="3996917"/>
            <a:ext cx="3433573" cy="2834647"/>
          </a:xfrm>
          <a:prstGeom prst="rect">
            <a:avLst/>
          </a:prstGeom>
          <a:noFill/>
          <a:ln w="9525">
            <a:noFill/>
            <a:miter lim="800000"/>
            <a:headEnd/>
            <a:tailEnd/>
          </a:ln>
        </p:spPr>
      </p:pic>
      <p:pic>
        <p:nvPicPr>
          <p:cNvPr id="15" name="Picture 14"/>
          <p:cNvPicPr>
            <a:picLocks noChangeAspect="1"/>
          </p:cNvPicPr>
          <p:nvPr/>
        </p:nvPicPr>
        <p:blipFill>
          <a:blip r:embed="rId4" cstate="print"/>
          <a:stretch>
            <a:fillRect/>
          </a:stretch>
        </p:blipFill>
        <p:spPr>
          <a:xfrm>
            <a:off x="4318334" y="4832711"/>
            <a:ext cx="2028825" cy="1800225"/>
          </a:xfrm>
          <a:prstGeom prst="rect">
            <a:avLst/>
          </a:prstGeom>
        </p:spPr>
      </p:pic>
      <p:sp>
        <p:nvSpPr>
          <p:cNvPr id="2101" name="Footer Placeholder 2100"/>
          <p:cNvSpPr>
            <a:spLocks noGrp="1"/>
          </p:cNvSpPr>
          <p:nvPr>
            <p:ph type="ftr" sz="quarter" idx="11"/>
          </p:nvPr>
        </p:nvSpPr>
        <p:spPr/>
        <p:txBody>
          <a:bodyPr/>
          <a:lstStyle/>
          <a:p>
            <a:r>
              <a:rPr lang="en-US" dirty="0" err="1"/>
              <a:t>M.Feeney</a:t>
            </a:r>
            <a:endParaRPr lang="en-US" dirty="0"/>
          </a:p>
        </p:txBody>
      </p:sp>
      <p:pic>
        <p:nvPicPr>
          <p:cNvPr id="1026" name="Picture 2" descr="C:\Users\Michael\Desktop\Archon Heat Exchanger.PNG"/>
          <p:cNvPicPr>
            <a:picLocks noChangeAspect="1" noChangeArrowheads="1"/>
          </p:cNvPicPr>
          <p:nvPr/>
        </p:nvPicPr>
        <p:blipFill>
          <a:blip r:embed="rId5" cstate="print"/>
          <a:srcRect/>
          <a:stretch>
            <a:fillRect/>
          </a:stretch>
        </p:blipFill>
        <p:spPr bwMode="auto">
          <a:xfrm>
            <a:off x="546036" y="1302341"/>
            <a:ext cx="492544" cy="962406"/>
          </a:xfrm>
          <a:prstGeom prst="rect">
            <a:avLst/>
          </a:prstGeom>
          <a:noFill/>
        </p:spPr>
      </p:pic>
      <p:pic>
        <p:nvPicPr>
          <p:cNvPr id="1027" name="Picture 3" descr="C:\Users\Michael\Desktop\ERack Heat Exchanger.PNG"/>
          <p:cNvPicPr>
            <a:picLocks noChangeAspect="1" noChangeArrowheads="1"/>
          </p:cNvPicPr>
          <p:nvPr/>
        </p:nvPicPr>
        <p:blipFill>
          <a:blip r:embed="rId6" cstate="print"/>
          <a:srcRect/>
          <a:stretch>
            <a:fillRect/>
          </a:stretch>
        </p:blipFill>
        <p:spPr bwMode="auto">
          <a:xfrm>
            <a:off x="1040007" y="4017500"/>
            <a:ext cx="1500604" cy="1816712"/>
          </a:xfrm>
          <a:prstGeom prst="rect">
            <a:avLst/>
          </a:prstGeom>
          <a:noFill/>
        </p:spPr>
      </p:pic>
      <p:pic>
        <p:nvPicPr>
          <p:cNvPr id="50" name="Picture 2" descr="C:\Users\Michael\Desktop\Archon Heat Exchanger.PNG"/>
          <p:cNvPicPr>
            <a:picLocks noChangeAspect="1" noChangeArrowheads="1"/>
          </p:cNvPicPr>
          <p:nvPr/>
        </p:nvPicPr>
        <p:blipFill>
          <a:blip r:embed="rId5" cstate="print"/>
          <a:srcRect/>
          <a:stretch>
            <a:fillRect/>
          </a:stretch>
        </p:blipFill>
        <p:spPr bwMode="auto">
          <a:xfrm>
            <a:off x="1513685" y="1311522"/>
            <a:ext cx="492544" cy="962406"/>
          </a:xfrm>
          <a:prstGeom prst="rect">
            <a:avLst/>
          </a:prstGeom>
          <a:noFill/>
        </p:spPr>
      </p:pic>
      <p:pic>
        <p:nvPicPr>
          <p:cNvPr id="52" name="Picture 2" descr="C:\Users\Michael\Desktop\Archon Heat Exchanger.PNG"/>
          <p:cNvPicPr>
            <a:picLocks noChangeAspect="1" noChangeArrowheads="1"/>
          </p:cNvPicPr>
          <p:nvPr/>
        </p:nvPicPr>
        <p:blipFill>
          <a:blip r:embed="rId5" cstate="print"/>
          <a:srcRect/>
          <a:stretch>
            <a:fillRect/>
          </a:stretch>
        </p:blipFill>
        <p:spPr bwMode="auto">
          <a:xfrm>
            <a:off x="2481333" y="1309686"/>
            <a:ext cx="492544" cy="962406"/>
          </a:xfrm>
          <a:prstGeom prst="rect">
            <a:avLst/>
          </a:prstGeom>
          <a:noFill/>
        </p:spPr>
      </p:pic>
      <p:pic>
        <p:nvPicPr>
          <p:cNvPr id="53" name="Picture 2" descr="C:\Users\Michael\Desktop\Archon Heat Exchanger.PNG"/>
          <p:cNvPicPr>
            <a:picLocks noChangeAspect="1" noChangeArrowheads="1"/>
          </p:cNvPicPr>
          <p:nvPr/>
        </p:nvPicPr>
        <p:blipFill>
          <a:blip r:embed="rId5" cstate="print"/>
          <a:srcRect/>
          <a:stretch>
            <a:fillRect/>
          </a:stretch>
        </p:blipFill>
        <p:spPr bwMode="auto">
          <a:xfrm>
            <a:off x="1071173" y="2642727"/>
            <a:ext cx="492544" cy="962406"/>
          </a:xfrm>
          <a:prstGeom prst="rect">
            <a:avLst/>
          </a:prstGeom>
          <a:noFill/>
        </p:spPr>
      </p:pic>
      <p:pic>
        <p:nvPicPr>
          <p:cNvPr id="55" name="Picture 2" descr="C:\Users\Michael\Desktop\Archon Heat Exchanger.PNG"/>
          <p:cNvPicPr>
            <a:picLocks noChangeAspect="1" noChangeArrowheads="1"/>
          </p:cNvPicPr>
          <p:nvPr/>
        </p:nvPicPr>
        <p:blipFill>
          <a:blip r:embed="rId5" cstate="print"/>
          <a:srcRect/>
          <a:stretch>
            <a:fillRect/>
          </a:stretch>
        </p:blipFill>
        <p:spPr bwMode="auto">
          <a:xfrm>
            <a:off x="2062692" y="2642726"/>
            <a:ext cx="492544" cy="962406"/>
          </a:xfrm>
          <a:prstGeom prst="rect">
            <a:avLst/>
          </a:prstGeom>
          <a:noFill/>
        </p:spPr>
      </p:pic>
      <p:cxnSp>
        <p:nvCxnSpPr>
          <p:cNvPr id="59" name="Straight Connector 58"/>
          <p:cNvCxnSpPr/>
          <p:nvPr/>
        </p:nvCxnSpPr>
        <p:spPr>
          <a:xfrm flipV="1">
            <a:off x="2433678" y="5732824"/>
            <a:ext cx="2070540" cy="22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399289" y="2228576"/>
            <a:ext cx="4315" cy="35064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496736" y="3539692"/>
            <a:ext cx="571588" cy="30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11163" y="2237149"/>
            <a:ext cx="4952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944374" y="2237149"/>
            <a:ext cx="5929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982349" y="2235561"/>
            <a:ext cx="5810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95000" y="2226036"/>
            <a:ext cx="3174" cy="383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156815" y="5734411"/>
            <a:ext cx="0" cy="336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499080" y="3563505"/>
            <a:ext cx="640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739462" y="3562712"/>
            <a:ext cx="392114" cy="7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91824" y="6042386"/>
            <a:ext cx="3895725" cy="19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053084" y="3527786"/>
            <a:ext cx="5715" cy="2167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53749" y="3565886"/>
            <a:ext cx="0" cy="2466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0" idx="1"/>
          </p:cNvCxnSpPr>
          <p:nvPr/>
        </p:nvCxnSpPr>
        <p:spPr>
          <a:xfrm flipH="1">
            <a:off x="3053084" y="1811616"/>
            <a:ext cx="1413788" cy="1719"/>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79601" y="5111822"/>
            <a:ext cx="938077" cy="646331"/>
          </a:xfrm>
          <a:prstGeom prst="rect">
            <a:avLst/>
          </a:prstGeom>
          <a:noFill/>
        </p:spPr>
        <p:txBody>
          <a:bodyPr wrap="none" rtlCol="0">
            <a:spAutoFit/>
          </a:bodyPr>
          <a:lstStyle/>
          <a:p>
            <a:r>
              <a:rPr lang="en-US" dirty="0"/>
              <a:t>36.5psi</a:t>
            </a:r>
          </a:p>
          <a:p>
            <a:r>
              <a:rPr lang="en-US" dirty="0"/>
              <a:t>6.5GPM</a:t>
            </a:r>
          </a:p>
        </p:txBody>
      </p:sp>
      <p:sp>
        <p:nvSpPr>
          <p:cNvPr id="10" name="TextBox 9"/>
          <p:cNvSpPr txBox="1"/>
          <p:nvPr/>
        </p:nvSpPr>
        <p:spPr>
          <a:xfrm>
            <a:off x="4466872" y="1211451"/>
            <a:ext cx="3889724" cy="1200329"/>
          </a:xfrm>
          <a:prstGeom prst="rect">
            <a:avLst/>
          </a:prstGeom>
          <a:noFill/>
        </p:spPr>
        <p:txBody>
          <a:bodyPr wrap="square" rtlCol="0">
            <a:spAutoFit/>
          </a:bodyPr>
          <a:lstStyle/>
          <a:p>
            <a:r>
              <a:rPr lang="en-US" sz="1200" dirty="0"/>
              <a:t>Assuming 6.5GPM ∆P = 36.5psi =  ∆P</a:t>
            </a:r>
            <a:r>
              <a:rPr lang="en-US" sz="1200" baseline="-25000" dirty="0"/>
              <a:t>3</a:t>
            </a:r>
            <a:r>
              <a:rPr lang="en-US" sz="1200" dirty="0"/>
              <a:t>+ ∆P</a:t>
            </a:r>
            <a:r>
              <a:rPr lang="en-US" sz="1200" baseline="-25000" dirty="0"/>
              <a:t>4</a:t>
            </a:r>
            <a:r>
              <a:rPr lang="en-US" sz="1200" dirty="0"/>
              <a:t>+ ∆P</a:t>
            </a:r>
            <a:r>
              <a:rPr lang="en-US" sz="1200" baseline="-25000" dirty="0"/>
              <a:t>5</a:t>
            </a:r>
          </a:p>
          <a:p>
            <a:r>
              <a:rPr lang="en-US" sz="1200" dirty="0"/>
              <a:t>Neglecting the pressure drop in the lines, it is assumed all 36.5psi makes it to this branch of the Archon Heat Exchangers. Since each heat exchanger is identical, the pressure drop across each is equivalent (</a:t>
            </a:r>
            <a:r>
              <a:rPr lang="en-US" sz="1200" b="1" dirty="0">
                <a:solidFill>
                  <a:srgbClr val="0000CC"/>
                </a:solidFill>
              </a:rPr>
              <a:t>12.1psi</a:t>
            </a:r>
            <a:r>
              <a:rPr lang="en-US" sz="1200" dirty="0"/>
              <a:t>). the max flow rate can be ~</a:t>
            </a:r>
            <a:r>
              <a:rPr lang="en-US" sz="1200" b="1" dirty="0">
                <a:solidFill>
                  <a:srgbClr val="0000CC"/>
                </a:solidFill>
              </a:rPr>
              <a:t>1.2gpm</a:t>
            </a:r>
            <a:r>
              <a:rPr lang="en-US" sz="1200" dirty="0"/>
              <a:t> (see plot).</a:t>
            </a:r>
          </a:p>
        </p:txBody>
      </p:sp>
      <p:cxnSp>
        <p:nvCxnSpPr>
          <p:cNvPr id="47" name="Straight Arrow Connector 46"/>
          <p:cNvCxnSpPr>
            <a:stCxn id="89" idx="1"/>
          </p:cNvCxnSpPr>
          <p:nvPr/>
        </p:nvCxnSpPr>
        <p:spPr>
          <a:xfrm flipH="1" flipV="1">
            <a:off x="2636530" y="3132079"/>
            <a:ext cx="1911636" cy="21683"/>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8" idx="1"/>
          </p:cNvCxnSpPr>
          <p:nvPr/>
        </p:nvCxnSpPr>
        <p:spPr>
          <a:xfrm flipH="1">
            <a:off x="2636530" y="4375214"/>
            <a:ext cx="1911636" cy="15266"/>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48166" y="3959715"/>
            <a:ext cx="3811669" cy="830997"/>
          </a:xfrm>
          <a:prstGeom prst="rect">
            <a:avLst/>
          </a:prstGeom>
        </p:spPr>
        <p:txBody>
          <a:bodyPr wrap="square">
            <a:spAutoFit/>
          </a:bodyPr>
          <a:lstStyle/>
          <a:p>
            <a:r>
              <a:rPr lang="en-US" sz="1200" dirty="0"/>
              <a:t>Assuming 6.5GPM ∆P = ∆P</a:t>
            </a:r>
            <a:r>
              <a:rPr lang="en-US" sz="1200" baseline="-25000" dirty="0"/>
              <a:t>E </a:t>
            </a:r>
            <a:r>
              <a:rPr lang="en-US" sz="1200" dirty="0"/>
              <a:t>= 36.5psi</a:t>
            </a:r>
          </a:p>
          <a:p>
            <a:r>
              <a:rPr lang="en-US" sz="1200" dirty="0"/>
              <a:t>Neglecting the pressure drop in the lines, it is assumed all 36.5psi makes it to this branch of the Rack Heat Exchanger and the resultant flow is ~</a:t>
            </a:r>
            <a:r>
              <a:rPr lang="en-US" sz="1200" b="1" dirty="0">
                <a:solidFill>
                  <a:srgbClr val="0000CC"/>
                </a:solidFill>
              </a:rPr>
              <a:t>4.5gpm</a:t>
            </a:r>
            <a:r>
              <a:rPr lang="en-US" sz="1200" dirty="0"/>
              <a:t>.</a:t>
            </a:r>
          </a:p>
        </p:txBody>
      </p:sp>
      <p:pic>
        <p:nvPicPr>
          <p:cNvPr id="57" name="Content Placeholder 4"/>
          <p:cNvPicPr>
            <a:picLocks noGrp="1" noChangeAspect="1"/>
          </p:cNvPicPr>
          <p:nvPr>
            <p:ph idx="1"/>
          </p:nvPr>
        </p:nvPicPr>
        <p:blipFill>
          <a:blip r:embed="rId7" cstate="print"/>
          <a:stretch>
            <a:fillRect/>
          </a:stretch>
        </p:blipFill>
        <p:spPr>
          <a:xfrm>
            <a:off x="9353550" y="425811"/>
            <a:ext cx="2838450" cy="3619500"/>
          </a:xfrm>
          <a:prstGeom prst="rect">
            <a:avLst/>
          </a:prstGeom>
        </p:spPr>
      </p:pic>
      <p:sp>
        <p:nvSpPr>
          <p:cNvPr id="89" name="TextBox 88"/>
          <p:cNvSpPr txBox="1"/>
          <p:nvPr/>
        </p:nvSpPr>
        <p:spPr>
          <a:xfrm>
            <a:off x="4548166" y="2553597"/>
            <a:ext cx="3889724" cy="1200329"/>
          </a:xfrm>
          <a:prstGeom prst="rect">
            <a:avLst/>
          </a:prstGeom>
          <a:noFill/>
        </p:spPr>
        <p:txBody>
          <a:bodyPr wrap="square" rtlCol="0">
            <a:spAutoFit/>
          </a:bodyPr>
          <a:lstStyle/>
          <a:p>
            <a:r>
              <a:rPr lang="en-US" sz="1200" dirty="0"/>
              <a:t>Assuming 6.5GPM ∆P = 36.5psi =  ∆P</a:t>
            </a:r>
            <a:r>
              <a:rPr lang="en-US" sz="1200" baseline="-25000" dirty="0"/>
              <a:t>1</a:t>
            </a:r>
            <a:r>
              <a:rPr lang="en-US" sz="1200" dirty="0"/>
              <a:t>+ ∆P</a:t>
            </a:r>
            <a:r>
              <a:rPr lang="en-US" sz="1200" baseline="-25000" dirty="0"/>
              <a:t>2</a:t>
            </a:r>
          </a:p>
          <a:p>
            <a:r>
              <a:rPr lang="en-US" sz="1200" dirty="0"/>
              <a:t>Neglecting the pressure drop in the lines, it is assumed all 36.5psi makes it to this branch of the Archon Heat Exchangers. Since each heat exchanger is identical, the pressure drop across each is equivalent (</a:t>
            </a:r>
            <a:r>
              <a:rPr lang="en-US" sz="1200" b="1" dirty="0">
                <a:solidFill>
                  <a:srgbClr val="0000CC"/>
                </a:solidFill>
              </a:rPr>
              <a:t>18.25psi</a:t>
            </a:r>
            <a:r>
              <a:rPr lang="en-US" sz="1200" dirty="0"/>
              <a:t>). the max flow rate can be ~</a:t>
            </a:r>
            <a:r>
              <a:rPr lang="en-US" sz="1200" b="1" dirty="0">
                <a:solidFill>
                  <a:srgbClr val="0000CC"/>
                </a:solidFill>
              </a:rPr>
              <a:t>1.3gpm</a:t>
            </a:r>
            <a:r>
              <a:rPr lang="en-US" sz="1200" dirty="0"/>
              <a:t> (see plot).</a:t>
            </a:r>
          </a:p>
        </p:txBody>
      </p:sp>
      <p:cxnSp>
        <p:nvCxnSpPr>
          <p:cNvPr id="2054" name="Straight Arrow Connector 2053"/>
          <p:cNvCxnSpPr>
            <a:stCxn id="89" idx="3"/>
          </p:cNvCxnSpPr>
          <p:nvPr/>
        </p:nvCxnSpPr>
        <p:spPr>
          <a:xfrm flipV="1">
            <a:off x="8437890" y="1136073"/>
            <a:ext cx="2534910" cy="201768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 idx="3"/>
          </p:cNvCxnSpPr>
          <p:nvPr/>
        </p:nvCxnSpPr>
        <p:spPr>
          <a:xfrm>
            <a:off x="8356596" y="1811616"/>
            <a:ext cx="2540004"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8" idx="3"/>
          </p:cNvCxnSpPr>
          <p:nvPr/>
        </p:nvCxnSpPr>
        <p:spPr>
          <a:xfrm>
            <a:off x="8359835" y="4375214"/>
            <a:ext cx="3070165" cy="61588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20</a:t>
            </a:fld>
            <a:endParaRPr lang="en-US"/>
          </a:p>
        </p:txBody>
      </p:sp>
      <p:sp>
        <p:nvSpPr>
          <p:cNvPr id="38" name="Title 5"/>
          <p:cNvSpPr>
            <a:spLocks noGrp="1"/>
          </p:cNvSpPr>
          <p:nvPr>
            <p:ph type="title"/>
          </p:nvPr>
        </p:nvSpPr>
        <p:spPr>
          <a:xfrm>
            <a:off x="0" y="3952"/>
            <a:ext cx="10515600" cy="1325563"/>
          </a:xfrm>
        </p:spPr>
        <p:txBody>
          <a:bodyPr/>
          <a:lstStyle/>
          <a:p>
            <a:r>
              <a:rPr lang="en-US" b="1" dirty="0"/>
              <a:t>Rough Circuit Analysis</a:t>
            </a:r>
            <a:r>
              <a:rPr lang="en-US" sz="4000" dirty="0"/>
              <a:t>:</a:t>
            </a:r>
            <a:r>
              <a:rPr lang="en-US" sz="2800" dirty="0"/>
              <a:t> </a:t>
            </a:r>
            <a:br>
              <a:rPr lang="en-US" sz="2800" dirty="0"/>
            </a:br>
            <a:r>
              <a:rPr lang="en-US" sz="3200" dirty="0"/>
              <a:t>Series Parallel</a:t>
            </a:r>
            <a:endParaRPr lang="en-US" dirty="0"/>
          </a:p>
        </p:txBody>
      </p:sp>
      <p:sp>
        <p:nvSpPr>
          <p:cNvPr id="16" name="TextBox 15"/>
          <p:cNvSpPr txBox="1"/>
          <p:nvPr/>
        </p:nvSpPr>
        <p:spPr>
          <a:xfrm>
            <a:off x="6167902" y="5155003"/>
            <a:ext cx="2372370" cy="923330"/>
          </a:xfrm>
          <a:prstGeom prst="rect">
            <a:avLst/>
          </a:prstGeom>
          <a:noFill/>
        </p:spPr>
        <p:txBody>
          <a:bodyPr wrap="square" rtlCol="0">
            <a:spAutoFit/>
          </a:bodyPr>
          <a:lstStyle/>
          <a:p>
            <a:r>
              <a:rPr lang="en-US" b="1" dirty="0">
                <a:solidFill>
                  <a:srgbClr val="0000CC"/>
                </a:solidFill>
              </a:rPr>
              <a:t>Good initial estimates, but what about loss in lines?</a:t>
            </a:r>
          </a:p>
        </p:txBody>
      </p:sp>
      <p:sp>
        <p:nvSpPr>
          <p:cNvPr id="7" name="TextBox 6"/>
          <p:cNvSpPr txBox="1"/>
          <p:nvPr/>
        </p:nvSpPr>
        <p:spPr>
          <a:xfrm>
            <a:off x="5783403" y="44715"/>
            <a:ext cx="1562899" cy="830997"/>
          </a:xfrm>
          <a:prstGeom prst="rect">
            <a:avLst/>
          </a:prstGeom>
          <a:noFill/>
        </p:spPr>
        <p:txBody>
          <a:bodyPr wrap="square" rtlCol="0">
            <a:spAutoFit/>
          </a:bodyPr>
          <a:lstStyle/>
          <a:p>
            <a:r>
              <a:rPr lang="en-US" sz="1200" dirty="0"/>
              <a:t>Parallel:</a:t>
            </a:r>
          </a:p>
          <a:p>
            <a:r>
              <a:rPr lang="en-US" sz="1200" dirty="0"/>
              <a:t>Q = Q1 + Q2 + Q3</a:t>
            </a:r>
          </a:p>
          <a:p>
            <a:r>
              <a:rPr lang="en-US" sz="1200" dirty="0"/>
              <a:t>∆P1 = ∆P2 = ∆P3</a:t>
            </a:r>
          </a:p>
          <a:p>
            <a:endParaRPr lang="en-US" sz="1200" dirty="0"/>
          </a:p>
        </p:txBody>
      </p:sp>
      <p:sp>
        <p:nvSpPr>
          <p:cNvPr id="42" name="TextBox 41"/>
          <p:cNvSpPr txBox="1"/>
          <p:nvPr/>
        </p:nvSpPr>
        <p:spPr>
          <a:xfrm>
            <a:off x="7047701" y="53972"/>
            <a:ext cx="1562899" cy="830997"/>
          </a:xfrm>
          <a:prstGeom prst="rect">
            <a:avLst/>
          </a:prstGeom>
          <a:noFill/>
        </p:spPr>
        <p:txBody>
          <a:bodyPr wrap="square" rtlCol="0">
            <a:spAutoFit/>
          </a:bodyPr>
          <a:lstStyle/>
          <a:p>
            <a:r>
              <a:rPr lang="en-US" sz="1200" dirty="0"/>
              <a:t>Serial:</a:t>
            </a:r>
          </a:p>
          <a:p>
            <a:r>
              <a:rPr lang="en-US" sz="1200" dirty="0"/>
              <a:t>Q1 = Q2 = Q3</a:t>
            </a:r>
          </a:p>
          <a:p>
            <a:r>
              <a:rPr lang="en-US" sz="1200" dirty="0"/>
              <a:t>∆P = ∆P1 + ∆P2 + ∆P3</a:t>
            </a:r>
          </a:p>
          <a:p>
            <a:endParaRPr lang="en-US" sz="1200" dirty="0"/>
          </a:p>
        </p:txBody>
      </p:sp>
    </p:spTree>
    <p:extLst>
      <p:ext uri="{BB962C8B-B14F-4D97-AF65-F5344CB8AC3E}">
        <p14:creationId xmlns:p14="http://schemas.microsoft.com/office/powerpoint/2010/main" val="144195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Circuit Analysis</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Combination</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Combination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8" name="Straight Arrow Connector 7"/>
          <p:cNvCxnSpPr/>
          <p:nvPr/>
        </p:nvCxnSpPr>
        <p:spPr>
          <a:xfrm>
            <a:off x="5172882" y="3990975"/>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5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500" dirty="0"/>
                  <a:t>Darcy-</a:t>
                </a:r>
                <a:r>
                  <a:rPr lang="en-US" sz="1500" dirty="0" err="1"/>
                  <a:t>Weisbach</a:t>
                </a:r>
                <a:r>
                  <a:rPr lang="en-US" sz="1500" dirty="0"/>
                  <a:t> Equation for Turbulent Flow</a:t>
                </a:r>
              </a:p>
              <a:p>
                <a:pPr lvl="1"/>
                <a14:m>
                  <m:oMath xmlns:m="http://schemas.openxmlformats.org/officeDocument/2006/math">
                    <m:r>
                      <m:rPr>
                        <m:nor/>
                      </m:rPr>
                      <a:rPr lang="en-US" sz="1500" dirty="0"/>
                      <m:t>∆</m:t>
                    </m:r>
                    <m:r>
                      <m:rPr>
                        <m:nor/>
                      </m:rPr>
                      <a:rPr lang="en-US" sz="1500" dirty="0"/>
                      <m:t>P</m:t>
                    </m:r>
                    <m:r>
                      <m:rPr>
                        <m:nor/>
                      </m:rPr>
                      <a:rPr lang="en-US" sz="1500" dirty="0"/>
                      <m:t> = </m:t>
                    </m:r>
                    <m:f>
                      <m:fPr>
                        <m:ctrlPr>
                          <a:rPr lang="en-US" sz="1500" i="1" dirty="0" smtClean="0">
                            <a:latin typeface="Cambria Math" panose="02040503050406030204" pitchFamily="18" charset="0"/>
                          </a:rPr>
                        </m:ctrlPr>
                      </m:fPr>
                      <m:num>
                        <m:r>
                          <a:rPr lang="en-US" sz="1500" b="0" i="1" dirty="0" smtClean="0">
                            <a:latin typeface="Cambria Math" panose="02040503050406030204" pitchFamily="18" charset="0"/>
                          </a:rPr>
                          <m:t>1</m:t>
                        </m:r>
                      </m:num>
                      <m:den>
                        <m:r>
                          <a:rPr lang="en-US" sz="1500" b="0" i="1" dirty="0" smtClean="0">
                            <a:latin typeface="Cambria Math" panose="02040503050406030204" pitchFamily="18" charset="0"/>
                          </a:rPr>
                          <m:t>2</m:t>
                        </m:r>
                      </m:den>
                    </m:f>
                    <m:r>
                      <a:rPr lang="en-US" sz="1500" i="1">
                        <a:latin typeface="Cambria Math" panose="02040503050406030204" pitchFamily="18" charset="0"/>
                      </a:rPr>
                      <m:t>ƒ</m:t>
                    </m:r>
                    <m:f>
                      <m:fPr>
                        <m:ctrlPr>
                          <a:rPr lang="en-US" sz="1500" i="1">
                            <a:latin typeface="Cambria Math" panose="02040503050406030204" pitchFamily="18" charset="0"/>
                          </a:rPr>
                        </m:ctrlPr>
                      </m:fPr>
                      <m:num>
                        <m:r>
                          <a:rPr lang="en-US" sz="1500" i="1">
                            <a:latin typeface="Cambria Math" panose="02040503050406030204" pitchFamily="18" charset="0"/>
                          </a:rPr>
                          <m:t>𝐿</m:t>
                        </m:r>
                      </m:num>
                      <m:den>
                        <m:r>
                          <a:rPr lang="en-US" sz="1500" i="1">
                            <a:latin typeface="Cambria Math" panose="02040503050406030204" pitchFamily="18" charset="0"/>
                          </a:rPr>
                          <m:t>𝐷</m:t>
                        </m:r>
                      </m:den>
                    </m:f>
                    <m:r>
                      <a:rPr lang="en-US" sz="1500" i="1">
                        <a:latin typeface="Cambria Math" panose="02040503050406030204" pitchFamily="18" charset="0"/>
                        <a:ea typeface="Cambria Math" panose="02040503050406030204" pitchFamily="18" charset="0"/>
                      </a:rPr>
                      <m:t>𝜌</m:t>
                    </m:r>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𝑣</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𝜌</m:t>
                    </m:r>
                    <m:r>
                      <a:rPr lang="en-US" sz="1500" i="1">
                        <a:latin typeface="Cambria Math" panose="02040503050406030204" pitchFamily="18" charset="0"/>
                        <a:ea typeface="Cambria Math" panose="02040503050406030204" pitchFamily="18" charset="0"/>
                      </a:rPr>
                      <m:t>𝑔</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h</m:t>
                        </m:r>
                      </m:e>
                      <m:sub>
                        <m:r>
                          <a:rPr lang="en-US" sz="1500" i="1">
                            <a:latin typeface="Cambria Math" panose="02040503050406030204" pitchFamily="18" charset="0"/>
                            <a:ea typeface="Cambria Math" panose="02040503050406030204" pitchFamily="18" charset="0"/>
                          </a:rPr>
                          <m:t>𝑠𝑢𝑝𝑝𝑙𝑦</m:t>
                        </m:r>
                      </m:sub>
                    </m:sSub>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𝜌</m:t>
                    </m:r>
                    <m:r>
                      <a:rPr lang="en-US" sz="1500" i="1">
                        <a:latin typeface="Cambria Math" panose="02040503050406030204" pitchFamily="18" charset="0"/>
                        <a:ea typeface="Cambria Math" panose="02040503050406030204" pitchFamily="18" charset="0"/>
                      </a:rPr>
                      <m:t>𝑔</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h</m:t>
                        </m:r>
                      </m:e>
                      <m:sub>
                        <m:r>
                          <a:rPr lang="en-US" sz="1500" i="1">
                            <a:latin typeface="Cambria Math" panose="02040503050406030204" pitchFamily="18" charset="0"/>
                            <a:ea typeface="Cambria Math" panose="02040503050406030204" pitchFamily="18" charset="0"/>
                          </a:rPr>
                          <m:t>𝑟𝑒𝑡𝑢𝑟𝑛</m:t>
                        </m:r>
                      </m:sub>
                    </m:sSub>
                    <m:r>
                      <a:rPr lang="en-US" sz="1500" i="1">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𝑣</m:t>
                    </m:r>
                    <m:r>
                      <a:rPr lang="en-US" sz="1500" i="1">
                        <a:latin typeface="Cambria Math" panose="02040503050406030204" pitchFamily="18" charset="0"/>
                        <a:ea typeface="Cambria Math" panose="02040503050406030204" pitchFamily="18" charset="0"/>
                      </a:rPr>
                      <m:t>= </m:t>
                    </m:r>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𝑄</m:t>
                        </m:r>
                      </m:num>
                      <m:den>
                        <m:r>
                          <a:rPr lang="en-US" sz="1500" i="1">
                            <a:latin typeface="Cambria Math" panose="02040503050406030204" pitchFamily="18" charset="0"/>
                            <a:ea typeface="Cambria Math" panose="02040503050406030204" pitchFamily="18" charset="0"/>
                          </a:rPr>
                          <m:t>𝐴</m:t>
                        </m:r>
                      </m:den>
                    </m:f>
                  </m:oMath>
                </a14:m>
                <a:endParaRPr lang="en-US" sz="1500" dirty="0"/>
              </a:p>
              <a:p>
                <a:pPr lvl="1"/>
                <a:r>
                  <a:rPr lang="en-US" sz="1200" dirty="0"/>
                  <a:t>f: Friction Factor (Surface Roughness)</a:t>
                </a:r>
              </a:p>
              <a:p>
                <a:pPr lvl="1"/>
                <a:r>
                  <a:rPr lang="en-US" sz="1200" dirty="0"/>
                  <a:t>L: Length of Line</a:t>
                </a:r>
              </a:p>
              <a:p>
                <a:pPr lvl="1"/>
                <a:r>
                  <a:rPr lang="en-US" sz="1200" dirty="0"/>
                  <a:t>D: Diameter of Line</a:t>
                </a:r>
              </a:p>
              <a:p>
                <a:pPr lvl="1"/>
                <a14:m>
                  <m:oMath xmlns:m="http://schemas.openxmlformats.org/officeDocument/2006/math">
                    <m:r>
                      <a:rPr lang="en-US" sz="1200" i="1">
                        <a:latin typeface="Cambria Math" panose="02040503050406030204" pitchFamily="18" charset="0"/>
                        <a:ea typeface="Cambria Math" panose="02040503050406030204" pitchFamily="18" charset="0"/>
                      </a:rPr>
                      <m:t>𝜌</m:t>
                    </m:r>
                  </m:oMath>
                </a14:m>
                <a:r>
                  <a:rPr lang="en-US" sz="1200" dirty="0"/>
                  <a:t>: Density</a:t>
                </a:r>
              </a:p>
              <a:p>
                <a:pPr lvl="1"/>
                <a:r>
                  <a:rPr lang="en-US" sz="1200" dirty="0"/>
                  <a:t>v: Flow velocity</a:t>
                </a:r>
              </a:p>
              <a:p>
                <a:pPr lvl="1"/>
                <a:r>
                  <a:rPr lang="en-US" sz="1200" dirty="0"/>
                  <a:t>Q: Flow Rate</a:t>
                </a:r>
              </a:p>
              <a:p>
                <a:pPr lvl="1"/>
                <a:endParaRPr lang="en-US" sz="1500" dirty="0"/>
              </a:p>
              <a:p>
                <a:pPr lvl="1"/>
                <a:endParaRPr lang="en-US" sz="1500" dirty="0"/>
              </a:p>
              <a:p>
                <a:pPr lvl="1"/>
                <a:endParaRPr lang="en-US" sz="1500" dirty="0"/>
              </a:p>
              <a:p>
                <a:pPr marL="457200" lvl="1" indent="0">
                  <a:buNone/>
                </a:pPr>
                <a:endParaRPr lang="en-US" sz="1500" dirty="0"/>
              </a:p>
              <a:p>
                <a:endParaRPr lang="en-US" sz="15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 t="-7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M.Feeney</a:t>
            </a:r>
          </a:p>
        </p:txBody>
      </p:sp>
      <p:graphicFrame>
        <p:nvGraphicFramePr>
          <p:cNvPr id="8" name="Table 7"/>
          <p:cNvGraphicFramePr>
            <a:graphicFrameLocks noGrp="1"/>
          </p:cNvGraphicFramePr>
          <p:nvPr>
            <p:extLst>
              <p:ext uri="{D42A27DB-BD31-4B8C-83A1-F6EECF244321}">
                <p14:modId xmlns:p14="http://schemas.microsoft.com/office/powerpoint/2010/main" val="3301223975"/>
              </p:ext>
            </p:extLst>
          </p:nvPr>
        </p:nvGraphicFramePr>
        <p:xfrm>
          <a:off x="6654637" y="2023011"/>
          <a:ext cx="3435991" cy="857260"/>
        </p:xfrm>
        <a:graphic>
          <a:graphicData uri="http://schemas.openxmlformats.org/drawingml/2006/table">
            <a:tbl>
              <a:tblPr firstRow="1" bandRow="1">
                <a:tableStyleId>{5C22544A-7EE6-4342-B048-85BDC9FD1C3A}</a:tableStyleId>
              </a:tblPr>
              <a:tblGrid>
                <a:gridCol w="2579940">
                  <a:extLst>
                    <a:ext uri="{9D8B030D-6E8A-4147-A177-3AD203B41FA5}">
                      <a16:colId xmlns:a16="http://schemas.microsoft.com/office/drawing/2014/main" val="3907302523"/>
                    </a:ext>
                  </a:extLst>
                </a:gridCol>
                <a:gridCol w="856051">
                  <a:extLst>
                    <a:ext uri="{9D8B030D-6E8A-4147-A177-3AD203B41FA5}">
                      <a16:colId xmlns:a16="http://schemas.microsoft.com/office/drawing/2014/main" val="1445799264"/>
                    </a:ext>
                  </a:extLst>
                </a:gridCol>
              </a:tblGrid>
              <a:tr h="428630">
                <a:tc>
                  <a:txBody>
                    <a:bodyPr/>
                    <a:lstStyle/>
                    <a:p>
                      <a:r>
                        <a:rPr lang="en-US" dirty="0"/>
                        <a:t>Main Line Diameter [in]</a:t>
                      </a:r>
                    </a:p>
                  </a:txBody>
                  <a:tcPr/>
                </a:tc>
                <a:tc>
                  <a:txBody>
                    <a:bodyPr/>
                    <a:lstStyle/>
                    <a:p>
                      <a:r>
                        <a:rPr lang="en-US"/>
                        <a:t>0.75</a:t>
                      </a:r>
                    </a:p>
                  </a:txBody>
                  <a:tcPr/>
                </a:tc>
                <a:extLst>
                  <a:ext uri="{0D108BD9-81ED-4DB2-BD59-A6C34878D82A}">
                    <a16:rowId xmlns:a16="http://schemas.microsoft.com/office/drawing/2014/main" val="1359812524"/>
                  </a:ext>
                </a:extLst>
              </a:tr>
              <a:tr h="428630">
                <a:tc>
                  <a:txBody>
                    <a:bodyPr/>
                    <a:lstStyle/>
                    <a:p>
                      <a:r>
                        <a:rPr lang="en-US" b="1"/>
                        <a:t>Main Line</a:t>
                      </a:r>
                      <a:r>
                        <a:rPr lang="en-US" b="1" baseline="0"/>
                        <a:t> Length [</a:t>
                      </a:r>
                      <a:r>
                        <a:rPr lang="en-US" b="1" baseline="0" err="1"/>
                        <a:t>ft</a:t>
                      </a:r>
                      <a:r>
                        <a:rPr lang="en-US" b="1" baseline="0"/>
                        <a:t>]</a:t>
                      </a:r>
                      <a:endParaRPr lang="en-US" b="1"/>
                    </a:p>
                  </a:txBody>
                  <a:tcPr/>
                </a:tc>
                <a:tc>
                  <a:txBody>
                    <a:bodyPr/>
                    <a:lstStyle/>
                    <a:p>
                      <a:r>
                        <a:rPr lang="en-US" b="1" dirty="0"/>
                        <a:t>170</a:t>
                      </a:r>
                    </a:p>
                  </a:txBody>
                  <a:tcPr/>
                </a:tc>
                <a:extLst>
                  <a:ext uri="{0D108BD9-81ED-4DB2-BD59-A6C34878D82A}">
                    <a16:rowId xmlns:a16="http://schemas.microsoft.com/office/drawing/2014/main" val="594114982"/>
                  </a:ext>
                </a:extLst>
              </a:tr>
            </a:tbl>
          </a:graphicData>
        </a:graphic>
      </p:graphicFrame>
      <p:sp>
        <p:nvSpPr>
          <p:cNvPr id="5" name="Slide Number Placeholder 4"/>
          <p:cNvSpPr>
            <a:spLocks noGrp="1"/>
          </p:cNvSpPr>
          <p:nvPr>
            <p:ph type="sldNum" sz="quarter" idx="12"/>
          </p:nvPr>
        </p:nvSpPr>
        <p:spPr/>
        <p:txBody>
          <a:bodyPr/>
          <a:lstStyle/>
          <a:p>
            <a:fld id="{621E0AE9-3FB6-43E9-92C6-B8977F55A0B5}" type="slidenum">
              <a:rPr lang="en-US" smtClean="0"/>
              <a:pPr/>
              <a:t>22</a:t>
            </a:fld>
            <a:endParaRPr lang="en-US"/>
          </a:p>
        </p:txBody>
      </p:sp>
      <p:sp>
        <p:nvSpPr>
          <p:cNvPr id="9" name="Title 5"/>
          <p:cNvSpPr>
            <a:spLocks noGrp="1"/>
          </p:cNvSpPr>
          <p:nvPr>
            <p:ph type="title"/>
          </p:nvPr>
        </p:nvSpPr>
        <p:spPr>
          <a:xfrm>
            <a:off x="0" y="0"/>
            <a:ext cx="10515600" cy="1325563"/>
          </a:xfrm>
        </p:spPr>
        <p:txBody>
          <a:bodyPr/>
          <a:lstStyle/>
          <a:p>
            <a:r>
              <a:rPr lang="en-US" b="1" dirty="0"/>
              <a:t>Circuit Analysis</a:t>
            </a:r>
            <a:r>
              <a:rPr lang="en-US" sz="4000" dirty="0"/>
              <a:t>:</a:t>
            </a:r>
            <a:r>
              <a:rPr lang="en-US" sz="2800" dirty="0"/>
              <a:t> </a:t>
            </a:r>
            <a:br>
              <a:rPr lang="en-US" sz="2800" dirty="0"/>
            </a:br>
            <a:r>
              <a:rPr lang="en-US" sz="3200" dirty="0"/>
              <a:t>Main Lines</a:t>
            </a:r>
            <a:endParaRPr lang="en-US" dirty="0"/>
          </a:p>
        </p:txBody>
      </p:sp>
      <p:sp>
        <p:nvSpPr>
          <p:cNvPr id="12" name="TextBox 11"/>
          <p:cNvSpPr txBox="1"/>
          <p:nvPr/>
        </p:nvSpPr>
        <p:spPr>
          <a:xfrm>
            <a:off x="8924120" y="4300701"/>
            <a:ext cx="1813560" cy="646331"/>
          </a:xfrm>
          <a:prstGeom prst="rect">
            <a:avLst/>
          </a:prstGeom>
          <a:noFill/>
        </p:spPr>
        <p:txBody>
          <a:bodyPr wrap="square" rtlCol="0">
            <a:spAutoFit/>
          </a:bodyPr>
          <a:lstStyle/>
          <a:p>
            <a:r>
              <a:rPr lang="en-US" b="1" dirty="0">
                <a:solidFill>
                  <a:srgbClr val="0000CC"/>
                </a:solidFill>
              </a:rPr>
              <a:t>Non-negligible pressure drop</a:t>
            </a:r>
          </a:p>
        </p:txBody>
      </p:sp>
      <p:graphicFrame>
        <p:nvGraphicFramePr>
          <p:cNvPr id="10" name="Chart 9">
            <a:extLst>
              <a:ext uri="{FF2B5EF4-FFF2-40B4-BE49-F238E27FC236}">
                <a16:creationId xmlns:a16="http://schemas.microsoft.com/office/drawing/2014/main" id="{F186A742-7B93-45C0-8D11-FA672BBCCFF2}"/>
              </a:ext>
            </a:extLst>
          </p:cNvPr>
          <p:cNvGraphicFramePr>
            <a:graphicFrameLocks/>
          </p:cNvGraphicFramePr>
          <p:nvPr>
            <p:extLst>
              <p:ext uri="{D42A27DB-BD31-4B8C-83A1-F6EECF244321}">
                <p14:modId xmlns:p14="http://schemas.microsoft.com/office/powerpoint/2010/main" val="368545786"/>
              </p:ext>
            </p:extLst>
          </p:nvPr>
        </p:nvGraphicFramePr>
        <p:xfrm>
          <a:off x="3036186" y="3173949"/>
          <a:ext cx="5887934"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500" dirty="0"/>
                  <a:t>Darcy-</a:t>
                </a:r>
                <a:r>
                  <a:rPr lang="en-US" sz="1500" dirty="0" err="1"/>
                  <a:t>Weisbach</a:t>
                </a:r>
                <a:r>
                  <a:rPr lang="en-US" sz="1500" dirty="0"/>
                  <a:t> Equation for Turbulent Flow</a:t>
                </a:r>
              </a:p>
              <a:p>
                <a:pPr lvl="1"/>
                <a14:m>
                  <m:oMath xmlns:m="http://schemas.openxmlformats.org/officeDocument/2006/math">
                    <m:r>
                      <m:rPr>
                        <m:nor/>
                      </m:rPr>
                      <a:rPr lang="en-US" sz="1500" dirty="0"/>
                      <m:t>∆</m:t>
                    </m:r>
                    <m:r>
                      <m:rPr>
                        <m:nor/>
                      </m:rPr>
                      <a:rPr lang="en-US" sz="1500" dirty="0"/>
                      <m:t>P</m:t>
                    </m:r>
                    <m:r>
                      <m:rPr>
                        <m:nor/>
                      </m:rPr>
                      <a:rPr lang="en-US" sz="1500" dirty="0"/>
                      <m:t> = </m:t>
                    </m:r>
                    <m:f>
                      <m:fPr>
                        <m:ctrlPr>
                          <a:rPr lang="en-US" sz="1500" i="1" dirty="0" smtClean="0">
                            <a:latin typeface="Cambria Math" panose="02040503050406030204" pitchFamily="18" charset="0"/>
                          </a:rPr>
                        </m:ctrlPr>
                      </m:fPr>
                      <m:num>
                        <m:r>
                          <a:rPr lang="en-US" sz="1500" b="0" i="1" dirty="0" smtClean="0">
                            <a:latin typeface="Cambria Math" panose="02040503050406030204" pitchFamily="18" charset="0"/>
                          </a:rPr>
                          <m:t>1</m:t>
                        </m:r>
                      </m:num>
                      <m:den>
                        <m:r>
                          <a:rPr lang="en-US" sz="1500" b="0" i="1" dirty="0" smtClean="0">
                            <a:latin typeface="Cambria Math" panose="02040503050406030204" pitchFamily="18" charset="0"/>
                          </a:rPr>
                          <m:t>2</m:t>
                        </m:r>
                      </m:den>
                    </m:f>
                    <m:r>
                      <a:rPr lang="en-US" sz="1500" i="1">
                        <a:latin typeface="Cambria Math" panose="02040503050406030204" pitchFamily="18" charset="0"/>
                      </a:rPr>
                      <m:t>ƒ</m:t>
                    </m:r>
                    <m:f>
                      <m:fPr>
                        <m:ctrlPr>
                          <a:rPr lang="en-US" sz="1500" i="1">
                            <a:latin typeface="Cambria Math" panose="02040503050406030204" pitchFamily="18" charset="0"/>
                          </a:rPr>
                        </m:ctrlPr>
                      </m:fPr>
                      <m:num>
                        <m:r>
                          <a:rPr lang="en-US" sz="1500" i="1">
                            <a:latin typeface="Cambria Math" panose="02040503050406030204" pitchFamily="18" charset="0"/>
                          </a:rPr>
                          <m:t>𝐿</m:t>
                        </m:r>
                      </m:num>
                      <m:den>
                        <m:r>
                          <a:rPr lang="en-US" sz="1500" i="1">
                            <a:latin typeface="Cambria Math" panose="02040503050406030204" pitchFamily="18" charset="0"/>
                          </a:rPr>
                          <m:t>𝐷</m:t>
                        </m:r>
                      </m:den>
                    </m:f>
                    <m:r>
                      <a:rPr lang="en-US" sz="1500" i="1">
                        <a:latin typeface="Cambria Math" panose="02040503050406030204" pitchFamily="18" charset="0"/>
                        <a:ea typeface="Cambria Math" panose="02040503050406030204" pitchFamily="18" charset="0"/>
                      </a:rPr>
                      <m:t>𝜌</m:t>
                    </m:r>
                    <m:sSup>
                      <m:sSupPr>
                        <m:ctrlPr>
                          <a:rPr lang="en-US" sz="1500" i="1">
                            <a:latin typeface="Cambria Math" panose="02040503050406030204" pitchFamily="18" charset="0"/>
                            <a:ea typeface="Cambria Math" panose="02040503050406030204" pitchFamily="18" charset="0"/>
                          </a:rPr>
                        </m:ctrlPr>
                      </m:sSupPr>
                      <m:e>
                        <m:r>
                          <a:rPr lang="en-US" sz="1500" i="1">
                            <a:latin typeface="Cambria Math" panose="02040503050406030204" pitchFamily="18" charset="0"/>
                            <a:ea typeface="Cambria Math" panose="02040503050406030204" pitchFamily="18" charset="0"/>
                          </a:rPr>
                          <m:t>𝑣</m:t>
                        </m:r>
                      </m:e>
                      <m:sup>
                        <m:r>
                          <a:rPr lang="en-US" sz="1500" i="1">
                            <a:latin typeface="Cambria Math" panose="02040503050406030204" pitchFamily="18" charset="0"/>
                            <a:ea typeface="Cambria Math" panose="02040503050406030204" pitchFamily="18" charset="0"/>
                          </a:rPr>
                          <m:t>2</m:t>
                        </m:r>
                      </m:sup>
                    </m:sSup>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𝜌</m:t>
                    </m:r>
                    <m:r>
                      <a:rPr lang="en-US" sz="1500" i="1">
                        <a:latin typeface="Cambria Math" panose="02040503050406030204" pitchFamily="18" charset="0"/>
                        <a:ea typeface="Cambria Math" panose="02040503050406030204" pitchFamily="18" charset="0"/>
                      </a:rPr>
                      <m:t>𝑔</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h</m:t>
                        </m:r>
                      </m:e>
                      <m:sub>
                        <m:r>
                          <a:rPr lang="en-US" sz="1500" i="1">
                            <a:latin typeface="Cambria Math" panose="02040503050406030204" pitchFamily="18" charset="0"/>
                            <a:ea typeface="Cambria Math" panose="02040503050406030204" pitchFamily="18" charset="0"/>
                          </a:rPr>
                          <m:t>𝑠𝑢𝑝𝑝𝑙𝑦</m:t>
                        </m:r>
                      </m:sub>
                    </m:sSub>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𝜌</m:t>
                    </m:r>
                    <m:r>
                      <a:rPr lang="en-US" sz="1500" i="1">
                        <a:latin typeface="Cambria Math" panose="02040503050406030204" pitchFamily="18" charset="0"/>
                        <a:ea typeface="Cambria Math" panose="02040503050406030204" pitchFamily="18" charset="0"/>
                      </a:rPr>
                      <m:t>𝑔</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h</m:t>
                        </m:r>
                      </m:e>
                      <m:sub>
                        <m:r>
                          <a:rPr lang="en-US" sz="1500" i="1">
                            <a:latin typeface="Cambria Math" panose="02040503050406030204" pitchFamily="18" charset="0"/>
                            <a:ea typeface="Cambria Math" panose="02040503050406030204" pitchFamily="18" charset="0"/>
                          </a:rPr>
                          <m:t>𝑟𝑒𝑡𝑢𝑟𝑛</m:t>
                        </m:r>
                      </m:sub>
                    </m:sSub>
                    <m:r>
                      <a:rPr lang="en-US" sz="1500" i="1">
                        <a:latin typeface="Cambria Math" panose="02040503050406030204" pitchFamily="18" charset="0"/>
                        <a:ea typeface="Cambria Math" panose="02040503050406030204" pitchFamily="18" charset="0"/>
                      </a:rPr>
                      <m:t>; </m:t>
                    </m:r>
                    <m:r>
                      <a:rPr lang="en-US" sz="1500" i="1">
                        <a:latin typeface="Cambria Math" panose="02040503050406030204" pitchFamily="18" charset="0"/>
                        <a:ea typeface="Cambria Math" panose="02040503050406030204" pitchFamily="18" charset="0"/>
                      </a:rPr>
                      <m:t>𝑣</m:t>
                    </m:r>
                    <m:r>
                      <a:rPr lang="en-US" sz="1500" i="1">
                        <a:latin typeface="Cambria Math" panose="02040503050406030204" pitchFamily="18" charset="0"/>
                        <a:ea typeface="Cambria Math" panose="02040503050406030204" pitchFamily="18" charset="0"/>
                      </a:rPr>
                      <m:t>= </m:t>
                    </m:r>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𝑄</m:t>
                        </m:r>
                      </m:num>
                      <m:den>
                        <m:r>
                          <a:rPr lang="en-US" sz="1500" i="1">
                            <a:latin typeface="Cambria Math" panose="02040503050406030204" pitchFamily="18" charset="0"/>
                            <a:ea typeface="Cambria Math" panose="02040503050406030204" pitchFamily="18" charset="0"/>
                          </a:rPr>
                          <m:t>𝐴</m:t>
                        </m:r>
                      </m:den>
                    </m:f>
                  </m:oMath>
                </a14:m>
                <a:endParaRPr lang="en-US" sz="1500" dirty="0"/>
              </a:p>
              <a:p>
                <a:pPr lvl="1"/>
                <a:r>
                  <a:rPr lang="en-US" sz="1200" dirty="0"/>
                  <a:t>f: Friction Factor (Surface Roughness)</a:t>
                </a:r>
              </a:p>
              <a:p>
                <a:pPr lvl="1"/>
                <a:r>
                  <a:rPr lang="en-US" sz="1200" dirty="0"/>
                  <a:t>L: Length of Line</a:t>
                </a:r>
              </a:p>
              <a:p>
                <a:pPr lvl="1"/>
                <a:r>
                  <a:rPr lang="en-US" sz="1200" dirty="0"/>
                  <a:t>D: Diameter of Line</a:t>
                </a:r>
              </a:p>
              <a:p>
                <a:pPr lvl="1"/>
                <a14:m>
                  <m:oMath xmlns:m="http://schemas.openxmlformats.org/officeDocument/2006/math">
                    <m:r>
                      <a:rPr lang="en-US" sz="1200" i="1">
                        <a:latin typeface="Cambria Math" panose="02040503050406030204" pitchFamily="18" charset="0"/>
                        <a:ea typeface="Cambria Math" panose="02040503050406030204" pitchFamily="18" charset="0"/>
                      </a:rPr>
                      <m:t>𝜌</m:t>
                    </m:r>
                  </m:oMath>
                </a14:m>
                <a:r>
                  <a:rPr lang="en-US" sz="1200" dirty="0"/>
                  <a:t>: Density</a:t>
                </a:r>
              </a:p>
              <a:p>
                <a:pPr lvl="1"/>
                <a:r>
                  <a:rPr lang="en-US" sz="1200" dirty="0"/>
                  <a:t>v: Flow velocity</a:t>
                </a:r>
              </a:p>
              <a:p>
                <a:pPr lvl="1"/>
                <a:r>
                  <a:rPr lang="en-US" sz="1200" dirty="0"/>
                  <a:t>Q: Flow Rate</a:t>
                </a:r>
              </a:p>
              <a:p>
                <a:pPr lvl="1"/>
                <a:endParaRPr lang="en-US" sz="1500" dirty="0"/>
              </a:p>
              <a:p>
                <a:pPr lvl="1"/>
                <a:endParaRPr lang="en-US" sz="1500" dirty="0"/>
              </a:p>
              <a:p>
                <a:pPr lvl="1"/>
                <a:endParaRPr lang="en-US" sz="1500" dirty="0"/>
              </a:p>
              <a:p>
                <a:pPr marL="457200" lvl="1" indent="0">
                  <a:buNone/>
                </a:pPr>
                <a:endParaRPr lang="en-US" sz="1500" dirty="0"/>
              </a:p>
              <a:p>
                <a:endParaRPr lang="en-US" sz="15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 t="-7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M.Feeney</a:t>
            </a:r>
          </a:p>
        </p:txBody>
      </p:sp>
      <p:graphicFrame>
        <p:nvGraphicFramePr>
          <p:cNvPr id="8" name="Table 7"/>
          <p:cNvGraphicFramePr>
            <a:graphicFrameLocks noGrp="1"/>
          </p:cNvGraphicFramePr>
          <p:nvPr>
            <p:extLst>
              <p:ext uri="{D42A27DB-BD31-4B8C-83A1-F6EECF244321}">
                <p14:modId xmlns:p14="http://schemas.microsoft.com/office/powerpoint/2010/main" val="3202410065"/>
              </p:ext>
            </p:extLst>
          </p:nvPr>
        </p:nvGraphicFramePr>
        <p:xfrm>
          <a:off x="6463260" y="1554642"/>
          <a:ext cx="4517878" cy="1285890"/>
        </p:xfrm>
        <a:graphic>
          <a:graphicData uri="http://schemas.openxmlformats.org/drawingml/2006/table">
            <a:tbl>
              <a:tblPr firstRow="1" bandRow="1">
                <a:tableStyleId>{5C22544A-7EE6-4342-B048-85BDC9FD1C3A}</a:tableStyleId>
              </a:tblPr>
              <a:tblGrid>
                <a:gridCol w="3392283">
                  <a:extLst>
                    <a:ext uri="{9D8B030D-6E8A-4147-A177-3AD203B41FA5}">
                      <a16:colId xmlns:a16="http://schemas.microsoft.com/office/drawing/2014/main" val="3907302523"/>
                    </a:ext>
                  </a:extLst>
                </a:gridCol>
                <a:gridCol w="1125595">
                  <a:extLst>
                    <a:ext uri="{9D8B030D-6E8A-4147-A177-3AD203B41FA5}">
                      <a16:colId xmlns:a16="http://schemas.microsoft.com/office/drawing/2014/main" val="1445799264"/>
                    </a:ext>
                  </a:extLst>
                </a:gridCol>
              </a:tblGrid>
              <a:tr h="428630">
                <a:tc>
                  <a:txBody>
                    <a:bodyPr/>
                    <a:lstStyle/>
                    <a:p>
                      <a:r>
                        <a:rPr lang="en-US"/>
                        <a:t>Archon Line Diameter [in]</a:t>
                      </a:r>
                    </a:p>
                  </a:txBody>
                  <a:tcPr/>
                </a:tc>
                <a:tc>
                  <a:txBody>
                    <a:bodyPr/>
                    <a:lstStyle/>
                    <a:p>
                      <a:r>
                        <a:rPr lang="en-US" dirty="0"/>
                        <a:t>0.25</a:t>
                      </a:r>
                    </a:p>
                  </a:txBody>
                  <a:tcPr/>
                </a:tc>
                <a:extLst>
                  <a:ext uri="{0D108BD9-81ED-4DB2-BD59-A6C34878D82A}">
                    <a16:rowId xmlns:a16="http://schemas.microsoft.com/office/drawing/2014/main" val="1359812524"/>
                  </a:ext>
                </a:extLst>
              </a:tr>
              <a:tr h="428630">
                <a:tc>
                  <a:txBody>
                    <a:bodyPr/>
                    <a:lstStyle/>
                    <a:p>
                      <a:r>
                        <a:rPr lang="en-US" b="1"/>
                        <a:t>Archon</a:t>
                      </a:r>
                      <a:r>
                        <a:rPr lang="en-US" b="1" baseline="0"/>
                        <a:t> Branch 1</a:t>
                      </a:r>
                      <a:r>
                        <a:rPr lang="en-US" b="1"/>
                        <a:t> Line</a:t>
                      </a:r>
                      <a:r>
                        <a:rPr lang="en-US" b="1" baseline="0"/>
                        <a:t> Length [</a:t>
                      </a:r>
                      <a:r>
                        <a:rPr lang="en-US" b="1" baseline="0" err="1"/>
                        <a:t>ft</a:t>
                      </a:r>
                      <a:r>
                        <a:rPr lang="en-US" b="1" baseline="0"/>
                        <a:t>]</a:t>
                      </a:r>
                      <a:endParaRPr lang="en-US" b="1"/>
                    </a:p>
                  </a:txBody>
                  <a:tcPr/>
                </a:tc>
                <a:tc>
                  <a:txBody>
                    <a:bodyPr/>
                    <a:lstStyle/>
                    <a:p>
                      <a:r>
                        <a:rPr lang="en-US" b="1"/>
                        <a:t>12</a:t>
                      </a:r>
                    </a:p>
                  </a:txBody>
                  <a:tcPr/>
                </a:tc>
                <a:extLst>
                  <a:ext uri="{0D108BD9-81ED-4DB2-BD59-A6C34878D82A}">
                    <a16:rowId xmlns:a16="http://schemas.microsoft.com/office/drawing/2014/main" val="594114982"/>
                  </a:ext>
                </a:extLst>
              </a:tr>
              <a:tr h="428630">
                <a:tc>
                  <a:txBody>
                    <a:bodyPr/>
                    <a:lstStyle/>
                    <a:p>
                      <a:r>
                        <a:rPr lang="en-US" b="1"/>
                        <a:t>Archon Branch</a:t>
                      </a:r>
                      <a:r>
                        <a:rPr lang="en-US" b="1" baseline="0"/>
                        <a:t> 2 Line Length [</a:t>
                      </a:r>
                      <a:r>
                        <a:rPr lang="en-US" b="1" baseline="0" err="1"/>
                        <a:t>ft</a:t>
                      </a:r>
                      <a:r>
                        <a:rPr lang="en-US" b="1" baseline="0"/>
                        <a:t>]</a:t>
                      </a:r>
                      <a:endParaRPr lang="en-US" b="1"/>
                    </a:p>
                  </a:txBody>
                  <a:tcPr/>
                </a:tc>
                <a:tc>
                  <a:txBody>
                    <a:bodyPr/>
                    <a:lstStyle/>
                    <a:p>
                      <a:r>
                        <a:rPr lang="en-US" b="1" dirty="0"/>
                        <a:t>20</a:t>
                      </a:r>
                    </a:p>
                  </a:txBody>
                  <a:tcPr/>
                </a:tc>
                <a:extLst>
                  <a:ext uri="{0D108BD9-81ED-4DB2-BD59-A6C34878D82A}">
                    <a16:rowId xmlns:a16="http://schemas.microsoft.com/office/drawing/2014/main" val="628245623"/>
                  </a:ext>
                </a:extLst>
              </a:tr>
            </a:tbl>
          </a:graphicData>
        </a:graphic>
      </p:graphicFrame>
      <p:sp>
        <p:nvSpPr>
          <p:cNvPr id="5" name="Slide Number Placeholder 4"/>
          <p:cNvSpPr>
            <a:spLocks noGrp="1"/>
          </p:cNvSpPr>
          <p:nvPr>
            <p:ph type="sldNum" sz="quarter" idx="12"/>
          </p:nvPr>
        </p:nvSpPr>
        <p:spPr/>
        <p:txBody>
          <a:bodyPr/>
          <a:lstStyle/>
          <a:p>
            <a:fld id="{621E0AE9-3FB6-43E9-92C6-B8977F55A0B5}" type="slidenum">
              <a:rPr lang="en-US" smtClean="0"/>
              <a:pPr/>
              <a:t>23</a:t>
            </a:fld>
            <a:endParaRPr lang="en-US"/>
          </a:p>
        </p:txBody>
      </p:sp>
      <p:sp>
        <p:nvSpPr>
          <p:cNvPr id="9" name="Title 5"/>
          <p:cNvSpPr>
            <a:spLocks noGrp="1"/>
          </p:cNvSpPr>
          <p:nvPr>
            <p:ph type="title"/>
          </p:nvPr>
        </p:nvSpPr>
        <p:spPr>
          <a:xfrm>
            <a:off x="0" y="0"/>
            <a:ext cx="10515600" cy="1325563"/>
          </a:xfrm>
        </p:spPr>
        <p:txBody>
          <a:bodyPr/>
          <a:lstStyle/>
          <a:p>
            <a:r>
              <a:rPr lang="en-US" b="1" dirty="0"/>
              <a:t>Circuit Analysis</a:t>
            </a:r>
            <a:r>
              <a:rPr lang="en-US" sz="4000" dirty="0"/>
              <a:t>:</a:t>
            </a:r>
            <a:r>
              <a:rPr lang="en-US" sz="2800" dirty="0"/>
              <a:t> </a:t>
            </a:r>
            <a:br>
              <a:rPr lang="en-US" sz="2800" dirty="0"/>
            </a:br>
            <a:r>
              <a:rPr lang="en-US" sz="3200" dirty="0"/>
              <a:t>Archon Lines</a:t>
            </a:r>
            <a:endParaRPr lang="en-US" dirty="0"/>
          </a:p>
        </p:txBody>
      </p:sp>
      <p:sp>
        <p:nvSpPr>
          <p:cNvPr id="11" name="TextBox 10"/>
          <p:cNvSpPr txBox="1"/>
          <p:nvPr/>
        </p:nvSpPr>
        <p:spPr>
          <a:xfrm>
            <a:off x="8863160" y="4798652"/>
            <a:ext cx="2170600" cy="646331"/>
          </a:xfrm>
          <a:prstGeom prst="rect">
            <a:avLst/>
          </a:prstGeom>
          <a:noFill/>
        </p:spPr>
        <p:txBody>
          <a:bodyPr wrap="square" rtlCol="0">
            <a:spAutoFit/>
          </a:bodyPr>
          <a:lstStyle/>
          <a:p>
            <a:r>
              <a:rPr lang="en-US" b="1" dirty="0">
                <a:solidFill>
                  <a:srgbClr val="0000CC"/>
                </a:solidFill>
              </a:rPr>
              <a:t>Still Non-negligible pressure drop</a:t>
            </a:r>
          </a:p>
        </p:txBody>
      </p:sp>
      <p:graphicFrame>
        <p:nvGraphicFramePr>
          <p:cNvPr id="10" name="Chart 9">
            <a:extLst>
              <a:ext uri="{FF2B5EF4-FFF2-40B4-BE49-F238E27FC236}">
                <a16:creationId xmlns:a16="http://schemas.microsoft.com/office/drawing/2014/main" id="{44635C9F-CA4A-4C65-B121-01E8280C837A}"/>
              </a:ext>
            </a:extLst>
          </p:cNvPr>
          <p:cNvGraphicFramePr>
            <a:graphicFrameLocks/>
          </p:cNvGraphicFramePr>
          <p:nvPr>
            <p:extLst>
              <p:ext uri="{D42A27DB-BD31-4B8C-83A1-F6EECF244321}">
                <p14:modId xmlns:p14="http://schemas.microsoft.com/office/powerpoint/2010/main" val="2163200105"/>
              </p:ext>
            </p:extLst>
          </p:nvPr>
        </p:nvGraphicFramePr>
        <p:xfrm>
          <a:off x="2981411" y="3198452"/>
          <a:ext cx="5881749"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338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2D223093-A26C-48C7-88B8-ACEDFCAEF7E6}"/>
              </a:ext>
            </a:extLst>
          </p:cNvPr>
          <p:cNvGraphicFramePr>
            <a:graphicFrameLocks/>
          </p:cNvGraphicFramePr>
          <p:nvPr>
            <p:extLst>
              <p:ext uri="{D42A27DB-BD31-4B8C-83A1-F6EECF244321}">
                <p14:modId xmlns:p14="http://schemas.microsoft.com/office/powerpoint/2010/main" val="347639018"/>
              </p:ext>
            </p:extLst>
          </p:nvPr>
        </p:nvGraphicFramePr>
        <p:xfrm>
          <a:off x="4038600" y="1325562"/>
          <a:ext cx="7600950" cy="47704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a:t>M.Feeney</a:t>
            </a:r>
          </a:p>
        </p:txBody>
      </p:sp>
      <p:sp>
        <p:nvSpPr>
          <p:cNvPr id="11" name="Content Placeholder 10"/>
          <p:cNvSpPr>
            <a:spLocks noGrp="1"/>
          </p:cNvSpPr>
          <p:nvPr>
            <p:ph idx="1"/>
          </p:nvPr>
        </p:nvSpPr>
        <p:spPr>
          <a:xfrm>
            <a:off x="368967" y="2109618"/>
            <a:ext cx="3578083" cy="3357047"/>
          </a:xfrm>
        </p:spPr>
        <p:txBody>
          <a:bodyPr>
            <a:normAutofit/>
          </a:bodyPr>
          <a:lstStyle/>
          <a:p>
            <a:r>
              <a:rPr lang="en-US" b="1" dirty="0"/>
              <a:t>2.1GPM</a:t>
            </a:r>
            <a:r>
              <a:rPr lang="en-US" dirty="0"/>
              <a:t> was assigned to the Archon paths.</a:t>
            </a:r>
          </a:p>
          <a:p>
            <a:r>
              <a:rPr lang="en-US" dirty="0"/>
              <a:t>Total Flow: </a:t>
            </a:r>
            <a:r>
              <a:rPr lang="en-US" b="1" dirty="0"/>
              <a:t>6.1GPM</a:t>
            </a:r>
          </a:p>
          <a:p>
            <a:pPr lvl="1"/>
            <a:r>
              <a:rPr lang="en-US" dirty="0"/>
              <a:t>4GPM through E-Rack HX</a:t>
            </a:r>
          </a:p>
          <a:p>
            <a:pPr lvl="1"/>
            <a:r>
              <a:rPr lang="en-US" dirty="0"/>
              <a:t>2.1GPM through Archons.</a:t>
            </a:r>
          </a:p>
          <a:p>
            <a:pPr lvl="1"/>
            <a:r>
              <a:rPr lang="en-US" dirty="0"/>
              <a:t>9psi loss in Main Line</a:t>
            </a:r>
          </a:p>
          <a:p>
            <a:endParaRPr lang="en-US" dirty="0"/>
          </a:p>
        </p:txBody>
      </p:sp>
      <p:sp>
        <p:nvSpPr>
          <p:cNvPr id="3" name="Slide Number Placeholder 2"/>
          <p:cNvSpPr>
            <a:spLocks noGrp="1"/>
          </p:cNvSpPr>
          <p:nvPr>
            <p:ph type="sldNum" sz="quarter" idx="12"/>
          </p:nvPr>
        </p:nvSpPr>
        <p:spPr/>
        <p:txBody>
          <a:bodyPr/>
          <a:lstStyle/>
          <a:p>
            <a:fld id="{621E0AE9-3FB6-43E9-92C6-B8977F55A0B5}" type="slidenum">
              <a:rPr lang="en-US" smtClean="0"/>
              <a:pPr/>
              <a:t>24</a:t>
            </a:fld>
            <a:endParaRPr lang="en-US" dirty="0"/>
          </a:p>
        </p:txBody>
      </p:sp>
      <p:sp>
        <p:nvSpPr>
          <p:cNvPr id="8" name="Title 5"/>
          <p:cNvSpPr>
            <a:spLocks noGrp="1"/>
          </p:cNvSpPr>
          <p:nvPr>
            <p:ph type="title"/>
          </p:nvPr>
        </p:nvSpPr>
        <p:spPr>
          <a:xfrm>
            <a:off x="1" y="0"/>
            <a:ext cx="10515600" cy="1325563"/>
          </a:xfrm>
        </p:spPr>
        <p:txBody>
          <a:bodyPr/>
          <a:lstStyle/>
          <a:p>
            <a:r>
              <a:rPr lang="en-US" b="1" dirty="0"/>
              <a:t>Circuit Analysis</a:t>
            </a:r>
            <a:r>
              <a:rPr lang="en-US" sz="4000" dirty="0"/>
              <a:t>:</a:t>
            </a:r>
            <a:r>
              <a:rPr lang="en-US" sz="2800" dirty="0"/>
              <a:t> </a:t>
            </a:r>
            <a:br>
              <a:rPr lang="en-US" sz="2800" dirty="0"/>
            </a:br>
            <a:r>
              <a:rPr lang="en-US" sz="3200" dirty="0"/>
              <a:t>Main Lines + E-Rack HX</a:t>
            </a:r>
            <a:endParaRPr lang="en-US" dirty="0"/>
          </a:p>
        </p:txBody>
      </p:sp>
      <p:cxnSp>
        <p:nvCxnSpPr>
          <p:cNvPr id="5" name="Straight Arrow Connector 4"/>
          <p:cNvCxnSpPr/>
          <p:nvPr/>
        </p:nvCxnSpPr>
        <p:spPr>
          <a:xfrm>
            <a:off x="9501909" y="2684134"/>
            <a:ext cx="480291" cy="48029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126663" y="4359380"/>
            <a:ext cx="0" cy="424873"/>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210277" y="4387151"/>
            <a:ext cx="777875" cy="369332"/>
          </a:xfrm>
          <a:prstGeom prst="rect">
            <a:avLst/>
          </a:prstGeom>
          <a:noFill/>
        </p:spPr>
        <p:txBody>
          <a:bodyPr wrap="square" rtlCol="0">
            <a:spAutoFit/>
          </a:bodyPr>
          <a:lstStyle/>
          <a:p>
            <a:r>
              <a:rPr lang="en-US" dirty="0">
                <a:highlight>
                  <a:srgbClr val="FFFF00"/>
                </a:highlight>
              </a:rPr>
              <a:t>9psi</a:t>
            </a:r>
          </a:p>
        </p:txBody>
      </p:sp>
      <p:sp>
        <p:nvSpPr>
          <p:cNvPr id="29" name="TextBox 28"/>
          <p:cNvSpPr txBox="1"/>
          <p:nvPr/>
        </p:nvSpPr>
        <p:spPr>
          <a:xfrm>
            <a:off x="7839075" y="2559935"/>
            <a:ext cx="2629181" cy="369332"/>
          </a:xfrm>
          <a:prstGeom prst="rect">
            <a:avLst/>
          </a:prstGeom>
          <a:noFill/>
        </p:spPr>
        <p:txBody>
          <a:bodyPr wrap="none" rtlCol="0">
            <a:spAutoFit/>
          </a:bodyPr>
          <a:lstStyle/>
          <a:p>
            <a:r>
              <a:rPr lang="en-US" dirty="0">
                <a:highlight>
                  <a:srgbClr val="FFFF00"/>
                </a:highlight>
              </a:rPr>
              <a:t>Chiller Operating Pressure</a:t>
            </a:r>
          </a:p>
        </p:txBody>
      </p:sp>
    </p:spTree>
    <p:extLst>
      <p:ext uri="{BB962C8B-B14F-4D97-AF65-F5344CB8AC3E}">
        <p14:creationId xmlns:p14="http://schemas.microsoft.com/office/powerpoint/2010/main" val="149835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M.Feeney</a:t>
            </a:r>
          </a:p>
        </p:txBody>
      </p:sp>
      <p:sp>
        <p:nvSpPr>
          <p:cNvPr id="3" name="Slide Number Placeholder 2"/>
          <p:cNvSpPr>
            <a:spLocks noGrp="1"/>
          </p:cNvSpPr>
          <p:nvPr>
            <p:ph type="sldNum" sz="quarter" idx="12"/>
          </p:nvPr>
        </p:nvSpPr>
        <p:spPr/>
        <p:txBody>
          <a:bodyPr/>
          <a:lstStyle/>
          <a:p>
            <a:fld id="{621E0AE9-3FB6-43E9-92C6-B8977F55A0B5}" type="slidenum">
              <a:rPr lang="en-US" smtClean="0"/>
              <a:pPr/>
              <a:t>25</a:t>
            </a:fld>
            <a:endParaRPr lang="en-US"/>
          </a:p>
        </p:txBody>
      </p:sp>
      <p:sp>
        <p:nvSpPr>
          <p:cNvPr id="12" name="Title 5"/>
          <p:cNvSpPr>
            <a:spLocks noGrp="1"/>
          </p:cNvSpPr>
          <p:nvPr>
            <p:ph type="title"/>
          </p:nvPr>
        </p:nvSpPr>
        <p:spPr>
          <a:xfrm>
            <a:off x="0" y="-143408"/>
            <a:ext cx="10515600" cy="1325563"/>
          </a:xfrm>
        </p:spPr>
        <p:txBody>
          <a:bodyPr/>
          <a:lstStyle/>
          <a:p>
            <a:r>
              <a:rPr lang="en-US" b="1" dirty="0"/>
              <a:t>Circuit Analysis</a:t>
            </a:r>
            <a:r>
              <a:rPr lang="en-US" sz="4000" dirty="0"/>
              <a:t>:</a:t>
            </a:r>
            <a:r>
              <a:rPr lang="en-US" sz="2800" dirty="0"/>
              <a:t> </a:t>
            </a:r>
            <a:br>
              <a:rPr lang="en-US" sz="2800" dirty="0"/>
            </a:br>
            <a:r>
              <a:rPr lang="en-US" sz="3200" dirty="0"/>
              <a:t>Main Lines + Archon Lines + Archon HX</a:t>
            </a:r>
            <a:endParaRPr lang="en-US" dirty="0"/>
          </a:p>
        </p:txBody>
      </p:sp>
      <p:graphicFrame>
        <p:nvGraphicFramePr>
          <p:cNvPr id="14" name="Chart 13">
            <a:extLst>
              <a:ext uri="{FF2B5EF4-FFF2-40B4-BE49-F238E27FC236}">
                <a16:creationId xmlns:a16="http://schemas.microsoft.com/office/drawing/2014/main" id="{7ADF37FF-196B-4985-B900-ED206401EFCB}"/>
              </a:ext>
            </a:extLst>
          </p:cNvPr>
          <p:cNvGraphicFramePr>
            <a:graphicFrameLocks/>
          </p:cNvGraphicFramePr>
          <p:nvPr>
            <p:extLst>
              <p:ext uri="{D42A27DB-BD31-4B8C-83A1-F6EECF244321}">
                <p14:modId xmlns:p14="http://schemas.microsoft.com/office/powerpoint/2010/main" val="836302369"/>
              </p:ext>
            </p:extLst>
          </p:nvPr>
        </p:nvGraphicFramePr>
        <p:xfrm>
          <a:off x="152401" y="1182155"/>
          <a:ext cx="5943599" cy="320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5038798" y="2286261"/>
            <a:ext cx="2380" cy="238126"/>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78483787"/>
              </p:ext>
            </p:extLst>
          </p:nvPr>
        </p:nvGraphicFramePr>
        <p:xfrm>
          <a:off x="4350580" y="4527550"/>
          <a:ext cx="3490839" cy="1828800"/>
        </p:xfrm>
        <a:graphic>
          <a:graphicData uri="http://schemas.openxmlformats.org/drawingml/2006/table">
            <a:tbl>
              <a:tblPr firstRow="1" bandRow="1">
                <a:tableStyleId>{5C22544A-7EE6-4342-B048-85BDC9FD1C3A}</a:tableStyleId>
              </a:tblPr>
              <a:tblGrid>
                <a:gridCol w="2042742">
                  <a:extLst>
                    <a:ext uri="{9D8B030D-6E8A-4147-A177-3AD203B41FA5}">
                      <a16:colId xmlns:a16="http://schemas.microsoft.com/office/drawing/2014/main" val="783804716"/>
                    </a:ext>
                  </a:extLst>
                </a:gridCol>
                <a:gridCol w="1448097">
                  <a:extLst>
                    <a:ext uri="{9D8B030D-6E8A-4147-A177-3AD203B41FA5}">
                      <a16:colId xmlns:a16="http://schemas.microsoft.com/office/drawing/2014/main" val="1309606158"/>
                    </a:ext>
                  </a:extLst>
                </a:gridCol>
              </a:tblGrid>
              <a:tr h="208227">
                <a:tc>
                  <a:txBody>
                    <a:bodyPr/>
                    <a:lstStyle/>
                    <a:p>
                      <a:r>
                        <a:rPr lang="en-US" dirty="0"/>
                        <a:t>Branch</a:t>
                      </a:r>
                    </a:p>
                  </a:txBody>
                  <a:tcPr/>
                </a:tc>
                <a:tc>
                  <a:txBody>
                    <a:bodyPr/>
                    <a:lstStyle/>
                    <a:p>
                      <a:r>
                        <a:rPr lang="en-US" dirty="0"/>
                        <a:t>Flow [GPM]</a:t>
                      </a:r>
                    </a:p>
                  </a:txBody>
                  <a:tcPr/>
                </a:tc>
                <a:extLst>
                  <a:ext uri="{0D108BD9-81ED-4DB2-BD59-A6C34878D82A}">
                    <a16:rowId xmlns:a16="http://schemas.microsoft.com/office/drawing/2014/main" val="3386193713"/>
                  </a:ext>
                </a:extLst>
              </a:tr>
              <a:tr h="208227">
                <a:tc>
                  <a:txBody>
                    <a:bodyPr/>
                    <a:lstStyle/>
                    <a:p>
                      <a:r>
                        <a:rPr lang="en-US" dirty="0"/>
                        <a:t>E-Rack Branch</a:t>
                      </a:r>
                    </a:p>
                  </a:txBody>
                  <a:tcPr/>
                </a:tc>
                <a:tc>
                  <a:txBody>
                    <a:bodyPr/>
                    <a:lstStyle/>
                    <a:p>
                      <a:r>
                        <a:rPr lang="en-US" dirty="0"/>
                        <a:t>4</a:t>
                      </a:r>
                    </a:p>
                  </a:txBody>
                  <a:tcPr/>
                </a:tc>
                <a:extLst>
                  <a:ext uri="{0D108BD9-81ED-4DB2-BD59-A6C34878D82A}">
                    <a16:rowId xmlns:a16="http://schemas.microsoft.com/office/drawing/2014/main" val="2458746061"/>
                  </a:ext>
                </a:extLst>
              </a:tr>
              <a:tr h="208227">
                <a:tc>
                  <a:txBody>
                    <a:bodyPr/>
                    <a:lstStyle/>
                    <a:p>
                      <a:r>
                        <a:rPr lang="en-US" dirty="0"/>
                        <a:t>Archon Branch 1</a:t>
                      </a:r>
                    </a:p>
                  </a:txBody>
                  <a:tcPr/>
                </a:tc>
                <a:tc>
                  <a:txBody>
                    <a:bodyPr/>
                    <a:lstStyle/>
                    <a:p>
                      <a:r>
                        <a:rPr lang="en-US" dirty="0"/>
                        <a:t>1.15</a:t>
                      </a:r>
                    </a:p>
                  </a:txBody>
                  <a:tcPr/>
                </a:tc>
                <a:extLst>
                  <a:ext uri="{0D108BD9-81ED-4DB2-BD59-A6C34878D82A}">
                    <a16:rowId xmlns:a16="http://schemas.microsoft.com/office/drawing/2014/main" val="3307298631"/>
                  </a:ext>
                </a:extLst>
              </a:tr>
              <a:tr h="208227">
                <a:tc>
                  <a:txBody>
                    <a:bodyPr/>
                    <a:lstStyle/>
                    <a:p>
                      <a:r>
                        <a:rPr lang="en-US" dirty="0"/>
                        <a:t>Archon Branch 2</a:t>
                      </a:r>
                    </a:p>
                  </a:txBody>
                  <a:tcPr/>
                </a:tc>
                <a:tc>
                  <a:txBody>
                    <a:bodyPr/>
                    <a:lstStyle/>
                    <a:p>
                      <a:r>
                        <a:rPr lang="en-US" dirty="0"/>
                        <a:t>0.95</a:t>
                      </a:r>
                    </a:p>
                  </a:txBody>
                  <a:tcPr/>
                </a:tc>
                <a:extLst>
                  <a:ext uri="{0D108BD9-81ED-4DB2-BD59-A6C34878D82A}">
                    <a16:rowId xmlns:a16="http://schemas.microsoft.com/office/drawing/2014/main" val="128060959"/>
                  </a:ext>
                </a:extLst>
              </a:tr>
              <a:tr h="208227">
                <a:tc>
                  <a:txBody>
                    <a:bodyPr/>
                    <a:lstStyle/>
                    <a:p>
                      <a:r>
                        <a:rPr lang="en-US" b="1" dirty="0"/>
                        <a:t>Total</a:t>
                      </a:r>
                    </a:p>
                  </a:txBody>
                  <a:tcPr/>
                </a:tc>
                <a:tc>
                  <a:txBody>
                    <a:bodyPr/>
                    <a:lstStyle/>
                    <a:p>
                      <a:r>
                        <a:rPr lang="en-US" b="1" dirty="0"/>
                        <a:t>6.1</a:t>
                      </a:r>
                    </a:p>
                  </a:txBody>
                  <a:tcPr/>
                </a:tc>
                <a:extLst>
                  <a:ext uri="{0D108BD9-81ED-4DB2-BD59-A6C34878D82A}">
                    <a16:rowId xmlns:a16="http://schemas.microsoft.com/office/drawing/2014/main" val="516932983"/>
                  </a:ext>
                </a:extLst>
              </a:tr>
            </a:tbl>
          </a:graphicData>
        </a:graphic>
      </p:graphicFrame>
      <p:graphicFrame>
        <p:nvGraphicFramePr>
          <p:cNvPr id="28" name="Chart 27">
            <a:extLst>
              <a:ext uri="{FF2B5EF4-FFF2-40B4-BE49-F238E27FC236}">
                <a16:creationId xmlns:a16="http://schemas.microsoft.com/office/drawing/2014/main" id="{163DB87E-AC42-4B2A-89D1-29F40C5BCA93}"/>
              </a:ext>
            </a:extLst>
          </p:cNvPr>
          <p:cNvGraphicFramePr>
            <a:graphicFrameLocks/>
          </p:cNvGraphicFramePr>
          <p:nvPr>
            <p:extLst>
              <p:ext uri="{D42A27DB-BD31-4B8C-83A1-F6EECF244321}">
                <p14:modId xmlns:p14="http://schemas.microsoft.com/office/powerpoint/2010/main" val="80105803"/>
              </p:ext>
            </p:extLst>
          </p:nvPr>
        </p:nvGraphicFramePr>
        <p:xfrm>
          <a:off x="6248399" y="1182155"/>
          <a:ext cx="5943601"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2492380" y="2233624"/>
            <a:ext cx="2278637" cy="369332"/>
          </a:xfrm>
          <a:prstGeom prst="rect">
            <a:avLst/>
          </a:prstGeom>
          <a:noFill/>
        </p:spPr>
        <p:txBody>
          <a:bodyPr wrap="none" rtlCol="0">
            <a:spAutoFit/>
          </a:bodyPr>
          <a:lstStyle/>
          <a:p>
            <a:r>
              <a:rPr lang="en-US" dirty="0">
                <a:highlight>
                  <a:srgbClr val="FFFF00"/>
                </a:highlight>
              </a:rPr>
              <a:t>Plus Main Line </a:t>
            </a:r>
            <a:r>
              <a:rPr lang="el-GR" dirty="0">
                <a:highlight>
                  <a:srgbClr val="FFFF00"/>
                </a:highlight>
              </a:rPr>
              <a:t>Δ</a:t>
            </a:r>
            <a:r>
              <a:rPr lang="en-US" dirty="0">
                <a:highlight>
                  <a:srgbClr val="FFFF00"/>
                </a:highlight>
              </a:rPr>
              <a:t>P 9psi</a:t>
            </a:r>
          </a:p>
        </p:txBody>
      </p:sp>
      <p:cxnSp>
        <p:nvCxnSpPr>
          <p:cNvPr id="24" name="Straight Connector 23"/>
          <p:cNvCxnSpPr/>
          <p:nvPr/>
        </p:nvCxnSpPr>
        <p:spPr>
          <a:xfrm>
            <a:off x="4648200" y="2400300"/>
            <a:ext cx="390598" cy="502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248900" y="2418290"/>
            <a:ext cx="20002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737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tretch>
            <a:fillRect/>
          </a:stretch>
        </p:blipFill>
        <p:spPr>
          <a:xfrm>
            <a:off x="6645922" y="4898438"/>
            <a:ext cx="2028825" cy="1800225"/>
          </a:xfrm>
          <a:prstGeom prst="rect">
            <a:avLst/>
          </a:prstGeom>
        </p:spPr>
      </p:pic>
      <p:sp>
        <p:nvSpPr>
          <p:cNvPr id="2101" name="Footer Placeholder 2100"/>
          <p:cNvSpPr>
            <a:spLocks noGrp="1"/>
          </p:cNvSpPr>
          <p:nvPr>
            <p:ph type="ftr" sz="quarter" idx="11"/>
          </p:nvPr>
        </p:nvSpPr>
        <p:spPr/>
        <p:txBody>
          <a:bodyPr/>
          <a:lstStyle/>
          <a:p>
            <a:r>
              <a:rPr lang="en-US" err="1"/>
              <a:t>M.Feeney</a:t>
            </a:r>
            <a:endParaRPr lang="en-US"/>
          </a:p>
        </p:txBody>
      </p:sp>
      <p:pic>
        <p:nvPicPr>
          <p:cNvPr id="1026" name="Picture 2" descr="C:\Users\Michael\Desktop\Archon Heat Exchanger.PNG"/>
          <p:cNvPicPr>
            <a:picLocks noChangeAspect="1" noChangeArrowheads="1"/>
          </p:cNvPicPr>
          <p:nvPr/>
        </p:nvPicPr>
        <p:blipFill>
          <a:blip r:embed="rId3" cstate="print"/>
          <a:srcRect/>
          <a:stretch>
            <a:fillRect/>
          </a:stretch>
        </p:blipFill>
        <p:spPr bwMode="auto">
          <a:xfrm>
            <a:off x="2873624" y="1368068"/>
            <a:ext cx="492544" cy="962406"/>
          </a:xfrm>
          <a:prstGeom prst="rect">
            <a:avLst/>
          </a:prstGeom>
          <a:noFill/>
        </p:spPr>
      </p:pic>
      <p:pic>
        <p:nvPicPr>
          <p:cNvPr id="1027" name="Picture 3" descr="C:\Users\Michael\Desktop\ERack Heat Exchanger.PNG"/>
          <p:cNvPicPr>
            <a:picLocks noChangeAspect="1" noChangeArrowheads="1"/>
          </p:cNvPicPr>
          <p:nvPr/>
        </p:nvPicPr>
        <p:blipFill>
          <a:blip r:embed="rId4" cstate="print"/>
          <a:srcRect/>
          <a:stretch>
            <a:fillRect/>
          </a:stretch>
        </p:blipFill>
        <p:spPr bwMode="auto">
          <a:xfrm>
            <a:off x="3367595" y="4083227"/>
            <a:ext cx="1500604" cy="1816712"/>
          </a:xfrm>
          <a:prstGeom prst="rect">
            <a:avLst/>
          </a:prstGeom>
          <a:noFill/>
        </p:spPr>
      </p:pic>
      <p:pic>
        <p:nvPicPr>
          <p:cNvPr id="50" name="Picture 2" descr="C:\Users\Michael\Desktop\Archon Heat Exchanger.PNG"/>
          <p:cNvPicPr>
            <a:picLocks noChangeAspect="1" noChangeArrowheads="1"/>
          </p:cNvPicPr>
          <p:nvPr/>
        </p:nvPicPr>
        <p:blipFill>
          <a:blip r:embed="rId3" cstate="print"/>
          <a:srcRect/>
          <a:stretch>
            <a:fillRect/>
          </a:stretch>
        </p:blipFill>
        <p:spPr bwMode="auto">
          <a:xfrm>
            <a:off x="3841273" y="1377249"/>
            <a:ext cx="492544" cy="962406"/>
          </a:xfrm>
          <a:prstGeom prst="rect">
            <a:avLst/>
          </a:prstGeom>
          <a:noFill/>
        </p:spPr>
      </p:pic>
      <p:pic>
        <p:nvPicPr>
          <p:cNvPr id="52" name="Picture 2" descr="C:\Users\Michael\Desktop\Archon Heat Exchanger.PNG"/>
          <p:cNvPicPr>
            <a:picLocks noChangeAspect="1" noChangeArrowheads="1"/>
          </p:cNvPicPr>
          <p:nvPr/>
        </p:nvPicPr>
        <p:blipFill>
          <a:blip r:embed="rId3" cstate="print"/>
          <a:srcRect/>
          <a:stretch>
            <a:fillRect/>
          </a:stretch>
        </p:blipFill>
        <p:spPr bwMode="auto">
          <a:xfrm>
            <a:off x="4808921" y="1375413"/>
            <a:ext cx="492544" cy="962406"/>
          </a:xfrm>
          <a:prstGeom prst="rect">
            <a:avLst/>
          </a:prstGeom>
          <a:noFill/>
        </p:spPr>
      </p:pic>
      <p:pic>
        <p:nvPicPr>
          <p:cNvPr id="53" name="Picture 2" descr="C:\Users\Michael\Desktop\Archon Heat Exchanger.PNG"/>
          <p:cNvPicPr>
            <a:picLocks noChangeAspect="1" noChangeArrowheads="1"/>
          </p:cNvPicPr>
          <p:nvPr/>
        </p:nvPicPr>
        <p:blipFill>
          <a:blip r:embed="rId3" cstate="print"/>
          <a:srcRect/>
          <a:stretch>
            <a:fillRect/>
          </a:stretch>
        </p:blipFill>
        <p:spPr bwMode="auto">
          <a:xfrm>
            <a:off x="3398761" y="2708454"/>
            <a:ext cx="492544" cy="962406"/>
          </a:xfrm>
          <a:prstGeom prst="rect">
            <a:avLst/>
          </a:prstGeom>
          <a:noFill/>
        </p:spPr>
      </p:pic>
      <p:pic>
        <p:nvPicPr>
          <p:cNvPr id="55" name="Picture 2" descr="C:\Users\Michael\Desktop\Archon Heat Exchanger.PNG"/>
          <p:cNvPicPr>
            <a:picLocks noChangeAspect="1" noChangeArrowheads="1"/>
          </p:cNvPicPr>
          <p:nvPr/>
        </p:nvPicPr>
        <p:blipFill>
          <a:blip r:embed="rId3" cstate="print"/>
          <a:srcRect/>
          <a:stretch>
            <a:fillRect/>
          </a:stretch>
        </p:blipFill>
        <p:spPr bwMode="auto">
          <a:xfrm>
            <a:off x="4390280" y="2708453"/>
            <a:ext cx="492544" cy="962406"/>
          </a:xfrm>
          <a:prstGeom prst="rect">
            <a:avLst/>
          </a:prstGeom>
          <a:noFill/>
        </p:spPr>
      </p:pic>
      <p:cxnSp>
        <p:nvCxnSpPr>
          <p:cNvPr id="59" name="Straight Connector 58"/>
          <p:cNvCxnSpPr/>
          <p:nvPr/>
        </p:nvCxnSpPr>
        <p:spPr>
          <a:xfrm flipV="1">
            <a:off x="4761266" y="5798551"/>
            <a:ext cx="2070540" cy="22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726877" y="2294303"/>
            <a:ext cx="4315" cy="35064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824324" y="3605419"/>
            <a:ext cx="571588" cy="30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238751" y="2302876"/>
            <a:ext cx="4952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271962" y="2302876"/>
            <a:ext cx="5929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09937" y="2301288"/>
            <a:ext cx="5810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22588" y="2291763"/>
            <a:ext cx="3174" cy="383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484403" y="5800138"/>
            <a:ext cx="0" cy="336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26668" y="3629232"/>
            <a:ext cx="640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067050" y="3628439"/>
            <a:ext cx="392114" cy="7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919412" y="6108113"/>
            <a:ext cx="3895725" cy="19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380672" y="3593513"/>
            <a:ext cx="5715" cy="2167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81337" y="3631613"/>
            <a:ext cx="0" cy="2466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5748337" y="2732635"/>
            <a:ext cx="500063" cy="203653"/>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H="1">
            <a:off x="5386387" y="3688052"/>
            <a:ext cx="642938" cy="315036"/>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H="1">
            <a:off x="6138862" y="4882986"/>
            <a:ext cx="314510" cy="882227"/>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26</a:t>
            </a:fld>
            <a:endParaRPr lang="en-US"/>
          </a:p>
        </p:txBody>
      </p:sp>
      <p:sp>
        <p:nvSpPr>
          <p:cNvPr id="39" name="Title 5"/>
          <p:cNvSpPr>
            <a:spLocks noGrp="1"/>
          </p:cNvSpPr>
          <p:nvPr>
            <p:ph type="title"/>
          </p:nvPr>
        </p:nvSpPr>
        <p:spPr>
          <a:xfrm>
            <a:off x="43665" y="-13570"/>
            <a:ext cx="10515600" cy="1325563"/>
          </a:xfrm>
        </p:spPr>
        <p:txBody>
          <a:bodyPr/>
          <a:lstStyle/>
          <a:p>
            <a:r>
              <a:rPr lang="en-US" b="1" dirty="0"/>
              <a:t>Circuit Analysis</a:t>
            </a:r>
            <a:r>
              <a:rPr lang="en-US" sz="4000" dirty="0"/>
              <a:t>:</a:t>
            </a:r>
            <a:r>
              <a:rPr lang="en-US" sz="2800" dirty="0"/>
              <a:t> </a:t>
            </a:r>
            <a:br>
              <a:rPr lang="en-US" sz="2800" dirty="0"/>
            </a:br>
            <a:r>
              <a:rPr lang="en-US" sz="3200" dirty="0"/>
              <a:t>Summary</a:t>
            </a:r>
            <a:endParaRPr lang="en-US" dirty="0"/>
          </a:p>
        </p:txBody>
      </p:sp>
      <p:sp>
        <p:nvSpPr>
          <p:cNvPr id="2" name="Rectangle 1"/>
          <p:cNvSpPr/>
          <p:nvPr/>
        </p:nvSpPr>
        <p:spPr>
          <a:xfrm>
            <a:off x="6285264" y="2523787"/>
            <a:ext cx="1209434" cy="369332"/>
          </a:xfrm>
          <a:prstGeom prst="rect">
            <a:avLst/>
          </a:prstGeom>
        </p:spPr>
        <p:txBody>
          <a:bodyPr wrap="none">
            <a:spAutoFit/>
          </a:bodyPr>
          <a:lstStyle/>
          <a:p>
            <a:r>
              <a:rPr lang="en-US" dirty="0"/>
              <a:t>∆P = 4.5psi</a:t>
            </a:r>
          </a:p>
        </p:txBody>
      </p:sp>
      <p:sp>
        <p:nvSpPr>
          <p:cNvPr id="40" name="Rectangle 39"/>
          <p:cNvSpPr/>
          <p:nvPr/>
        </p:nvSpPr>
        <p:spPr>
          <a:xfrm>
            <a:off x="6050512" y="3484658"/>
            <a:ext cx="1034707" cy="369332"/>
          </a:xfrm>
          <a:prstGeom prst="rect">
            <a:avLst/>
          </a:prstGeom>
        </p:spPr>
        <p:txBody>
          <a:bodyPr wrap="none">
            <a:spAutoFit/>
          </a:bodyPr>
          <a:lstStyle/>
          <a:p>
            <a:r>
              <a:rPr lang="en-US" dirty="0"/>
              <a:t>∆P = 4psi</a:t>
            </a:r>
          </a:p>
        </p:txBody>
      </p:sp>
      <p:sp>
        <p:nvSpPr>
          <p:cNvPr id="41" name="Rectangle 40"/>
          <p:cNvSpPr/>
          <p:nvPr/>
        </p:nvSpPr>
        <p:spPr>
          <a:xfrm>
            <a:off x="3161453" y="3673120"/>
            <a:ext cx="2047805" cy="369332"/>
          </a:xfrm>
          <a:prstGeom prst="rect">
            <a:avLst/>
          </a:prstGeom>
        </p:spPr>
        <p:txBody>
          <a:bodyPr wrap="none">
            <a:spAutoFit/>
          </a:bodyPr>
          <a:lstStyle/>
          <a:p>
            <a:r>
              <a:rPr lang="en-US" dirty="0"/>
              <a:t>∆P = 29psi, @4GPM</a:t>
            </a:r>
          </a:p>
        </p:txBody>
      </p:sp>
      <p:sp>
        <p:nvSpPr>
          <p:cNvPr id="42" name="Rectangle 41"/>
          <p:cNvSpPr/>
          <p:nvPr/>
        </p:nvSpPr>
        <p:spPr>
          <a:xfrm>
            <a:off x="6180600" y="4488894"/>
            <a:ext cx="1034707" cy="369332"/>
          </a:xfrm>
          <a:prstGeom prst="rect">
            <a:avLst/>
          </a:prstGeom>
        </p:spPr>
        <p:txBody>
          <a:bodyPr wrap="none">
            <a:spAutoFit/>
          </a:bodyPr>
          <a:lstStyle/>
          <a:p>
            <a:r>
              <a:rPr lang="en-US" dirty="0"/>
              <a:t>∆P = 9psi</a:t>
            </a:r>
          </a:p>
        </p:txBody>
      </p:sp>
      <p:sp>
        <p:nvSpPr>
          <p:cNvPr id="45" name="Rectangle 44"/>
          <p:cNvSpPr/>
          <p:nvPr/>
        </p:nvSpPr>
        <p:spPr>
          <a:xfrm>
            <a:off x="2993200" y="810590"/>
            <a:ext cx="2307491" cy="369332"/>
          </a:xfrm>
          <a:prstGeom prst="rect">
            <a:avLst/>
          </a:prstGeom>
        </p:spPr>
        <p:txBody>
          <a:bodyPr wrap="none">
            <a:spAutoFit/>
          </a:bodyPr>
          <a:lstStyle/>
          <a:p>
            <a:r>
              <a:rPr lang="en-US" dirty="0"/>
              <a:t>∆P = 24.5psi, 0.95GPM</a:t>
            </a:r>
          </a:p>
        </p:txBody>
      </p:sp>
      <p:sp>
        <p:nvSpPr>
          <p:cNvPr id="46" name="Rectangle 45"/>
          <p:cNvSpPr/>
          <p:nvPr/>
        </p:nvSpPr>
        <p:spPr>
          <a:xfrm>
            <a:off x="3061170" y="2361327"/>
            <a:ext cx="2334742" cy="369332"/>
          </a:xfrm>
          <a:prstGeom prst="rect">
            <a:avLst/>
          </a:prstGeom>
        </p:spPr>
        <p:txBody>
          <a:bodyPr wrap="none">
            <a:spAutoFit/>
          </a:bodyPr>
          <a:lstStyle/>
          <a:p>
            <a:r>
              <a:rPr lang="en-US" dirty="0"/>
              <a:t>∆P = 25psi @ 1.15GPM</a:t>
            </a:r>
          </a:p>
        </p:txBody>
      </p:sp>
      <p:cxnSp>
        <p:nvCxnSpPr>
          <p:cNvPr id="9" name="Straight Connector 8"/>
          <p:cNvCxnSpPr/>
          <p:nvPr/>
        </p:nvCxnSpPr>
        <p:spPr>
          <a:xfrm flipV="1">
            <a:off x="2815692" y="1197582"/>
            <a:ext cx="0" cy="170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5692" y="1197582"/>
            <a:ext cx="258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95912" y="1197582"/>
            <a:ext cx="2" cy="20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5" idx="2"/>
            <a:endCxn id="45" idx="2"/>
          </p:cNvCxnSpPr>
          <p:nvPr/>
        </p:nvCxnSpPr>
        <p:spPr>
          <a:xfrm>
            <a:off x="4146946" y="117992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09937" y="2662335"/>
            <a:ext cx="0" cy="165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09937" y="2662335"/>
            <a:ext cx="1641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51445" y="2662335"/>
            <a:ext cx="0" cy="172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44878" y="4003088"/>
            <a:ext cx="0" cy="165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44878" y="4003088"/>
            <a:ext cx="1641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986386" y="4003088"/>
            <a:ext cx="0" cy="172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9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Thermal Performance</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Combination</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Combination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8" name="Straight Arrow Connector 7"/>
          <p:cNvCxnSpPr/>
          <p:nvPr/>
        </p:nvCxnSpPr>
        <p:spPr>
          <a:xfrm>
            <a:off x="5172882" y="4933950"/>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864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19536" y="1831846"/>
                <a:ext cx="5624805" cy="3909591"/>
              </a:xfrm>
            </p:spPr>
            <p:txBody>
              <a:bodyPr>
                <a:normAutofit fontScale="92500" lnSpcReduction="20000"/>
              </a:bodyPr>
              <a:lstStyle/>
              <a:p>
                <a14:m>
                  <m:oMath xmlns:m="http://schemas.openxmlformats.org/officeDocument/2006/math">
                    <m:r>
                      <a:rPr lang="en-US" b="0" i="0" smtClean="0">
                        <a:latin typeface="Cambria Math" panose="02040503050406030204" pitchFamily="18" charset="0"/>
                      </a:rPr>
                      <m:t>0.0</m:t>
                    </m:r>
                    <m:r>
                      <a:rPr lang="en-US" b="0" i="1" smtClean="0">
                        <a:latin typeface="Cambria Math" panose="02040503050406030204" pitchFamily="18" charset="0"/>
                      </a:rPr>
                      <m:t>0</m:t>
                    </m:r>
                    <m:r>
                      <a:rPr lang="en-US" b="0" i="1" smtClean="0">
                        <a:latin typeface="Cambria Math" panose="02040503050406030204" pitchFamily="18" charset="0"/>
                      </a:rPr>
                      <m:t>85</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rPr>
                          <m:t>𝑊</m:t>
                        </m:r>
                      </m:den>
                    </m:f>
                  </m:oMath>
                </a14:m>
                <a:r>
                  <a:rPr lang="en-US" dirty="0"/>
                  <a:t> (Branch 1) @ 1.15GPM</a:t>
                </a:r>
              </a:p>
              <a:p>
                <a:r>
                  <a:rPr lang="en-US" dirty="0"/>
                  <a:t>0.0095</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rPr>
                          <m:t>𝑊</m:t>
                        </m:r>
                      </m:den>
                    </m:f>
                  </m:oMath>
                </a14:m>
                <a:r>
                  <a:rPr lang="en-US" dirty="0"/>
                  <a:t> (Branch 2) @ 0.95GPM</a:t>
                </a:r>
              </a:p>
              <a:p>
                <a:r>
                  <a:rPr lang="en-US" dirty="0"/>
                  <a:t>Heat load is </a:t>
                </a:r>
                <a:r>
                  <a:rPr lang="en-US" b="1" dirty="0"/>
                  <a:t>75W</a:t>
                </a:r>
                <a:r>
                  <a:rPr lang="en-US" dirty="0"/>
                  <a:t> </a:t>
                </a:r>
              </a:p>
              <a:p>
                <a:r>
                  <a:rPr lang="en-US" dirty="0"/>
                  <a:t>Branch 1 (2 Archons)</a:t>
                </a:r>
              </a:p>
              <a:p>
                <a:pPr lvl="1"/>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150</m:t>
                        </m:r>
                        <m:r>
                          <a:rPr lang="en-US" i="1">
                            <a:latin typeface="Cambria Math" panose="02040503050406030204" pitchFamily="18" charset="0"/>
                            <a:ea typeface="Cambria Math" panose="02040503050406030204" pitchFamily="18" charset="0"/>
                          </a:rPr>
                          <m:t>𝑊</m:t>
                        </m:r>
                      </m:e>
                    </m:d>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0.00</m:t>
                        </m:r>
                        <m:r>
                          <a:rPr lang="en-US" b="0" i="1" smtClean="0">
                            <a:latin typeface="Cambria Math" panose="02040503050406030204" pitchFamily="18" charset="0"/>
                            <a:ea typeface="Cambria Math" panose="02040503050406030204" pitchFamily="18" charset="0"/>
                          </a:rPr>
                          <m:t>85</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𝑊</m:t>
                            </m:r>
                          </m:den>
                        </m:f>
                      </m:e>
                    </m:d>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𝟐𝟕</m:t>
                    </m:r>
                    <m:r>
                      <a:rPr lang="en-US" b="1" i="1">
                        <a:latin typeface="Cambria Math" panose="02040503050406030204" pitchFamily="18" charset="0"/>
                        <a:ea typeface="Cambria Math" panose="02040503050406030204" pitchFamily="18" charset="0"/>
                      </a:rPr>
                      <m:t>℃</m:t>
                    </m:r>
                  </m:oMath>
                </a14:m>
                <a:endParaRPr lang="en-US" b="1" dirty="0"/>
              </a:p>
              <a:p>
                <a:r>
                  <a:rPr lang="en-US" dirty="0"/>
                  <a:t>Branch 2 (3 Archons)</a:t>
                </a:r>
              </a:p>
              <a:p>
                <a:pPr lvl="1"/>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225</m:t>
                        </m:r>
                        <m:r>
                          <a:rPr lang="en-US" i="1">
                            <a:latin typeface="Cambria Math" panose="02040503050406030204" pitchFamily="18" charset="0"/>
                            <a:ea typeface="Cambria Math" panose="02040503050406030204" pitchFamily="18" charset="0"/>
                          </a:rPr>
                          <m:t>𝑊</m:t>
                        </m:r>
                      </m:e>
                    </m:d>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0.00</m:t>
                        </m:r>
                        <m:r>
                          <a:rPr lang="en-US" b="0" i="1" smtClean="0">
                            <a:latin typeface="Cambria Math" panose="02040503050406030204" pitchFamily="18" charset="0"/>
                            <a:ea typeface="Cambria Math" panose="02040503050406030204" pitchFamily="18" charset="0"/>
                          </a:rPr>
                          <m:t>9</m:t>
                        </m:r>
                        <m:r>
                          <a:rPr lang="en-US" i="1">
                            <a:latin typeface="Cambria Math" panose="02040503050406030204" pitchFamily="18" charset="0"/>
                            <a:ea typeface="Cambria Math" panose="02040503050406030204" pitchFamily="18" charset="0"/>
                          </a:rPr>
                          <m:t>5</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𝑊</m:t>
                            </m:r>
                          </m:den>
                        </m:f>
                      </m:e>
                    </m:d>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𝟏𝟑</m:t>
                    </m:r>
                    <m:r>
                      <a:rPr lang="en-US" b="1" i="1">
                        <a:latin typeface="Cambria Math" panose="02040503050406030204" pitchFamily="18" charset="0"/>
                        <a:ea typeface="Cambria Math" panose="02040503050406030204" pitchFamily="18" charset="0"/>
                      </a:rPr>
                      <m:t>℃</m:t>
                    </m:r>
                  </m:oMath>
                </a14:m>
                <a:endParaRPr lang="en-US" b="1" dirty="0"/>
              </a:p>
              <a:p>
                <a:pPr lvl="2"/>
                <a:endParaRPr lang="en-US" dirty="0"/>
              </a:p>
              <a:p>
                <a:pPr lvl="2"/>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𝐴𝑟𝑐h𝑜𝑛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𝐻𝑋</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𝐶𝑜𝑜𝑙𝑎𝑛𝑡</m:t>
                        </m:r>
                      </m:sub>
                    </m:sSub>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19536" y="1831846"/>
                <a:ext cx="5624805" cy="3909591"/>
              </a:xfrm>
              <a:blipFill>
                <a:blip r:embed="rId2"/>
                <a:stretch>
                  <a:fillRect l="-1625" t="-21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M.Feeney</a:t>
            </a:r>
          </a:p>
        </p:txBody>
      </p:sp>
      <p:pic>
        <p:nvPicPr>
          <p:cNvPr id="5" name="Picture 4"/>
          <p:cNvPicPr>
            <a:picLocks noChangeAspect="1"/>
          </p:cNvPicPr>
          <p:nvPr/>
        </p:nvPicPr>
        <p:blipFill>
          <a:blip r:embed="rId3" cstate="print"/>
          <a:stretch>
            <a:fillRect/>
          </a:stretch>
        </p:blipFill>
        <p:spPr>
          <a:xfrm>
            <a:off x="7052920" y="1325563"/>
            <a:ext cx="3849250" cy="4703302"/>
          </a:xfrm>
          <a:prstGeom prst="rect">
            <a:avLst/>
          </a:prstGeom>
        </p:spPr>
      </p:pic>
      <p:cxnSp>
        <p:nvCxnSpPr>
          <p:cNvPr id="7" name="Straight Arrow Connector 6"/>
          <p:cNvCxnSpPr/>
          <p:nvPr/>
        </p:nvCxnSpPr>
        <p:spPr>
          <a:xfrm>
            <a:off x="5585927" y="2687216"/>
            <a:ext cx="4547118" cy="1766596"/>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621E0AE9-3FB6-43E9-92C6-B8977F55A0B5}" type="slidenum">
              <a:rPr lang="en-US" smtClean="0"/>
              <a:pPr/>
              <a:t>28</a:t>
            </a:fld>
            <a:endParaRPr lang="en-US"/>
          </a:p>
        </p:txBody>
      </p:sp>
      <p:sp>
        <p:nvSpPr>
          <p:cNvPr id="11" name="Title 5"/>
          <p:cNvSpPr>
            <a:spLocks noGrp="1"/>
          </p:cNvSpPr>
          <p:nvPr>
            <p:ph type="title"/>
          </p:nvPr>
        </p:nvSpPr>
        <p:spPr>
          <a:xfrm>
            <a:off x="0" y="0"/>
            <a:ext cx="10515600" cy="1325563"/>
          </a:xfrm>
        </p:spPr>
        <p:txBody>
          <a:bodyPr/>
          <a:lstStyle/>
          <a:p>
            <a:r>
              <a:rPr lang="en-US" b="1" dirty="0"/>
              <a:t>Thermal Performance</a:t>
            </a:r>
            <a:r>
              <a:rPr lang="en-US" sz="4000" dirty="0"/>
              <a:t>:</a:t>
            </a:r>
            <a:r>
              <a:rPr lang="en-US" sz="2800" dirty="0"/>
              <a:t> </a:t>
            </a:r>
            <a:br>
              <a:rPr lang="en-US" sz="2800" dirty="0"/>
            </a:br>
            <a:r>
              <a:rPr lang="en-US" sz="3200" dirty="0"/>
              <a:t>Archon Controllers</a:t>
            </a:r>
            <a:endParaRPr lang="en-US" dirty="0"/>
          </a:p>
        </p:txBody>
      </p:sp>
    </p:spTree>
    <p:extLst>
      <p:ext uri="{BB962C8B-B14F-4D97-AF65-F5344CB8AC3E}">
        <p14:creationId xmlns:p14="http://schemas.microsoft.com/office/powerpoint/2010/main" val="8710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Thermal Performance</a:t>
            </a:r>
            <a:r>
              <a:rPr lang="en-US" sz="4000" dirty="0"/>
              <a:t>:</a:t>
            </a:r>
            <a:r>
              <a:rPr lang="en-US" sz="2800" dirty="0"/>
              <a:t> </a:t>
            </a:r>
            <a:br>
              <a:rPr lang="en-US" sz="2800" dirty="0"/>
            </a:br>
            <a:r>
              <a:rPr lang="en-US" sz="3200" dirty="0"/>
              <a:t>E-Rack HX</a:t>
            </a:r>
            <a:endParaRPr lang="en-US" dirty="0"/>
          </a:p>
        </p:txBody>
      </p:sp>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29</a:t>
            </a:fld>
            <a:endParaRPr lang="en-US"/>
          </a:p>
        </p:txBody>
      </p:sp>
      <p:pic>
        <p:nvPicPr>
          <p:cNvPr id="1026" name="Picture 2" descr="http://www.thermatroneng.com/products/720/images/726therm_perf.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060" y="1835944"/>
            <a:ext cx="4762500" cy="40100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6727404" y="3446106"/>
            <a:ext cx="753836" cy="1460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Rectangle 9"/>
              <p:cNvSpPr/>
              <p:nvPr/>
            </p:nvSpPr>
            <p:spPr>
              <a:xfrm>
                <a:off x="7207972" y="3028908"/>
                <a:ext cx="3665299" cy="1388393"/>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𝑇</m:t>
                      </m:r>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388</m:t>
                          </m:r>
                          <m:r>
                            <a:rPr lang="en-US" b="0" i="1" smtClean="0">
                              <a:latin typeface="Cambria Math" panose="02040503050406030204" pitchFamily="18" charset="0"/>
                              <a:ea typeface="Cambria Math" panose="02040503050406030204" pitchFamily="18" charset="0"/>
                            </a:rPr>
                            <m:t>𝑊</m:t>
                          </m:r>
                        </m:num>
                        <m:den>
                          <m:r>
                            <a:rPr lang="en-US" b="0" i="1" smtClean="0">
                              <a:latin typeface="Cambria Math" panose="02040503050406030204" pitchFamily="18" charset="0"/>
                              <a:ea typeface="Cambria Math" panose="02040503050406030204" pitchFamily="18" charset="0"/>
                            </a:rPr>
                            <m:t>275</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𝑊</m:t>
                              </m:r>
                            </m:num>
                            <m:den>
                              <m:r>
                                <a:rPr lang="en-US" b="0" i="1" smtClean="0">
                                  <a:latin typeface="Cambria Math" panose="02040503050406030204" pitchFamily="18" charset="0"/>
                                  <a:ea typeface="Cambria Math" panose="02040503050406030204" pitchFamily="18" charset="0"/>
                                </a:rPr>
                                <m:t>℃</m:t>
                              </m:r>
                            </m:den>
                          </m:f>
                        </m:den>
                      </m:f>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oMath>
                  </m:oMathPara>
                </a14:m>
                <a:endParaRPr lang="en-US" b="1" dirty="0">
                  <a:ea typeface="Cambria Math" panose="02040503050406030204" pitchFamily="18" charset="0"/>
                </a:endParaRPr>
              </a:p>
              <a:p>
                <a:pPr lvl="1"/>
                <a:endParaRPr lang="en-US" b="1" dirty="0"/>
              </a:p>
              <a:p>
                <a:pPr lvl="1"/>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𝐶𝑜𝑜𝑙𝑎𝑛𝑡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𝐼𝑛</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𝐶𝑜𝑜𝑙𝑎𝑛𝑡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𝑂𝑢𝑡</m:t>
                          </m:r>
                        </m:sub>
                      </m:sSub>
                    </m:oMath>
                  </m:oMathPara>
                </a14:m>
                <a:endParaRPr lang="en-US" b="1" dirty="0"/>
              </a:p>
            </p:txBody>
          </p:sp>
        </mc:Choice>
        <mc:Fallback>
          <p:sp>
            <p:nvSpPr>
              <p:cNvPr id="10" name="Rectangle 9"/>
              <p:cNvSpPr>
                <a:spLocks noRot="1" noChangeAspect="1" noMove="1" noResize="1" noEditPoints="1" noAdjustHandles="1" noChangeArrowheads="1" noChangeShapeType="1" noTextEdit="1"/>
              </p:cNvSpPr>
              <p:nvPr/>
            </p:nvSpPr>
            <p:spPr>
              <a:xfrm>
                <a:off x="7207972" y="3028908"/>
                <a:ext cx="3665299" cy="138839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272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4000" b="1" dirty="0"/>
              <a:t>Hardware Overview</a:t>
            </a:r>
          </a:p>
        </p:txBody>
      </p:sp>
      <p:sp>
        <p:nvSpPr>
          <p:cNvPr id="4" name="Footer Placeholder 3"/>
          <p:cNvSpPr>
            <a:spLocks noGrp="1"/>
          </p:cNvSpPr>
          <p:nvPr>
            <p:ph type="ftr" sz="quarter" idx="11"/>
          </p:nvPr>
        </p:nvSpPr>
        <p:spPr>
          <a:xfrm>
            <a:off x="4038600" y="6356350"/>
            <a:ext cx="4114800" cy="365125"/>
          </a:xfrm>
        </p:spPr>
        <p:txBody>
          <a:bodyPr/>
          <a:lstStyle/>
          <a:p>
            <a:r>
              <a:rPr lang="en-US"/>
              <a:t>M.Feeney</a:t>
            </a:r>
          </a:p>
        </p:txBody>
      </p:sp>
      <p:sp>
        <p:nvSpPr>
          <p:cNvPr id="3" name="Slide Number Placeholder 2"/>
          <p:cNvSpPr>
            <a:spLocks noGrp="1"/>
          </p:cNvSpPr>
          <p:nvPr>
            <p:ph type="sldNum" sz="quarter" idx="12"/>
          </p:nvPr>
        </p:nvSpPr>
        <p:spPr>
          <a:xfrm>
            <a:off x="8610600" y="6356350"/>
            <a:ext cx="2743200" cy="365125"/>
          </a:xfrm>
        </p:spPr>
        <p:txBody>
          <a:bodyPr/>
          <a:lstStyle/>
          <a:p>
            <a:fld id="{621E0AE9-3FB6-43E9-92C6-B8977F55A0B5}" type="slidenum">
              <a:rPr lang="en-US" smtClean="0"/>
              <a:pPr/>
              <a:t>3</a:t>
            </a:fld>
            <a:endParaRPr lang="en-US"/>
          </a:p>
        </p:txBody>
      </p:sp>
      <p:sp>
        <p:nvSpPr>
          <p:cNvPr id="6" name="Content Placeholder 2"/>
          <p:cNvSpPr txBox="1">
            <a:spLocks/>
          </p:cNvSpPr>
          <p:nvPr/>
        </p:nvSpPr>
        <p:spPr>
          <a:xfrm>
            <a:off x="604835" y="1518390"/>
            <a:ext cx="5057396" cy="46282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85000"/>
                    <a:lumOff val="15000"/>
                  </a:schemeClr>
                </a:solidFill>
              </a:rPr>
              <a:t>Telescope Layout</a:t>
            </a:r>
          </a:p>
          <a:p>
            <a:pPr lvl="1"/>
            <a:r>
              <a:rPr lang="en-US" sz="1600" dirty="0">
                <a:solidFill>
                  <a:schemeClr val="tx1">
                    <a:lumMod val="85000"/>
                    <a:lumOff val="15000"/>
                  </a:schemeClr>
                </a:solidFill>
              </a:rPr>
              <a:t>5X Archon Controllers (CCD controllers)</a:t>
            </a:r>
          </a:p>
          <a:p>
            <a:pPr lvl="2"/>
            <a:r>
              <a:rPr lang="en-US" sz="1200" dirty="0">
                <a:solidFill>
                  <a:schemeClr val="tx1">
                    <a:lumMod val="85000"/>
                    <a:lumOff val="15000"/>
                  </a:schemeClr>
                </a:solidFill>
              </a:rPr>
              <a:t>Located at the base of the Camera Support Structure to minimize analog signal path length.</a:t>
            </a:r>
          </a:p>
          <a:p>
            <a:pPr lvl="1"/>
            <a:r>
              <a:rPr lang="en-US" sz="1600" dirty="0">
                <a:solidFill>
                  <a:schemeClr val="tx1">
                    <a:lumMod val="85000"/>
                    <a:lumOff val="15000"/>
                  </a:schemeClr>
                </a:solidFill>
              </a:rPr>
              <a:t>Electronics Rack</a:t>
            </a:r>
          </a:p>
          <a:p>
            <a:pPr lvl="2"/>
            <a:r>
              <a:rPr lang="en-US" sz="1200" dirty="0">
                <a:solidFill>
                  <a:schemeClr val="tx1">
                    <a:lumMod val="85000"/>
                    <a:lumOff val="15000"/>
                  </a:schemeClr>
                </a:solidFill>
              </a:rPr>
              <a:t>Located at the base of the telescope (reduces torque moment arm and is convenient for access).</a:t>
            </a:r>
          </a:p>
          <a:p>
            <a:r>
              <a:rPr lang="en-US" sz="2000" dirty="0">
                <a:solidFill>
                  <a:schemeClr val="tx1">
                    <a:lumMod val="85000"/>
                    <a:lumOff val="15000"/>
                  </a:schemeClr>
                </a:solidFill>
              </a:rPr>
              <a:t>Why cool?</a:t>
            </a:r>
          </a:p>
          <a:p>
            <a:pPr lvl="1"/>
            <a:r>
              <a:rPr lang="en-US" sz="1600" dirty="0">
                <a:solidFill>
                  <a:schemeClr val="tx1">
                    <a:lumMod val="85000"/>
                    <a:lumOff val="15000"/>
                  </a:schemeClr>
                </a:solidFill>
              </a:rPr>
              <a:t>To assure that the electronics are operating at safe temperature ranges.</a:t>
            </a:r>
          </a:p>
          <a:p>
            <a:pPr lvl="1"/>
            <a:r>
              <a:rPr lang="en-US" sz="1600" b="1" dirty="0">
                <a:solidFill>
                  <a:srgbClr val="0000CC"/>
                </a:solidFill>
              </a:rPr>
              <a:t>To avoid putting warm air near the beam (convection cells) and compromising dome seeing.</a:t>
            </a:r>
          </a:p>
          <a:p>
            <a:pPr lvl="1"/>
            <a:endParaRPr lang="en-US" sz="1600" dirty="0">
              <a:solidFill>
                <a:schemeClr val="tx1">
                  <a:lumMod val="85000"/>
                  <a:lumOff val="15000"/>
                </a:schemeClr>
              </a:solidFill>
            </a:endParaRPr>
          </a:p>
        </p:txBody>
      </p:sp>
      <p:pic>
        <p:nvPicPr>
          <p:cNvPr id="8" name="Content Placeholder 7"/>
          <p:cNvPicPr>
            <a:picLocks noGrp="1" noChangeAspect="1"/>
          </p:cNvPicPr>
          <p:nvPr>
            <p:ph idx="1"/>
          </p:nvPr>
        </p:nvPicPr>
        <p:blipFill>
          <a:blip r:embed="rId2"/>
          <a:stretch>
            <a:fillRect/>
          </a:stretch>
        </p:blipFill>
        <p:spPr>
          <a:xfrm>
            <a:off x="5737890" y="1384871"/>
            <a:ext cx="6287377" cy="4761794"/>
          </a:xfrm>
          <a:prstGeom prst="rect">
            <a:avLst/>
          </a:prstGeom>
        </p:spPr>
      </p:pic>
      <p:cxnSp>
        <p:nvCxnSpPr>
          <p:cNvPr id="10" name="Straight Arrow Connector 9"/>
          <p:cNvCxnSpPr>
            <a:stCxn id="11" idx="2"/>
          </p:cNvCxnSpPr>
          <p:nvPr/>
        </p:nvCxnSpPr>
        <p:spPr>
          <a:xfrm flipH="1">
            <a:off x="6861289" y="689800"/>
            <a:ext cx="2153152" cy="26980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13795" y="228135"/>
            <a:ext cx="1201291" cy="461665"/>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t>Archons</a:t>
            </a:r>
          </a:p>
        </p:txBody>
      </p:sp>
      <p:cxnSp>
        <p:nvCxnSpPr>
          <p:cNvPr id="14" name="Straight Arrow Connector 13"/>
          <p:cNvCxnSpPr>
            <a:stCxn id="11" idx="2"/>
          </p:cNvCxnSpPr>
          <p:nvPr/>
        </p:nvCxnSpPr>
        <p:spPr>
          <a:xfrm>
            <a:off x="9014441" y="689800"/>
            <a:ext cx="1820212" cy="26980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43156" y="6125517"/>
            <a:ext cx="2191497" cy="461665"/>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t>Electronics Rack</a:t>
            </a:r>
          </a:p>
        </p:txBody>
      </p:sp>
      <p:cxnSp>
        <p:nvCxnSpPr>
          <p:cNvPr id="19" name="Straight Arrow Connector 18"/>
          <p:cNvCxnSpPr>
            <a:stCxn id="18" idx="0"/>
          </p:cNvCxnSpPr>
          <p:nvPr/>
        </p:nvCxnSpPr>
        <p:spPr>
          <a:xfrm flipH="1" flipV="1">
            <a:off x="9014441" y="5381145"/>
            <a:ext cx="724464" cy="7443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3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tretch>
            <a:fillRect/>
          </a:stretch>
        </p:blipFill>
        <p:spPr>
          <a:xfrm>
            <a:off x="6645922" y="4898438"/>
            <a:ext cx="2028825" cy="1800225"/>
          </a:xfrm>
          <a:prstGeom prst="rect">
            <a:avLst/>
          </a:prstGeom>
        </p:spPr>
      </p:pic>
      <p:sp>
        <p:nvSpPr>
          <p:cNvPr id="2101" name="Footer Placeholder 2100"/>
          <p:cNvSpPr>
            <a:spLocks noGrp="1"/>
          </p:cNvSpPr>
          <p:nvPr>
            <p:ph type="ftr" sz="quarter" idx="11"/>
          </p:nvPr>
        </p:nvSpPr>
        <p:spPr/>
        <p:txBody>
          <a:bodyPr/>
          <a:lstStyle/>
          <a:p>
            <a:r>
              <a:rPr lang="en-US" err="1"/>
              <a:t>M.Feeney</a:t>
            </a:r>
            <a:endParaRPr lang="en-US"/>
          </a:p>
        </p:txBody>
      </p:sp>
      <p:pic>
        <p:nvPicPr>
          <p:cNvPr id="1026" name="Picture 2" descr="C:\Users\Michael\Desktop\Archon Heat Exchanger.PNG"/>
          <p:cNvPicPr>
            <a:picLocks noChangeAspect="1" noChangeArrowheads="1"/>
          </p:cNvPicPr>
          <p:nvPr/>
        </p:nvPicPr>
        <p:blipFill>
          <a:blip r:embed="rId3" cstate="print"/>
          <a:srcRect/>
          <a:stretch>
            <a:fillRect/>
          </a:stretch>
        </p:blipFill>
        <p:spPr bwMode="auto">
          <a:xfrm>
            <a:off x="2873624" y="1368068"/>
            <a:ext cx="492544" cy="962406"/>
          </a:xfrm>
          <a:prstGeom prst="rect">
            <a:avLst/>
          </a:prstGeom>
          <a:noFill/>
        </p:spPr>
      </p:pic>
      <p:pic>
        <p:nvPicPr>
          <p:cNvPr id="1027" name="Picture 3" descr="C:\Users\Michael\Desktop\ERack Heat Exchanger.PNG"/>
          <p:cNvPicPr>
            <a:picLocks noChangeAspect="1" noChangeArrowheads="1"/>
          </p:cNvPicPr>
          <p:nvPr/>
        </p:nvPicPr>
        <p:blipFill>
          <a:blip r:embed="rId4" cstate="print"/>
          <a:srcRect/>
          <a:stretch>
            <a:fillRect/>
          </a:stretch>
        </p:blipFill>
        <p:spPr bwMode="auto">
          <a:xfrm>
            <a:off x="3367595" y="4083227"/>
            <a:ext cx="1500604" cy="1816712"/>
          </a:xfrm>
          <a:prstGeom prst="rect">
            <a:avLst/>
          </a:prstGeom>
          <a:noFill/>
        </p:spPr>
      </p:pic>
      <p:pic>
        <p:nvPicPr>
          <p:cNvPr id="50" name="Picture 2" descr="C:\Users\Michael\Desktop\Archon Heat Exchanger.PNG"/>
          <p:cNvPicPr>
            <a:picLocks noChangeAspect="1" noChangeArrowheads="1"/>
          </p:cNvPicPr>
          <p:nvPr/>
        </p:nvPicPr>
        <p:blipFill>
          <a:blip r:embed="rId3" cstate="print"/>
          <a:srcRect/>
          <a:stretch>
            <a:fillRect/>
          </a:stretch>
        </p:blipFill>
        <p:spPr bwMode="auto">
          <a:xfrm>
            <a:off x="3841273" y="1377249"/>
            <a:ext cx="492544" cy="962406"/>
          </a:xfrm>
          <a:prstGeom prst="rect">
            <a:avLst/>
          </a:prstGeom>
          <a:noFill/>
        </p:spPr>
      </p:pic>
      <p:pic>
        <p:nvPicPr>
          <p:cNvPr id="52" name="Picture 2" descr="C:\Users\Michael\Desktop\Archon Heat Exchanger.PNG"/>
          <p:cNvPicPr>
            <a:picLocks noChangeAspect="1" noChangeArrowheads="1"/>
          </p:cNvPicPr>
          <p:nvPr/>
        </p:nvPicPr>
        <p:blipFill>
          <a:blip r:embed="rId3" cstate="print"/>
          <a:srcRect/>
          <a:stretch>
            <a:fillRect/>
          </a:stretch>
        </p:blipFill>
        <p:spPr bwMode="auto">
          <a:xfrm>
            <a:off x="4808921" y="1375413"/>
            <a:ext cx="492544" cy="962406"/>
          </a:xfrm>
          <a:prstGeom prst="rect">
            <a:avLst/>
          </a:prstGeom>
          <a:noFill/>
        </p:spPr>
      </p:pic>
      <p:pic>
        <p:nvPicPr>
          <p:cNvPr id="53" name="Picture 2" descr="C:\Users\Michael\Desktop\Archon Heat Exchanger.PNG"/>
          <p:cNvPicPr>
            <a:picLocks noChangeAspect="1" noChangeArrowheads="1"/>
          </p:cNvPicPr>
          <p:nvPr/>
        </p:nvPicPr>
        <p:blipFill>
          <a:blip r:embed="rId3" cstate="print"/>
          <a:srcRect/>
          <a:stretch>
            <a:fillRect/>
          </a:stretch>
        </p:blipFill>
        <p:spPr bwMode="auto">
          <a:xfrm>
            <a:off x="3398761" y="2708454"/>
            <a:ext cx="492544" cy="962406"/>
          </a:xfrm>
          <a:prstGeom prst="rect">
            <a:avLst/>
          </a:prstGeom>
          <a:noFill/>
        </p:spPr>
      </p:pic>
      <p:pic>
        <p:nvPicPr>
          <p:cNvPr id="55" name="Picture 2" descr="C:\Users\Michael\Desktop\Archon Heat Exchanger.PNG"/>
          <p:cNvPicPr>
            <a:picLocks noChangeAspect="1" noChangeArrowheads="1"/>
          </p:cNvPicPr>
          <p:nvPr/>
        </p:nvPicPr>
        <p:blipFill>
          <a:blip r:embed="rId3" cstate="print"/>
          <a:srcRect/>
          <a:stretch>
            <a:fillRect/>
          </a:stretch>
        </p:blipFill>
        <p:spPr bwMode="auto">
          <a:xfrm>
            <a:off x="4390280" y="2708453"/>
            <a:ext cx="492544" cy="962406"/>
          </a:xfrm>
          <a:prstGeom prst="rect">
            <a:avLst/>
          </a:prstGeom>
          <a:noFill/>
        </p:spPr>
      </p:pic>
      <p:cxnSp>
        <p:nvCxnSpPr>
          <p:cNvPr id="59" name="Straight Connector 58"/>
          <p:cNvCxnSpPr/>
          <p:nvPr/>
        </p:nvCxnSpPr>
        <p:spPr>
          <a:xfrm flipV="1">
            <a:off x="4761266" y="5798551"/>
            <a:ext cx="2070540" cy="22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726877" y="2294303"/>
            <a:ext cx="4315" cy="35064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824324" y="3605419"/>
            <a:ext cx="571588" cy="30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238751" y="2302876"/>
            <a:ext cx="4952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271962" y="2302876"/>
            <a:ext cx="5929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09937" y="2301288"/>
            <a:ext cx="5810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22588" y="2291763"/>
            <a:ext cx="3174" cy="383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484403" y="5800138"/>
            <a:ext cx="0" cy="336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826668" y="3629232"/>
            <a:ext cx="640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067050" y="3628439"/>
            <a:ext cx="392114" cy="7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2919412" y="6108113"/>
            <a:ext cx="3895725" cy="19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380672" y="3593513"/>
            <a:ext cx="5715" cy="2167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81337" y="3631613"/>
            <a:ext cx="0" cy="2466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30</a:t>
            </a:fld>
            <a:endParaRPr lang="en-US"/>
          </a:p>
        </p:txBody>
      </p:sp>
      <p:sp>
        <p:nvSpPr>
          <p:cNvPr id="39" name="Title 5"/>
          <p:cNvSpPr>
            <a:spLocks noGrp="1"/>
          </p:cNvSpPr>
          <p:nvPr>
            <p:ph type="title"/>
          </p:nvPr>
        </p:nvSpPr>
        <p:spPr>
          <a:xfrm>
            <a:off x="43665" y="-13570"/>
            <a:ext cx="10515600" cy="1325563"/>
          </a:xfrm>
        </p:spPr>
        <p:txBody>
          <a:bodyPr/>
          <a:lstStyle/>
          <a:p>
            <a:r>
              <a:rPr lang="en-US" b="1" dirty="0"/>
              <a:t>Thermal Performance</a:t>
            </a:r>
            <a:r>
              <a:rPr lang="en-US" sz="4000" dirty="0"/>
              <a:t>:</a:t>
            </a:r>
            <a:r>
              <a:rPr lang="en-US" sz="2800" dirty="0"/>
              <a:t> </a:t>
            </a:r>
            <a:br>
              <a:rPr lang="en-US" sz="2800" dirty="0"/>
            </a:br>
            <a:r>
              <a:rPr lang="en-US" sz="3200" dirty="0"/>
              <a:t>Fluid Temp Rise</a:t>
            </a:r>
            <a:endParaRPr lang="en-US" dirty="0"/>
          </a:p>
        </p:txBody>
      </p:sp>
      <p:sp>
        <p:nvSpPr>
          <p:cNvPr id="41" name="Rectangle 40"/>
          <p:cNvSpPr/>
          <p:nvPr/>
        </p:nvSpPr>
        <p:spPr>
          <a:xfrm>
            <a:off x="3161453" y="3673120"/>
            <a:ext cx="2089611" cy="369332"/>
          </a:xfrm>
          <a:prstGeom prst="rect">
            <a:avLst/>
          </a:prstGeom>
        </p:spPr>
        <p:txBody>
          <a:bodyPr wrap="none">
            <a:spAutoFit/>
          </a:bodyPr>
          <a:lstStyle/>
          <a:p>
            <a:r>
              <a:rPr lang="en-US" dirty="0"/>
              <a:t>∆T = 1.4</a:t>
            </a:r>
            <a:r>
              <a:rPr lang="en-US" dirty="0"/>
              <a:t>°C</a:t>
            </a:r>
            <a:r>
              <a:rPr lang="en-US" dirty="0"/>
              <a:t>, @4GPM</a:t>
            </a:r>
          </a:p>
        </p:txBody>
      </p:sp>
      <p:sp>
        <p:nvSpPr>
          <p:cNvPr id="45" name="Rectangle 44"/>
          <p:cNvSpPr/>
          <p:nvPr/>
        </p:nvSpPr>
        <p:spPr>
          <a:xfrm>
            <a:off x="2993200" y="810590"/>
            <a:ext cx="2121671" cy="369332"/>
          </a:xfrm>
          <a:prstGeom prst="rect">
            <a:avLst/>
          </a:prstGeom>
        </p:spPr>
        <p:txBody>
          <a:bodyPr wrap="none">
            <a:spAutoFit/>
          </a:bodyPr>
          <a:lstStyle/>
          <a:p>
            <a:r>
              <a:rPr lang="en-US" dirty="0"/>
              <a:t>∆T = 2.1°C, 0.95GPM</a:t>
            </a:r>
          </a:p>
        </p:txBody>
      </p:sp>
      <p:sp>
        <p:nvSpPr>
          <p:cNvPr id="46" name="Rectangle 45"/>
          <p:cNvSpPr/>
          <p:nvPr/>
        </p:nvSpPr>
        <p:spPr>
          <a:xfrm>
            <a:off x="3061170" y="2361327"/>
            <a:ext cx="2494594" cy="369332"/>
          </a:xfrm>
          <a:prstGeom prst="rect">
            <a:avLst/>
          </a:prstGeom>
        </p:spPr>
        <p:txBody>
          <a:bodyPr wrap="none">
            <a:spAutoFit/>
          </a:bodyPr>
          <a:lstStyle/>
          <a:p>
            <a:r>
              <a:rPr lang="en-US" dirty="0"/>
              <a:t>∆T = 1.27</a:t>
            </a:r>
            <a:r>
              <a:rPr lang="en-US" dirty="0"/>
              <a:t>°C</a:t>
            </a:r>
            <a:r>
              <a:rPr lang="en-US" dirty="0"/>
              <a:t> @ 1.15GPM</a:t>
            </a:r>
          </a:p>
        </p:txBody>
      </p:sp>
      <p:cxnSp>
        <p:nvCxnSpPr>
          <p:cNvPr id="9" name="Straight Connector 8"/>
          <p:cNvCxnSpPr/>
          <p:nvPr/>
        </p:nvCxnSpPr>
        <p:spPr>
          <a:xfrm flipV="1">
            <a:off x="2815692" y="1197582"/>
            <a:ext cx="0" cy="170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5692" y="1197582"/>
            <a:ext cx="258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395912" y="1197582"/>
            <a:ext cx="2" cy="20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5" idx="2"/>
            <a:endCxn id="45" idx="2"/>
          </p:cNvCxnSpPr>
          <p:nvPr/>
        </p:nvCxnSpPr>
        <p:spPr>
          <a:xfrm>
            <a:off x="4054036" y="117992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09937" y="2662335"/>
            <a:ext cx="0" cy="165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09937" y="2662335"/>
            <a:ext cx="1641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51445" y="2662335"/>
            <a:ext cx="0" cy="172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44878" y="4003088"/>
            <a:ext cx="0" cy="1654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44878" y="4003088"/>
            <a:ext cx="16415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986386" y="4003088"/>
            <a:ext cx="0" cy="172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9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extLst>
                  <p:ext uri="{D42A27DB-BD31-4B8C-83A1-F6EECF244321}">
                    <p14:modId xmlns:p14="http://schemas.microsoft.com/office/powerpoint/2010/main" val="3291495625"/>
                  </p:ext>
                </p:extLst>
              </p:nvPr>
            </p:nvSpPr>
            <p:spPr>
              <a:xfrm>
                <a:off x="180621" y="1825625"/>
                <a:ext cx="5554551" cy="4895850"/>
              </a:xfrm>
            </p:spPr>
            <p:txBody>
              <a:bodyPr>
                <a:normAutofit fontScale="70000" lnSpcReduction="20000"/>
              </a:bodyPr>
              <a:lstStyle/>
              <a:p>
                <a:r>
                  <a:rPr lang="en-US" dirty="0"/>
                  <a:t>Air Flow:</a:t>
                </a:r>
              </a:p>
              <a:p>
                <a:pPr lvl="1"/>
                <a:r>
                  <a:rPr lang="en-US" dirty="0"/>
                  <a:t>The fan tray can output 950CFM maximum, so assuming ~40% efficiency, the flow is roughly </a:t>
                </a:r>
                <a:r>
                  <a:rPr lang="en-US" b="1" dirty="0"/>
                  <a:t>400CFM</a:t>
                </a:r>
                <a:r>
                  <a:rPr lang="en-US" dirty="0"/>
                  <a:t>. (Component Obstruction)</a:t>
                </a:r>
              </a:p>
              <a:p>
                <a:r>
                  <a:rPr lang="en-US" dirty="0"/>
                  <a:t>PGW (Propylene Glycol Water) Flow:</a:t>
                </a:r>
              </a:p>
              <a:p>
                <a:pPr lvl="1"/>
                <a:r>
                  <a:rPr lang="en-US" b="1" dirty="0"/>
                  <a:t>4gpm</a:t>
                </a:r>
                <a:endParaRPr lang="en-US" dirty="0"/>
              </a:p>
              <a:p>
                <a:r>
                  <a:rPr lang="en-US" dirty="0"/>
                  <a:t>Thermal Performance:</a:t>
                </a:r>
              </a:p>
              <a:p>
                <a:pPr lvl="1"/>
                <a14:m>
                  <m:oMath xmlns:m="http://schemas.openxmlformats.org/officeDocument/2006/math">
                    <m:r>
                      <a:rPr lang="en-US" b="0" i="1" smtClean="0">
                        <a:latin typeface="Cambria Math" panose="02040503050406030204" pitchFamily="18" charset="0"/>
                      </a:rPr>
                      <m:t>𝑇h𝑒𝑟𝑚𝑎𝑙</m:t>
                    </m:r>
                    <m:r>
                      <a:rPr lang="en-US" b="0" i="1" smtClean="0">
                        <a:latin typeface="Cambria Math" panose="02040503050406030204" pitchFamily="18" charset="0"/>
                      </a:rPr>
                      <m:t> </m:t>
                    </m:r>
                    <m:r>
                      <a:rPr lang="en-US" b="0" i="1" smtClean="0">
                        <a:latin typeface="Cambria Math" panose="02040503050406030204" pitchFamily="18" charset="0"/>
                      </a:rPr>
                      <m:t>𝑃𝑒𝑟𝑓𝑜𝑟𝑚𝑎𝑛𝑐</m:t>
                    </m:r>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388</m:t>
                        </m:r>
                        <m:r>
                          <a:rPr lang="en-US" b="0" i="1" smtClean="0">
                            <a:latin typeface="Cambria Math" panose="02040503050406030204" pitchFamily="18" charset="0"/>
                          </a:rPr>
                          <m:t>𝑊</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𝐴𝑖𝑟</m:t>
                            </m:r>
                            <m:r>
                              <a:rPr lang="en-US" b="0" i="1" smtClean="0">
                                <a:latin typeface="Cambria Math" panose="02040503050406030204" pitchFamily="18" charset="0"/>
                              </a:rPr>
                              <m:t> </m:t>
                            </m:r>
                            <m:r>
                              <a:rPr lang="en-US" b="0" i="1" smtClean="0">
                                <a:latin typeface="Cambria Math" panose="02040503050406030204" pitchFamily="18" charset="0"/>
                              </a:rPr>
                              <m:t>𝑖𝑛𝑡𝑜</m:t>
                            </m:r>
                            <m:r>
                              <a:rPr lang="en-US" b="0" i="1" smtClean="0">
                                <a:latin typeface="Cambria Math" panose="02040503050406030204" pitchFamily="18" charset="0"/>
                              </a:rPr>
                              <m:t> </m:t>
                            </m:r>
                            <m:r>
                              <a:rPr lang="en-US" b="0" i="1" smtClean="0">
                                <a:latin typeface="Cambria Math" panose="02040503050406030204" pitchFamily="18" charset="0"/>
                              </a:rPr>
                              <m:t>𝐻𝑋</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𝐶𝑜𝑜𝑙𝑎𝑛𝑡</m:t>
                            </m:r>
                            <m:r>
                              <a:rPr lang="en-US" b="0" i="1" smtClean="0">
                                <a:latin typeface="Cambria Math" panose="02040503050406030204" pitchFamily="18" charset="0"/>
                              </a:rPr>
                              <m:t> </m:t>
                            </m:r>
                            <m:r>
                              <a:rPr lang="en-US" b="0" i="1" smtClean="0">
                                <a:latin typeface="Cambria Math" panose="02040503050406030204" pitchFamily="18" charset="0"/>
                              </a:rPr>
                              <m:t>𝑖𝑛𝑡𝑜</m:t>
                            </m:r>
                            <m:r>
                              <a:rPr lang="en-US" b="0" i="1" smtClean="0">
                                <a:latin typeface="Cambria Math" panose="02040503050406030204" pitchFamily="18" charset="0"/>
                              </a:rPr>
                              <m:t> </m:t>
                            </m:r>
                            <m:r>
                              <a:rPr lang="en-US" b="0" i="1" smtClean="0">
                                <a:latin typeface="Cambria Math" panose="02040503050406030204" pitchFamily="18" charset="0"/>
                              </a:rPr>
                              <m:t>𝐻𝑋</m:t>
                            </m:r>
                          </m:sub>
                        </m:sSub>
                      </m:den>
                    </m:f>
                  </m:oMath>
                </a14:m>
                <a:endParaRPr lang="en-US" dirty="0"/>
              </a:p>
              <a:p>
                <a:pPr lvl="1"/>
                <a:r>
                  <a:rPr lang="en-US" dirty="0"/>
                  <a:t>For 20C Ambient:</a:t>
                </a:r>
              </a:p>
              <a:p>
                <a:pPr lvl="2"/>
                <a:r>
                  <a:rPr lang="en-US" dirty="0"/>
                  <a:t>Coolant is 20C-3C = 17C</a:t>
                </a:r>
              </a:p>
              <a:p>
                <a:pPr lvl="2"/>
                <a:r>
                  <a:rPr lang="en-US" dirty="0"/>
                  <a:t>Air is 20C + 5C = 25C</a:t>
                </a:r>
              </a:p>
              <a:p>
                <a:pPr lvl="1"/>
                <a:r>
                  <a:rPr lang="en-US" dirty="0"/>
                  <a:t>Heat load is </a:t>
                </a:r>
                <a:r>
                  <a:rPr lang="en-US" b="1" dirty="0"/>
                  <a:t>388W</a:t>
                </a:r>
                <a:r>
                  <a:rPr lang="en-US" dirty="0"/>
                  <a:t> </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388</m:t>
                        </m:r>
                        <m:r>
                          <a:rPr lang="en-US" b="0" i="1" smtClean="0">
                            <a:latin typeface="Cambria Math" panose="02040503050406030204" pitchFamily="18" charset="0"/>
                            <a:ea typeface="Cambria Math" panose="02040503050406030204" pitchFamily="18" charset="0"/>
                          </a:rPr>
                          <m:t>𝑊</m:t>
                        </m:r>
                      </m:num>
                      <m:den>
                        <m:r>
                          <a:rPr lang="en-US" b="0" i="1" smtClean="0">
                            <a:latin typeface="Cambria Math" panose="02040503050406030204" pitchFamily="18" charset="0"/>
                            <a:ea typeface="Cambria Math" panose="02040503050406030204" pitchFamily="18" charset="0"/>
                          </a:rPr>
                          <m:t>150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𝑊</m:t>
                            </m:r>
                          </m:num>
                          <m:den>
                            <m:r>
                              <a:rPr lang="en-US" b="0" i="1" smtClean="0">
                                <a:latin typeface="Cambria Math" panose="02040503050406030204" pitchFamily="18" charset="0"/>
                                <a:ea typeface="Cambria Math" panose="02040503050406030204" pitchFamily="18" charset="0"/>
                              </a:rPr>
                              <m:t>℃</m:t>
                            </m:r>
                          </m:den>
                        </m:f>
                      </m:den>
                    </m:f>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𝟓𝟖</m:t>
                    </m:r>
                    <m:r>
                      <a:rPr lang="en-US" b="1" i="1" smtClean="0">
                        <a:latin typeface="Cambria Math" panose="02040503050406030204" pitchFamily="18" charset="0"/>
                        <a:ea typeface="Cambria Math" panose="02040503050406030204" pitchFamily="18" charset="0"/>
                      </a:rPr>
                      <m:t>℃</m:t>
                    </m:r>
                  </m:oMath>
                </a14:m>
                <a:endParaRPr lang="en-US" b="1" dirty="0"/>
              </a:p>
              <a:p>
                <a:pPr lvl="2"/>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𝑅𝑎𝑐𝑘</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𝐴𝑖𝑟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𝑖𝑛𝑡𝑜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𝐻𝑋</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𝐻𝑋</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𝐶𝑜𝑜𝑙𝑎𝑛𝑡</m:t>
                        </m:r>
                      </m:sub>
                    </m:sSub>
                  </m:oMath>
                </a14:m>
                <a:endParaRPr lang="en-US" b="0" dirty="0">
                  <a:ea typeface="Cambria Math" panose="02040503050406030204" pitchFamily="18" charset="0"/>
                </a:endParaRPr>
              </a:p>
              <a:p>
                <a:r>
                  <a:rPr lang="en-US" dirty="0"/>
                  <a:t>Notes:</a:t>
                </a:r>
              </a:p>
              <a:p>
                <a:pPr lvl="1"/>
                <a:r>
                  <a:rPr lang="en-US" dirty="0"/>
                  <a:t>Diminishing returns with increased coolant flow</a:t>
                </a:r>
              </a:p>
              <a:p>
                <a:pPr lvl="1"/>
                <a:r>
                  <a:rPr lang="en-US" dirty="0"/>
                  <a:t>Save space in the bottom of the rack for another fan set (air flow booster).</a:t>
                </a:r>
              </a:p>
            </p:txBody>
          </p:sp>
        </mc:Choice>
        <mc:Fallback>
          <p:sp>
            <p:nvSpPr>
              <p:cNvPr id="3" name="Content Placeholder 2"/>
              <p:cNvSpPr>
                <a:spLocks noGrp="1" noRot="1" noChangeAspect="1" noMove="1" noResize="1" noEditPoints="1" noAdjustHandles="1" noChangeArrowheads="1" noChangeShapeType="1" noTextEdit="1"/>
              </p:cNvSpPr>
              <p:nvPr>
                <p:ph idx="1"/>
                <p:extLst>
                  <p:ext uri="{D42A27DB-BD31-4B8C-83A1-F6EECF244321}">
                    <p14:modId xmlns:p14="http://schemas.microsoft.com/office/powerpoint/2010/main" val="3291495625"/>
                  </p:ext>
                </p:extLst>
              </p:nvPr>
            </p:nvSpPr>
            <p:spPr>
              <a:xfrm>
                <a:off x="180621" y="1825625"/>
                <a:ext cx="5554551" cy="4895850"/>
              </a:xfrm>
              <a:blipFill>
                <a:blip r:embed="rId3"/>
                <a:stretch>
                  <a:fillRect l="-988" t="-2239" b="-186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M.Feeney</a:t>
            </a:r>
          </a:p>
        </p:txBody>
      </p:sp>
      <p:pic>
        <p:nvPicPr>
          <p:cNvPr id="21" name="Picture 20" descr="Picture (Enhanced Metafile)"/>
          <p:cNvPicPr/>
          <p:nvPr/>
        </p:nvPicPr>
        <p:blipFill>
          <a:blip r:embed="rId4" r:link="rId5" cstate="print"/>
          <a:srcRect/>
          <a:stretch>
            <a:fillRect/>
          </a:stretch>
        </p:blipFill>
        <p:spPr bwMode="auto">
          <a:xfrm>
            <a:off x="5735173" y="1714204"/>
            <a:ext cx="6046772" cy="4250794"/>
          </a:xfrm>
          <a:prstGeom prst="rect">
            <a:avLst/>
          </a:prstGeom>
          <a:noFill/>
          <a:ln w="9525">
            <a:noFill/>
            <a:miter lim="800000"/>
            <a:headEnd/>
            <a:tailEnd/>
          </a:ln>
        </p:spPr>
      </p:pic>
      <p:cxnSp>
        <p:nvCxnSpPr>
          <p:cNvPr id="9" name="Straight Arrow Connector 8"/>
          <p:cNvCxnSpPr/>
          <p:nvPr/>
        </p:nvCxnSpPr>
        <p:spPr>
          <a:xfrm>
            <a:off x="7134726" y="3314700"/>
            <a:ext cx="351924" cy="933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621E0AE9-3FB6-43E9-92C6-B8977F55A0B5}" type="slidenum">
              <a:rPr lang="en-US" smtClean="0"/>
              <a:pPr/>
              <a:t>31</a:t>
            </a:fld>
            <a:endParaRPr lang="en-US"/>
          </a:p>
        </p:txBody>
      </p:sp>
      <p:sp>
        <p:nvSpPr>
          <p:cNvPr id="10" name="Title 5"/>
          <p:cNvSpPr>
            <a:spLocks noGrp="1"/>
          </p:cNvSpPr>
          <p:nvPr>
            <p:ph type="title"/>
          </p:nvPr>
        </p:nvSpPr>
        <p:spPr>
          <a:xfrm>
            <a:off x="0" y="-2711"/>
            <a:ext cx="10515600" cy="1325563"/>
          </a:xfrm>
        </p:spPr>
        <p:txBody>
          <a:bodyPr/>
          <a:lstStyle/>
          <a:p>
            <a:r>
              <a:rPr lang="en-US" b="1" dirty="0"/>
              <a:t>Thermal Performance</a:t>
            </a:r>
            <a:r>
              <a:rPr lang="en-US" sz="4000" dirty="0"/>
              <a:t>:</a:t>
            </a:r>
            <a:r>
              <a:rPr lang="en-US" sz="2800" dirty="0"/>
              <a:t> </a:t>
            </a:r>
            <a:br>
              <a:rPr lang="en-US" sz="2800" dirty="0"/>
            </a:br>
            <a:r>
              <a:rPr lang="en-US" sz="3200" dirty="0"/>
              <a:t>Electronics Rack Air Temperature</a:t>
            </a:r>
            <a:endParaRPr lang="en-US" dirty="0"/>
          </a:p>
        </p:txBody>
      </p:sp>
    </p:spTree>
    <p:extLst>
      <p:ext uri="{BB962C8B-B14F-4D97-AF65-F5344CB8AC3E}">
        <p14:creationId xmlns:p14="http://schemas.microsoft.com/office/powerpoint/2010/main" val="24019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738" y="1293102"/>
                <a:ext cx="7329601" cy="2547854"/>
              </a:xfrm>
            </p:spPr>
            <p:txBody>
              <a:bodyPr>
                <a:normAutofit fontScale="55000" lnSpcReduction="20000"/>
              </a:bodyPr>
              <a:lstStyle/>
              <a:p>
                <a14:m>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𝑒</m:t>
                                    </m:r>
                                  </m:sub>
                                </m:sSub>
                              </m:e>
                            </m:d>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𝑘</m:t>
                                </m:r>
                              </m:e>
                            </m:d>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e>
                            </m:d>
                          </m:num>
                          <m:den>
                            <m:r>
                              <a:rPr lang="en-US" b="0" i="1" smtClean="0">
                                <a:latin typeface="Cambria Math" panose="02040503050406030204" pitchFamily="18" charset="0"/>
                              </a:rPr>
                              <m:t>𝐿</m:t>
                            </m:r>
                          </m:den>
                        </m:f>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𝑒</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𝑎</m:t>
                            </m:r>
                          </m:sub>
                          <m:sup>
                            <m:r>
                              <a:rPr lang="en-US" b="0" i="1" smtClean="0">
                                <a:latin typeface="Cambria Math" panose="02040503050406030204" pitchFamily="18" charset="0"/>
                              </a:rPr>
                              <m:t>4</m:t>
                            </m:r>
                          </m:sup>
                        </m:sSubSup>
                      </m:e>
                    </m:d>
                  </m:oMath>
                </a14:m>
                <a:endParaRPr lang="en-US" dirty="0"/>
              </a:p>
              <a:p>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𝑒</m:t>
                                    </m:r>
                                  </m:sub>
                                </m:sSub>
                              </m:e>
                            </m:d>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num>
                          <m:den>
                            <m:r>
                              <a:rPr lang="en-US" i="1">
                                <a:latin typeface="Cambria Math" panose="02040503050406030204" pitchFamily="18" charset="0"/>
                              </a:rPr>
                              <m:t>𝐿</m:t>
                            </m:r>
                          </m:den>
                        </m:f>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𝜎</m:t>
                        </m:r>
                      </m:e>
                    </m:d>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𝑒</m:t>
                            </m:r>
                          </m:sub>
                          <m:sup>
                            <m:r>
                              <a:rPr lang="en-US" i="1">
                                <a:latin typeface="Cambria Math" panose="02040503050406030204" pitchFamily="18" charset="0"/>
                              </a:rPr>
                              <m:t>4</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𝑎</m:t>
                            </m:r>
                          </m:sub>
                          <m:sup>
                            <m:r>
                              <a:rPr lang="en-US" i="1">
                                <a:latin typeface="Cambria Math" panose="02040503050406030204" pitchFamily="18" charset="0"/>
                              </a:rPr>
                              <m:t>4</m:t>
                            </m:r>
                          </m:sup>
                        </m:sSubSup>
                      </m:e>
                    </m:d>
                  </m:oMath>
                </a14:m>
                <a:endParaRPr lang="en-US" dirty="0"/>
              </a:p>
              <a:p>
                <a:pPr lvl="1"/>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a:t>: Stefan-Boltzmann Constant, </a:t>
                </a:r>
                <a14:m>
                  <m:oMath xmlns:m="http://schemas.openxmlformats.org/officeDocument/2006/math">
                    <m:r>
                      <a:rPr lang="en-US" b="0" i="1" smtClean="0">
                        <a:latin typeface="Cambria Math" panose="02040503050406030204" pitchFamily="18" charset="0"/>
                      </a:rPr>
                      <m:t>5.67</m:t>
                    </m:r>
                    <m:r>
                      <a:rPr lang="en-US" b="0" i="1" smtClean="0">
                        <a:latin typeface="Cambria Math" panose="02040503050406030204" pitchFamily="18" charset="0"/>
                      </a:rPr>
                      <m:t>𝐸</m:t>
                    </m:r>
                    <m:r>
                      <a:rPr lang="en-US" b="0" i="1" smtClean="0">
                        <a:latin typeface="Cambria Math" panose="02040503050406030204" pitchFamily="18" charset="0"/>
                      </a:rPr>
                      <m:t>−8</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𝐾</m:t>
                        </m:r>
                      </m:den>
                    </m:f>
                  </m:oMath>
                </a14:m>
                <a:endParaRPr lang="en-US" dirty="0"/>
              </a:p>
              <a:p>
                <a:pPr lvl="1"/>
                <a:r>
                  <a:rPr lang="en-US" dirty="0"/>
                  <a:t>k: Thermal Conductivity</a:t>
                </a:r>
              </a:p>
              <a:p>
                <a:pPr lvl="1"/>
                <a:r>
                  <a:rPr lang="en-US" dirty="0" err="1"/>
                  <a:t>T</a:t>
                </a:r>
                <a:r>
                  <a:rPr lang="en-US" baseline="-25000" dirty="0" err="1"/>
                  <a:t>i</a:t>
                </a:r>
                <a:r>
                  <a:rPr lang="en-US" dirty="0"/>
                  <a:t>: Internal Side Insulation Surface Temperature</a:t>
                </a:r>
              </a:p>
              <a:p>
                <a:pPr lvl="1"/>
                <a:r>
                  <a:rPr lang="en-US" dirty="0" err="1"/>
                  <a:t>T</a:t>
                </a:r>
                <a:r>
                  <a:rPr lang="en-US" baseline="-25000" dirty="0" err="1"/>
                  <a:t>e</a:t>
                </a:r>
                <a:r>
                  <a:rPr lang="en-US" dirty="0"/>
                  <a:t>: Panel Surface Temperature</a:t>
                </a:r>
              </a:p>
              <a:p>
                <a:pPr lvl="1"/>
                <a:r>
                  <a:rPr lang="en-US" dirty="0"/>
                  <a:t>T</a:t>
                </a:r>
                <a:r>
                  <a:rPr lang="en-US" baseline="-25000" dirty="0"/>
                  <a:t>a</a:t>
                </a:r>
                <a:r>
                  <a:rPr lang="en-US" i="1" dirty="0"/>
                  <a:t>: </a:t>
                </a:r>
                <a:r>
                  <a:rPr lang="en-US" dirty="0"/>
                  <a:t>Ambient Temperature</a:t>
                </a:r>
              </a:p>
              <a:p>
                <a:r>
                  <a:rPr lang="en-US" dirty="0"/>
                  <a:t>Electronics Rack Surface Temperature:</a:t>
                </a:r>
              </a:p>
              <a:p>
                <a:pPr lvl="1"/>
                <a:r>
                  <a:rPr lang="en-US" sz="3300" b="1" dirty="0"/>
                  <a:t>Allowed </a:t>
                </a:r>
                <a:r>
                  <a:rPr lang="en-US" sz="3300" b="1" dirty="0" err="1"/>
                  <a:t>Ti-Te</a:t>
                </a:r>
                <a:r>
                  <a:rPr lang="en-US" sz="3300" b="1" dirty="0"/>
                  <a:t> = 12deg</a:t>
                </a:r>
              </a:p>
              <a:p>
                <a:pPr lvl="1"/>
                <a:endParaRPr lang="en-US" b="0"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738" y="1293102"/>
                <a:ext cx="7329601" cy="2547854"/>
              </a:xfrm>
              <a:blipFill>
                <a:blip r:embed="rId2"/>
                <a:stretch>
                  <a:fillRect l="-250" b="-4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32</a:t>
            </a:fld>
            <a:endParaRPr lang="en-US"/>
          </a:p>
        </p:txBody>
      </p:sp>
      <p:pic>
        <p:nvPicPr>
          <p:cNvPr id="6" name="Picture 5"/>
          <p:cNvPicPr>
            <a:picLocks noChangeAspect="1"/>
          </p:cNvPicPr>
          <p:nvPr/>
        </p:nvPicPr>
        <p:blipFill>
          <a:blip r:embed="rId3"/>
          <a:stretch>
            <a:fillRect/>
          </a:stretch>
        </p:blipFill>
        <p:spPr>
          <a:xfrm>
            <a:off x="8395156" y="477115"/>
            <a:ext cx="2574333" cy="4643203"/>
          </a:xfrm>
          <a:prstGeom prst="rect">
            <a:avLst/>
          </a:prstGeom>
        </p:spPr>
      </p:pic>
      <p:cxnSp>
        <p:nvCxnSpPr>
          <p:cNvPr id="10" name="Straight Arrow Connector 9"/>
          <p:cNvCxnSpPr>
            <a:stCxn id="16" idx="1"/>
          </p:cNvCxnSpPr>
          <p:nvPr/>
        </p:nvCxnSpPr>
        <p:spPr>
          <a:xfrm flipH="1">
            <a:off x="10883051" y="877332"/>
            <a:ext cx="583530" cy="3609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1"/>
          </p:cNvCxnSpPr>
          <p:nvPr/>
        </p:nvCxnSpPr>
        <p:spPr>
          <a:xfrm flipH="1">
            <a:off x="10570230" y="440532"/>
            <a:ext cx="812130" cy="623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flipV="1">
            <a:off x="10341629" y="2441438"/>
            <a:ext cx="1149088" cy="8482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382360" y="255866"/>
            <a:ext cx="353302" cy="369332"/>
          </a:xfrm>
          <a:prstGeom prst="rect">
            <a:avLst/>
          </a:prstGeom>
          <a:noFill/>
        </p:spPr>
        <p:txBody>
          <a:bodyPr wrap="none" rtlCol="0">
            <a:spAutoFit/>
          </a:bodyPr>
          <a:lstStyle/>
          <a:p>
            <a:r>
              <a:rPr lang="en-US" dirty="0" err="1"/>
              <a:t>T</a:t>
            </a:r>
            <a:r>
              <a:rPr lang="en-US" baseline="-25000" dirty="0" err="1"/>
              <a:t>e</a:t>
            </a:r>
            <a:endParaRPr lang="en-US" dirty="0"/>
          </a:p>
        </p:txBody>
      </p:sp>
      <p:sp>
        <p:nvSpPr>
          <p:cNvPr id="16" name="TextBox 15"/>
          <p:cNvSpPr txBox="1"/>
          <p:nvPr/>
        </p:nvSpPr>
        <p:spPr>
          <a:xfrm>
            <a:off x="11466581" y="692666"/>
            <a:ext cx="352597" cy="369332"/>
          </a:xfrm>
          <a:prstGeom prst="rect">
            <a:avLst/>
          </a:prstGeom>
          <a:noFill/>
        </p:spPr>
        <p:txBody>
          <a:bodyPr wrap="none" rtlCol="0">
            <a:spAutoFit/>
          </a:bodyPr>
          <a:lstStyle/>
          <a:p>
            <a:r>
              <a:rPr lang="en-US" dirty="0"/>
              <a:t>T</a:t>
            </a:r>
            <a:r>
              <a:rPr lang="en-US" baseline="-25000" dirty="0"/>
              <a:t>a</a:t>
            </a:r>
            <a:endParaRPr lang="en-US" dirty="0"/>
          </a:p>
        </p:txBody>
      </p:sp>
      <p:sp>
        <p:nvSpPr>
          <p:cNvPr id="17" name="TextBox 16"/>
          <p:cNvSpPr txBox="1"/>
          <p:nvPr/>
        </p:nvSpPr>
        <p:spPr>
          <a:xfrm>
            <a:off x="11490717" y="3104998"/>
            <a:ext cx="332142" cy="369332"/>
          </a:xfrm>
          <a:prstGeom prst="rect">
            <a:avLst/>
          </a:prstGeom>
          <a:noFill/>
        </p:spPr>
        <p:txBody>
          <a:bodyPr wrap="none" rtlCol="0">
            <a:spAutoFit/>
          </a:bodyPr>
          <a:lstStyle/>
          <a:p>
            <a:r>
              <a:rPr lang="en-US" dirty="0" err="1"/>
              <a:t>T</a:t>
            </a:r>
            <a:r>
              <a:rPr lang="en-US" baseline="-25000" dirty="0" err="1"/>
              <a:t>i</a:t>
            </a:r>
            <a:endParaRPr lang="en-US" dirty="0"/>
          </a:p>
        </p:txBody>
      </p:sp>
      <p:graphicFrame>
        <p:nvGraphicFramePr>
          <p:cNvPr id="21" name="Chart 20">
            <a:extLst>
              <a:ext uri="{FF2B5EF4-FFF2-40B4-BE49-F238E27FC236}">
                <a16:creationId xmlns:a16="http://schemas.microsoft.com/office/drawing/2014/main" id="{146B55A3-3D77-4053-B9B5-696739EB0131}"/>
              </a:ext>
            </a:extLst>
          </p:cNvPr>
          <p:cNvGraphicFramePr>
            <a:graphicFrameLocks/>
          </p:cNvGraphicFramePr>
          <p:nvPr>
            <p:extLst>
              <p:ext uri="{D42A27DB-BD31-4B8C-83A1-F6EECF244321}">
                <p14:modId xmlns:p14="http://schemas.microsoft.com/office/powerpoint/2010/main" val="619765778"/>
              </p:ext>
            </p:extLst>
          </p:nvPr>
        </p:nvGraphicFramePr>
        <p:xfrm>
          <a:off x="2975237" y="3511003"/>
          <a:ext cx="5419919" cy="3210471"/>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5"/>
          <p:cNvSpPr>
            <a:spLocks noGrp="1"/>
          </p:cNvSpPr>
          <p:nvPr>
            <p:ph type="title"/>
          </p:nvPr>
        </p:nvSpPr>
        <p:spPr>
          <a:xfrm>
            <a:off x="0" y="0"/>
            <a:ext cx="10515600" cy="1325563"/>
          </a:xfrm>
        </p:spPr>
        <p:txBody>
          <a:bodyPr/>
          <a:lstStyle/>
          <a:p>
            <a:r>
              <a:rPr lang="en-US" b="1" dirty="0"/>
              <a:t>Thermal Performance</a:t>
            </a:r>
            <a:r>
              <a:rPr lang="en-US" sz="4000" dirty="0"/>
              <a:t>: </a:t>
            </a:r>
            <a:br>
              <a:rPr lang="en-US" sz="2800" dirty="0"/>
            </a:br>
            <a:r>
              <a:rPr lang="en-US" sz="3200" dirty="0"/>
              <a:t>Electronics Rack Surface Temperature</a:t>
            </a:r>
            <a:endParaRPr lang="en-US" dirty="0"/>
          </a:p>
        </p:txBody>
      </p:sp>
      <p:cxnSp>
        <p:nvCxnSpPr>
          <p:cNvPr id="13" name="Straight Connector 12"/>
          <p:cNvCxnSpPr/>
          <p:nvPr/>
        </p:nvCxnSpPr>
        <p:spPr>
          <a:xfrm flipV="1">
            <a:off x="3506755" y="5290752"/>
            <a:ext cx="1063690" cy="622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98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Plumbing Hardware	</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Combination</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Combination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8" name="Straight Arrow Connector 7"/>
          <p:cNvCxnSpPr/>
          <p:nvPr/>
        </p:nvCxnSpPr>
        <p:spPr>
          <a:xfrm>
            <a:off x="5172882" y="5667375"/>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589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QC6-B-6PM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97" y="4736337"/>
            <a:ext cx="1802575" cy="18025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3"/>
          <a:stretch>
            <a:fillRect/>
          </a:stretch>
        </p:blipFill>
        <p:spPr>
          <a:xfrm>
            <a:off x="530078" y="2559568"/>
            <a:ext cx="1683229" cy="1307889"/>
          </a:xfrm>
          <a:prstGeom prst="rect">
            <a:avLst/>
          </a:prstGeom>
        </p:spPr>
      </p:pic>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34</a:t>
            </a:fld>
            <a:endParaRPr lang="en-US"/>
          </a:p>
        </p:txBody>
      </p:sp>
      <p:pic>
        <p:nvPicPr>
          <p:cNvPr id="7" name="Picture 6"/>
          <p:cNvPicPr>
            <a:picLocks noChangeAspect="1"/>
          </p:cNvPicPr>
          <p:nvPr/>
        </p:nvPicPr>
        <p:blipFill>
          <a:blip r:embed="rId4"/>
          <a:stretch>
            <a:fillRect/>
          </a:stretch>
        </p:blipFill>
        <p:spPr>
          <a:xfrm>
            <a:off x="2397158" y="3772046"/>
            <a:ext cx="2597580" cy="2069665"/>
          </a:xfrm>
          <a:prstGeom prst="rect">
            <a:avLst/>
          </a:prstGeom>
        </p:spPr>
      </p:pic>
      <p:pic>
        <p:nvPicPr>
          <p:cNvPr id="8" name="Picture 7"/>
          <p:cNvPicPr>
            <a:picLocks noChangeAspect="1"/>
          </p:cNvPicPr>
          <p:nvPr/>
        </p:nvPicPr>
        <p:blipFill>
          <a:blip r:embed="rId5"/>
          <a:stretch>
            <a:fillRect/>
          </a:stretch>
        </p:blipFill>
        <p:spPr>
          <a:xfrm>
            <a:off x="351131" y="3921946"/>
            <a:ext cx="1712597" cy="1160404"/>
          </a:xfrm>
          <a:prstGeom prst="rect">
            <a:avLst/>
          </a:prstGeom>
        </p:spPr>
      </p:pic>
      <p:pic>
        <p:nvPicPr>
          <p:cNvPr id="3" name="Picture 2"/>
          <p:cNvPicPr>
            <a:picLocks noChangeAspect="1"/>
          </p:cNvPicPr>
          <p:nvPr/>
        </p:nvPicPr>
        <p:blipFill>
          <a:blip r:embed="rId6"/>
          <a:stretch>
            <a:fillRect/>
          </a:stretch>
        </p:blipFill>
        <p:spPr>
          <a:xfrm>
            <a:off x="7550930" y="1913699"/>
            <a:ext cx="3888236" cy="4362693"/>
          </a:xfrm>
          <a:prstGeom prst="rect">
            <a:avLst/>
          </a:prstGeom>
        </p:spPr>
      </p:pic>
      <p:sp>
        <p:nvSpPr>
          <p:cNvPr id="9" name="TextBox 8"/>
          <p:cNvSpPr txBox="1"/>
          <p:nvPr/>
        </p:nvSpPr>
        <p:spPr>
          <a:xfrm>
            <a:off x="615821" y="1812358"/>
            <a:ext cx="3237040" cy="923330"/>
          </a:xfrm>
          <a:prstGeom prst="rect">
            <a:avLst/>
          </a:prstGeom>
          <a:noFill/>
        </p:spPr>
        <p:txBody>
          <a:bodyPr wrap="none" rtlCol="0">
            <a:spAutoFit/>
          </a:bodyPr>
          <a:lstStyle/>
          <a:p>
            <a:r>
              <a:rPr lang="en-US" u="sng" dirty="0"/>
              <a:t>Archon Plumbing:</a:t>
            </a:r>
          </a:p>
          <a:p>
            <a:pPr marL="285750" indent="-285750">
              <a:buFont typeface="Arial" panose="020B0604020202020204" pitchFamily="34" charset="0"/>
              <a:buChar char="•"/>
            </a:pPr>
            <a:r>
              <a:rPr lang="en-US" dirty="0"/>
              <a:t>QDCs stem and body shutoffs</a:t>
            </a:r>
          </a:p>
          <a:p>
            <a:pPr marL="285750" indent="-285750">
              <a:buFont typeface="Arial" panose="020B0604020202020204" pitchFamily="34" charset="0"/>
              <a:buChar char="•"/>
            </a:pPr>
            <a:r>
              <a:rPr lang="en-US" dirty="0"/>
              <a:t>PTFE lined SS braided hoses</a:t>
            </a:r>
          </a:p>
        </p:txBody>
      </p:sp>
      <p:sp>
        <p:nvSpPr>
          <p:cNvPr id="11" name="TextBox 10"/>
          <p:cNvSpPr txBox="1"/>
          <p:nvPr/>
        </p:nvSpPr>
        <p:spPr>
          <a:xfrm>
            <a:off x="7491300" y="990369"/>
            <a:ext cx="2196627" cy="923330"/>
          </a:xfrm>
          <a:prstGeom prst="rect">
            <a:avLst/>
          </a:prstGeom>
          <a:noFill/>
        </p:spPr>
        <p:txBody>
          <a:bodyPr wrap="none" rtlCol="0">
            <a:spAutoFit/>
          </a:bodyPr>
          <a:lstStyle/>
          <a:p>
            <a:r>
              <a:rPr lang="en-US" u="sng" dirty="0"/>
              <a:t>Main Line Plumbing</a:t>
            </a:r>
          </a:p>
          <a:p>
            <a:pPr marL="285750" indent="-285750">
              <a:buFont typeface="Arial" panose="020B0604020202020204" pitchFamily="34" charset="0"/>
              <a:buChar char="•"/>
            </a:pPr>
            <a:r>
              <a:rPr lang="en-US" dirty="0"/>
              <a:t>Parker QDCs</a:t>
            </a:r>
          </a:p>
          <a:p>
            <a:pPr marL="285750" indent="-285750">
              <a:buFont typeface="Arial" panose="020B0604020202020204" pitchFamily="34" charset="0"/>
              <a:buChar char="•"/>
            </a:pPr>
            <a:r>
              <a:rPr lang="en-US" dirty="0"/>
              <a:t>Parker flexible line</a:t>
            </a:r>
          </a:p>
        </p:txBody>
      </p:sp>
      <p:pic>
        <p:nvPicPr>
          <p:cNvPr id="10" name="Picture 9"/>
          <p:cNvPicPr>
            <a:picLocks noChangeAspect="1"/>
          </p:cNvPicPr>
          <p:nvPr/>
        </p:nvPicPr>
        <p:blipFill>
          <a:blip r:embed="rId7"/>
          <a:stretch>
            <a:fillRect/>
          </a:stretch>
        </p:blipFill>
        <p:spPr>
          <a:xfrm>
            <a:off x="10142182" y="1047327"/>
            <a:ext cx="1751239" cy="1530062"/>
          </a:xfrm>
          <a:prstGeom prst="rect">
            <a:avLst/>
          </a:prstGeom>
        </p:spPr>
      </p:pic>
      <p:sp>
        <p:nvSpPr>
          <p:cNvPr id="13" name="Title 5"/>
          <p:cNvSpPr>
            <a:spLocks noGrp="1"/>
          </p:cNvSpPr>
          <p:nvPr>
            <p:ph type="title"/>
          </p:nvPr>
        </p:nvSpPr>
        <p:spPr>
          <a:xfrm>
            <a:off x="0" y="0"/>
            <a:ext cx="10515600" cy="1325563"/>
          </a:xfrm>
        </p:spPr>
        <p:txBody>
          <a:bodyPr/>
          <a:lstStyle/>
          <a:p>
            <a:r>
              <a:rPr lang="en-US" b="1" dirty="0"/>
              <a:t>Plumbing Hardware</a:t>
            </a:r>
            <a:endParaRPr lang="en-US" dirty="0"/>
          </a:p>
        </p:txBody>
      </p:sp>
    </p:spTree>
    <p:extLst>
      <p:ext uri="{BB962C8B-B14F-4D97-AF65-F5344CB8AC3E}">
        <p14:creationId xmlns:p14="http://schemas.microsoft.com/office/powerpoint/2010/main" val="2776782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b="1" dirty="0"/>
              <a:t>These are theoretical calculations </a:t>
            </a:r>
          </a:p>
          <a:p>
            <a:pPr lvl="1"/>
            <a:r>
              <a:rPr lang="en-US" dirty="0"/>
              <a:t>Will need to be confirmed through testing</a:t>
            </a:r>
          </a:p>
          <a:p>
            <a:r>
              <a:rPr lang="en-US" b="1" dirty="0"/>
              <a:t>All calculations made at 20C. </a:t>
            </a:r>
          </a:p>
          <a:p>
            <a:pPr lvl="1"/>
            <a:r>
              <a:rPr lang="en-US" dirty="0"/>
              <a:t>Pressure drops will increase with increased viscosity.</a:t>
            </a:r>
          </a:p>
          <a:p>
            <a:r>
              <a:rPr lang="en-US" b="1" dirty="0"/>
              <a:t>Fluid flow pressure drops are non-linear. Not as easy as electrical engineering</a:t>
            </a:r>
          </a:p>
          <a:p>
            <a:pPr lvl="1"/>
            <a:r>
              <a:rPr lang="en-US" dirty="0"/>
              <a:t>Electrical Engineering is easier than Plumbing</a:t>
            </a:r>
          </a:p>
          <a:p>
            <a:endParaRPr lang="en-US" dirty="0"/>
          </a:p>
        </p:txBody>
      </p:sp>
      <p:sp>
        <p:nvSpPr>
          <p:cNvPr id="4" name="Footer Placeholder 3"/>
          <p:cNvSpPr>
            <a:spLocks noGrp="1"/>
          </p:cNvSpPr>
          <p:nvPr>
            <p:ph type="ftr" sz="quarter" idx="11"/>
          </p:nvPr>
        </p:nvSpPr>
        <p:spPr/>
        <p:txBody>
          <a:bodyPr/>
          <a:lstStyle/>
          <a:p>
            <a:r>
              <a:rPr lang="en-US"/>
              <a:t>M.Feeney</a:t>
            </a:r>
          </a:p>
        </p:txBody>
      </p:sp>
      <p:sp>
        <p:nvSpPr>
          <p:cNvPr id="5" name="Slide Number Placeholder 4"/>
          <p:cNvSpPr>
            <a:spLocks noGrp="1"/>
          </p:cNvSpPr>
          <p:nvPr>
            <p:ph type="sldNum" sz="quarter" idx="12"/>
          </p:nvPr>
        </p:nvSpPr>
        <p:spPr/>
        <p:txBody>
          <a:bodyPr/>
          <a:lstStyle/>
          <a:p>
            <a:fld id="{621E0AE9-3FB6-43E9-92C6-B8977F55A0B5}" type="slidenum">
              <a:rPr lang="en-US" smtClean="0"/>
              <a:pPr/>
              <a:t>35</a:t>
            </a:fld>
            <a:endParaRPr lang="en-US"/>
          </a:p>
        </p:txBody>
      </p:sp>
    </p:spTree>
    <p:extLst>
      <p:ext uri="{BB962C8B-B14F-4D97-AF65-F5344CB8AC3E}">
        <p14:creationId xmlns:p14="http://schemas.microsoft.com/office/powerpoint/2010/main" val="23129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24261" y="251962"/>
            <a:ext cx="2909846" cy="5460940"/>
          </a:xfrm>
          <a:prstGeom prst="rect">
            <a:avLst/>
          </a:prstGeom>
        </p:spPr>
      </p:pic>
      <p:sp>
        <p:nvSpPr>
          <p:cNvPr id="2" name="Title 1"/>
          <p:cNvSpPr>
            <a:spLocks noGrp="1"/>
          </p:cNvSpPr>
          <p:nvPr>
            <p:ph type="title"/>
          </p:nvPr>
        </p:nvSpPr>
        <p:spPr>
          <a:xfrm>
            <a:off x="0" y="0"/>
            <a:ext cx="10515600" cy="1325563"/>
          </a:xfrm>
        </p:spPr>
        <p:txBody>
          <a:bodyPr>
            <a:normAutofit/>
          </a:bodyPr>
          <a:lstStyle/>
          <a:p>
            <a:r>
              <a:rPr lang="en-US" sz="4000" b="1" dirty="0"/>
              <a:t>Hardware Overview</a:t>
            </a:r>
            <a:r>
              <a:rPr lang="en-US" sz="4000" dirty="0"/>
              <a:t>:</a:t>
            </a:r>
            <a:r>
              <a:rPr lang="en-US" sz="2400" dirty="0"/>
              <a:t> </a:t>
            </a:r>
            <a:br>
              <a:rPr lang="en-US" sz="2400" dirty="0"/>
            </a:br>
            <a:r>
              <a:rPr lang="en-US" sz="2800" dirty="0"/>
              <a:t>Electronics Rack</a:t>
            </a:r>
          </a:p>
        </p:txBody>
      </p:sp>
      <p:pic>
        <p:nvPicPr>
          <p:cNvPr id="5" name="Content Placeholder 4"/>
          <p:cNvPicPr>
            <a:picLocks noGrp="1" noChangeAspect="1"/>
          </p:cNvPicPr>
          <p:nvPr>
            <p:ph idx="1"/>
          </p:nvPr>
        </p:nvPicPr>
        <p:blipFill>
          <a:blip r:embed="rId3"/>
          <a:stretch>
            <a:fillRect/>
          </a:stretch>
        </p:blipFill>
        <p:spPr>
          <a:xfrm>
            <a:off x="1217996" y="2292059"/>
            <a:ext cx="1881114" cy="3618670"/>
          </a:xfrm>
          <a:prstGeom prst="rect">
            <a:avLst/>
          </a:prstGeom>
        </p:spPr>
      </p:pic>
      <p:sp>
        <p:nvSpPr>
          <p:cNvPr id="4" name="Footer Placeholder 3"/>
          <p:cNvSpPr>
            <a:spLocks noGrp="1"/>
          </p:cNvSpPr>
          <p:nvPr>
            <p:ph type="ftr" sz="quarter" idx="11"/>
          </p:nvPr>
        </p:nvSpPr>
        <p:spPr/>
        <p:txBody>
          <a:bodyPr/>
          <a:lstStyle/>
          <a:p>
            <a:r>
              <a:rPr lang="en-US"/>
              <a:t>M.Feeney</a:t>
            </a:r>
          </a:p>
        </p:txBody>
      </p:sp>
      <p:pic>
        <p:nvPicPr>
          <p:cNvPr id="7" name="Picture 6"/>
          <p:cNvPicPr>
            <a:picLocks noChangeAspect="1"/>
          </p:cNvPicPr>
          <p:nvPr/>
        </p:nvPicPr>
        <p:blipFill>
          <a:blip r:embed="rId4"/>
          <a:stretch>
            <a:fillRect/>
          </a:stretch>
        </p:blipFill>
        <p:spPr>
          <a:xfrm>
            <a:off x="9215219" y="1964746"/>
            <a:ext cx="2138581" cy="3814916"/>
          </a:xfrm>
          <a:prstGeom prst="rect">
            <a:avLst/>
          </a:prstGeom>
        </p:spPr>
      </p:pic>
      <p:sp>
        <p:nvSpPr>
          <p:cNvPr id="8" name="TextBox 7"/>
          <p:cNvSpPr txBox="1"/>
          <p:nvPr/>
        </p:nvSpPr>
        <p:spPr>
          <a:xfrm>
            <a:off x="3797559" y="3872204"/>
            <a:ext cx="439544" cy="707886"/>
          </a:xfrm>
          <a:prstGeom prst="rect">
            <a:avLst/>
          </a:prstGeom>
          <a:noFill/>
        </p:spPr>
        <p:txBody>
          <a:bodyPr wrap="none" rtlCol="0">
            <a:spAutoFit/>
          </a:bodyPr>
          <a:lstStyle/>
          <a:p>
            <a:r>
              <a:rPr lang="en-US" sz="4000"/>
              <a:t>+</a:t>
            </a:r>
          </a:p>
        </p:txBody>
      </p:sp>
      <p:sp>
        <p:nvSpPr>
          <p:cNvPr id="9" name="TextBox 8"/>
          <p:cNvSpPr txBox="1"/>
          <p:nvPr/>
        </p:nvSpPr>
        <p:spPr>
          <a:xfrm>
            <a:off x="8321265" y="3872204"/>
            <a:ext cx="439544" cy="707886"/>
          </a:xfrm>
          <a:prstGeom prst="rect">
            <a:avLst/>
          </a:prstGeom>
          <a:noFill/>
        </p:spPr>
        <p:txBody>
          <a:bodyPr wrap="none" rtlCol="0">
            <a:spAutoFit/>
          </a:bodyPr>
          <a:lstStyle/>
          <a:p>
            <a:r>
              <a:rPr lang="en-US" sz="4000"/>
              <a:t>+</a:t>
            </a:r>
          </a:p>
        </p:txBody>
      </p:sp>
      <p:sp>
        <p:nvSpPr>
          <p:cNvPr id="10" name="TextBox 9"/>
          <p:cNvSpPr txBox="1"/>
          <p:nvPr/>
        </p:nvSpPr>
        <p:spPr>
          <a:xfrm>
            <a:off x="1045738" y="5846486"/>
            <a:ext cx="1782732" cy="553998"/>
          </a:xfrm>
          <a:prstGeom prst="rect">
            <a:avLst/>
          </a:prstGeom>
          <a:noFill/>
        </p:spPr>
        <p:txBody>
          <a:bodyPr wrap="none" rtlCol="0">
            <a:spAutoFit/>
          </a:bodyPr>
          <a:lstStyle/>
          <a:p>
            <a:r>
              <a:rPr lang="en-US"/>
              <a:t>Electronics Rack</a:t>
            </a:r>
          </a:p>
          <a:p>
            <a:r>
              <a:rPr lang="en-US" sz="1200"/>
              <a:t>Bud Industries 35RU Rack</a:t>
            </a:r>
          </a:p>
        </p:txBody>
      </p:sp>
      <p:sp>
        <p:nvSpPr>
          <p:cNvPr id="12" name="TextBox 11"/>
          <p:cNvSpPr txBox="1"/>
          <p:nvPr/>
        </p:nvSpPr>
        <p:spPr>
          <a:xfrm>
            <a:off x="4958485" y="5678251"/>
            <a:ext cx="2858475" cy="553998"/>
          </a:xfrm>
          <a:prstGeom prst="rect">
            <a:avLst/>
          </a:prstGeom>
          <a:noFill/>
        </p:spPr>
        <p:txBody>
          <a:bodyPr wrap="none" rtlCol="0">
            <a:spAutoFit/>
          </a:bodyPr>
          <a:lstStyle/>
          <a:p>
            <a:r>
              <a:rPr lang="en-US"/>
              <a:t>Electronics Rack Exoskeleton</a:t>
            </a:r>
          </a:p>
          <a:p>
            <a:r>
              <a:rPr lang="en-US" sz="1200" err="1"/>
              <a:t>Misumi</a:t>
            </a:r>
            <a:r>
              <a:rPr lang="en-US" sz="1200"/>
              <a:t> frame.</a:t>
            </a:r>
          </a:p>
        </p:txBody>
      </p:sp>
      <p:sp>
        <p:nvSpPr>
          <p:cNvPr id="13" name="TextBox 12"/>
          <p:cNvSpPr txBox="1"/>
          <p:nvPr/>
        </p:nvSpPr>
        <p:spPr>
          <a:xfrm>
            <a:off x="9066792" y="5665003"/>
            <a:ext cx="2957141" cy="738664"/>
          </a:xfrm>
          <a:prstGeom prst="rect">
            <a:avLst/>
          </a:prstGeom>
          <a:noFill/>
        </p:spPr>
        <p:txBody>
          <a:bodyPr wrap="square" rtlCol="0">
            <a:spAutoFit/>
          </a:bodyPr>
          <a:lstStyle/>
          <a:p>
            <a:r>
              <a:rPr lang="en-US"/>
              <a:t>Insulative Paneling</a:t>
            </a:r>
          </a:p>
          <a:p>
            <a:r>
              <a:rPr lang="en-US" sz="1200"/>
              <a:t>Bent aluminum sheet metal components lined with insulative foam.</a:t>
            </a:r>
          </a:p>
        </p:txBody>
      </p:sp>
      <p:sp>
        <p:nvSpPr>
          <p:cNvPr id="3" name="Slide Number Placeholder 2"/>
          <p:cNvSpPr>
            <a:spLocks noGrp="1"/>
          </p:cNvSpPr>
          <p:nvPr>
            <p:ph type="sldNum" sz="quarter" idx="12"/>
          </p:nvPr>
        </p:nvSpPr>
        <p:spPr/>
        <p:txBody>
          <a:bodyPr/>
          <a:lstStyle/>
          <a:p>
            <a:fld id="{621E0AE9-3FB6-43E9-92C6-B8977F55A0B5}" type="slidenum">
              <a:rPr lang="en-US" smtClean="0"/>
              <a:pPr/>
              <a:t>4</a:t>
            </a:fld>
            <a:endParaRPr lang="en-US"/>
          </a:p>
        </p:txBody>
      </p:sp>
    </p:spTree>
    <p:extLst>
      <p:ext uri="{BB962C8B-B14F-4D97-AF65-F5344CB8AC3E}">
        <p14:creationId xmlns:p14="http://schemas.microsoft.com/office/powerpoint/2010/main" val="388491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79496" y="1937593"/>
            <a:ext cx="2405840" cy="4351338"/>
          </a:xfrm>
          <a:prstGeom prst="rect">
            <a:avLst/>
          </a:prstGeom>
        </p:spPr>
      </p:pic>
      <p:sp>
        <p:nvSpPr>
          <p:cNvPr id="4" name="Footer Placeholder 3"/>
          <p:cNvSpPr>
            <a:spLocks noGrp="1"/>
          </p:cNvSpPr>
          <p:nvPr>
            <p:ph type="ftr" sz="quarter" idx="11"/>
          </p:nvPr>
        </p:nvSpPr>
        <p:spPr/>
        <p:txBody>
          <a:bodyPr/>
          <a:lstStyle/>
          <a:p>
            <a:r>
              <a:rPr lang="en-US"/>
              <a:t>M.Feeney</a:t>
            </a:r>
          </a:p>
        </p:txBody>
      </p:sp>
      <p:pic>
        <p:nvPicPr>
          <p:cNvPr id="6" name="Picture 5"/>
          <p:cNvPicPr>
            <a:picLocks noChangeAspect="1"/>
          </p:cNvPicPr>
          <p:nvPr/>
        </p:nvPicPr>
        <p:blipFill>
          <a:blip r:embed="rId3"/>
          <a:stretch>
            <a:fillRect/>
          </a:stretch>
        </p:blipFill>
        <p:spPr>
          <a:xfrm>
            <a:off x="7640392" y="2772927"/>
            <a:ext cx="3158109" cy="1981922"/>
          </a:xfrm>
          <a:prstGeom prst="rect">
            <a:avLst/>
          </a:prstGeom>
        </p:spPr>
      </p:pic>
      <p:pic>
        <p:nvPicPr>
          <p:cNvPr id="7" name="Picture 6"/>
          <p:cNvPicPr>
            <a:picLocks noChangeAspect="1"/>
          </p:cNvPicPr>
          <p:nvPr/>
        </p:nvPicPr>
        <p:blipFill>
          <a:blip r:embed="rId4"/>
          <a:stretch>
            <a:fillRect/>
          </a:stretch>
        </p:blipFill>
        <p:spPr>
          <a:xfrm>
            <a:off x="7640392" y="917838"/>
            <a:ext cx="2985794" cy="1613120"/>
          </a:xfrm>
          <a:prstGeom prst="rect">
            <a:avLst/>
          </a:prstGeom>
        </p:spPr>
      </p:pic>
      <p:cxnSp>
        <p:nvCxnSpPr>
          <p:cNvPr id="11" name="Straight Arrow Connector 10"/>
          <p:cNvCxnSpPr>
            <a:stCxn id="14" idx="1"/>
          </p:cNvCxnSpPr>
          <p:nvPr/>
        </p:nvCxnSpPr>
        <p:spPr>
          <a:xfrm flipH="1">
            <a:off x="2895821" y="2034258"/>
            <a:ext cx="1598445" cy="6463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94266" y="1387927"/>
            <a:ext cx="2418513" cy="129266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Fan Tray</a:t>
            </a:r>
          </a:p>
          <a:p>
            <a:r>
              <a:rPr lang="en-US" sz="1200"/>
              <a:t>Manufactured by </a:t>
            </a:r>
            <a:r>
              <a:rPr lang="en-US" sz="1200" err="1"/>
              <a:t>Kooltronic</a:t>
            </a:r>
            <a:r>
              <a:rPr lang="en-US" sz="1200"/>
              <a:t>, the fan tray is comprised of 9X 120mm fans capable of 945CFM. It sits atop the heat exchanger and draws air upwards.</a:t>
            </a:r>
          </a:p>
        </p:txBody>
      </p:sp>
      <p:cxnSp>
        <p:nvCxnSpPr>
          <p:cNvPr id="19" name="Straight Arrow Connector 18"/>
          <p:cNvCxnSpPr>
            <a:stCxn id="14" idx="3"/>
          </p:cNvCxnSpPr>
          <p:nvPr/>
        </p:nvCxnSpPr>
        <p:spPr>
          <a:xfrm flipV="1">
            <a:off x="6912779" y="2030708"/>
            <a:ext cx="1107096" cy="3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34306" y="2780061"/>
            <a:ext cx="2116509" cy="184665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Heat Exchanger</a:t>
            </a:r>
          </a:p>
          <a:p>
            <a:r>
              <a:rPr lang="en-US" sz="1200"/>
              <a:t>Manufactured by Thermatron, the heat exchanger is comprised of a network of 0.375” copper tubes with two parallel paths. The tubes zig zag a total of 20 times which creates a high surface area grid. </a:t>
            </a:r>
          </a:p>
        </p:txBody>
      </p:sp>
      <p:cxnSp>
        <p:nvCxnSpPr>
          <p:cNvPr id="25" name="Straight Arrow Connector 24"/>
          <p:cNvCxnSpPr>
            <a:stCxn id="23" idx="1"/>
          </p:cNvCxnSpPr>
          <p:nvPr/>
        </p:nvCxnSpPr>
        <p:spPr>
          <a:xfrm flipH="1" flipV="1">
            <a:off x="2818701" y="2927494"/>
            <a:ext cx="1815605" cy="775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p:cNvCxnSpPr>
          <p:nvPr/>
        </p:nvCxnSpPr>
        <p:spPr>
          <a:xfrm flipV="1">
            <a:off x="6750815" y="3703390"/>
            <a:ext cx="104897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34306" y="4845204"/>
            <a:ext cx="2179413" cy="129266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t>Subsystems</a:t>
            </a:r>
          </a:p>
          <a:p>
            <a:r>
              <a:rPr lang="en-US" sz="1200"/>
              <a:t>All of the support electronics for the various subsystems throughout the telescope sit in the rack mounted shelves or are rack mountable modules.</a:t>
            </a:r>
          </a:p>
        </p:txBody>
      </p:sp>
      <p:cxnSp>
        <p:nvCxnSpPr>
          <p:cNvPr id="37" name="Straight Connector 36"/>
          <p:cNvCxnSpPr/>
          <p:nvPr/>
        </p:nvCxnSpPr>
        <p:spPr>
          <a:xfrm>
            <a:off x="3372374" y="4343647"/>
            <a:ext cx="2129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85336" y="4343647"/>
            <a:ext cx="0" cy="13524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478855" y="5696125"/>
            <a:ext cx="1064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5" idx="1"/>
          </p:cNvCxnSpPr>
          <p:nvPr/>
        </p:nvCxnSpPr>
        <p:spPr>
          <a:xfrm>
            <a:off x="3585336" y="4956082"/>
            <a:ext cx="1048970" cy="535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541864" y="5763237"/>
            <a:ext cx="2092442" cy="3746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5</a:t>
            </a:fld>
            <a:endParaRPr lang="en-US"/>
          </a:p>
        </p:txBody>
      </p:sp>
      <p:sp>
        <p:nvSpPr>
          <p:cNvPr id="21" name="Title 1"/>
          <p:cNvSpPr>
            <a:spLocks noGrp="1"/>
          </p:cNvSpPr>
          <p:nvPr>
            <p:ph type="title"/>
          </p:nvPr>
        </p:nvSpPr>
        <p:spPr>
          <a:xfrm>
            <a:off x="0" y="6925"/>
            <a:ext cx="10515600" cy="1325563"/>
          </a:xfrm>
        </p:spPr>
        <p:txBody>
          <a:bodyPr>
            <a:normAutofit/>
          </a:bodyPr>
          <a:lstStyle/>
          <a:p>
            <a:r>
              <a:rPr lang="en-US" sz="4000" b="1" dirty="0"/>
              <a:t>Hardware Overview</a:t>
            </a:r>
            <a:r>
              <a:rPr lang="en-US" sz="4000" dirty="0"/>
              <a:t>:</a:t>
            </a:r>
            <a:r>
              <a:rPr lang="en-US" sz="2400" dirty="0"/>
              <a:t> </a:t>
            </a:r>
            <a:br>
              <a:rPr lang="en-US" sz="2400" dirty="0"/>
            </a:br>
            <a:r>
              <a:rPr lang="en-US" sz="2800" dirty="0"/>
              <a:t>Electronics Rack</a:t>
            </a:r>
          </a:p>
        </p:txBody>
      </p:sp>
    </p:spTree>
    <p:extLst>
      <p:ext uri="{BB962C8B-B14F-4D97-AF65-F5344CB8AC3E}">
        <p14:creationId xmlns:p14="http://schemas.microsoft.com/office/powerpoint/2010/main" val="423790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M.Feeney</a:t>
            </a:r>
          </a:p>
        </p:txBody>
      </p:sp>
      <p:pic>
        <p:nvPicPr>
          <p:cNvPr id="7" name="Content Placeholder 6"/>
          <p:cNvPicPr>
            <a:picLocks noGrp="1" noChangeAspect="1"/>
          </p:cNvPicPr>
          <p:nvPr>
            <p:ph idx="1"/>
          </p:nvPr>
        </p:nvPicPr>
        <p:blipFill>
          <a:blip r:embed="rId2"/>
          <a:stretch>
            <a:fillRect/>
          </a:stretch>
        </p:blipFill>
        <p:spPr>
          <a:xfrm>
            <a:off x="838200" y="1847850"/>
            <a:ext cx="4216412" cy="4351338"/>
          </a:xfrm>
          <a:prstGeom prst="rect">
            <a:avLst/>
          </a:prstGeom>
        </p:spPr>
      </p:pic>
      <p:cxnSp>
        <p:nvCxnSpPr>
          <p:cNvPr id="9" name="Straight Arrow Connector 8"/>
          <p:cNvCxnSpPr>
            <a:stCxn id="11" idx="1"/>
          </p:cNvCxnSpPr>
          <p:nvPr/>
        </p:nvCxnSpPr>
        <p:spPr>
          <a:xfrm flipH="1" flipV="1">
            <a:off x="3107095" y="2332654"/>
            <a:ext cx="2041863" cy="3451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48958" y="1939189"/>
            <a:ext cx="2755901"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Main Panels</a:t>
            </a:r>
          </a:p>
          <a:p>
            <a:r>
              <a:rPr lang="en-US" sz="1200"/>
              <a:t>The main panels are made from 0.0625” thick aluminum sheet and are lined with 2”thick insulative adhesive-backed foam. There is one panel on the tube-side of the telescope and one on the outward facing side.</a:t>
            </a:r>
          </a:p>
        </p:txBody>
      </p:sp>
      <p:sp>
        <p:nvSpPr>
          <p:cNvPr id="12" name="TextBox 11"/>
          <p:cNvSpPr txBox="1"/>
          <p:nvPr/>
        </p:nvSpPr>
        <p:spPr>
          <a:xfrm>
            <a:off x="5309786" y="5248354"/>
            <a:ext cx="2595073" cy="1107996"/>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Cable Trays</a:t>
            </a:r>
          </a:p>
          <a:p>
            <a:r>
              <a:rPr lang="en-US" sz="1200"/>
              <a:t>The electronics rack is equipped with 2X cable trays on either side for managing the electrical cabling and plumbing.</a:t>
            </a:r>
          </a:p>
        </p:txBody>
      </p:sp>
      <p:cxnSp>
        <p:nvCxnSpPr>
          <p:cNvPr id="14" name="Straight Arrow Connector 13"/>
          <p:cNvCxnSpPr>
            <a:stCxn id="12" idx="1"/>
          </p:cNvCxnSpPr>
          <p:nvPr/>
        </p:nvCxnSpPr>
        <p:spPr>
          <a:xfrm flipH="1" flipV="1">
            <a:off x="3888336" y="5324030"/>
            <a:ext cx="1421450" cy="478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1"/>
          </p:cNvCxnSpPr>
          <p:nvPr/>
        </p:nvCxnSpPr>
        <p:spPr>
          <a:xfrm flipH="1">
            <a:off x="2777384" y="4261189"/>
            <a:ext cx="2371574" cy="404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48958" y="3522525"/>
            <a:ext cx="3824126"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Access Panels</a:t>
            </a:r>
          </a:p>
          <a:p>
            <a:r>
              <a:rPr lang="en-US" sz="1200"/>
              <a:t>The access panels are made from 0.0625” thick aluminum sheet and lined with 1” thick adhesive-backed foam. The access panels are on either side of the rack and hinge downward when the telescope is at South stow position. They provide convenient access to the various component trays in the rack</a:t>
            </a:r>
          </a:p>
        </p:txBody>
      </p:sp>
      <p:pic>
        <p:nvPicPr>
          <p:cNvPr id="22" name="Picture 21"/>
          <p:cNvPicPr>
            <a:picLocks noChangeAspect="1"/>
          </p:cNvPicPr>
          <p:nvPr/>
        </p:nvPicPr>
        <p:blipFill>
          <a:blip r:embed="rId3"/>
          <a:stretch>
            <a:fillRect/>
          </a:stretch>
        </p:blipFill>
        <p:spPr>
          <a:xfrm>
            <a:off x="8525069" y="259535"/>
            <a:ext cx="3483430" cy="2426036"/>
          </a:xfrm>
          <a:prstGeom prst="rect">
            <a:avLst/>
          </a:prstGeom>
        </p:spPr>
      </p:pic>
      <p:sp>
        <p:nvSpPr>
          <p:cNvPr id="24" name="TextBox 23"/>
          <p:cNvSpPr txBox="1"/>
          <p:nvPr/>
        </p:nvSpPr>
        <p:spPr>
          <a:xfrm>
            <a:off x="9531866" y="2316239"/>
            <a:ext cx="2476633" cy="738664"/>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err="1"/>
              <a:t>Misumi</a:t>
            </a:r>
            <a:r>
              <a:rPr lang="en-US"/>
              <a:t> Rail Covers</a:t>
            </a:r>
          </a:p>
          <a:p>
            <a:r>
              <a:rPr lang="en-US" sz="1200"/>
              <a:t>Bent aluminum </a:t>
            </a:r>
            <a:r>
              <a:rPr lang="en-US" sz="1200" err="1"/>
              <a:t>sheetmetal</a:t>
            </a:r>
            <a:r>
              <a:rPr lang="en-US" sz="1200"/>
              <a:t> lined with 0.5” thick rigid insulation</a:t>
            </a:r>
          </a:p>
        </p:txBody>
      </p:sp>
      <p:cxnSp>
        <p:nvCxnSpPr>
          <p:cNvPr id="26" name="Straight Arrow Connector 25"/>
          <p:cNvCxnSpPr>
            <a:stCxn id="24" idx="0"/>
          </p:cNvCxnSpPr>
          <p:nvPr/>
        </p:nvCxnSpPr>
        <p:spPr>
          <a:xfrm flipH="1" flipV="1">
            <a:off x="10266784" y="1770077"/>
            <a:ext cx="503399" cy="5461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6</a:t>
            </a:fld>
            <a:endParaRPr lang="en-US"/>
          </a:p>
        </p:txBody>
      </p:sp>
      <p:sp>
        <p:nvSpPr>
          <p:cNvPr id="17" name="Title 1"/>
          <p:cNvSpPr>
            <a:spLocks noGrp="1"/>
          </p:cNvSpPr>
          <p:nvPr>
            <p:ph type="title"/>
          </p:nvPr>
        </p:nvSpPr>
        <p:spPr>
          <a:xfrm>
            <a:off x="0" y="2734"/>
            <a:ext cx="10515600" cy="1325563"/>
          </a:xfrm>
        </p:spPr>
        <p:txBody>
          <a:bodyPr>
            <a:normAutofit/>
          </a:bodyPr>
          <a:lstStyle/>
          <a:p>
            <a:r>
              <a:rPr lang="en-US" sz="4000" b="1" dirty="0"/>
              <a:t>Hardware Overview</a:t>
            </a:r>
            <a:r>
              <a:rPr lang="en-US" sz="4000" dirty="0"/>
              <a:t>: </a:t>
            </a:r>
            <a:br>
              <a:rPr lang="en-US" sz="2400" dirty="0"/>
            </a:br>
            <a:r>
              <a:rPr lang="en-US" sz="2800" dirty="0"/>
              <a:t>Electronics Rack</a:t>
            </a:r>
          </a:p>
        </p:txBody>
      </p:sp>
    </p:spTree>
    <p:extLst>
      <p:ext uri="{BB962C8B-B14F-4D97-AF65-F5344CB8AC3E}">
        <p14:creationId xmlns:p14="http://schemas.microsoft.com/office/powerpoint/2010/main" val="29608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4"/>
          <p:cNvPicPr>
            <a:picLocks noChangeAspect="1"/>
          </p:cNvPicPr>
          <p:nvPr/>
        </p:nvPicPr>
        <p:blipFill>
          <a:blip r:embed="rId2"/>
          <a:stretch>
            <a:fillRect/>
          </a:stretch>
        </p:blipFill>
        <p:spPr>
          <a:xfrm>
            <a:off x="6314704" y="365125"/>
            <a:ext cx="2375622" cy="6207955"/>
          </a:xfrm>
          <a:prstGeom prst="rect">
            <a:avLst/>
          </a:prstGeom>
        </p:spPr>
      </p:pic>
      <p:cxnSp>
        <p:nvCxnSpPr>
          <p:cNvPr id="25" name="Straight Arrow Connector 24"/>
          <p:cNvCxnSpPr/>
          <p:nvPr/>
        </p:nvCxnSpPr>
        <p:spPr>
          <a:xfrm flipV="1">
            <a:off x="7434319" y="1552575"/>
            <a:ext cx="0" cy="17228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711155" y="1477073"/>
            <a:ext cx="0" cy="15100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931366" y="1401574"/>
            <a:ext cx="0" cy="15100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994284" y="1334461"/>
            <a:ext cx="169877" cy="6711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189903" y="1401574"/>
            <a:ext cx="56626" cy="36492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150191" y="1552575"/>
            <a:ext cx="240086" cy="7889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Up Arrow 58"/>
          <p:cNvSpPr/>
          <p:nvPr/>
        </p:nvSpPr>
        <p:spPr>
          <a:xfrm>
            <a:off x="7398231" y="2287843"/>
            <a:ext cx="136364" cy="685800"/>
          </a:xfrm>
          <a:prstGeom prst="upArrow">
            <a:avLst/>
          </a:prstGeom>
          <a:gradFill flip="none" rotWithShape="1">
            <a:gsLst>
              <a:gs pos="0">
                <a:srgbClr val="FFFF00"/>
              </a:gs>
              <a:gs pos="100000">
                <a:srgbClr val="FF00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59"/>
          <p:cNvSpPr/>
          <p:nvPr/>
        </p:nvSpPr>
        <p:spPr>
          <a:xfrm>
            <a:off x="7412266" y="3476253"/>
            <a:ext cx="136364" cy="685800"/>
          </a:xfrm>
          <a:prstGeom prst="upArrow">
            <a:avLst/>
          </a:prstGeom>
          <a:gradFill flip="none" rotWithShape="1">
            <a:gsLst>
              <a:gs pos="0">
                <a:srgbClr val="07FF1A"/>
              </a:gs>
              <a:gs pos="100000">
                <a:srgbClr val="FFFF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Up Arrow 60"/>
          <p:cNvSpPr/>
          <p:nvPr/>
        </p:nvSpPr>
        <p:spPr>
          <a:xfrm>
            <a:off x="7443012" y="4656068"/>
            <a:ext cx="136364" cy="685800"/>
          </a:xfrm>
          <a:prstGeom prst="upArrow">
            <a:avLst/>
          </a:prstGeom>
          <a:gradFill flip="none" rotWithShape="1">
            <a:gsLst>
              <a:gs pos="0">
                <a:srgbClr val="3366FF"/>
              </a:gs>
              <a:gs pos="100000">
                <a:srgbClr val="07FF1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Up Arrow 61"/>
          <p:cNvSpPr/>
          <p:nvPr/>
        </p:nvSpPr>
        <p:spPr>
          <a:xfrm>
            <a:off x="7689981" y="2230633"/>
            <a:ext cx="136364" cy="685800"/>
          </a:xfrm>
          <a:prstGeom prst="upArrow">
            <a:avLst/>
          </a:prstGeom>
          <a:gradFill flip="none" rotWithShape="1">
            <a:gsLst>
              <a:gs pos="0">
                <a:srgbClr val="FFFF00"/>
              </a:gs>
              <a:gs pos="100000">
                <a:srgbClr val="FF00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Up Arrow 62"/>
          <p:cNvSpPr/>
          <p:nvPr/>
        </p:nvSpPr>
        <p:spPr>
          <a:xfrm>
            <a:off x="7704015" y="3419043"/>
            <a:ext cx="136364" cy="685800"/>
          </a:xfrm>
          <a:prstGeom prst="upArrow">
            <a:avLst/>
          </a:prstGeom>
          <a:gradFill flip="none" rotWithShape="1">
            <a:gsLst>
              <a:gs pos="0">
                <a:srgbClr val="07FF1A"/>
              </a:gs>
              <a:gs pos="100000">
                <a:srgbClr val="FFFF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Up Arrow 63"/>
          <p:cNvSpPr/>
          <p:nvPr/>
        </p:nvSpPr>
        <p:spPr>
          <a:xfrm>
            <a:off x="7734761" y="4562573"/>
            <a:ext cx="136364" cy="685800"/>
          </a:xfrm>
          <a:prstGeom prst="upArrow">
            <a:avLst/>
          </a:prstGeom>
          <a:gradFill flip="none" rotWithShape="1">
            <a:gsLst>
              <a:gs pos="0">
                <a:srgbClr val="3366FF"/>
              </a:gs>
              <a:gs pos="100000">
                <a:srgbClr val="07FF1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U-Turn Arrow 64"/>
          <p:cNvSpPr/>
          <p:nvPr/>
        </p:nvSpPr>
        <p:spPr>
          <a:xfrm flipH="1" flipV="1">
            <a:off x="7967182" y="5399929"/>
            <a:ext cx="325862" cy="401036"/>
          </a:xfrm>
          <a:prstGeom prst="uturnArrow">
            <a:avLst>
              <a:gd name="adj1" fmla="val 17117"/>
              <a:gd name="adj2" fmla="val 25000"/>
              <a:gd name="adj3" fmla="val 25000"/>
              <a:gd name="adj4" fmla="val 43750"/>
              <a:gd name="adj5" fmla="val 7500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U-Turn Arrow 52"/>
          <p:cNvSpPr/>
          <p:nvPr/>
        </p:nvSpPr>
        <p:spPr>
          <a:xfrm flipV="1">
            <a:off x="7112849" y="5805911"/>
            <a:ext cx="325862" cy="401036"/>
          </a:xfrm>
          <a:prstGeom prst="uturnArrow">
            <a:avLst>
              <a:gd name="adj1" fmla="val 17117"/>
              <a:gd name="adj2" fmla="val 25000"/>
              <a:gd name="adj3" fmla="val 25000"/>
              <a:gd name="adj4" fmla="val 43750"/>
              <a:gd name="adj5" fmla="val 7500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Footer Placeholder 3"/>
          <p:cNvSpPr>
            <a:spLocks noGrp="1"/>
          </p:cNvSpPr>
          <p:nvPr>
            <p:ph type="ftr" sz="quarter" idx="11"/>
          </p:nvPr>
        </p:nvSpPr>
        <p:spPr/>
        <p:txBody>
          <a:bodyPr/>
          <a:lstStyle/>
          <a:p>
            <a:r>
              <a:rPr lang="en-US"/>
              <a:t>M.Feeney</a:t>
            </a:r>
          </a:p>
        </p:txBody>
      </p:sp>
      <p:sp>
        <p:nvSpPr>
          <p:cNvPr id="3" name="Slide Number Placeholder 2"/>
          <p:cNvSpPr>
            <a:spLocks noGrp="1"/>
          </p:cNvSpPr>
          <p:nvPr>
            <p:ph type="sldNum" sz="quarter" idx="12"/>
          </p:nvPr>
        </p:nvSpPr>
        <p:spPr/>
        <p:txBody>
          <a:bodyPr/>
          <a:lstStyle/>
          <a:p>
            <a:fld id="{621E0AE9-3FB6-43E9-92C6-B8977F55A0B5}" type="slidenum">
              <a:rPr lang="en-US" smtClean="0"/>
              <a:pPr/>
              <a:t>7</a:t>
            </a:fld>
            <a:endParaRPr lang="en-US" dirty="0"/>
          </a:p>
        </p:txBody>
      </p:sp>
      <p:sp>
        <p:nvSpPr>
          <p:cNvPr id="6" name="Content Placeholder 5"/>
          <p:cNvSpPr>
            <a:spLocks noGrp="1"/>
          </p:cNvSpPr>
          <p:nvPr>
            <p:ph idx="1"/>
          </p:nvPr>
        </p:nvSpPr>
        <p:spPr>
          <a:xfrm>
            <a:off x="981250" y="2539904"/>
            <a:ext cx="3925189" cy="3306652"/>
          </a:xfrm>
        </p:spPr>
        <p:txBody>
          <a:bodyPr>
            <a:normAutofit fontScale="55000" lnSpcReduction="20000"/>
          </a:bodyPr>
          <a:lstStyle/>
          <a:p>
            <a:r>
              <a:rPr lang="en-US" sz="3600" b="1" dirty="0"/>
              <a:t>Fan Tray Circulates Air</a:t>
            </a:r>
          </a:p>
          <a:p>
            <a:pPr lvl="1"/>
            <a:r>
              <a:rPr lang="en-US" dirty="0"/>
              <a:t>The fan tray draws air from the inside of the rack upwards. The air hits the top of the rack and follows the path of least resistance (2 slots out the sides). From the increased pressure, the air is forced down the sides of the rack between the insulative foam on the panels and some panels that form a channel (not shown). The air exists into the main body of the rack through two slots in the bottom and repeats the cycle.</a:t>
            </a:r>
          </a:p>
          <a:p>
            <a:r>
              <a:rPr lang="en-US" sz="3600" b="1" dirty="0"/>
              <a:t>Natural Convection</a:t>
            </a:r>
          </a:p>
          <a:p>
            <a:pPr lvl="1"/>
            <a:r>
              <a:rPr lang="en-US" dirty="0"/>
              <a:t>The typical orientation of the rack is vertical (or nearly vertical). From natural convection and with the assistance of the fan tray, hot air rises to the top of the rack.</a:t>
            </a:r>
          </a:p>
          <a:p>
            <a:endParaRPr lang="en-US" dirty="0"/>
          </a:p>
          <a:p>
            <a:endParaRPr lang="en-US" dirty="0"/>
          </a:p>
        </p:txBody>
      </p:sp>
      <p:cxnSp>
        <p:nvCxnSpPr>
          <p:cNvPr id="11" name="Straight Arrow Connector 10"/>
          <p:cNvCxnSpPr/>
          <p:nvPr/>
        </p:nvCxnSpPr>
        <p:spPr>
          <a:xfrm flipV="1">
            <a:off x="4833257" y="1777478"/>
            <a:ext cx="2435982" cy="144870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46171" y="3941642"/>
            <a:ext cx="2682689" cy="62093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0" name="Frame 79"/>
          <p:cNvSpPr/>
          <p:nvPr/>
        </p:nvSpPr>
        <p:spPr>
          <a:xfrm>
            <a:off x="10107010" y="927708"/>
            <a:ext cx="1495626" cy="5012954"/>
          </a:xfrm>
          <a:prstGeom prst="frame">
            <a:avLst>
              <a:gd name="adj1" fmla="val 9707"/>
            </a:avLst>
          </a:prstGeom>
          <a:solidFill>
            <a:schemeClr val="accent2">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p:cNvCxnSpPr/>
          <p:nvPr/>
        </p:nvCxnSpPr>
        <p:spPr>
          <a:xfrm>
            <a:off x="10407806" y="1440144"/>
            <a:ext cx="0" cy="4066063"/>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1299163" y="1447725"/>
            <a:ext cx="0" cy="4066063"/>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10407805" y="1440144"/>
            <a:ext cx="900892" cy="1193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83004" y="1429004"/>
            <a:ext cx="192176" cy="13367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10756058" y="1436586"/>
            <a:ext cx="192176" cy="13367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11012400" y="1433028"/>
            <a:ext cx="192176" cy="13367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Up Arrow 10"/>
          <p:cNvSpPr/>
          <p:nvPr/>
        </p:nvSpPr>
        <p:spPr>
          <a:xfrm>
            <a:off x="10516426" y="1351025"/>
            <a:ext cx="125332" cy="311917"/>
          </a:xfrm>
          <a:prstGeom prst="upArrow">
            <a:avLst/>
          </a:prstGeom>
          <a:gradFill flip="none" rotWithShape="1">
            <a:gsLst>
              <a:gs pos="0">
                <a:srgbClr val="FF0000"/>
              </a:gs>
              <a:gs pos="100000">
                <a:srgbClr val="0000F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Up Arrow 33"/>
          <p:cNvSpPr/>
          <p:nvPr/>
        </p:nvSpPr>
        <p:spPr>
          <a:xfrm>
            <a:off x="10806190" y="1358606"/>
            <a:ext cx="125332" cy="311917"/>
          </a:xfrm>
          <a:prstGeom prst="upArrow">
            <a:avLst/>
          </a:prstGeom>
          <a:gradFill flip="none" rotWithShape="1">
            <a:gsLst>
              <a:gs pos="0">
                <a:srgbClr val="FF0000"/>
              </a:gs>
              <a:gs pos="100000">
                <a:srgbClr val="0000F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Up Arrow 35"/>
          <p:cNvSpPr/>
          <p:nvPr/>
        </p:nvSpPr>
        <p:spPr>
          <a:xfrm>
            <a:off x="11079243" y="1343907"/>
            <a:ext cx="125332" cy="311917"/>
          </a:xfrm>
          <a:prstGeom prst="upArrow">
            <a:avLst/>
          </a:prstGeom>
          <a:gradFill flip="none" rotWithShape="1">
            <a:gsLst>
              <a:gs pos="0">
                <a:srgbClr val="FF0000"/>
              </a:gs>
              <a:gs pos="100000">
                <a:srgbClr val="0000F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Up Arrow 37"/>
          <p:cNvSpPr/>
          <p:nvPr/>
        </p:nvSpPr>
        <p:spPr>
          <a:xfrm>
            <a:off x="10588945" y="2049277"/>
            <a:ext cx="136364" cy="685800"/>
          </a:xfrm>
          <a:prstGeom prst="upArrow">
            <a:avLst/>
          </a:prstGeom>
          <a:gradFill flip="none" rotWithShape="1">
            <a:gsLst>
              <a:gs pos="0">
                <a:srgbClr val="FFFF00"/>
              </a:gs>
              <a:gs pos="100000">
                <a:srgbClr val="FF00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Up Arrow 39"/>
          <p:cNvSpPr/>
          <p:nvPr/>
        </p:nvSpPr>
        <p:spPr>
          <a:xfrm>
            <a:off x="10945555" y="2056858"/>
            <a:ext cx="136364" cy="685800"/>
          </a:xfrm>
          <a:prstGeom prst="upArrow">
            <a:avLst/>
          </a:prstGeom>
          <a:gradFill flip="none" rotWithShape="1">
            <a:gsLst>
              <a:gs pos="0">
                <a:srgbClr val="FFFF00"/>
              </a:gs>
              <a:gs pos="100000">
                <a:srgbClr val="FF00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Up Arrow 40"/>
          <p:cNvSpPr/>
          <p:nvPr/>
        </p:nvSpPr>
        <p:spPr>
          <a:xfrm>
            <a:off x="10602980" y="3237687"/>
            <a:ext cx="136364" cy="685800"/>
          </a:xfrm>
          <a:prstGeom prst="upArrow">
            <a:avLst/>
          </a:prstGeom>
          <a:gradFill flip="none" rotWithShape="1">
            <a:gsLst>
              <a:gs pos="0">
                <a:srgbClr val="07FF1A"/>
              </a:gs>
              <a:gs pos="100000">
                <a:srgbClr val="FFFF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Up Arrow 42"/>
          <p:cNvSpPr/>
          <p:nvPr/>
        </p:nvSpPr>
        <p:spPr>
          <a:xfrm>
            <a:off x="10967943" y="3245270"/>
            <a:ext cx="136364" cy="685800"/>
          </a:xfrm>
          <a:prstGeom prst="upArrow">
            <a:avLst/>
          </a:prstGeom>
          <a:gradFill flip="none" rotWithShape="1">
            <a:gsLst>
              <a:gs pos="0">
                <a:srgbClr val="07FF1A"/>
              </a:gs>
              <a:gs pos="100000">
                <a:srgbClr val="FFFF00"/>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Up Arrow 44"/>
          <p:cNvSpPr/>
          <p:nvPr/>
        </p:nvSpPr>
        <p:spPr>
          <a:xfrm>
            <a:off x="10633726" y="4526357"/>
            <a:ext cx="136364" cy="685800"/>
          </a:xfrm>
          <a:prstGeom prst="upArrow">
            <a:avLst/>
          </a:prstGeom>
          <a:gradFill flip="none" rotWithShape="1">
            <a:gsLst>
              <a:gs pos="0">
                <a:srgbClr val="3366FF"/>
              </a:gs>
              <a:gs pos="100000">
                <a:srgbClr val="07FF1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Up Arrow 46"/>
          <p:cNvSpPr/>
          <p:nvPr/>
        </p:nvSpPr>
        <p:spPr>
          <a:xfrm>
            <a:off x="10998688" y="4533940"/>
            <a:ext cx="136364" cy="685800"/>
          </a:xfrm>
          <a:prstGeom prst="upArrow">
            <a:avLst/>
          </a:prstGeom>
          <a:gradFill flip="none" rotWithShape="1">
            <a:gsLst>
              <a:gs pos="0">
                <a:srgbClr val="3366FF"/>
              </a:gs>
              <a:gs pos="100000">
                <a:srgbClr val="07FF1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U-Turn Arrow 11"/>
          <p:cNvSpPr/>
          <p:nvPr/>
        </p:nvSpPr>
        <p:spPr>
          <a:xfrm flipV="1">
            <a:off x="10300164" y="5306453"/>
            <a:ext cx="325862" cy="401036"/>
          </a:xfrm>
          <a:prstGeom prst="uturnArrow">
            <a:avLst>
              <a:gd name="adj1" fmla="val 17117"/>
              <a:gd name="adj2" fmla="val 25000"/>
              <a:gd name="adj3" fmla="val 25000"/>
              <a:gd name="adj4" fmla="val 43750"/>
              <a:gd name="adj5" fmla="val 7500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Circular Arrow 12"/>
          <p:cNvSpPr/>
          <p:nvPr/>
        </p:nvSpPr>
        <p:spPr>
          <a:xfrm flipH="1">
            <a:off x="10232212" y="1160845"/>
            <a:ext cx="471950" cy="697957"/>
          </a:xfrm>
          <a:prstGeom prst="circularArrow">
            <a:avLst>
              <a:gd name="adj1" fmla="val 12500"/>
              <a:gd name="adj2" fmla="val 1142319"/>
              <a:gd name="adj3" fmla="val 20457681"/>
              <a:gd name="adj4" fmla="val 15977198"/>
              <a:gd name="adj5" fmla="val 16521"/>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Up Arrow 47"/>
          <p:cNvSpPr/>
          <p:nvPr/>
        </p:nvSpPr>
        <p:spPr>
          <a:xfrm flipV="1">
            <a:off x="10257957" y="3266158"/>
            <a:ext cx="128713" cy="623515"/>
          </a:xfrm>
          <a:prstGeom prst="upArrow">
            <a:avLst/>
          </a:prstGeom>
          <a:gradFill flip="none" rotWithShape="1">
            <a:gsLst>
              <a:gs pos="0">
                <a:srgbClr val="0000FF"/>
              </a:gs>
              <a:gs pos="100000">
                <a:srgbClr val="3366F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Up Arrow 53"/>
          <p:cNvSpPr/>
          <p:nvPr/>
        </p:nvSpPr>
        <p:spPr>
          <a:xfrm flipV="1">
            <a:off x="11316153" y="3292697"/>
            <a:ext cx="128713" cy="623515"/>
          </a:xfrm>
          <a:prstGeom prst="upArrow">
            <a:avLst/>
          </a:prstGeom>
          <a:gradFill flip="none" rotWithShape="1">
            <a:gsLst>
              <a:gs pos="0">
                <a:srgbClr val="0000FF"/>
              </a:gs>
              <a:gs pos="100000">
                <a:srgbClr val="3366F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0" name="U-Turn Arrow 54"/>
          <p:cNvSpPr/>
          <p:nvPr/>
        </p:nvSpPr>
        <p:spPr>
          <a:xfrm flipH="1" flipV="1">
            <a:off x="11083773" y="5298666"/>
            <a:ext cx="325862" cy="401036"/>
          </a:xfrm>
          <a:prstGeom prst="uturnArrow">
            <a:avLst>
              <a:gd name="adj1" fmla="val 17117"/>
              <a:gd name="adj2" fmla="val 25000"/>
              <a:gd name="adj3" fmla="val 25000"/>
              <a:gd name="adj4" fmla="val 43750"/>
              <a:gd name="adj5" fmla="val 7500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Circular Arrow 55"/>
          <p:cNvSpPr/>
          <p:nvPr/>
        </p:nvSpPr>
        <p:spPr>
          <a:xfrm>
            <a:off x="10990078" y="1175942"/>
            <a:ext cx="471950" cy="697957"/>
          </a:xfrm>
          <a:prstGeom prst="circularArrow">
            <a:avLst>
              <a:gd name="adj1" fmla="val 12500"/>
              <a:gd name="adj2" fmla="val 1142319"/>
              <a:gd name="adj3" fmla="val 20457681"/>
              <a:gd name="adj4" fmla="val 15977198"/>
              <a:gd name="adj5" fmla="val 16521"/>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Right Arrow 13"/>
          <p:cNvSpPr/>
          <p:nvPr/>
        </p:nvSpPr>
        <p:spPr>
          <a:xfrm>
            <a:off x="10935844" y="1195171"/>
            <a:ext cx="205942" cy="125861"/>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Left Arrow 15"/>
          <p:cNvSpPr/>
          <p:nvPr/>
        </p:nvSpPr>
        <p:spPr>
          <a:xfrm>
            <a:off x="10575449" y="1172287"/>
            <a:ext cx="231683" cy="148745"/>
          </a:xfrm>
          <a:prstGeom prst="lef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8597652" y="2419493"/>
            <a:ext cx="1495964" cy="307777"/>
          </a:xfrm>
          <a:prstGeom prst="rect">
            <a:avLst/>
          </a:prstGeom>
          <a:noFill/>
        </p:spPr>
        <p:txBody>
          <a:bodyPr wrap="square" rtlCol="0">
            <a:spAutoFit/>
          </a:bodyPr>
          <a:lstStyle/>
          <a:p>
            <a:r>
              <a:rPr lang="en-US" sz="1400" dirty="0" err="1"/>
              <a:t>Foamcore</a:t>
            </a:r>
            <a:r>
              <a:rPr lang="en-US" sz="1400" dirty="0"/>
              <a:t> Panels</a:t>
            </a:r>
          </a:p>
        </p:txBody>
      </p:sp>
      <p:sp>
        <p:nvSpPr>
          <p:cNvPr id="121" name="TextBox 120"/>
          <p:cNvSpPr txBox="1"/>
          <p:nvPr/>
        </p:nvSpPr>
        <p:spPr>
          <a:xfrm>
            <a:off x="8651181" y="4172204"/>
            <a:ext cx="1345358" cy="307777"/>
          </a:xfrm>
          <a:prstGeom prst="rect">
            <a:avLst/>
          </a:prstGeom>
          <a:noFill/>
        </p:spPr>
        <p:txBody>
          <a:bodyPr wrap="square" rtlCol="0">
            <a:spAutoFit/>
          </a:bodyPr>
          <a:lstStyle/>
          <a:p>
            <a:r>
              <a:rPr lang="en-US" sz="1400" dirty="0"/>
              <a:t>Cool Air Buffer</a:t>
            </a:r>
          </a:p>
        </p:txBody>
      </p:sp>
      <p:cxnSp>
        <p:nvCxnSpPr>
          <p:cNvPr id="126" name="Straight Arrow Connector 125"/>
          <p:cNvCxnSpPr/>
          <p:nvPr/>
        </p:nvCxnSpPr>
        <p:spPr>
          <a:xfrm flipV="1">
            <a:off x="9974352" y="2419494"/>
            <a:ext cx="412318" cy="169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V="1">
            <a:off x="9847670" y="4252107"/>
            <a:ext cx="474643" cy="73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Title 1"/>
          <p:cNvSpPr>
            <a:spLocks noGrp="1"/>
          </p:cNvSpPr>
          <p:nvPr>
            <p:ph type="title"/>
          </p:nvPr>
        </p:nvSpPr>
        <p:spPr>
          <a:xfrm>
            <a:off x="0" y="-8816"/>
            <a:ext cx="10515600" cy="1325563"/>
          </a:xfrm>
        </p:spPr>
        <p:txBody>
          <a:bodyPr>
            <a:normAutofit/>
          </a:bodyPr>
          <a:lstStyle/>
          <a:p>
            <a:r>
              <a:rPr lang="en-US" sz="4000" b="1" dirty="0"/>
              <a:t>Hardware Overview</a:t>
            </a:r>
            <a:r>
              <a:rPr lang="en-US" sz="4000" dirty="0"/>
              <a:t>:</a:t>
            </a:r>
            <a:r>
              <a:rPr lang="en-US" sz="2400" dirty="0"/>
              <a:t> </a:t>
            </a:r>
            <a:br>
              <a:rPr lang="en-US" sz="2400" dirty="0"/>
            </a:br>
            <a:r>
              <a:rPr lang="en-US" sz="2800" dirty="0"/>
              <a:t>Electronics Rack</a:t>
            </a:r>
          </a:p>
        </p:txBody>
      </p:sp>
    </p:spTree>
    <p:extLst>
      <p:ext uri="{BB962C8B-B14F-4D97-AF65-F5344CB8AC3E}">
        <p14:creationId xmlns:p14="http://schemas.microsoft.com/office/powerpoint/2010/main" val="19769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M.Feeney</a:t>
            </a:r>
          </a:p>
        </p:txBody>
      </p:sp>
      <p:pic>
        <p:nvPicPr>
          <p:cNvPr id="6" name="Picture 5"/>
          <p:cNvPicPr>
            <a:picLocks noChangeAspect="1"/>
          </p:cNvPicPr>
          <p:nvPr/>
        </p:nvPicPr>
        <p:blipFill>
          <a:blip r:embed="rId2"/>
          <a:stretch>
            <a:fillRect/>
          </a:stretch>
        </p:blipFill>
        <p:spPr>
          <a:xfrm>
            <a:off x="960458" y="3813273"/>
            <a:ext cx="3965025" cy="2403473"/>
          </a:xfrm>
          <a:prstGeom prst="rect">
            <a:avLst/>
          </a:prstGeom>
        </p:spPr>
      </p:pic>
      <p:pic>
        <p:nvPicPr>
          <p:cNvPr id="8" name="Content Placeholder 7"/>
          <p:cNvPicPr>
            <a:picLocks noGrp="1" noChangeAspect="1"/>
          </p:cNvPicPr>
          <p:nvPr>
            <p:ph idx="1"/>
          </p:nvPr>
        </p:nvPicPr>
        <p:blipFill>
          <a:blip r:embed="rId3"/>
          <a:stretch>
            <a:fillRect/>
          </a:stretch>
        </p:blipFill>
        <p:spPr>
          <a:xfrm>
            <a:off x="960458" y="1548247"/>
            <a:ext cx="4644118" cy="2407468"/>
          </a:xfrm>
          <a:prstGeom prst="rect">
            <a:avLst/>
          </a:prstGeom>
        </p:spPr>
      </p:pic>
      <p:pic>
        <p:nvPicPr>
          <p:cNvPr id="9" name="Picture 8"/>
          <p:cNvPicPr>
            <a:picLocks noChangeAspect="1"/>
          </p:cNvPicPr>
          <p:nvPr/>
        </p:nvPicPr>
        <p:blipFill>
          <a:blip r:embed="rId4"/>
          <a:stretch>
            <a:fillRect/>
          </a:stretch>
        </p:blipFill>
        <p:spPr>
          <a:xfrm>
            <a:off x="8022947" y="3327027"/>
            <a:ext cx="3876286" cy="3029323"/>
          </a:xfrm>
          <a:prstGeom prst="rect">
            <a:avLst/>
          </a:prstGeom>
        </p:spPr>
      </p:pic>
      <p:sp>
        <p:nvSpPr>
          <p:cNvPr id="12" name="TextBox 11"/>
          <p:cNvSpPr txBox="1"/>
          <p:nvPr/>
        </p:nvSpPr>
        <p:spPr>
          <a:xfrm>
            <a:off x="6292555" y="1899871"/>
            <a:ext cx="4124770"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Archon Controllers</a:t>
            </a:r>
          </a:p>
          <a:p>
            <a:r>
              <a:rPr lang="en-US" sz="1200"/>
              <a:t>The Archon Controllers mount to the telescope with a bent aluminum sheet metal bracket. Each Archon can be conveniently removed from the bracket with 4 screws. The Archons mount outside the telescope tube at the base of the camera support structure legs (4 Archons for the science CCDs and 1 Archon for the guide-focus CCDs)</a:t>
            </a:r>
          </a:p>
        </p:txBody>
      </p:sp>
      <p:sp>
        <p:nvSpPr>
          <p:cNvPr id="13" name="TextBox 12"/>
          <p:cNvSpPr txBox="1"/>
          <p:nvPr/>
        </p:nvSpPr>
        <p:spPr>
          <a:xfrm>
            <a:off x="5101329" y="4644332"/>
            <a:ext cx="2837203" cy="166199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err="1"/>
              <a:t>Coldplate</a:t>
            </a:r>
            <a:endParaRPr lang="en-US"/>
          </a:p>
          <a:p>
            <a:r>
              <a:rPr lang="en-US" sz="1200"/>
              <a:t>Each Archon is equipped with a </a:t>
            </a:r>
            <a:r>
              <a:rPr lang="en-US" sz="1200" err="1"/>
              <a:t>Lytron</a:t>
            </a:r>
            <a:r>
              <a:rPr lang="en-US" sz="1200"/>
              <a:t> CP15G01 cold plate which draws heat from the motherboard plane. The </a:t>
            </a:r>
            <a:r>
              <a:rPr lang="en-US" sz="1200" err="1"/>
              <a:t>coldplate</a:t>
            </a:r>
            <a:r>
              <a:rPr lang="en-US" sz="1200"/>
              <a:t> was modified with a threaded hole pattern such that it could be bolted securely to the motherboard plane and have solid thermal conduction.</a:t>
            </a:r>
          </a:p>
        </p:txBody>
      </p:sp>
      <p:cxnSp>
        <p:nvCxnSpPr>
          <p:cNvPr id="15" name="Straight Arrow Connector 14"/>
          <p:cNvCxnSpPr>
            <a:stCxn id="12" idx="1"/>
          </p:cNvCxnSpPr>
          <p:nvPr/>
        </p:nvCxnSpPr>
        <p:spPr>
          <a:xfrm flipH="1">
            <a:off x="5272755" y="2638535"/>
            <a:ext cx="1019800" cy="184666"/>
          </a:xfrm>
          <a:prstGeom prst="straightConnector1">
            <a:avLst/>
          </a:prstGeom>
          <a:ln w="28575">
            <a:tailEnd type="triangle"/>
          </a:ln>
        </p:spPr>
        <p:style>
          <a:lnRef idx="2">
            <a:schemeClr val="accent1"/>
          </a:lnRef>
          <a:fillRef idx="1">
            <a:schemeClr val="lt1"/>
          </a:fillRef>
          <a:effectRef idx="0">
            <a:schemeClr val="accent1"/>
          </a:effectRef>
          <a:fontRef idx="minor">
            <a:schemeClr val="dk1"/>
          </a:fontRef>
        </p:style>
      </p:cxnSp>
      <p:cxnSp>
        <p:nvCxnSpPr>
          <p:cNvPr id="17" name="Straight Arrow Connector 16"/>
          <p:cNvCxnSpPr>
            <a:stCxn id="12" idx="1"/>
          </p:cNvCxnSpPr>
          <p:nvPr/>
        </p:nvCxnSpPr>
        <p:spPr>
          <a:xfrm flipH="1">
            <a:off x="4477997" y="2638535"/>
            <a:ext cx="1814558" cy="1976316"/>
          </a:xfrm>
          <a:prstGeom prst="straightConnector1">
            <a:avLst/>
          </a:prstGeom>
          <a:ln w="28575">
            <a:tailEnd type="triangle"/>
          </a:ln>
        </p:spPr>
        <p:style>
          <a:lnRef idx="2">
            <a:schemeClr val="accent1"/>
          </a:lnRef>
          <a:fillRef idx="1">
            <a:schemeClr val="lt1"/>
          </a:fillRef>
          <a:effectRef idx="0">
            <a:schemeClr val="accent1"/>
          </a:effectRef>
          <a:fontRef idx="minor">
            <a:schemeClr val="dk1"/>
          </a:fontRef>
        </p:style>
      </p:cxnSp>
      <p:cxnSp>
        <p:nvCxnSpPr>
          <p:cNvPr id="21" name="Straight Arrow Connector 20"/>
          <p:cNvCxnSpPr>
            <a:stCxn id="13" idx="3"/>
          </p:cNvCxnSpPr>
          <p:nvPr/>
        </p:nvCxnSpPr>
        <p:spPr>
          <a:xfrm flipV="1">
            <a:off x="7938532" y="4452366"/>
            <a:ext cx="1607120" cy="1022963"/>
          </a:xfrm>
          <a:prstGeom prst="straightConnector1">
            <a:avLst/>
          </a:prstGeom>
          <a:ln w="28575">
            <a:tailEnd type="triangle"/>
          </a:ln>
        </p:spPr>
        <p:style>
          <a:lnRef idx="2">
            <a:schemeClr val="accent1"/>
          </a:lnRef>
          <a:fillRef idx="1">
            <a:schemeClr val="lt1"/>
          </a:fillRef>
          <a:effectRef idx="0">
            <a:schemeClr val="accent1"/>
          </a:effectRef>
          <a:fontRef idx="minor">
            <a:schemeClr val="dk1"/>
          </a:fontRef>
        </p:style>
      </p:cxnSp>
      <p:sp>
        <p:nvSpPr>
          <p:cNvPr id="3" name="Slide Number Placeholder 2"/>
          <p:cNvSpPr>
            <a:spLocks noGrp="1"/>
          </p:cNvSpPr>
          <p:nvPr>
            <p:ph type="sldNum" sz="quarter" idx="12"/>
          </p:nvPr>
        </p:nvSpPr>
        <p:spPr/>
        <p:txBody>
          <a:bodyPr/>
          <a:lstStyle/>
          <a:p>
            <a:fld id="{621E0AE9-3FB6-43E9-92C6-B8977F55A0B5}" type="slidenum">
              <a:rPr lang="en-US" smtClean="0"/>
              <a:pPr/>
              <a:t>8</a:t>
            </a:fld>
            <a:endParaRPr lang="en-US"/>
          </a:p>
        </p:txBody>
      </p:sp>
      <p:sp>
        <p:nvSpPr>
          <p:cNvPr id="14" name="Title 1"/>
          <p:cNvSpPr>
            <a:spLocks noGrp="1"/>
          </p:cNvSpPr>
          <p:nvPr>
            <p:ph type="title"/>
          </p:nvPr>
        </p:nvSpPr>
        <p:spPr>
          <a:xfrm>
            <a:off x="0" y="-563"/>
            <a:ext cx="10515600" cy="1325563"/>
          </a:xfrm>
        </p:spPr>
        <p:txBody>
          <a:bodyPr>
            <a:normAutofit/>
          </a:bodyPr>
          <a:lstStyle/>
          <a:p>
            <a:r>
              <a:rPr lang="en-US" sz="4000" b="1" dirty="0"/>
              <a:t>Hardware Overview</a:t>
            </a:r>
            <a:r>
              <a:rPr lang="en-US" sz="4000" dirty="0"/>
              <a:t>:</a:t>
            </a:r>
            <a:r>
              <a:rPr lang="en-US" sz="2400" dirty="0"/>
              <a:t> </a:t>
            </a:r>
            <a:br>
              <a:rPr lang="en-US" sz="2400" dirty="0"/>
            </a:br>
            <a:r>
              <a:rPr lang="en-US" sz="2800" dirty="0"/>
              <a:t>Archon Controllers</a:t>
            </a:r>
          </a:p>
        </p:txBody>
      </p:sp>
    </p:spTree>
    <p:extLst>
      <p:ext uri="{BB962C8B-B14F-4D97-AF65-F5344CB8AC3E}">
        <p14:creationId xmlns:p14="http://schemas.microsoft.com/office/powerpoint/2010/main" val="115896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dirty="0"/>
              <a:t>Heat Dissipation	</a:t>
            </a:r>
          </a:p>
        </p:txBody>
      </p:sp>
      <p:sp>
        <p:nvSpPr>
          <p:cNvPr id="3" name="Content Placeholder 2"/>
          <p:cNvSpPr>
            <a:spLocks noGrp="1"/>
          </p:cNvSpPr>
          <p:nvPr>
            <p:ph idx="1"/>
          </p:nvPr>
        </p:nvSpPr>
        <p:spPr>
          <a:xfrm>
            <a:off x="6049182" y="802638"/>
            <a:ext cx="5408696" cy="5252722"/>
          </a:xfrm>
        </p:spPr>
        <p:txBody>
          <a:bodyPr anchor="ctr">
            <a:normAutofit fontScale="92500" lnSpcReduction="10000"/>
          </a:bodyPr>
          <a:lstStyle/>
          <a:p>
            <a:pPr>
              <a:lnSpc>
                <a:spcPct val="70000"/>
              </a:lnSpc>
            </a:pPr>
            <a:r>
              <a:rPr lang="en-US" sz="2000" dirty="0">
                <a:solidFill>
                  <a:schemeClr val="bg1"/>
                </a:solidFill>
              </a:rPr>
              <a:t>Hardware Overview</a:t>
            </a:r>
          </a:p>
          <a:p>
            <a:pPr lvl="1">
              <a:lnSpc>
                <a:spcPct val="70000"/>
              </a:lnSpc>
            </a:pPr>
            <a:r>
              <a:rPr lang="en-US" sz="1100" dirty="0">
                <a:solidFill>
                  <a:schemeClr val="bg1"/>
                </a:solidFill>
              </a:rPr>
              <a:t>What equipment? Where is it located?</a:t>
            </a:r>
          </a:p>
          <a:p>
            <a:pPr lvl="1">
              <a:lnSpc>
                <a:spcPct val="70000"/>
              </a:lnSpc>
            </a:pPr>
            <a:r>
              <a:rPr lang="en-US" sz="1100" dirty="0">
                <a:solidFill>
                  <a:schemeClr val="bg1"/>
                </a:solidFill>
              </a:rPr>
              <a:t>Why do we need to cool it?</a:t>
            </a:r>
          </a:p>
          <a:p>
            <a:pPr>
              <a:lnSpc>
                <a:spcPct val="70000"/>
              </a:lnSpc>
            </a:pPr>
            <a:r>
              <a:rPr lang="en-US" sz="2000" dirty="0">
                <a:solidFill>
                  <a:schemeClr val="bg1"/>
                </a:solidFill>
              </a:rPr>
              <a:t>Heat Dissipation</a:t>
            </a:r>
          </a:p>
          <a:p>
            <a:pPr lvl="1">
              <a:lnSpc>
                <a:spcPct val="70000"/>
              </a:lnSpc>
            </a:pPr>
            <a:r>
              <a:rPr lang="en-US" sz="1100" dirty="0">
                <a:solidFill>
                  <a:schemeClr val="bg1"/>
                </a:solidFill>
              </a:rPr>
              <a:t>Measured Power</a:t>
            </a:r>
          </a:p>
          <a:p>
            <a:pPr lvl="1">
              <a:lnSpc>
                <a:spcPct val="70000"/>
              </a:lnSpc>
            </a:pPr>
            <a:r>
              <a:rPr lang="en-US" sz="1100" dirty="0">
                <a:solidFill>
                  <a:schemeClr val="bg1"/>
                </a:solidFill>
              </a:rPr>
              <a:t>Required Flow Calculations</a:t>
            </a:r>
          </a:p>
          <a:p>
            <a:pPr>
              <a:lnSpc>
                <a:spcPct val="70000"/>
              </a:lnSpc>
            </a:pPr>
            <a:r>
              <a:rPr lang="en-US" sz="2000" dirty="0">
                <a:solidFill>
                  <a:schemeClr val="bg1"/>
                </a:solidFill>
              </a:rPr>
              <a:t>Cooling Equipment Specifications</a:t>
            </a:r>
          </a:p>
          <a:p>
            <a:pPr lvl="1">
              <a:lnSpc>
                <a:spcPct val="70000"/>
              </a:lnSpc>
            </a:pPr>
            <a:r>
              <a:rPr lang="en-US" sz="1100" dirty="0">
                <a:solidFill>
                  <a:schemeClr val="bg1"/>
                </a:solidFill>
              </a:rPr>
              <a:t>Chiller</a:t>
            </a:r>
          </a:p>
          <a:p>
            <a:pPr lvl="1">
              <a:lnSpc>
                <a:spcPct val="70000"/>
              </a:lnSpc>
            </a:pPr>
            <a:r>
              <a:rPr lang="en-US" sz="1100" dirty="0">
                <a:solidFill>
                  <a:schemeClr val="bg1"/>
                </a:solidFill>
              </a:rPr>
              <a:t>Electronics Rack Heat Exchanger</a:t>
            </a:r>
          </a:p>
          <a:p>
            <a:pPr lvl="1">
              <a:lnSpc>
                <a:spcPct val="70000"/>
              </a:lnSpc>
            </a:pPr>
            <a:r>
              <a:rPr lang="en-US" sz="1100" dirty="0">
                <a:solidFill>
                  <a:schemeClr val="bg1"/>
                </a:solidFill>
              </a:rPr>
              <a:t>Archon Controller Heat Exchanger</a:t>
            </a:r>
          </a:p>
          <a:p>
            <a:pPr>
              <a:lnSpc>
                <a:spcPct val="70000"/>
              </a:lnSpc>
            </a:pPr>
            <a:r>
              <a:rPr lang="en-US" sz="2000" dirty="0">
                <a:solidFill>
                  <a:schemeClr val="bg1"/>
                </a:solidFill>
              </a:rPr>
              <a:t>Plumbing Schemes</a:t>
            </a:r>
          </a:p>
          <a:p>
            <a:pPr lvl="1">
              <a:lnSpc>
                <a:spcPct val="70000"/>
              </a:lnSpc>
            </a:pPr>
            <a:r>
              <a:rPr lang="en-US" sz="1100" dirty="0">
                <a:solidFill>
                  <a:schemeClr val="bg1"/>
                </a:solidFill>
              </a:rPr>
              <a:t>Serial</a:t>
            </a:r>
          </a:p>
          <a:p>
            <a:pPr lvl="1">
              <a:lnSpc>
                <a:spcPct val="70000"/>
              </a:lnSpc>
            </a:pPr>
            <a:r>
              <a:rPr lang="en-US" sz="1100" dirty="0">
                <a:solidFill>
                  <a:schemeClr val="bg1"/>
                </a:solidFill>
              </a:rPr>
              <a:t>Parallel</a:t>
            </a:r>
          </a:p>
          <a:p>
            <a:pPr lvl="1">
              <a:lnSpc>
                <a:spcPct val="70000"/>
              </a:lnSpc>
            </a:pPr>
            <a:r>
              <a:rPr lang="en-US" sz="1100" dirty="0">
                <a:solidFill>
                  <a:schemeClr val="bg1"/>
                </a:solidFill>
              </a:rPr>
              <a:t>Combination</a:t>
            </a:r>
          </a:p>
          <a:p>
            <a:pPr>
              <a:lnSpc>
                <a:spcPct val="70000"/>
              </a:lnSpc>
            </a:pPr>
            <a:r>
              <a:rPr lang="en-US" sz="2000" dirty="0">
                <a:solidFill>
                  <a:schemeClr val="bg1"/>
                </a:solidFill>
              </a:rPr>
              <a:t>Rough Circuit Analysis</a:t>
            </a:r>
          </a:p>
          <a:p>
            <a:pPr lvl="1">
              <a:lnSpc>
                <a:spcPct val="70000"/>
              </a:lnSpc>
            </a:pPr>
            <a:r>
              <a:rPr lang="en-US" sz="1100" dirty="0">
                <a:solidFill>
                  <a:schemeClr val="bg1"/>
                </a:solidFill>
              </a:rPr>
              <a:t>Combination Plumbing Scheme</a:t>
            </a:r>
          </a:p>
          <a:p>
            <a:pPr>
              <a:lnSpc>
                <a:spcPct val="70000"/>
              </a:lnSpc>
            </a:pPr>
            <a:r>
              <a:rPr lang="en-US" sz="2000" dirty="0">
                <a:solidFill>
                  <a:schemeClr val="bg1"/>
                </a:solidFill>
              </a:rPr>
              <a:t>Circuit Analysis</a:t>
            </a:r>
          </a:p>
          <a:p>
            <a:pPr lvl="1">
              <a:lnSpc>
                <a:spcPct val="70000"/>
              </a:lnSpc>
            </a:pPr>
            <a:r>
              <a:rPr lang="en-US" sz="1100" dirty="0">
                <a:solidFill>
                  <a:schemeClr val="bg1"/>
                </a:solidFill>
              </a:rPr>
              <a:t>Main Lines</a:t>
            </a:r>
          </a:p>
          <a:p>
            <a:pPr lvl="1">
              <a:lnSpc>
                <a:spcPct val="70000"/>
              </a:lnSpc>
            </a:pPr>
            <a:r>
              <a:rPr lang="en-US" sz="1100" dirty="0">
                <a:solidFill>
                  <a:schemeClr val="bg1"/>
                </a:solidFill>
              </a:rPr>
              <a:t>Archon Lines</a:t>
            </a:r>
          </a:p>
          <a:p>
            <a:pPr lvl="1">
              <a:lnSpc>
                <a:spcPct val="70000"/>
              </a:lnSpc>
            </a:pPr>
            <a:r>
              <a:rPr lang="en-US" sz="1100" dirty="0">
                <a:solidFill>
                  <a:schemeClr val="bg1"/>
                </a:solidFill>
              </a:rPr>
              <a:t>E-Rack HX</a:t>
            </a:r>
          </a:p>
          <a:p>
            <a:pPr lvl="1">
              <a:lnSpc>
                <a:spcPct val="70000"/>
              </a:lnSpc>
            </a:pPr>
            <a:r>
              <a:rPr lang="en-US" sz="1100" dirty="0">
                <a:solidFill>
                  <a:schemeClr val="bg1"/>
                </a:solidFill>
              </a:rPr>
              <a:t>Archon HX</a:t>
            </a:r>
          </a:p>
          <a:p>
            <a:pPr>
              <a:lnSpc>
                <a:spcPct val="70000"/>
              </a:lnSpc>
            </a:pPr>
            <a:r>
              <a:rPr lang="en-US" sz="2000" dirty="0">
                <a:solidFill>
                  <a:schemeClr val="bg1"/>
                </a:solidFill>
              </a:rPr>
              <a:t>Thermal Performance</a:t>
            </a:r>
          </a:p>
          <a:p>
            <a:pPr lvl="1">
              <a:lnSpc>
                <a:spcPct val="70000"/>
              </a:lnSpc>
            </a:pPr>
            <a:r>
              <a:rPr lang="en-US" sz="1100" dirty="0">
                <a:solidFill>
                  <a:schemeClr val="bg1"/>
                </a:solidFill>
              </a:rPr>
              <a:t>Electronics Rack</a:t>
            </a:r>
          </a:p>
          <a:p>
            <a:pPr lvl="1">
              <a:lnSpc>
                <a:spcPct val="70000"/>
              </a:lnSpc>
            </a:pPr>
            <a:r>
              <a:rPr lang="en-US" sz="1100" dirty="0">
                <a:solidFill>
                  <a:schemeClr val="bg1"/>
                </a:solidFill>
              </a:rPr>
              <a:t>Archon Controllers</a:t>
            </a:r>
          </a:p>
          <a:p>
            <a:pPr lvl="1">
              <a:lnSpc>
                <a:spcPct val="70000"/>
              </a:lnSpc>
            </a:pPr>
            <a:r>
              <a:rPr lang="en-US" sz="1100" dirty="0">
                <a:solidFill>
                  <a:schemeClr val="bg1"/>
                </a:solidFill>
              </a:rPr>
              <a:t>Surface Temperature</a:t>
            </a:r>
          </a:p>
          <a:p>
            <a:pPr>
              <a:lnSpc>
                <a:spcPct val="70000"/>
              </a:lnSpc>
            </a:pPr>
            <a:r>
              <a:rPr lang="en-US" sz="2000" dirty="0">
                <a:solidFill>
                  <a:schemeClr val="bg1"/>
                </a:solidFill>
              </a:rPr>
              <a:t>Plumbing Hardware</a:t>
            </a:r>
          </a:p>
          <a:p>
            <a:pPr lvl="1">
              <a:lnSpc>
                <a:spcPct val="70000"/>
              </a:lnSpc>
            </a:pPr>
            <a:endParaRPr lang="en-US" sz="1100" dirty="0">
              <a:solidFill>
                <a:schemeClr val="bg1"/>
              </a:solidFill>
            </a:endParaRPr>
          </a:p>
          <a:p>
            <a:pPr lvl="1">
              <a:lnSpc>
                <a:spcPct val="70000"/>
              </a:lnSpc>
            </a:pPr>
            <a:endParaRPr lang="en-US" sz="1100" dirty="0">
              <a:solidFill>
                <a:schemeClr val="bg1"/>
              </a:solidFill>
            </a:endParaRPr>
          </a:p>
        </p:txBody>
      </p:sp>
      <p:sp>
        <p:nvSpPr>
          <p:cNvPr id="4" name="Footer Placeholder 3"/>
          <p:cNvSpPr>
            <a:spLocks noGrp="1"/>
          </p:cNvSpPr>
          <p:nvPr>
            <p:ph type="ftr" sz="quarter" idx="11"/>
          </p:nvPr>
        </p:nvSpPr>
        <p:spPr>
          <a:xfrm>
            <a:off x="6049182" y="6296683"/>
            <a:ext cx="4436815" cy="313300"/>
          </a:xfrm>
        </p:spPr>
        <p:txBody>
          <a:bodyPr>
            <a:normAutofit/>
          </a:bodyPr>
          <a:lstStyle/>
          <a:p>
            <a:pPr algn="l"/>
            <a:r>
              <a:rPr lang="en-US" sz="1050">
                <a:solidFill>
                  <a:schemeClr val="bg1">
                    <a:alpha val="70000"/>
                  </a:schemeClr>
                </a:solidFill>
              </a:rPr>
              <a:t>M.Feeney</a:t>
            </a:r>
          </a:p>
        </p:txBody>
      </p:sp>
      <p:sp>
        <p:nvSpPr>
          <p:cNvPr id="5" name="Slide Number Placeholder 4"/>
          <p:cNvSpPr>
            <a:spLocks noGrp="1"/>
          </p:cNvSpPr>
          <p:nvPr>
            <p:ph type="sldNum" sz="quarter" idx="12"/>
          </p:nvPr>
        </p:nvSpPr>
        <p:spPr>
          <a:xfrm>
            <a:off x="10575174" y="6270771"/>
            <a:ext cx="778625" cy="365125"/>
          </a:xfrm>
        </p:spPr>
        <p:txBody>
          <a:bodyPr>
            <a:normAutofit/>
          </a:bodyPr>
          <a:lstStyle/>
          <a:p>
            <a:r>
              <a:rPr lang="en-US" sz="1050"/>
              <a:t>2</a:t>
            </a:r>
          </a:p>
        </p:txBody>
      </p:sp>
      <p:cxnSp>
        <p:nvCxnSpPr>
          <p:cNvPr id="9" name="Straight Arrow Connector 8"/>
          <p:cNvCxnSpPr/>
          <p:nvPr/>
        </p:nvCxnSpPr>
        <p:spPr>
          <a:xfrm>
            <a:off x="5172882" y="1390650"/>
            <a:ext cx="8763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292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4885</TotalTime>
  <Words>2919</Words>
  <Application>Microsoft Office PowerPoint</Application>
  <PresentationFormat>Widescreen</PresentationFormat>
  <Paragraphs>605</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Cambria Math</vt:lpstr>
      <vt:lpstr>Office Theme</vt:lpstr>
      <vt:lpstr>ZTF: Electronics Cooling</vt:lpstr>
      <vt:lpstr>Introduction </vt:lpstr>
      <vt:lpstr>Hardware Overview</vt:lpstr>
      <vt:lpstr>Hardware Overview:  Electronics Rack</vt:lpstr>
      <vt:lpstr>Hardware Overview:  Electronics Rack</vt:lpstr>
      <vt:lpstr>Hardware Overview:  Electronics Rack</vt:lpstr>
      <vt:lpstr>Hardware Overview:  Electronics Rack</vt:lpstr>
      <vt:lpstr>Hardware Overview:  Archon Controllers</vt:lpstr>
      <vt:lpstr>Heat Dissipation </vt:lpstr>
      <vt:lpstr>Heat Dissipation:  Required Flow</vt:lpstr>
      <vt:lpstr>Cooling Equipment Specifications </vt:lpstr>
      <vt:lpstr>Cooling Equipment Specs:  Chiller</vt:lpstr>
      <vt:lpstr>Cooling Equipment Specs:  Electronics Rack Heat Exchanger</vt:lpstr>
      <vt:lpstr>Cooling Equipment Specs:  Archon Controller Heat Exchanger</vt:lpstr>
      <vt:lpstr>Plumbing Schemes </vt:lpstr>
      <vt:lpstr>Plumbing Schemes:  Serial</vt:lpstr>
      <vt:lpstr>Plumbing Schemes:  Parallel</vt:lpstr>
      <vt:lpstr>Plumbing Schemes:  Series-Parallel (not too hot, not too cold)</vt:lpstr>
      <vt:lpstr>Rough Circuit Analysis</vt:lpstr>
      <vt:lpstr>Rough Circuit Analysis:  Series Parallel</vt:lpstr>
      <vt:lpstr>Circuit Analysis</vt:lpstr>
      <vt:lpstr>Circuit Analysis:  Main Lines</vt:lpstr>
      <vt:lpstr>Circuit Analysis:  Archon Lines</vt:lpstr>
      <vt:lpstr>Circuit Analysis:  Main Lines + E-Rack HX</vt:lpstr>
      <vt:lpstr>Circuit Analysis:  Main Lines + Archon Lines + Archon HX</vt:lpstr>
      <vt:lpstr>Circuit Analysis:  Summary</vt:lpstr>
      <vt:lpstr>Thermal Performance</vt:lpstr>
      <vt:lpstr>Thermal Performance:  Archon Controllers</vt:lpstr>
      <vt:lpstr>Thermal Performance:  E-Rack HX</vt:lpstr>
      <vt:lpstr>Thermal Performance:  Fluid Temp Rise</vt:lpstr>
      <vt:lpstr>Thermal Performance:  Electronics Rack Air Temperature</vt:lpstr>
      <vt:lpstr>Thermal Performance:  Electronics Rack Surface Temperature</vt:lpstr>
      <vt:lpstr>Plumbing Hardware </vt:lpstr>
      <vt:lpstr>Plumbing Hardware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ZTF: Electronics Cooling</dc:title>
  <dc:creator>Michael Feeney</dc:creator>
  <cp:lastModifiedBy>Feeney, Michael E. (Michael)</cp:lastModifiedBy>
  <cp:revision>83</cp:revision>
  <dcterms:modified xsi:type="dcterms:W3CDTF">2017-07-26T19:03:09Z</dcterms:modified>
</cp:coreProperties>
</file>