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7" r:id="rId3"/>
    <p:sldId id="308" r:id="rId4"/>
    <p:sldId id="306" r:id="rId5"/>
    <p:sldId id="291" r:id="rId6"/>
    <p:sldId id="303" r:id="rId7"/>
    <p:sldId id="302" r:id="rId8"/>
    <p:sldId id="292" r:id="rId9"/>
    <p:sldId id="293" r:id="rId10"/>
    <p:sldId id="294" r:id="rId11"/>
    <p:sldId id="289" r:id="rId12"/>
    <p:sldId id="298" r:id="rId13"/>
    <p:sldId id="300" r:id="rId14"/>
    <p:sldId id="299" r:id="rId15"/>
    <p:sldId id="304" r:id="rId16"/>
    <p:sldId id="290" r:id="rId17"/>
    <p:sldId id="30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306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4A44E-CB0E-4595-AFCF-A28499E12AD9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6B01-D82F-4368-A5CB-43D06ACA0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256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4A44E-CB0E-4595-AFCF-A28499E12AD9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6B01-D82F-4368-A5CB-43D06ACA0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906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4A44E-CB0E-4595-AFCF-A28499E12AD9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6B01-D82F-4368-A5CB-43D06ACA0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373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4A44E-CB0E-4595-AFCF-A28499E12AD9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6B01-D82F-4368-A5CB-43D06ACA0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308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4A44E-CB0E-4595-AFCF-A28499E12AD9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6B01-D82F-4368-A5CB-43D06ACA0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02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4A44E-CB0E-4595-AFCF-A28499E12AD9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6B01-D82F-4368-A5CB-43D06ACA0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910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4A44E-CB0E-4595-AFCF-A28499E12AD9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6B01-D82F-4368-A5CB-43D06ACA0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995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4A44E-CB0E-4595-AFCF-A28499E12AD9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6B01-D82F-4368-A5CB-43D06ACA0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565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4A44E-CB0E-4595-AFCF-A28499E12AD9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6B01-D82F-4368-A5CB-43D06ACA0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710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4A44E-CB0E-4595-AFCF-A28499E12AD9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6B01-D82F-4368-A5CB-43D06ACA0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736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4A44E-CB0E-4595-AFCF-A28499E12AD9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6B01-D82F-4368-A5CB-43D06ACA0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076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4A44E-CB0E-4595-AFCF-A28499E12AD9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46B01-D82F-4368-A5CB-43D06ACA0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185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00" y="1905000"/>
            <a:ext cx="8153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ZTF </a:t>
            </a:r>
            <a:r>
              <a:rPr lang="en-US" dirty="0" smtClean="0"/>
              <a:t>Grounding</a:t>
            </a:r>
            <a:br>
              <a:rPr lang="en-US" dirty="0" smtClean="0"/>
            </a:br>
            <a:r>
              <a:rPr lang="en-US" dirty="0" smtClean="0"/>
              <a:t>or</a:t>
            </a:r>
            <a:br>
              <a:rPr lang="en-US" dirty="0" smtClean="0"/>
            </a:br>
            <a:r>
              <a:rPr lang="en-US" dirty="0" smtClean="0"/>
              <a:t>Yes, there are two paths you can go by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Stephen Kaye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57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completed, by </a:t>
            </a:r>
            <a:r>
              <a:rPr lang="en-US" dirty="0" err="1" smtClean="0"/>
              <a:t>ohmic</a:t>
            </a:r>
            <a:r>
              <a:rPr lang="en-US" dirty="0" smtClean="0"/>
              <a:t> measurement, the grounding diagram for the instrument</a:t>
            </a:r>
          </a:p>
          <a:p>
            <a:r>
              <a:rPr lang="en-US" dirty="0" smtClean="0"/>
              <a:t>Due to multiple controllers and multiple paths back to earth ground, the entire </a:t>
            </a:r>
            <a:r>
              <a:rPr lang="en-US" dirty="0" err="1" smtClean="0"/>
              <a:t>dewar</a:t>
            </a:r>
            <a:r>
              <a:rPr lang="en-US" dirty="0" smtClean="0"/>
              <a:t> needed to be disconnected to understand the grounding.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7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05400" y="1546412"/>
            <a:ext cx="794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Dewar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648200" y="952038"/>
            <a:ext cx="1676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324600" y="95203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24600" y="156163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324600" y="217123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648200" y="2552238"/>
            <a:ext cx="1676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639235" y="95203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657165" y="156163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657165" y="217123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912962" y="4038600"/>
            <a:ext cx="1095008" cy="1447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312772" y="4038600"/>
            <a:ext cx="1062315" cy="1447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679889" y="4038600"/>
            <a:ext cx="1062316" cy="1447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079699" y="4038600"/>
            <a:ext cx="1026635" cy="1447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>
            <a:stCxn id="23" idx="0"/>
          </p:cNvCxnSpPr>
          <p:nvPr/>
        </p:nvCxnSpPr>
        <p:spPr>
          <a:xfrm flipV="1">
            <a:off x="3460466" y="1460361"/>
            <a:ext cx="5842" cy="2578239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3476065" y="1446875"/>
            <a:ext cx="1469840" cy="92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191000" y="2057400"/>
            <a:ext cx="75490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191000" y="2057400"/>
            <a:ext cx="0" cy="134470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4" idx="0"/>
          </p:cNvCxnSpPr>
          <p:nvPr/>
        </p:nvCxnSpPr>
        <p:spPr>
          <a:xfrm flipV="1">
            <a:off x="4843930" y="3402106"/>
            <a:ext cx="3735" cy="63649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191000" y="3402105"/>
            <a:ext cx="653677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6096000" y="1446876"/>
            <a:ext cx="1495986" cy="92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26" idx="0"/>
          </p:cNvCxnSpPr>
          <p:nvPr/>
        </p:nvCxnSpPr>
        <p:spPr>
          <a:xfrm flipH="1" flipV="1">
            <a:off x="7581901" y="1446878"/>
            <a:ext cx="11116" cy="259172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6110566" y="2070847"/>
            <a:ext cx="75490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6865471" y="2057400"/>
            <a:ext cx="0" cy="134470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6211794" y="3402105"/>
            <a:ext cx="2988" cy="63649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6211794" y="3397622"/>
            <a:ext cx="653677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2912962" y="4482377"/>
            <a:ext cx="1126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Controller</a:t>
            </a:r>
          </a:p>
          <a:p>
            <a:pPr algn="ctr"/>
            <a:r>
              <a:rPr lang="en-US" dirty="0" smtClean="0"/>
              <a:t>#1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4281574" y="4439334"/>
            <a:ext cx="1126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Controller</a:t>
            </a:r>
          </a:p>
          <a:p>
            <a:pPr algn="ctr"/>
            <a:r>
              <a:rPr lang="en-US" dirty="0" smtClean="0"/>
              <a:t>#2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5648691" y="4439333"/>
            <a:ext cx="1126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Controller</a:t>
            </a:r>
          </a:p>
          <a:p>
            <a:pPr algn="ctr"/>
            <a:r>
              <a:rPr lang="en-US" dirty="0" smtClean="0"/>
              <a:t>#3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7018797" y="4439332"/>
            <a:ext cx="1126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Controller</a:t>
            </a:r>
          </a:p>
          <a:p>
            <a:pPr algn="ctr"/>
            <a:r>
              <a:rPr lang="en-US" dirty="0" smtClean="0"/>
              <a:t>#4</a:t>
            </a:r>
            <a:endParaRPr lang="en-US" dirty="0"/>
          </a:p>
        </p:txBody>
      </p:sp>
      <p:sp>
        <p:nvSpPr>
          <p:cNvPr id="80" name="Oval 79"/>
          <p:cNvSpPr/>
          <p:nvPr/>
        </p:nvSpPr>
        <p:spPr>
          <a:xfrm>
            <a:off x="3434125" y="4000500"/>
            <a:ext cx="45719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4821817" y="4000500"/>
            <a:ext cx="45719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6191924" y="4004982"/>
            <a:ext cx="45719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7578911" y="4000500"/>
            <a:ext cx="45719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2057400" y="5203153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Chassis</a:t>
            </a:r>
            <a:endParaRPr lang="en-US" dirty="0"/>
          </a:p>
        </p:txBody>
      </p:sp>
      <p:cxnSp>
        <p:nvCxnSpPr>
          <p:cNvPr id="87" name="Straight Connector 86"/>
          <p:cNvCxnSpPr/>
          <p:nvPr/>
        </p:nvCxnSpPr>
        <p:spPr>
          <a:xfrm flipV="1">
            <a:off x="5486400" y="609600"/>
            <a:ext cx="0" cy="342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 flipV="1">
            <a:off x="1962705" y="603685"/>
            <a:ext cx="3523695" cy="59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1338338" y="1440961"/>
            <a:ext cx="1310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Compressor</a:t>
            </a:r>
            <a:endParaRPr lang="en-US" dirty="0"/>
          </a:p>
        </p:txBody>
      </p:sp>
      <p:sp>
        <p:nvSpPr>
          <p:cNvPr id="93" name="Rectangle 92"/>
          <p:cNvSpPr/>
          <p:nvPr/>
        </p:nvSpPr>
        <p:spPr>
          <a:xfrm>
            <a:off x="1200705" y="1187477"/>
            <a:ext cx="1524000" cy="9778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Straight Connector 94"/>
          <p:cNvCxnSpPr>
            <a:endCxn id="93" idx="0"/>
          </p:cNvCxnSpPr>
          <p:nvPr/>
        </p:nvCxnSpPr>
        <p:spPr>
          <a:xfrm flipH="1">
            <a:off x="1962705" y="603685"/>
            <a:ext cx="1" cy="5837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93" idx="2"/>
          </p:cNvCxnSpPr>
          <p:nvPr/>
        </p:nvCxnSpPr>
        <p:spPr>
          <a:xfrm>
            <a:off x="1962705" y="2165323"/>
            <a:ext cx="17412" cy="38834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322162" y="6477000"/>
            <a:ext cx="5700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>
            <a:off x="152400" y="6477000"/>
            <a:ext cx="15240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H="1">
            <a:off x="346212" y="6477000"/>
            <a:ext cx="15240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>
            <a:off x="540024" y="6477000"/>
            <a:ext cx="15240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>
            <a:off x="733835" y="6469380"/>
            <a:ext cx="15240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23" idx="2"/>
          </p:cNvCxnSpPr>
          <p:nvPr/>
        </p:nvCxnSpPr>
        <p:spPr>
          <a:xfrm>
            <a:off x="3460466" y="5486400"/>
            <a:ext cx="15599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H="1" flipV="1">
            <a:off x="624958" y="6019800"/>
            <a:ext cx="6972435" cy="289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24" idx="2"/>
          </p:cNvCxnSpPr>
          <p:nvPr/>
        </p:nvCxnSpPr>
        <p:spPr>
          <a:xfrm flipH="1">
            <a:off x="4843929" y="5486400"/>
            <a:ext cx="1" cy="5623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stCxn id="26" idx="2"/>
          </p:cNvCxnSpPr>
          <p:nvPr/>
        </p:nvCxnSpPr>
        <p:spPr>
          <a:xfrm flipH="1">
            <a:off x="7587459" y="5486400"/>
            <a:ext cx="5558" cy="5623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stCxn id="25" idx="2"/>
          </p:cNvCxnSpPr>
          <p:nvPr/>
        </p:nvCxnSpPr>
        <p:spPr>
          <a:xfrm>
            <a:off x="6211047" y="5486400"/>
            <a:ext cx="0" cy="5623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4826973" y="2286000"/>
            <a:ext cx="237864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4865895" y="2362200"/>
            <a:ext cx="16002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4911090" y="2438400"/>
            <a:ext cx="6963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5988875" y="2300371"/>
            <a:ext cx="237864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>
            <a:off x="6027797" y="2376571"/>
            <a:ext cx="16002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6072992" y="2452771"/>
            <a:ext cx="6963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5977068" y="1676400"/>
            <a:ext cx="237864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6015990" y="1752600"/>
            <a:ext cx="16002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6061185" y="1828800"/>
            <a:ext cx="6963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4829139" y="1676400"/>
            <a:ext cx="237864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4868061" y="1752600"/>
            <a:ext cx="16002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4913256" y="1828800"/>
            <a:ext cx="6963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4945905" y="1446876"/>
            <a:ext cx="0" cy="22952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4945905" y="2056476"/>
            <a:ext cx="0" cy="22952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>
            <a:off x="6107807" y="1446876"/>
            <a:ext cx="0" cy="22952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6100712" y="2070847"/>
            <a:ext cx="0" cy="22952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flipV="1">
            <a:off x="4945905" y="1446875"/>
            <a:ext cx="1154807" cy="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5918116" y="2077133"/>
            <a:ext cx="173944" cy="237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H="1">
            <a:off x="5911186" y="1460361"/>
            <a:ext cx="3743" cy="62639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Oval 160"/>
          <p:cNvSpPr/>
          <p:nvPr/>
        </p:nvSpPr>
        <p:spPr>
          <a:xfrm>
            <a:off x="4923044" y="1409238"/>
            <a:ext cx="45719" cy="762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5887636" y="1399354"/>
            <a:ext cx="45719" cy="762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6079446" y="1400288"/>
            <a:ext cx="45719" cy="762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/>
          <p:cNvSpPr/>
          <p:nvPr/>
        </p:nvSpPr>
        <p:spPr>
          <a:xfrm>
            <a:off x="6079446" y="2039421"/>
            <a:ext cx="45719" cy="762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3276600" y="1193392"/>
            <a:ext cx="13626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276600" y="1193392"/>
            <a:ext cx="0" cy="26928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141629" y="3651096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cxnSp>
        <p:nvCxnSpPr>
          <p:cNvPr id="89" name="Straight Connector 88"/>
          <p:cNvCxnSpPr/>
          <p:nvPr/>
        </p:nvCxnSpPr>
        <p:spPr>
          <a:xfrm flipH="1">
            <a:off x="4039168" y="1828800"/>
            <a:ext cx="6179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039168" y="1828800"/>
            <a:ext cx="0" cy="1752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039168" y="3581400"/>
            <a:ext cx="507048" cy="24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546216" y="3581400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401025" y="3676242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6324600" y="1827875"/>
            <a:ext cx="689461" cy="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7014061" y="1816208"/>
            <a:ext cx="0" cy="1765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6488018" y="3581400"/>
            <a:ext cx="5260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6488018" y="3581400"/>
            <a:ext cx="0" cy="2795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353230" y="3656681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cxnSp>
        <p:nvCxnSpPr>
          <p:cNvPr id="57" name="Straight Connector 56"/>
          <p:cNvCxnSpPr/>
          <p:nvPr/>
        </p:nvCxnSpPr>
        <p:spPr>
          <a:xfrm>
            <a:off x="6324600" y="1142538"/>
            <a:ext cx="1447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772400" y="1142538"/>
            <a:ext cx="0" cy="27183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7630374" y="3631168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cxnSp>
        <p:nvCxnSpPr>
          <p:cNvPr id="70" name="Straight Connector 69"/>
          <p:cNvCxnSpPr/>
          <p:nvPr/>
        </p:nvCxnSpPr>
        <p:spPr>
          <a:xfrm flipH="1">
            <a:off x="622168" y="6019800"/>
            <a:ext cx="2790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 flipV="1">
            <a:off x="2429153" y="401485"/>
            <a:ext cx="9247" cy="202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622168" y="401485"/>
            <a:ext cx="1806986" cy="23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V="1">
            <a:off x="622168" y="401485"/>
            <a:ext cx="0" cy="56183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987486" y="72954"/>
            <a:ext cx="568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Tray</a:t>
            </a:r>
            <a:endParaRPr lang="en-US" dirty="0"/>
          </a:p>
        </p:txBody>
      </p:sp>
      <p:cxnSp>
        <p:nvCxnSpPr>
          <p:cNvPr id="97" name="Straight Connector 96"/>
          <p:cNvCxnSpPr/>
          <p:nvPr/>
        </p:nvCxnSpPr>
        <p:spPr>
          <a:xfrm flipH="1" flipV="1">
            <a:off x="5965694" y="641323"/>
            <a:ext cx="10374" cy="3107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5965694" y="641323"/>
            <a:ext cx="26449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8610600" y="641323"/>
            <a:ext cx="0" cy="56070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616224" y="6248400"/>
            <a:ext cx="79943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5860926" y="308601"/>
            <a:ext cx="3176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Backplate</a:t>
            </a:r>
            <a:r>
              <a:rPr lang="en-US" dirty="0" smtClean="0"/>
              <a:t> shield, pins 13, 14, 16</a:t>
            </a:r>
            <a:endParaRPr lang="en-US" dirty="0"/>
          </a:p>
        </p:txBody>
      </p:sp>
      <p:sp>
        <p:nvSpPr>
          <p:cNvPr id="145" name="TextBox 144"/>
          <p:cNvSpPr txBox="1"/>
          <p:nvPr/>
        </p:nvSpPr>
        <p:spPr>
          <a:xfrm>
            <a:off x="2057400" y="6322487"/>
            <a:ext cx="6060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Original Video Cable Grounding Diagram</a:t>
            </a:r>
            <a:endParaRPr lang="en-US" sz="2800" dirty="0"/>
          </a:p>
        </p:txBody>
      </p:sp>
      <p:sp>
        <p:nvSpPr>
          <p:cNvPr id="105" name="Oval 104"/>
          <p:cNvSpPr/>
          <p:nvPr/>
        </p:nvSpPr>
        <p:spPr>
          <a:xfrm>
            <a:off x="4634305" y="1795643"/>
            <a:ext cx="45719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4620017" y="1158654"/>
            <a:ext cx="45719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6297986" y="1095315"/>
            <a:ext cx="45719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6304400" y="1794524"/>
            <a:ext cx="45719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4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05400" y="1546412"/>
            <a:ext cx="794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Dewar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648200" y="952038"/>
            <a:ext cx="1676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324600" y="95203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24600" y="156163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324600" y="217123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648200" y="2552238"/>
            <a:ext cx="1676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639235" y="95203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657165" y="156163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657165" y="217123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912962" y="4038600"/>
            <a:ext cx="1095008" cy="1447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312772" y="4038600"/>
            <a:ext cx="1062315" cy="1447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679889" y="4038600"/>
            <a:ext cx="1062316" cy="1447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079699" y="4038600"/>
            <a:ext cx="1026635" cy="1447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>
            <a:stCxn id="23" idx="0"/>
          </p:cNvCxnSpPr>
          <p:nvPr/>
        </p:nvCxnSpPr>
        <p:spPr>
          <a:xfrm flipV="1">
            <a:off x="3460466" y="1460361"/>
            <a:ext cx="5842" cy="2578239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3476065" y="1446875"/>
            <a:ext cx="1469840" cy="92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191000" y="2057400"/>
            <a:ext cx="75490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191000" y="2057400"/>
            <a:ext cx="0" cy="134470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4" idx="0"/>
          </p:cNvCxnSpPr>
          <p:nvPr/>
        </p:nvCxnSpPr>
        <p:spPr>
          <a:xfrm flipV="1">
            <a:off x="4843930" y="3402106"/>
            <a:ext cx="3735" cy="63649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191000" y="3402105"/>
            <a:ext cx="653677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6096000" y="1446876"/>
            <a:ext cx="1495986" cy="92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26" idx="0"/>
          </p:cNvCxnSpPr>
          <p:nvPr/>
        </p:nvCxnSpPr>
        <p:spPr>
          <a:xfrm flipH="1" flipV="1">
            <a:off x="7581901" y="1446878"/>
            <a:ext cx="11116" cy="259172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6110566" y="2070847"/>
            <a:ext cx="75490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6865471" y="2057400"/>
            <a:ext cx="0" cy="134470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6211794" y="3402105"/>
            <a:ext cx="2988" cy="63649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6211794" y="3397622"/>
            <a:ext cx="653677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2912962" y="4482377"/>
            <a:ext cx="1126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Controller</a:t>
            </a:r>
          </a:p>
          <a:p>
            <a:pPr algn="ctr"/>
            <a:r>
              <a:rPr lang="en-US" dirty="0" smtClean="0"/>
              <a:t>#1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4281574" y="4439334"/>
            <a:ext cx="1126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Controller</a:t>
            </a:r>
          </a:p>
          <a:p>
            <a:pPr algn="ctr"/>
            <a:r>
              <a:rPr lang="en-US" dirty="0" smtClean="0"/>
              <a:t>#2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5648691" y="4439333"/>
            <a:ext cx="1126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Controller</a:t>
            </a:r>
          </a:p>
          <a:p>
            <a:pPr algn="ctr"/>
            <a:r>
              <a:rPr lang="en-US" dirty="0" smtClean="0"/>
              <a:t>#3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7018797" y="4439332"/>
            <a:ext cx="1126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Controller</a:t>
            </a:r>
          </a:p>
          <a:p>
            <a:pPr algn="ctr"/>
            <a:r>
              <a:rPr lang="en-US" dirty="0" smtClean="0"/>
              <a:t>#4</a:t>
            </a:r>
            <a:endParaRPr lang="en-US" dirty="0"/>
          </a:p>
        </p:txBody>
      </p:sp>
      <p:sp>
        <p:nvSpPr>
          <p:cNvPr id="80" name="Oval 79"/>
          <p:cNvSpPr/>
          <p:nvPr/>
        </p:nvSpPr>
        <p:spPr>
          <a:xfrm>
            <a:off x="3434125" y="4000500"/>
            <a:ext cx="45719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4821817" y="4000500"/>
            <a:ext cx="45719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6191924" y="4004982"/>
            <a:ext cx="45719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7578911" y="4000500"/>
            <a:ext cx="45719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2057400" y="5203153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Chassis</a:t>
            </a:r>
            <a:endParaRPr lang="en-US" dirty="0"/>
          </a:p>
        </p:txBody>
      </p:sp>
      <p:cxnSp>
        <p:nvCxnSpPr>
          <p:cNvPr id="87" name="Straight Connector 86"/>
          <p:cNvCxnSpPr/>
          <p:nvPr/>
        </p:nvCxnSpPr>
        <p:spPr>
          <a:xfrm flipV="1">
            <a:off x="5486400" y="609600"/>
            <a:ext cx="0" cy="342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 flipV="1">
            <a:off x="1962705" y="603685"/>
            <a:ext cx="3523695" cy="59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1338338" y="1440961"/>
            <a:ext cx="1310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Compressor</a:t>
            </a:r>
            <a:endParaRPr lang="en-US" dirty="0"/>
          </a:p>
        </p:txBody>
      </p:sp>
      <p:sp>
        <p:nvSpPr>
          <p:cNvPr id="93" name="Rectangle 92"/>
          <p:cNvSpPr/>
          <p:nvPr/>
        </p:nvSpPr>
        <p:spPr>
          <a:xfrm>
            <a:off x="1200705" y="1187477"/>
            <a:ext cx="1524000" cy="9778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Straight Connector 94"/>
          <p:cNvCxnSpPr>
            <a:endCxn id="93" idx="0"/>
          </p:cNvCxnSpPr>
          <p:nvPr/>
        </p:nvCxnSpPr>
        <p:spPr>
          <a:xfrm flipH="1">
            <a:off x="1962705" y="603685"/>
            <a:ext cx="1" cy="5837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93" idx="2"/>
          </p:cNvCxnSpPr>
          <p:nvPr/>
        </p:nvCxnSpPr>
        <p:spPr>
          <a:xfrm>
            <a:off x="1962705" y="2165323"/>
            <a:ext cx="17412" cy="38834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322162" y="6477000"/>
            <a:ext cx="5700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>
            <a:off x="152400" y="6477000"/>
            <a:ext cx="15240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H="1">
            <a:off x="346212" y="6477000"/>
            <a:ext cx="15240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>
            <a:off x="540024" y="6477000"/>
            <a:ext cx="15240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>
            <a:off x="733835" y="6469380"/>
            <a:ext cx="15240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23" idx="2"/>
          </p:cNvCxnSpPr>
          <p:nvPr/>
        </p:nvCxnSpPr>
        <p:spPr>
          <a:xfrm>
            <a:off x="3460466" y="5486400"/>
            <a:ext cx="15599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H="1" flipV="1">
            <a:off x="624958" y="6019800"/>
            <a:ext cx="6972435" cy="289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24" idx="2"/>
          </p:cNvCxnSpPr>
          <p:nvPr/>
        </p:nvCxnSpPr>
        <p:spPr>
          <a:xfrm flipH="1">
            <a:off x="4843929" y="5486400"/>
            <a:ext cx="1" cy="5623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stCxn id="26" idx="2"/>
          </p:cNvCxnSpPr>
          <p:nvPr/>
        </p:nvCxnSpPr>
        <p:spPr>
          <a:xfrm flipH="1">
            <a:off x="7587459" y="5486400"/>
            <a:ext cx="5558" cy="5623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stCxn id="25" idx="2"/>
          </p:cNvCxnSpPr>
          <p:nvPr/>
        </p:nvCxnSpPr>
        <p:spPr>
          <a:xfrm>
            <a:off x="6211047" y="5486400"/>
            <a:ext cx="0" cy="5623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4826973" y="2286000"/>
            <a:ext cx="237864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4865895" y="2362200"/>
            <a:ext cx="16002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4911090" y="2438400"/>
            <a:ext cx="6963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5988875" y="2300371"/>
            <a:ext cx="237864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>
            <a:off x="6027797" y="2376571"/>
            <a:ext cx="16002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6072992" y="2452771"/>
            <a:ext cx="6963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5977068" y="1676400"/>
            <a:ext cx="237864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6015990" y="1752600"/>
            <a:ext cx="16002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6061185" y="1828800"/>
            <a:ext cx="6963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4829139" y="1676400"/>
            <a:ext cx="237864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4868061" y="1752600"/>
            <a:ext cx="16002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4913256" y="1828800"/>
            <a:ext cx="6963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4945905" y="1446876"/>
            <a:ext cx="0" cy="22952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4945905" y="2056476"/>
            <a:ext cx="0" cy="22952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>
            <a:off x="6107807" y="1446876"/>
            <a:ext cx="0" cy="22952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6100712" y="2070847"/>
            <a:ext cx="0" cy="22952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flipV="1">
            <a:off x="4945905" y="1446875"/>
            <a:ext cx="1154807" cy="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5918116" y="2077133"/>
            <a:ext cx="173944" cy="237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H="1">
            <a:off x="5911186" y="1460361"/>
            <a:ext cx="3743" cy="62639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Oval 160"/>
          <p:cNvSpPr/>
          <p:nvPr/>
        </p:nvSpPr>
        <p:spPr>
          <a:xfrm>
            <a:off x="4923044" y="1409238"/>
            <a:ext cx="45719" cy="762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5887636" y="1399354"/>
            <a:ext cx="45719" cy="762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6079446" y="1400288"/>
            <a:ext cx="45719" cy="762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/>
          <p:cNvSpPr/>
          <p:nvPr/>
        </p:nvSpPr>
        <p:spPr>
          <a:xfrm>
            <a:off x="6079446" y="2039421"/>
            <a:ext cx="45719" cy="762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3276600" y="1187477"/>
            <a:ext cx="1124425" cy="59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276600" y="1193392"/>
            <a:ext cx="0" cy="26928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141629" y="3651096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cxnSp>
        <p:nvCxnSpPr>
          <p:cNvPr id="89" name="Straight Connector 88"/>
          <p:cNvCxnSpPr/>
          <p:nvPr/>
        </p:nvCxnSpPr>
        <p:spPr>
          <a:xfrm flipH="1">
            <a:off x="4039169" y="1827875"/>
            <a:ext cx="361856" cy="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039168" y="1828800"/>
            <a:ext cx="0" cy="1752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039168" y="3581400"/>
            <a:ext cx="507048" cy="24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546216" y="3581400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401025" y="3676242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6553200" y="1827875"/>
            <a:ext cx="46086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7014061" y="1816208"/>
            <a:ext cx="0" cy="1765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6488018" y="3581400"/>
            <a:ext cx="5260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6488018" y="3581400"/>
            <a:ext cx="0" cy="2795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353230" y="3656681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cxnSp>
        <p:nvCxnSpPr>
          <p:cNvPr id="57" name="Straight Connector 56"/>
          <p:cNvCxnSpPr/>
          <p:nvPr/>
        </p:nvCxnSpPr>
        <p:spPr>
          <a:xfrm>
            <a:off x="6553200" y="1142538"/>
            <a:ext cx="121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772400" y="1142538"/>
            <a:ext cx="0" cy="27183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7630374" y="3631168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cxnSp>
        <p:nvCxnSpPr>
          <p:cNvPr id="70" name="Straight Connector 69"/>
          <p:cNvCxnSpPr/>
          <p:nvPr/>
        </p:nvCxnSpPr>
        <p:spPr>
          <a:xfrm flipH="1">
            <a:off x="622168" y="6019800"/>
            <a:ext cx="2790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 flipV="1">
            <a:off x="2429153" y="401485"/>
            <a:ext cx="9247" cy="202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622168" y="401485"/>
            <a:ext cx="1806986" cy="23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V="1">
            <a:off x="622168" y="401485"/>
            <a:ext cx="0" cy="56183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987486" y="72954"/>
            <a:ext cx="568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Tray</a:t>
            </a:r>
            <a:endParaRPr lang="en-US" dirty="0"/>
          </a:p>
        </p:txBody>
      </p:sp>
      <p:cxnSp>
        <p:nvCxnSpPr>
          <p:cNvPr id="97" name="Straight Connector 96"/>
          <p:cNvCxnSpPr/>
          <p:nvPr/>
        </p:nvCxnSpPr>
        <p:spPr>
          <a:xfrm flipH="1" flipV="1">
            <a:off x="5965694" y="641323"/>
            <a:ext cx="10374" cy="3107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5965694" y="641323"/>
            <a:ext cx="26449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8610600" y="641323"/>
            <a:ext cx="0" cy="56070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616224" y="6248400"/>
            <a:ext cx="79943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5860926" y="308601"/>
            <a:ext cx="3176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Backplate</a:t>
            </a:r>
            <a:r>
              <a:rPr lang="en-US" dirty="0" smtClean="0"/>
              <a:t> shield, pins 13, 14, 16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62072" y="976462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239487" y="1631506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411173" y="931648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426800" y="1621261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525661" y="6287506"/>
            <a:ext cx="7300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Original Clock and Bias Cable Grounding Diagram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2819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Grounding 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video shields should be connected to the chassis ground on the controller side of the cable</a:t>
            </a:r>
          </a:p>
          <a:p>
            <a:r>
              <a:rPr lang="en-US" dirty="0" smtClean="0"/>
              <a:t>A temporary grounding with alligator leads we implemented to complete the shield grounding</a:t>
            </a:r>
          </a:p>
          <a:p>
            <a:r>
              <a:rPr lang="en-US" dirty="0" smtClean="0"/>
              <a:t>No effect was seen with the clock and bias cables, so these were left as is for the first 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030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05400" y="1546412"/>
            <a:ext cx="794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Dewar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648200" y="952038"/>
            <a:ext cx="1676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324600" y="95203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24600" y="156163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324600" y="217123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648200" y="2552238"/>
            <a:ext cx="1676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639235" y="95203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657165" y="156163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657165" y="217123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912962" y="4038600"/>
            <a:ext cx="1095008" cy="1447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312772" y="4038600"/>
            <a:ext cx="1062315" cy="1447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679889" y="4038600"/>
            <a:ext cx="1062316" cy="1447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079699" y="4038600"/>
            <a:ext cx="1026635" cy="1447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>
            <a:stCxn id="23" idx="0"/>
          </p:cNvCxnSpPr>
          <p:nvPr/>
        </p:nvCxnSpPr>
        <p:spPr>
          <a:xfrm flipV="1">
            <a:off x="3460466" y="1460361"/>
            <a:ext cx="5842" cy="2578239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3476065" y="1446875"/>
            <a:ext cx="1469840" cy="92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191000" y="2057400"/>
            <a:ext cx="75490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191000" y="2057400"/>
            <a:ext cx="0" cy="134470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4" idx="0"/>
          </p:cNvCxnSpPr>
          <p:nvPr/>
        </p:nvCxnSpPr>
        <p:spPr>
          <a:xfrm flipV="1">
            <a:off x="4843930" y="3402106"/>
            <a:ext cx="3735" cy="63649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191000" y="3402105"/>
            <a:ext cx="653677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6096000" y="1446876"/>
            <a:ext cx="1495986" cy="92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26" idx="0"/>
          </p:cNvCxnSpPr>
          <p:nvPr/>
        </p:nvCxnSpPr>
        <p:spPr>
          <a:xfrm flipH="1" flipV="1">
            <a:off x="7581901" y="1446878"/>
            <a:ext cx="11116" cy="259172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6110566" y="2070847"/>
            <a:ext cx="75490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6865471" y="2057400"/>
            <a:ext cx="0" cy="134470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6211794" y="3402105"/>
            <a:ext cx="2988" cy="63649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6211794" y="3397622"/>
            <a:ext cx="653677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2912962" y="4482377"/>
            <a:ext cx="1126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Controller</a:t>
            </a:r>
          </a:p>
          <a:p>
            <a:pPr algn="ctr"/>
            <a:r>
              <a:rPr lang="en-US" dirty="0" smtClean="0"/>
              <a:t>#1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4281574" y="4439334"/>
            <a:ext cx="1126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Controller</a:t>
            </a:r>
          </a:p>
          <a:p>
            <a:pPr algn="ctr"/>
            <a:r>
              <a:rPr lang="en-US" dirty="0" smtClean="0"/>
              <a:t>#2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5648691" y="4439333"/>
            <a:ext cx="1126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Controller</a:t>
            </a:r>
          </a:p>
          <a:p>
            <a:pPr algn="ctr"/>
            <a:r>
              <a:rPr lang="en-US" dirty="0" smtClean="0"/>
              <a:t>#3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7018797" y="4439332"/>
            <a:ext cx="1126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Controller</a:t>
            </a:r>
          </a:p>
          <a:p>
            <a:pPr algn="ctr"/>
            <a:r>
              <a:rPr lang="en-US" dirty="0" smtClean="0"/>
              <a:t>#4</a:t>
            </a:r>
            <a:endParaRPr lang="en-US" dirty="0"/>
          </a:p>
        </p:txBody>
      </p:sp>
      <p:sp>
        <p:nvSpPr>
          <p:cNvPr id="80" name="Oval 79"/>
          <p:cNvSpPr/>
          <p:nvPr/>
        </p:nvSpPr>
        <p:spPr>
          <a:xfrm>
            <a:off x="3434125" y="4000500"/>
            <a:ext cx="45719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4821817" y="4000500"/>
            <a:ext cx="45719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6191924" y="4004982"/>
            <a:ext cx="45719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7578911" y="4000500"/>
            <a:ext cx="45719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2057400" y="5203153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Chassis</a:t>
            </a:r>
            <a:endParaRPr lang="en-US" dirty="0"/>
          </a:p>
        </p:txBody>
      </p:sp>
      <p:cxnSp>
        <p:nvCxnSpPr>
          <p:cNvPr id="87" name="Straight Connector 86"/>
          <p:cNvCxnSpPr/>
          <p:nvPr/>
        </p:nvCxnSpPr>
        <p:spPr>
          <a:xfrm flipV="1">
            <a:off x="5486400" y="609600"/>
            <a:ext cx="0" cy="342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 flipV="1">
            <a:off x="1962705" y="603685"/>
            <a:ext cx="3523695" cy="59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1338338" y="1440961"/>
            <a:ext cx="1310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Compressor</a:t>
            </a:r>
            <a:endParaRPr lang="en-US" dirty="0"/>
          </a:p>
        </p:txBody>
      </p:sp>
      <p:sp>
        <p:nvSpPr>
          <p:cNvPr id="93" name="Rectangle 92"/>
          <p:cNvSpPr/>
          <p:nvPr/>
        </p:nvSpPr>
        <p:spPr>
          <a:xfrm>
            <a:off x="1200705" y="1187477"/>
            <a:ext cx="1524000" cy="9778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Straight Connector 94"/>
          <p:cNvCxnSpPr>
            <a:endCxn id="93" idx="0"/>
          </p:cNvCxnSpPr>
          <p:nvPr/>
        </p:nvCxnSpPr>
        <p:spPr>
          <a:xfrm flipH="1">
            <a:off x="1962705" y="603685"/>
            <a:ext cx="1" cy="5837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93" idx="2"/>
          </p:cNvCxnSpPr>
          <p:nvPr/>
        </p:nvCxnSpPr>
        <p:spPr>
          <a:xfrm>
            <a:off x="1962705" y="2165323"/>
            <a:ext cx="17412" cy="38834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322162" y="6477000"/>
            <a:ext cx="5700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>
            <a:off x="152400" y="6477000"/>
            <a:ext cx="15240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H="1">
            <a:off x="346212" y="6477000"/>
            <a:ext cx="15240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>
            <a:off x="540024" y="6477000"/>
            <a:ext cx="15240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>
            <a:off x="733835" y="6469380"/>
            <a:ext cx="15240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23" idx="2"/>
          </p:cNvCxnSpPr>
          <p:nvPr/>
        </p:nvCxnSpPr>
        <p:spPr>
          <a:xfrm>
            <a:off x="3460466" y="5486400"/>
            <a:ext cx="15599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H="1" flipV="1">
            <a:off x="624958" y="6019800"/>
            <a:ext cx="6972435" cy="289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24" idx="2"/>
          </p:cNvCxnSpPr>
          <p:nvPr/>
        </p:nvCxnSpPr>
        <p:spPr>
          <a:xfrm flipH="1">
            <a:off x="4843929" y="5486400"/>
            <a:ext cx="1" cy="5623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stCxn id="26" idx="2"/>
          </p:cNvCxnSpPr>
          <p:nvPr/>
        </p:nvCxnSpPr>
        <p:spPr>
          <a:xfrm flipH="1">
            <a:off x="7587459" y="5486400"/>
            <a:ext cx="5558" cy="5623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stCxn id="25" idx="2"/>
          </p:cNvCxnSpPr>
          <p:nvPr/>
        </p:nvCxnSpPr>
        <p:spPr>
          <a:xfrm>
            <a:off x="6211047" y="5486400"/>
            <a:ext cx="0" cy="5623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4826973" y="2286000"/>
            <a:ext cx="237864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4865895" y="2362200"/>
            <a:ext cx="16002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4911090" y="2438400"/>
            <a:ext cx="6963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5988875" y="2300371"/>
            <a:ext cx="237864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>
            <a:off x="6027797" y="2376571"/>
            <a:ext cx="16002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6072992" y="2452771"/>
            <a:ext cx="6963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5977068" y="1676400"/>
            <a:ext cx="237864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6015990" y="1752600"/>
            <a:ext cx="16002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6061185" y="1828800"/>
            <a:ext cx="6963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4829139" y="1676400"/>
            <a:ext cx="237864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4868061" y="1752600"/>
            <a:ext cx="16002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4913256" y="1828800"/>
            <a:ext cx="6963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4945905" y="1446876"/>
            <a:ext cx="0" cy="22952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4945905" y="2056476"/>
            <a:ext cx="0" cy="22952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>
            <a:off x="6107807" y="1446876"/>
            <a:ext cx="0" cy="22952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6100712" y="2070847"/>
            <a:ext cx="0" cy="22952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flipV="1">
            <a:off x="4945905" y="1446875"/>
            <a:ext cx="1154807" cy="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5918116" y="2077133"/>
            <a:ext cx="173944" cy="237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H="1">
            <a:off x="5911186" y="1460361"/>
            <a:ext cx="3743" cy="62639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Oval 160"/>
          <p:cNvSpPr/>
          <p:nvPr/>
        </p:nvSpPr>
        <p:spPr>
          <a:xfrm>
            <a:off x="4923044" y="1409238"/>
            <a:ext cx="45719" cy="762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5887636" y="1399354"/>
            <a:ext cx="45719" cy="762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6079446" y="1400288"/>
            <a:ext cx="45719" cy="762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/>
          <p:cNvSpPr/>
          <p:nvPr/>
        </p:nvSpPr>
        <p:spPr>
          <a:xfrm>
            <a:off x="6079446" y="2039421"/>
            <a:ext cx="45719" cy="762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3276600" y="1193392"/>
            <a:ext cx="13626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276600" y="1193392"/>
            <a:ext cx="0" cy="2845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>
            <a:off x="4039168" y="1828800"/>
            <a:ext cx="6179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039168" y="1828800"/>
            <a:ext cx="0" cy="1752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039168" y="3581400"/>
            <a:ext cx="507048" cy="24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546216" y="3581400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6324600" y="1827875"/>
            <a:ext cx="689461" cy="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7014061" y="1816208"/>
            <a:ext cx="0" cy="1765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6488018" y="3581400"/>
            <a:ext cx="5260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6488018" y="3581400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6324600" y="1142538"/>
            <a:ext cx="1447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772400" y="1142538"/>
            <a:ext cx="0" cy="2896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622168" y="6019800"/>
            <a:ext cx="2790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 flipV="1">
            <a:off x="2429153" y="401485"/>
            <a:ext cx="9247" cy="202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622168" y="401485"/>
            <a:ext cx="1806986" cy="23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V="1">
            <a:off x="622168" y="401485"/>
            <a:ext cx="0" cy="56183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987486" y="72954"/>
            <a:ext cx="568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Tray</a:t>
            </a:r>
            <a:endParaRPr lang="en-US" dirty="0"/>
          </a:p>
        </p:txBody>
      </p:sp>
      <p:cxnSp>
        <p:nvCxnSpPr>
          <p:cNvPr id="97" name="Straight Connector 96"/>
          <p:cNvCxnSpPr/>
          <p:nvPr/>
        </p:nvCxnSpPr>
        <p:spPr>
          <a:xfrm flipH="1" flipV="1">
            <a:off x="5965694" y="641323"/>
            <a:ext cx="10374" cy="3107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5965694" y="641323"/>
            <a:ext cx="26449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8610600" y="641323"/>
            <a:ext cx="0" cy="56070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616224" y="6248400"/>
            <a:ext cx="79943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5860926" y="308601"/>
            <a:ext cx="3176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Backplate</a:t>
            </a:r>
            <a:r>
              <a:rPr lang="en-US" dirty="0" smtClean="0"/>
              <a:t> shield, pins 13, 14, 16</a:t>
            </a:r>
            <a:endParaRPr lang="en-US" dirty="0"/>
          </a:p>
        </p:txBody>
      </p:sp>
      <p:sp>
        <p:nvSpPr>
          <p:cNvPr id="145" name="TextBox 144"/>
          <p:cNvSpPr txBox="1"/>
          <p:nvPr/>
        </p:nvSpPr>
        <p:spPr>
          <a:xfrm>
            <a:off x="2754721" y="6313637"/>
            <a:ext cx="55895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New Video Cable Grounding Diagram</a:t>
            </a:r>
            <a:endParaRPr lang="en-US" sz="2800" dirty="0"/>
          </a:p>
        </p:txBody>
      </p:sp>
      <p:sp>
        <p:nvSpPr>
          <p:cNvPr id="98" name="Oval 97"/>
          <p:cNvSpPr/>
          <p:nvPr/>
        </p:nvSpPr>
        <p:spPr>
          <a:xfrm>
            <a:off x="3255270" y="4004982"/>
            <a:ext cx="45719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4516268" y="3991559"/>
            <a:ext cx="45719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6460899" y="4006810"/>
            <a:ext cx="45719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7747000" y="4000500"/>
            <a:ext cx="45719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4633360" y="1786557"/>
            <a:ext cx="45719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6304282" y="1795718"/>
            <a:ext cx="45719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4613412" y="1142075"/>
            <a:ext cx="45719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6299199" y="1094572"/>
            <a:ext cx="45719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39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14400" y="2895600"/>
            <a:ext cx="2057400" cy="1524000"/>
          </a:xfrm>
          <a:prstGeom prst="rect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VIB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09600" y="2514600"/>
            <a:ext cx="2667000" cy="2362200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90600" y="3733800"/>
            <a:ext cx="7620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CCD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90600" y="3048000"/>
            <a:ext cx="7620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CCD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191000" y="2667000"/>
            <a:ext cx="1905000" cy="1981200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010400" y="2971800"/>
            <a:ext cx="1905000" cy="1524000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76600" y="3276600"/>
            <a:ext cx="914400" cy="838200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96000" y="3276600"/>
            <a:ext cx="914400" cy="838200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24200" y="3333044"/>
            <a:ext cx="4267200" cy="7223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772400" y="4495800"/>
            <a:ext cx="457200" cy="1676400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814283" y="4038600"/>
            <a:ext cx="387095" cy="2362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648200" y="3324578"/>
            <a:ext cx="990600" cy="685800"/>
          </a:xfrm>
          <a:prstGeom prst="rect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Video</a:t>
            </a:r>
            <a:endParaRPr lang="en-US" dirty="0"/>
          </a:p>
        </p:txBody>
      </p:sp>
      <p:cxnSp>
        <p:nvCxnSpPr>
          <p:cNvPr id="16" name="Straight Connector 15"/>
          <p:cNvCxnSpPr>
            <a:stCxn id="6" idx="3"/>
            <a:endCxn id="14" idx="1"/>
          </p:cNvCxnSpPr>
          <p:nvPr/>
        </p:nvCxnSpPr>
        <p:spPr>
          <a:xfrm>
            <a:off x="2971800" y="3657600"/>
            <a:ext cx="1676400" cy="987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391400" y="3352800"/>
            <a:ext cx="990600" cy="685800"/>
          </a:xfrm>
          <a:prstGeom prst="rect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Power</a:t>
            </a:r>
            <a:endParaRPr lang="en-US" dirty="0"/>
          </a:p>
        </p:txBody>
      </p:sp>
      <p:cxnSp>
        <p:nvCxnSpPr>
          <p:cNvPr id="18" name="Straight Connector 17"/>
          <p:cNvCxnSpPr>
            <a:stCxn id="14" idx="3"/>
            <a:endCxn id="17" idx="1"/>
          </p:cNvCxnSpPr>
          <p:nvPr/>
        </p:nvCxnSpPr>
        <p:spPr>
          <a:xfrm>
            <a:off x="5638800" y="3667478"/>
            <a:ext cx="1752600" cy="28222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5867400" y="3657600"/>
            <a:ext cx="228600" cy="457200"/>
          </a:xfrm>
          <a:prstGeom prst="line">
            <a:avLst/>
          </a:prstGeom>
          <a:ln w="38100" cmpd="sng">
            <a:solidFill>
              <a:schemeClr val="tx1"/>
            </a:solidFill>
            <a:headEnd type="none" w="lg" len="lg"/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7772400" y="4495800"/>
            <a:ext cx="228600" cy="0"/>
          </a:xfrm>
          <a:prstGeom prst="line">
            <a:avLst/>
          </a:prstGeom>
          <a:ln w="38100" cmpd="sng">
            <a:solidFill>
              <a:schemeClr val="tx1"/>
            </a:solidFill>
            <a:headEnd type="none" w="lg" len="lg"/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13" idx="2"/>
          </p:cNvCxnSpPr>
          <p:nvPr/>
        </p:nvCxnSpPr>
        <p:spPr>
          <a:xfrm>
            <a:off x="8001000" y="4495800"/>
            <a:ext cx="6831" cy="1905000"/>
          </a:xfrm>
          <a:prstGeom prst="line">
            <a:avLst/>
          </a:prstGeom>
          <a:ln w="38100" cmpd="sng">
            <a:solidFill>
              <a:schemeClr val="tx1"/>
            </a:solidFill>
            <a:headEnd type="non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7786511" y="6400800"/>
            <a:ext cx="462845" cy="186267"/>
            <a:chOff x="7786511" y="6400800"/>
            <a:chExt cx="462845" cy="186267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7792156" y="6400800"/>
              <a:ext cx="457200" cy="0"/>
            </a:xfrm>
            <a:prstGeom prst="line">
              <a:avLst/>
            </a:prstGeom>
            <a:ln w="38100" cmpd="sng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/>
            <p:cNvSpPr/>
            <p:nvPr/>
          </p:nvSpPr>
          <p:spPr>
            <a:xfrm>
              <a:off x="7786511" y="6434667"/>
              <a:ext cx="457200" cy="152400"/>
            </a:xfrm>
            <a:prstGeom prst="rect">
              <a:avLst/>
            </a:prstGeom>
            <a:pattFill prst="wdUpDiag">
              <a:fgClr>
                <a:prstClr val="black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295400" y="5791200"/>
            <a:ext cx="462845" cy="186267"/>
            <a:chOff x="7786511" y="6400800"/>
            <a:chExt cx="462845" cy="186267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7792156" y="6400800"/>
              <a:ext cx="457200" cy="0"/>
            </a:xfrm>
            <a:prstGeom prst="line">
              <a:avLst/>
            </a:prstGeom>
            <a:ln w="38100" cmpd="sng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7786511" y="6434667"/>
              <a:ext cx="457200" cy="152400"/>
            </a:xfrm>
            <a:prstGeom prst="rect">
              <a:avLst/>
            </a:prstGeom>
            <a:pattFill prst="wdUpDiag">
              <a:fgClr>
                <a:prstClr val="black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1" name="Straight Connector 40"/>
          <p:cNvCxnSpPr>
            <a:endCxn id="40" idx="0"/>
          </p:cNvCxnSpPr>
          <p:nvPr/>
        </p:nvCxnSpPr>
        <p:spPr>
          <a:xfrm>
            <a:off x="1524000" y="4876800"/>
            <a:ext cx="0" cy="948267"/>
          </a:xfrm>
          <a:prstGeom prst="line">
            <a:avLst/>
          </a:prstGeom>
          <a:ln w="12700" cmpd="sng">
            <a:solidFill>
              <a:srgbClr val="0000FF"/>
            </a:solidFill>
            <a:headEnd type="non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953000" y="4648200"/>
            <a:ext cx="0" cy="948267"/>
          </a:xfrm>
          <a:prstGeom prst="line">
            <a:avLst/>
          </a:prstGeom>
          <a:ln w="12700" cmpd="sng">
            <a:solidFill>
              <a:srgbClr val="0000FF"/>
            </a:solidFill>
            <a:headEnd type="non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4724400" y="5638800"/>
            <a:ext cx="462845" cy="186267"/>
            <a:chOff x="7786511" y="6400800"/>
            <a:chExt cx="462845" cy="186267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7792156" y="6400800"/>
              <a:ext cx="457200" cy="0"/>
            </a:xfrm>
            <a:prstGeom prst="line">
              <a:avLst/>
            </a:prstGeom>
            <a:ln w="38100" cmpd="sng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/>
            <p:nvPr/>
          </p:nvSpPr>
          <p:spPr>
            <a:xfrm>
              <a:off x="7786511" y="6434667"/>
              <a:ext cx="457200" cy="152400"/>
            </a:xfrm>
            <a:prstGeom prst="rect">
              <a:avLst/>
            </a:prstGeom>
            <a:pattFill prst="wdUpDiag">
              <a:fgClr>
                <a:prstClr val="black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6629400" y="6324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Earth pin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6781800" y="5334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 cable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4953000" y="50292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Telescope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1524000" y="50292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efrigerant lines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7391400" y="15240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To electronic rack thence telescope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54" name="Straight Arrow Connector 53"/>
          <p:cNvCxnSpPr>
            <a:endCxn id="9" idx="0"/>
          </p:cNvCxnSpPr>
          <p:nvPr/>
        </p:nvCxnSpPr>
        <p:spPr>
          <a:xfrm flipH="1">
            <a:off x="7962900" y="2438400"/>
            <a:ext cx="38100" cy="533400"/>
          </a:xfrm>
          <a:prstGeom prst="straightConnector1">
            <a:avLst/>
          </a:prstGeom>
          <a:ln w="127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itle 5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 of grounds for one controller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1828800" y="15240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Shield, analog and digital grounds connected only at “star point” close to ADCs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5181600" y="2057400"/>
            <a:ext cx="609600" cy="1447800"/>
          </a:xfrm>
          <a:prstGeom prst="straightConnector1">
            <a:avLst/>
          </a:prstGeom>
          <a:ln w="127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Arc 59"/>
          <p:cNvSpPr/>
          <p:nvPr/>
        </p:nvSpPr>
        <p:spPr>
          <a:xfrm>
            <a:off x="2971800" y="5257800"/>
            <a:ext cx="990600" cy="762000"/>
          </a:xfrm>
          <a:prstGeom prst="arc">
            <a:avLst>
              <a:gd name="adj1" fmla="val 6503093"/>
              <a:gd name="adj2" fmla="val 20718911"/>
            </a:avLst>
          </a:prstGeom>
          <a:ln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Loop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1" name="Arc 60"/>
          <p:cNvSpPr/>
          <p:nvPr/>
        </p:nvSpPr>
        <p:spPr>
          <a:xfrm>
            <a:off x="6172200" y="4724400"/>
            <a:ext cx="990600" cy="762000"/>
          </a:xfrm>
          <a:prstGeom prst="arc">
            <a:avLst>
              <a:gd name="adj1" fmla="val 6503093"/>
              <a:gd name="adj2" fmla="val 20718911"/>
            </a:avLst>
          </a:prstGeom>
          <a:ln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Loop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886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Shield to Controller Chassis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447800"/>
            <a:ext cx="441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Video shield connected to controller chassis</a:t>
            </a:r>
          </a:p>
          <a:p>
            <a:r>
              <a:rPr lang="en-US" dirty="0" smtClean="0"/>
              <a:t>This completes the chassis shield from controller through shield to </a:t>
            </a:r>
            <a:r>
              <a:rPr lang="en-US" dirty="0" err="1" smtClean="0"/>
              <a:t>dewar</a:t>
            </a:r>
            <a:endParaRPr lang="en-US" dirty="0" smtClean="0"/>
          </a:p>
          <a:p>
            <a:r>
              <a:rPr lang="en-US" dirty="0" smtClean="0"/>
              <a:t>Rms noise for single sided case is </a:t>
            </a:r>
            <a:r>
              <a:rPr lang="en-US" dirty="0"/>
              <a:t>reduced nearly to </a:t>
            </a:r>
            <a:r>
              <a:rPr lang="en-US" dirty="0" smtClean="0"/>
              <a:t>differential levels.</a:t>
            </a:r>
          </a:p>
          <a:p>
            <a:r>
              <a:rPr lang="en-US" dirty="0" smtClean="0"/>
              <a:t>Interference is still degrading noise in single sided transmission but</a:t>
            </a:r>
            <a:r>
              <a:rPr lang="is-IS" dirty="0" smtClean="0"/>
              <a:t>…</a:t>
            </a:r>
          </a:p>
          <a:p>
            <a:r>
              <a:rPr lang="en-US" dirty="0" smtClean="0"/>
              <a:t>Common mode rejection provides ample noise margin  in differential mode.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73979"/>
            <a:ext cx="4038600" cy="2978405"/>
          </a:xfrm>
        </p:spPr>
      </p:pic>
    </p:spTree>
    <p:extLst>
      <p:ext uri="{BB962C8B-B14F-4D97-AF65-F5344CB8AC3E}">
        <p14:creationId xmlns:p14="http://schemas.microsoft.com/office/powerpoint/2010/main" val="154507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and Take-</a:t>
            </a:r>
            <a:r>
              <a:rPr lang="en-US" dirty="0" err="1" smtClean="0"/>
              <a:t>Aways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Compressor lines </a:t>
            </a:r>
            <a:r>
              <a:rPr lang="en-US" dirty="0" smtClean="0"/>
              <a:t>add </a:t>
            </a:r>
            <a:r>
              <a:rPr lang="en-US" dirty="0" smtClean="0"/>
              <a:t>an extra ground path for the </a:t>
            </a:r>
            <a:r>
              <a:rPr lang="en-US" dirty="0" err="1" smtClean="0"/>
              <a:t>dewar</a:t>
            </a:r>
            <a:endParaRPr lang="en-US" dirty="0" smtClean="0"/>
          </a:p>
          <a:p>
            <a:r>
              <a:rPr lang="en-US" dirty="0" smtClean="0"/>
              <a:t>Cable tray also </a:t>
            </a:r>
            <a:r>
              <a:rPr lang="en-US" dirty="0" smtClean="0"/>
              <a:t>add </a:t>
            </a:r>
            <a:r>
              <a:rPr lang="en-US" dirty="0" smtClean="0"/>
              <a:t>an extra unanticipated ground path</a:t>
            </a:r>
          </a:p>
          <a:p>
            <a:r>
              <a:rPr lang="en-US" dirty="0" smtClean="0"/>
              <a:t>Grounding of the instrument should be completed so that unanticipated paths don’t affect the instrument</a:t>
            </a:r>
          </a:p>
          <a:p>
            <a:r>
              <a:rPr lang="en-US" dirty="0" smtClean="0"/>
              <a:t>Double check grounding on each component with an ohm meter as the instrument is going together</a:t>
            </a:r>
          </a:p>
          <a:p>
            <a:r>
              <a:rPr lang="en-US" dirty="0" smtClean="0"/>
              <a:t>Measure and complete a grounding diagram as the instrument is going together</a:t>
            </a:r>
          </a:p>
          <a:p>
            <a:r>
              <a:rPr lang="en-US" dirty="0" smtClean="0"/>
              <a:t>All this is especially important with a multiple controller configuration, where grounding everything is necessary yet  loops are inevitable.  The goal then is to shunt the resulting currents around the signal wiring.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3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ZTF Instrument - Topology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326" y="1219200"/>
            <a:ext cx="4015348" cy="55347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51803" y="4308892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-ring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328482" y="4493558"/>
            <a:ext cx="42332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751803" y="5209975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-ring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328482" y="5394641"/>
            <a:ext cx="42332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25957" y="4812268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VIB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224812" y="4996934"/>
            <a:ext cx="56794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732309" y="3716486"/>
            <a:ext cx="1148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Back plate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99530" y="5533027"/>
            <a:ext cx="1240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Focal Plane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440319" y="5717693"/>
            <a:ext cx="35243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3" idx="1"/>
          </p:cNvCxnSpPr>
          <p:nvPr/>
        </p:nvCxnSpPr>
        <p:spPr>
          <a:xfrm flipH="1">
            <a:off x="6285122" y="3901152"/>
            <a:ext cx="44718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724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125016" y="1124333"/>
            <a:ext cx="4885383" cy="524136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908" y="255575"/>
            <a:ext cx="8229600" cy="1143000"/>
          </a:xfrm>
        </p:spPr>
        <p:txBody>
          <a:bodyPr/>
          <a:lstStyle/>
          <a:p>
            <a:r>
              <a:rPr lang="en-US" dirty="0" smtClean="0"/>
              <a:t>VIB Connections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958108" y="1248803"/>
            <a:ext cx="609600" cy="30480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48108" y="2147766"/>
            <a:ext cx="1600200" cy="108071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3183" y="2319900"/>
            <a:ext cx="13500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Quadrant 1</a:t>
            </a:r>
          </a:p>
          <a:p>
            <a:pPr algn="ctr"/>
            <a:r>
              <a:rPr lang="en-US" dirty="0" smtClean="0"/>
              <a:t>Connections</a:t>
            </a:r>
          </a:p>
          <a:p>
            <a:pPr algn="ctr"/>
            <a:r>
              <a:rPr lang="en-US" dirty="0" smtClean="0"/>
              <a:t>NE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7387108" y="2147767"/>
            <a:ext cx="1600200" cy="108071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512183" y="2319901"/>
            <a:ext cx="13500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Quadrant 2</a:t>
            </a:r>
          </a:p>
          <a:p>
            <a:pPr algn="ctr"/>
            <a:r>
              <a:rPr lang="en-US" dirty="0" smtClean="0"/>
              <a:t>Connections</a:t>
            </a:r>
          </a:p>
          <a:p>
            <a:pPr algn="ctr"/>
            <a:r>
              <a:rPr lang="en-US" dirty="0" smtClean="0"/>
              <a:t>SE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42853" y="5375098"/>
            <a:ext cx="1600200" cy="1094485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67928" y="5547233"/>
            <a:ext cx="13500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Quadrant 3</a:t>
            </a:r>
          </a:p>
          <a:p>
            <a:pPr algn="ctr"/>
            <a:r>
              <a:rPr lang="en-US" dirty="0" smtClean="0"/>
              <a:t>Connections</a:t>
            </a:r>
          </a:p>
          <a:p>
            <a:pPr algn="ctr"/>
            <a:r>
              <a:rPr lang="en-US" dirty="0" smtClean="0"/>
              <a:t>NW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7381853" y="5374120"/>
            <a:ext cx="1600200" cy="1095463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506928" y="5546254"/>
            <a:ext cx="13500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Quadrant 4</a:t>
            </a:r>
          </a:p>
          <a:p>
            <a:pPr algn="ctr"/>
            <a:r>
              <a:rPr lang="en-US" dirty="0" smtClean="0"/>
              <a:t>Connections</a:t>
            </a:r>
            <a:endParaRPr lang="en-US" dirty="0"/>
          </a:p>
          <a:p>
            <a:pPr algn="ctr"/>
            <a:r>
              <a:rPr lang="en-US" dirty="0" smtClean="0"/>
              <a:t>SW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2281708" y="2086156"/>
            <a:ext cx="304800" cy="10686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138282" y="2135691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J2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2804536" y="2135691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J4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3138282" y="3154793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J7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804536" y="3154793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J8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4110508" y="2147767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J3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3776762" y="2147767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J5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4096035" y="3154792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J9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3762289" y="3154792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J10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5101108" y="2147767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J2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4767362" y="2147767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J4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5101108" y="3166869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J7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4767362" y="3166869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J8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6073334" y="2159843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J3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5739588" y="2159843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J5</a:t>
            </a:r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6058861" y="3166868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J9</a:t>
            </a:r>
            <a:endParaRPr lang="en-US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5725115" y="3166868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J10</a:t>
            </a:r>
            <a:endParaRPr lang="en-US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3123809" y="4115902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J4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2790063" y="4115902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J2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3123809" y="5135004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J8</a:t>
            </a:r>
            <a:endParaRPr lang="en-US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2790063" y="5135004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J7</a:t>
            </a:r>
            <a:endParaRPr lang="en-US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4096035" y="4127978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J5</a:t>
            </a:r>
            <a:endParaRPr lang="en-US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3762289" y="4127978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J3</a:t>
            </a:r>
            <a:endParaRPr lang="en-US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4050350" y="5135002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J10</a:t>
            </a:r>
            <a:endParaRPr lang="en-US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3747816" y="5135003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J9</a:t>
            </a:r>
            <a:endParaRPr lang="en-US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101108" y="4130089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J4</a:t>
            </a:r>
            <a:endParaRPr lang="en-US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4767362" y="4130089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J2</a:t>
            </a:r>
            <a:endParaRPr lang="en-US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5101108" y="5149191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J8</a:t>
            </a:r>
            <a:endParaRPr lang="en-US" sz="1400" dirty="0"/>
          </a:p>
        </p:txBody>
      </p:sp>
      <p:sp>
        <p:nvSpPr>
          <p:cNvPr id="43" name="TextBox 42"/>
          <p:cNvSpPr txBox="1"/>
          <p:nvPr/>
        </p:nvSpPr>
        <p:spPr>
          <a:xfrm>
            <a:off x="4767362" y="5149191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J7</a:t>
            </a:r>
            <a:endParaRPr lang="en-US" sz="1400" dirty="0"/>
          </a:p>
        </p:txBody>
      </p:sp>
      <p:sp>
        <p:nvSpPr>
          <p:cNvPr id="44" name="TextBox 43"/>
          <p:cNvSpPr txBox="1"/>
          <p:nvPr/>
        </p:nvSpPr>
        <p:spPr>
          <a:xfrm>
            <a:off x="6073334" y="4142165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J5</a:t>
            </a:r>
            <a:endParaRPr lang="en-US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5739588" y="4142165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J3</a:t>
            </a:r>
            <a:endParaRPr lang="en-US" sz="1400" dirty="0"/>
          </a:p>
        </p:txBody>
      </p:sp>
      <p:sp>
        <p:nvSpPr>
          <p:cNvPr id="46" name="TextBox 45"/>
          <p:cNvSpPr txBox="1"/>
          <p:nvPr/>
        </p:nvSpPr>
        <p:spPr>
          <a:xfrm>
            <a:off x="6027649" y="5149190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J10</a:t>
            </a:r>
            <a:endParaRPr lang="en-US" sz="1400" dirty="0"/>
          </a:p>
        </p:txBody>
      </p:sp>
      <p:sp>
        <p:nvSpPr>
          <p:cNvPr id="47" name="TextBox 46"/>
          <p:cNvSpPr txBox="1"/>
          <p:nvPr/>
        </p:nvSpPr>
        <p:spPr>
          <a:xfrm>
            <a:off x="5725115" y="5149190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J9</a:t>
            </a:r>
            <a:endParaRPr lang="en-US" sz="1400" dirty="0"/>
          </a:p>
        </p:txBody>
      </p:sp>
      <p:sp>
        <p:nvSpPr>
          <p:cNvPr id="49" name="Rounded Rectangle 48"/>
          <p:cNvSpPr/>
          <p:nvPr/>
        </p:nvSpPr>
        <p:spPr>
          <a:xfrm>
            <a:off x="4629435" y="1248803"/>
            <a:ext cx="609600" cy="304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6625108" y="2159843"/>
            <a:ext cx="304800" cy="106863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4792407" y="1972319"/>
            <a:ext cx="1600200" cy="171488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2819401" y="1972319"/>
            <a:ext cx="1600200" cy="1714883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3958108" y="5961315"/>
            <a:ext cx="609600" cy="30480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4629435" y="5961315"/>
            <a:ext cx="609600" cy="304800"/>
          </a:xfrm>
          <a:prstGeom prst="round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2819401" y="3942565"/>
            <a:ext cx="1600200" cy="1725838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4792407" y="3942565"/>
            <a:ext cx="1600200" cy="1725838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>
            <a:off x="2281708" y="4305483"/>
            <a:ext cx="304800" cy="1068637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6625108" y="4379170"/>
            <a:ext cx="304800" cy="1068637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01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ZTF Instrument - Preamplifier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82" y="1600200"/>
            <a:ext cx="5846035" cy="4525963"/>
          </a:xfrm>
        </p:spPr>
      </p:pic>
    </p:spTree>
    <p:extLst>
      <p:ext uri="{BB962C8B-B14F-4D97-AF65-F5344CB8AC3E}">
        <p14:creationId xmlns:p14="http://schemas.microsoft.com/office/powerpoint/2010/main" val="1476823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Noise Problem for ZTF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Ideally, single sided mode should have an </a:t>
            </a:r>
            <a:r>
              <a:rPr lang="en-US" dirty="0" err="1" smtClean="0"/>
              <a:t>rms</a:t>
            </a:r>
            <a:r>
              <a:rPr lang="en-US" dirty="0" smtClean="0"/>
              <a:t> noise which is √2 lower than differential mode</a:t>
            </a:r>
          </a:p>
          <a:p>
            <a:r>
              <a:rPr lang="en-US" dirty="0" smtClean="0"/>
              <a:t>Single sided configuration reveals </a:t>
            </a:r>
            <a:r>
              <a:rPr lang="en-US" dirty="0" err="1" smtClean="0"/>
              <a:t>rms</a:t>
            </a:r>
            <a:r>
              <a:rPr lang="en-US" dirty="0" smtClean="0"/>
              <a:t> noise much higher than differential mode</a:t>
            </a:r>
          </a:p>
          <a:p>
            <a:r>
              <a:rPr lang="en-US" dirty="0" smtClean="0"/>
              <a:t>There must be noise pickup on the video signal</a:t>
            </a:r>
          </a:p>
          <a:p>
            <a:r>
              <a:rPr lang="en-US" dirty="0" smtClean="0"/>
              <a:t>Differential mode takes care of the noise, so the pickup is common mode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38034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Zoomed in noise images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" y="1836101"/>
            <a:ext cx="4389129" cy="32918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765" y="1828802"/>
            <a:ext cx="4389129" cy="32918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42457" y="5237090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Single Sided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82173" y="5237090"/>
            <a:ext cx="1234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Differential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84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Nature of Single Sided Noise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Using FFTs of the raw data to see dominant frequencies</a:t>
            </a:r>
          </a:p>
          <a:p>
            <a:r>
              <a:rPr lang="en-US" dirty="0" smtClean="0"/>
              <a:t>Can we understand what is causing the noise by dominant frequency</a:t>
            </a:r>
          </a:p>
          <a:p>
            <a:r>
              <a:rPr lang="en-US" dirty="0" smtClean="0"/>
              <a:t>Dominant frequency is 53.88 kHz.  Maybe a switching supply?</a:t>
            </a:r>
          </a:p>
          <a:p>
            <a:r>
              <a:rPr lang="en-US" dirty="0" smtClean="0"/>
              <a:t>FFTs were interesting, but minimally useful to solve the noise problem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819400"/>
            <a:ext cx="4038600" cy="2162778"/>
          </a:xfrm>
        </p:spPr>
      </p:pic>
    </p:spTree>
    <p:extLst>
      <p:ext uri="{BB962C8B-B14F-4D97-AF65-F5344CB8AC3E}">
        <p14:creationId xmlns:p14="http://schemas.microsoft.com/office/powerpoint/2010/main" val="107687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 Up of Dewar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After returning from Palomar, the build up of the </a:t>
            </a:r>
            <a:r>
              <a:rPr lang="en-US" dirty="0" err="1" smtClean="0"/>
              <a:t>dewar</a:t>
            </a:r>
            <a:r>
              <a:rPr lang="en-US" dirty="0" smtClean="0"/>
              <a:t> proceeded slowly to discover where the noise was coming from.</a:t>
            </a:r>
          </a:p>
          <a:p>
            <a:r>
              <a:rPr lang="en-US" dirty="0" smtClean="0"/>
              <a:t>Typical noise was seen when the video cable shield came into contact with the </a:t>
            </a:r>
            <a:r>
              <a:rPr lang="en-US" dirty="0" err="1" smtClean="0"/>
              <a:t>dewar</a:t>
            </a:r>
            <a:r>
              <a:rPr lang="en-US" dirty="0"/>
              <a:t> </a:t>
            </a:r>
            <a:r>
              <a:rPr lang="en-US" dirty="0" smtClean="0"/>
              <a:t>without any cables connected on the </a:t>
            </a:r>
            <a:r>
              <a:rPr lang="en-US" dirty="0" err="1" smtClean="0"/>
              <a:t>dewar</a:t>
            </a:r>
            <a:r>
              <a:rPr lang="en-US" dirty="0" smtClean="0"/>
              <a:t> side</a:t>
            </a:r>
          </a:p>
          <a:p>
            <a:r>
              <a:rPr lang="en-US" dirty="0" smtClean="0"/>
              <a:t>Grounding and shielding were suspected in the noise pick 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63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Eliminating the Noise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It was found that the single sided noise was greatly reduced when the compressor lines were detached from the dewar </a:t>
            </a:r>
            <a:r>
              <a:rPr lang="en-US" dirty="0" smtClean="0">
                <a:solidFill>
                  <a:srgbClr val="FF6600"/>
                </a:solidFill>
              </a:rPr>
              <a:t>(orange plot)</a:t>
            </a:r>
          </a:p>
          <a:p>
            <a:r>
              <a:rPr lang="en-US" dirty="0" smtClean="0"/>
              <a:t>Also, the </a:t>
            </a:r>
            <a:r>
              <a:rPr lang="en-US" dirty="0" err="1" smtClean="0"/>
              <a:t>backplate</a:t>
            </a:r>
            <a:r>
              <a:rPr lang="en-US" dirty="0" smtClean="0"/>
              <a:t> temperature cable was disconnected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57137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10129</TotalTime>
  <Words>670</Words>
  <Application>Microsoft Office PowerPoint</Application>
  <PresentationFormat>On-screen Show (4:3)</PresentationFormat>
  <Paragraphs>162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ZTF Grounding or Yes, there are two paths you can go by</vt:lpstr>
      <vt:lpstr>ZTF Instrument - Topology</vt:lpstr>
      <vt:lpstr>VIB Connections</vt:lpstr>
      <vt:lpstr>ZTF Instrument - Preamplifier</vt:lpstr>
      <vt:lpstr>Noise Problem for ZTF</vt:lpstr>
      <vt:lpstr>Zoomed in noise images </vt:lpstr>
      <vt:lpstr>Nature of Single Sided Noise</vt:lpstr>
      <vt:lpstr>Build Up of Dewar</vt:lpstr>
      <vt:lpstr>Eliminating the Noise</vt:lpstr>
      <vt:lpstr>Grounding</vt:lpstr>
      <vt:lpstr>PowerPoint Presentation</vt:lpstr>
      <vt:lpstr>PowerPoint Presentation</vt:lpstr>
      <vt:lpstr>New Grounding Configuration</vt:lpstr>
      <vt:lpstr>PowerPoint Presentation</vt:lpstr>
      <vt:lpstr>Detail of grounds for one controller</vt:lpstr>
      <vt:lpstr>Video Shield to Controller Chassis</vt:lpstr>
      <vt:lpstr>Conclusions and Take-Aways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ZTF VIB Testing (Safe To Mate)</dc:title>
  <dc:creator>kaye</dc:creator>
  <cp:lastModifiedBy>Stephen</cp:lastModifiedBy>
  <cp:revision>231</cp:revision>
  <dcterms:created xsi:type="dcterms:W3CDTF">2016-05-09T15:23:32Z</dcterms:created>
  <dcterms:modified xsi:type="dcterms:W3CDTF">2017-06-29T17:49:01Z</dcterms:modified>
</cp:coreProperties>
</file>